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71" r:id="rId3"/>
    <p:sldId id="272" r:id="rId4"/>
    <p:sldId id="258" r:id="rId5"/>
    <p:sldId id="257" r:id="rId6"/>
    <p:sldId id="259" r:id="rId7"/>
    <p:sldId id="260" r:id="rId8"/>
    <p:sldId id="270" r:id="rId9"/>
    <p:sldId id="261" r:id="rId10"/>
    <p:sldId id="262" r:id="rId11"/>
    <p:sldId id="269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91" d="100"/>
          <a:sy n="91" d="100"/>
        </p:scale>
        <p:origin x="-744" y="-104"/>
      </p:cViewPr>
      <p:guideLst>
        <p:guide orient="horz" pos="192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76F0-3FFE-324C-851C-99FF4AEAE36E}" type="datetimeFigureOut">
              <a:rPr lang="pt-BR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1529-2722-5B4A-8EB8-DC8B2C55D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m.webofknowledge.com.ez67.periodicos.capes.gov.br/viewCitationTree.d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faceglobal.com" TargetMode="External"/><Relationship Id="rId3" Type="http://schemas.openxmlformats.org/officeDocument/2006/relationships/hyperlink" Target="http://www.ted.com/talks/ray_anderson_on_the_business_logic_of_sustainability?language=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ms.org/2011/10/purpose.html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EAD 5961 –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Sustentáveis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Profa.Dra.Adriana</a:t>
            </a:r>
            <a:r>
              <a:rPr lang="en-US" dirty="0" smtClean="0"/>
              <a:t> Marotti</a:t>
            </a:r>
          </a:p>
          <a:p>
            <a:r>
              <a:rPr lang="en-US" dirty="0" err="1" smtClean="0"/>
              <a:t>Prof.Dr.Paulo</a:t>
            </a:r>
            <a:r>
              <a:rPr lang="en-US" dirty="0" smtClean="0"/>
              <a:t> </a:t>
            </a:r>
            <a:r>
              <a:rPr lang="en-US" dirty="0" err="1" smtClean="0"/>
              <a:t>Tromboni</a:t>
            </a:r>
            <a:endParaRPr lang="en-US" dirty="0" smtClean="0"/>
          </a:p>
          <a:p>
            <a:r>
              <a:rPr lang="en-US" dirty="0" smtClean="0"/>
              <a:t>05/03/2015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Antecedentes</a:t>
            </a:r>
            <a:r>
              <a:rPr lang="en-US" dirty="0" smtClean="0"/>
              <a:t> / </a:t>
            </a:r>
            <a:r>
              <a:rPr lang="en-US" dirty="0" err="1" smtClean="0"/>
              <a:t>Descendentes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http://cm.webofknowledge.com.ez67.periodicos.capes.gov.br/viewCitationTree.do</a:t>
            </a:r>
            <a:endParaRPr lang="en-US" dirty="0" smtClean="0"/>
          </a:p>
          <a:p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especial do POM:</a:t>
            </a:r>
          </a:p>
          <a:p>
            <a:pPr lvl="1"/>
            <a:r>
              <a:rPr lang="en-US" dirty="0" err="1" smtClean="0"/>
              <a:t>Vol</a:t>
            </a:r>
            <a:r>
              <a:rPr lang="en-US" dirty="0" smtClean="0"/>
              <a:t> 17, Nr.6 (2008) – Measuring the Impact of Sustainable Operations</a:t>
            </a:r>
          </a:p>
          <a:p>
            <a:r>
              <a:rPr lang="en-US" dirty="0" err="1" smtClean="0"/>
              <a:t>Gerou</a:t>
            </a:r>
            <a:r>
              <a:rPr lang="en-US" dirty="0" smtClean="0"/>
              <a:t> um </a:t>
            </a:r>
            <a:r>
              <a:rPr lang="en-US" dirty="0" err="1" smtClean="0"/>
              <a:t>livro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Kleindorfer</a:t>
            </a:r>
            <a:r>
              <a:rPr lang="en-US" dirty="0" smtClean="0"/>
              <a:t>, </a:t>
            </a:r>
            <a:r>
              <a:rPr lang="en-US" dirty="0" err="1" smtClean="0"/>
              <a:t>Wassenhove</a:t>
            </a:r>
            <a:r>
              <a:rPr lang="en-US" dirty="0" smtClean="0"/>
              <a:t> (2008)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Antecedentes/ Descendentes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23810"/>
            <a:ext cx="8229600" cy="247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Ensaio</a:t>
            </a:r>
            <a:r>
              <a:rPr lang="en-US" dirty="0" smtClean="0"/>
              <a:t> </a:t>
            </a:r>
            <a:r>
              <a:rPr lang="en-US" dirty="0" err="1" smtClean="0"/>
              <a:t>Teórico</a:t>
            </a:r>
            <a:endParaRPr lang="en-US" dirty="0" smtClean="0"/>
          </a:p>
          <a:p>
            <a:r>
              <a:rPr lang="en-US" dirty="0" err="1" smtClean="0"/>
              <a:t>Revisão</a:t>
            </a:r>
            <a:r>
              <a:rPr lang="en-US" dirty="0" smtClean="0"/>
              <a:t> </a:t>
            </a:r>
            <a:r>
              <a:rPr lang="en-US" dirty="0" err="1" smtClean="0"/>
              <a:t>Bibliográfica</a:t>
            </a:r>
            <a:endParaRPr lang="en-US" dirty="0" smtClean="0"/>
          </a:p>
          <a:p>
            <a:pPr lvl="2"/>
            <a:r>
              <a:rPr lang="en-US" sz="3200" dirty="0" err="1" smtClean="0"/>
              <a:t>Foco</a:t>
            </a:r>
            <a:r>
              <a:rPr lang="en-US" sz="3200" dirty="0" smtClean="0"/>
              <a:t> </a:t>
            </a:r>
            <a:r>
              <a:rPr lang="en-US" sz="3200" dirty="0" err="1" smtClean="0"/>
              <a:t>nos</a:t>
            </a:r>
            <a:r>
              <a:rPr lang="en-US" sz="3200" dirty="0" smtClean="0"/>
              <a:t> 50 </a:t>
            </a:r>
            <a:r>
              <a:rPr lang="en-US" sz="3200" dirty="0" err="1" smtClean="0"/>
              <a:t>primeiros</a:t>
            </a:r>
            <a:r>
              <a:rPr lang="en-US" sz="3200" dirty="0" smtClean="0"/>
              <a:t> </a:t>
            </a:r>
            <a:r>
              <a:rPr lang="en-US" sz="3200" dirty="0" err="1" smtClean="0"/>
              <a:t>nrs</a:t>
            </a:r>
            <a:r>
              <a:rPr lang="en-US" sz="3200" dirty="0" smtClean="0"/>
              <a:t>. do POM Journal</a:t>
            </a:r>
          </a:p>
          <a:p>
            <a:pPr lvl="2"/>
            <a:r>
              <a:rPr lang="en-US" sz="3200" dirty="0" err="1" smtClean="0"/>
              <a:t>Outros</a:t>
            </a:r>
            <a:r>
              <a:rPr lang="en-US" sz="3200" dirty="0" smtClean="0"/>
              <a:t> journals de </a:t>
            </a:r>
            <a:r>
              <a:rPr lang="en-US" sz="3200" dirty="0" err="1" smtClean="0"/>
              <a:t>prestígio</a:t>
            </a:r>
            <a:r>
              <a:rPr lang="en-US" sz="3200" dirty="0" smtClean="0"/>
              <a:t> – </a:t>
            </a:r>
            <a:r>
              <a:rPr lang="en-US" sz="3200" dirty="0" err="1" smtClean="0"/>
              <a:t>mas</a:t>
            </a:r>
            <a:r>
              <a:rPr lang="en-US" sz="3200" dirty="0" smtClean="0"/>
              <a:t> </a:t>
            </a:r>
            <a:r>
              <a:rPr lang="en-US" sz="3200" dirty="0" err="1" smtClean="0"/>
              <a:t>não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o</a:t>
            </a:r>
            <a:r>
              <a:rPr lang="en-US" sz="3200" dirty="0" smtClean="0"/>
              <a:t> fez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com um </a:t>
            </a:r>
            <a:r>
              <a:rPr lang="en-US" dirty="0" err="1" smtClean="0"/>
              <a:t>paralelo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evolução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GO: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667000"/>
            <a:ext cx="4400550" cy="3031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569849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i="1" dirty="0" smtClean="0"/>
              <a:t> </a:t>
            </a:r>
            <a:r>
              <a:rPr lang="en-US" sz="2400" i="1" dirty="0" err="1" smtClean="0"/>
              <a:t>Evolução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é</a:t>
            </a:r>
            <a:r>
              <a:rPr lang="en-US" sz="2400" i="1" dirty="0" smtClean="0"/>
              <a:t> linear? </a:t>
            </a:r>
          </a:p>
          <a:p>
            <a:pPr>
              <a:buFont typeface="Arial"/>
              <a:buChar char="•"/>
            </a:pPr>
            <a:r>
              <a:rPr lang="en-US" sz="2400" i="1" dirty="0" smtClean="0"/>
              <a:t>Vale </a:t>
            </a:r>
            <a:r>
              <a:rPr lang="en-US" sz="2400" i="1" dirty="0" err="1" smtClean="0"/>
              <a:t>para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qualquer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setor</a:t>
            </a:r>
            <a:r>
              <a:rPr lang="en-US" sz="2400" i="1" dirty="0" smtClean="0"/>
              <a:t>? </a:t>
            </a:r>
            <a:r>
              <a:rPr lang="en-US" sz="2400" i="1" dirty="0" err="1" smtClean="0"/>
              <a:t>Serviços</a:t>
            </a:r>
            <a:r>
              <a:rPr lang="en-US" sz="2400" i="1" dirty="0" smtClean="0"/>
              <a:t>? </a:t>
            </a:r>
            <a:r>
              <a:rPr lang="en-US" sz="2400" i="1" dirty="0" err="1" smtClean="0"/>
              <a:t>Agricultura</a:t>
            </a:r>
            <a:r>
              <a:rPr lang="en-US" sz="2400" i="1" dirty="0" smtClean="0"/>
              <a:t>? …  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p.484: “</a:t>
            </a:r>
            <a:r>
              <a:rPr i="1" dirty="0" smtClean="0"/>
              <a:t>The question for companies has become not whether to commit to a strong environmental, health, and safety record, but how to do so in the most cost-effective manner</a:t>
            </a:r>
            <a:r>
              <a:rPr lang="x-none" i="1" dirty="0" smtClean="0"/>
              <a:t>”</a:t>
            </a:r>
          </a:p>
          <a:p>
            <a:r>
              <a:rPr lang="x-none" dirty="0" smtClean="0"/>
              <a:t>Esta premissa é verdadeira?</a:t>
            </a:r>
          </a:p>
          <a:p>
            <a:r>
              <a:rPr lang="x-none" dirty="0" smtClean="0"/>
              <a:t>Como criar incentivos/obrigações para tal?</a:t>
            </a:r>
            <a:r>
              <a:rPr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Evolução</a:t>
            </a:r>
            <a:r>
              <a:rPr lang="en-US" dirty="0" smtClean="0"/>
              <a:t> de GO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direção</a:t>
            </a:r>
            <a:r>
              <a:rPr lang="en-US" dirty="0" smtClean="0"/>
              <a:t> a </a:t>
            </a:r>
            <a:r>
              <a:rPr lang="en-US" dirty="0" err="1" smtClean="0"/>
              <a:t>Sustentabilidade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estratégia</a:t>
            </a:r>
            <a:r>
              <a:rPr lang="en-US" dirty="0" smtClean="0"/>
              <a:t> de </a:t>
            </a:r>
            <a:r>
              <a:rPr lang="en-US" dirty="0" err="1" smtClean="0"/>
              <a:t>futuro</a:t>
            </a:r>
            <a:r>
              <a:rPr lang="en-US" dirty="0" smtClean="0"/>
              <a:t> (</a:t>
            </a:r>
            <a:r>
              <a:rPr lang="en-US" dirty="0" err="1" smtClean="0"/>
              <a:t>paralelo</a:t>
            </a:r>
            <a:r>
              <a:rPr lang="en-US" dirty="0" smtClean="0"/>
              <a:t> com </a:t>
            </a:r>
            <a:r>
              <a:rPr lang="en-US" dirty="0" err="1" smtClean="0"/>
              <a:t>modelo</a:t>
            </a:r>
            <a:r>
              <a:rPr lang="en-US" dirty="0" smtClean="0"/>
              <a:t> de Hayes – GO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estratégia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i="1" dirty="0" smtClean="0"/>
              <a:t>É </a:t>
            </a:r>
            <a:r>
              <a:rPr lang="en-US" i="1" dirty="0" err="1" smtClean="0"/>
              <a:t>necessário</a:t>
            </a:r>
            <a:r>
              <a:rPr lang="en-US" i="1" dirty="0" smtClean="0"/>
              <a:t>? </a:t>
            </a:r>
            <a:r>
              <a:rPr lang="en-US" i="1" dirty="0" err="1" smtClean="0"/>
              <a:t>Pode</a:t>
            </a:r>
            <a:r>
              <a:rPr lang="en-US" i="1" dirty="0" smtClean="0"/>
              <a:t> </a:t>
            </a:r>
            <a:r>
              <a:rPr lang="en-US" i="1" dirty="0" err="1" smtClean="0"/>
              <a:t>empresa</a:t>
            </a:r>
            <a:r>
              <a:rPr lang="en-US" i="1" dirty="0" smtClean="0"/>
              <a:t> </a:t>
            </a:r>
            <a:r>
              <a:rPr lang="en-US" i="1" dirty="0" err="1" smtClean="0"/>
              <a:t>não</a:t>
            </a:r>
            <a:r>
              <a:rPr lang="en-US" i="1" dirty="0" smtClean="0"/>
              <a:t> se </a:t>
            </a:r>
            <a:r>
              <a:rPr lang="en-US" i="1" dirty="0" err="1" smtClean="0"/>
              <a:t>preocupar</a:t>
            </a:r>
            <a:r>
              <a:rPr lang="en-US" i="1" dirty="0" smtClean="0"/>
              <a:t> com GOS </a:t>
            </a:r>
            <a:r>
              <a:rPr lang="en-US" i="1" dirty="0" err="1" smtClean="0"/>
              <a:t>e</a:t>
            </a:r>
            <a:r>
              <a:rPr lang="en-US" i="1" dirty="0" smtClean="0"/>
              <a:t> </a:t>
            </a:r>
            <a:r>
              <a:rPr lang="en-US" i="1" dirty="0" err="1" smtClean="0"/>
              <a:t>ainda</a:t>
            </a:r>
            <a:r>
              <a:rPr lang="en-US" i="1" dirty="0" smtClean="0"/>
              <a:t> </a:t>
            </a:r>
            <a:r>
              <a:rPr lang="en-US" i="1" dirty="0" err="1" smtClean="0"/>
              <a:t>prosperar</a:t>
            </a:r>
            <a:r>
              <a:rPr lang="en-US" i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Áreas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integram</a:t>
            </a:r>
            <a:r>
              <a:rPr lang="en-US" dirty="0" smtClean="0"/>
              <a:t> GO:</a:t>
            </a:r>
          </a:p>
          <a:p>
            <a:pPr lvl="1"/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endParaRPr lang="en-US" dirty="0" smtClean="0"/>
          </a:p>
          <a:p>
            <a:pPr lvl="1"/>
            <a:r>
              <a:rPr lang="en-US" dirty="0" smtClean="0"/>
              <a:t>“Lean and Green”</a:t>
            </a:r>
          </a:p>
          <a:p>
            <a:pPr lvl="1"/>
            <a:r>
              <a:rPr lang="en-US" dirty="0" err="1" smtClean="0"/>
              <a:t>Remanufatura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cadeias</a:t>
            </a:r>
            <a:r>
              <a:rPr lang="en-US" dirty="0" smtClean="0"/>
              <a:t> </a:t>
            </a:r>
            <a:r>
              <a:rPr lang="en-US" dirty="0" err="1" smtClean="0"/>
              <a:t>fechadas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…?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Definição</a:t>
            </a:r>
            <a:r>
              <a:rPr lang="en-US" dirty="0" smtClean="0"/>
              <a:t> de GOS: (p.489):</a:t>
            </a:r>
          </a:p>
          <a:p>
            <a:pPr lvl="1"/>
            <a:r>
              <a:rPr lang="en-US" dirty="0" smtClean="0"/>
              <a:t>“</a:t>
            </a:r>
            <a:r>
              <a:rPr sz="2000" i="1" dirty="0" smtClean="0"/>
              <a:t>we might define sustainable OM as the set of skills and concepts that allow a company to structure and manage its business processes to obtain competitive returns on its capital assets without sacrificing the legitimate needs of internal and external stakeholders and with due</a:t>
            </a:r>
            <a:r>
              <a:rPr lang="x-none" sz="2000" i="1" dirty="0" smtClean="0"/>
              <a:t> </a:t>
            </a:r>
            <a:r>
              <a:rPr sz="2000" i="1" dirty="0" smtClean="0"/>
              <a:t>regard for the impact of its operations on people an</a:t>
            </a:r>
            <a:r>
              <a:rPr lang="x-none" sz="2000" i="1" dirty="0" smtClean="0"/>
              <a:t>d </a:t>
            </a:r>
            <a:r>
              <a:rPr sz="2000" i="1" dirty="0" smtClean="0"/>
              <a:t>the</a:t>
            </a:r>
            <a:r>
              <a:rPr lang="x-none" sz="2000" i="1" dirty="0" smtClean="0"/>
              <a:t> </a:t>
            </a:r>
            <a:r>
              <a:rPr sz="2000" i="1" dirty="0" smtClean="0"/>
              <a:t>environment</a:t>
            </a:r>
            <a:r>
              <a:rPr sz="2000" dirty="0" smtClean="0"/>
              <a:t>.</a:t>
            </a:r>
            <a:r>
              <a:rPr dirty="0" smtClean="0"/>
              <a:t/>
            </a:r>
            <a:br>
              <a:rPr dirty="0" smtClean="0"/>
            </a:br>
            <a:endParaRPr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1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i="1" dirty="0" smtClean="0"/>
              <a:t>É </a:t>
            </a:r>
            <a:r>
              <a:rPr lang="en-US" sz="2800" i="1" dirty="0" err="1" smtClean="0"/>
              <a:t>possível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atingir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estas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metas</a:t>
            </a:r>
            <a:r>
              <a:rPr lang="en-US" sz="2800" i="1" dirty="0" smtClean="0"/>
              <a:t>? </a:t>
            </a:r>
          </a:p>
          <a:p>
            <a:pPr>
              <a:buFontTx/>
              <a:buChar char="-"/>
            </a:pPr>
            <a:r>
              <a:rPr lang="en-US" sz="2800" i="1" dirty="0" smtClean="0"/>
              <a:t>O </a:t>
            </a:r>
            <a:r>
              <a:rPr lang="en-US" sz="2800" i="1" dirty="0" err="1" smtClean="0"/>
              <a:t>que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são</a:t>
            </a:r>
            <a:r>
              <a:rPr lang="en-US" sz="2800" i="1" dirty="0" smtClean="0"/>
              <a:t> as </a:t>
            </a:r>
            <a:r>
              <a:rPr lang="en-US" sz="2800" i="1" dirty="0" err="1" smtClean="0"/>
              <a:t>necessidades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legítimas</a:t>
            </a:r>
            <a:r>
              <a:rPr lang="en-US" sz="2800" i="1" dirty="0" smtClean="0"/>
              <a:t> dos stakeholders?</a:t>
            </a:r>
          </a:p>
          <a:p>
            <a:pPr>
              <a:buFontTx/>
              <a:buChar char="-"/>
            </a:pPr>
            <a:r>
              <a:rPr lang="en-US" sz="2800" i="1" dirty="0" err="1" smtClean="0"/>
              <a:t>Qual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tipo</a:t>
            </a:r>
            <a:r>
              <a:rPr lang="en-US" sz="2800" i="1" dirty="0" smtClean="0"/>
              <a:t> de </a:t>
            </a:r>
            <a:r>
              <a:rPr lang="en-US" sz="2800" i="1" dirty="0" err="1" smtClean="0"/>
              <a:t>impacto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é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aceito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sobre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pessoas/ambiente</a:t>
            </a:r>
            <a:r>
              <a:rPr lang="en-US" sz="2800" i="1" dirty="0" smtClean="0"/>
              <a:t>?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Apresentação</a:t>
            </a:r>
            <a:endParaRPr lang="en-US" dirty="0" smtClean="0"/>
          </a:p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Disiciplina</a:t>
            </a:r>
            <a:r>
              <a:rPr lang="en-US" dirty="0" smtClean="0"/>
              <a:t> / </a:t>
            </a:r>
            <a:r>
              <a:rPr lang="en-US" dirty="0" err="1" smtClean="0"/>
              <a:t>Métodos</a:t>
            </a:r>
            <a:endParaRPr lang="en-US" dirty="0" smtClean="0"/>
          </a:p>
          <a:p>
            <a:r>
              <a:rPr lang="en-US" dirty="0" err="1" smtClean="0"/>
              <a:t>Cronograma</a:t>
            </a:r>
            <a:r>
              <a:rPr lang="en-US" dirty="0" smtClean="0"/>
              <a:t> de </a:t>
            </a:r>
            <a:r>
              <a:rPr lang="en-US" dirty="0" err="1" smtClean="0"/>
              <a:t>Aulas</a:t>
            </a:r>
            <a:endParaRPr lang="en-US" dirty="0" smtClean="0"/>
          </a:p>
          <a:p>
            <a:r>
              <a:rPr lang="en-US" dirty="0" err="1" smtClean="0"/>
              <a:t>Trabalho</a:t>
            </a:r>
            <a:r>
              <a:rPr lang="en-US" dirty="0" smtClean="0"/>
              <a:t> Final </a:t>
            </a:r>
            <a:r>
              <a:rPr lang="en-US" dirty="0" err="1" smtClean="0"/>
              <a:t>disciplina</a:t>
            </a:r>
            <a:endParaRPr lang="en-US" dirty="0" smtClean="0"/>
          </a:p>
          <a:p>
            <a:pPr lvl="1"/>
            <a:r>
              <a:rPr lang="en-US" dirty="0" err="1" smtClean="0"/>
              <a:t>Artigo</a:t>
            </a:r>
            <a:r>
              <a:rPr lang="en-US" dirty="0" smtClean="0"/>
              <a:t> a ser </a:t>
            </a:r>
            <a:r>
              <a:rPr lang="en-US" dirty="0" err="1" smtClean="0"/>
              <a:t>submetido</a:t>
            </a:r>
            <a:r>
              <a:rPr lang="en-US" dirty="0" smtClean="0"/>
              <a:t> no </a:t>
            </a:r>
            <a:r>
              <a:rPr lang="en-US" dirty="0" err="1" smtClean="0"/>
              <a:t>Engema</a:t>
            </a:r>
            <a:r>
              <a:rPr lang="en-US" dirty="0" smtClean="0"/>
              <a:t> / Advances In Cleaner Production / PICMET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“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Sustentáveis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Interface</a:t>
            </a:r>
            <a:endParaRPr lang="en-US" dirty="0" smtClean="0"/>
          </a:p>
          <a:p>
            <a:r>
              <a:rPr lang="en-US" dirty="0" err="1" smtClean="0"/>
              <a:t>Filme</a:t>
            </a:r>
            <a:r>
              <a:rPr lang="en-US" dirty="0" smtClean="0"/>
              <a:t> com Ray Anderson</a:t>
            </a:r>
          </a:p>
          <a:p>
            <a:pPr lvl="1"/>
            <a:r>
              <a:rPr lang="en-US" dirty="0" smtClean="0">
                <a:hlinkClick r:id="rId3"/>
              </a:rPr>
              <a:t>Link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Sustainable Operations Management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Kleindorfer</a:t>
            </a:r>
            <a:r>
              <a:rPr lang="en-US" dirty="0" smtClean="0"/>
              <a:t>, P., </a:t>
            </a:r>
            <a:r>
              <a:rPr lang="en-US" dirty="0" err="1" smtClean="0"/>
              <a:t>Singhal</a:t>
            </a:r>
            <a:r>
              <a:rPr lang="en-US" dirty="0" smtClean="0"/>
              <a:t>, K., Van </a:t>
            </a:r>
            <a:r>
              <a:rPr lang="en-US" dirty="0" err="1" smtClean="0"/>
              <a:t>Wassehove</a:t>
            </a:r>
            <a:r>
              <a:rPr lang="en-US" dirty="0" smtClean="0"/>
              <a:t>, </a:t>
            </a:r>
            <a:r>
              <a:rPr lang="en-US" dirty="0" err="1" smtClean="0"/>
              <a:t>Luk</a:t>
            </a:r>
            <a:endParaRPr lang="en-US" dirty="0" smtClean="0"/>
          </a:p>
          <a:p>
            <a:r>
              <a:rPr lang="en-US" dirty="0" smtClean="0"/>
              <a:t>Production and Operations </a:t>
            </a:r>
            <a:r>
              <a:rPr lang="en-US" dirty="0" err="1" smtClean="0"/>
              <a:t>Manegement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Vol.14, Nr.4, pp.482-492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autores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Qual</a:t>
            </a:r>
            <a:r>
              <a:rPr lang="en-US" dirty="0" smtClean="0"/>
              <a:t> Journal?</a:t>
            </a:r>
          </a:p>
          <a:p>
            <a:r>
              <a:rPr lang="en-US" dirty="0" err="1" smtClean="0"/>
              <a:t>Questões</a:t>
            </a:r>
            <a:endParaRPr lang="en-US" dirty="0" smtClean="0"/>
          </a:p>
          <a:p>
            <a:r>
              <a:rPr lang="en-US" dirty="0" err="1" smtClean="0"/>
              <a:t>Antecedentes</a:t>
            </a:r>
            <a:r>
              <a:rPr lang="en-US" dirty="0" smtClean="0"/>
              <a:t> / </a:t>
            </a:r>
            <a:r>
              <a:rPr lang="en-US" dirty="0" err="1" smtClean="0"/>
              <a:t>Descendentes</a:t>
            </a:r>
            <a:endParaRPr lang="en-US" dirty="0" smtClean="0"/>
          </a:p>
          <a:p>
            <a:r>
              <a:rPr lang="en-US" dirty="0" err="1" smtClean="0"/>
              <a:t>Método</a:t>
            </a:r>
            <a:endParaRPr lang="en-US" dirty="0" smtClean="0"/>
          </a:p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69489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Paul </a:t>
            </a:r>
            <a:r>
              <a:rPr lang="en-US" dirty="0" err="1" smtClean="0"/>
              <a:t>Kleindorfer</a:t>
            </a:r>
            <a:r>
              <a:rPr lang="en-US" dirty="0" smtClean="0"/>
              <a:t> - Wharton/ </a:t>
            </a:r>
            <a:r>
              <a:rPr lang="en-US" dirty="0" err="1" smtClean="0"/>
              <a:t>Insead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risco</a:t>
            </a:r>
            <a:r>
              <a:rPr lang="en-US" dirty="0" smtClean="0"/>
              <a:t> com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supply chain,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assuntos</a:t>
            </a:r>
            <a:r>
              <a:rPr lang="en-US" dirty="0" smtClean="0"/>
              <a:t> </a:t>
            </a:r>
            <a:r>
              <a:rPr lang="en-US" dirty="0" err="1" smtClean="0"/>
              <a:t>relativos</a:t>
            </a:r>
            <a:r>
              <a:rPr lang="en-US" dirty="0" smtClean="0"/>
              <a:t> a </a:t>
            </a:r>
            <a:r>
              <a:rPr lang="en-US" dirty="0" err="1" smtClean="0"/>
              <a:t>sustentabilidade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climáticas</a:t>
            </a:r>
            <a:endParaRPr lang="en-US" dirty="0" smtClean="0"/>
          </a:p>
          <a:p>
            <a:r>
              <a:rPr lang="en-US" dirty="0" err="1" smtClean="0"/>
              <a:t>Kalyan</a:t>
            </a:r>
            <a:r>
              <a:rPr lang="en-US" dirty="0" smtClean="0"/>
              <a:t> </a:t>
            </a:r>
            <a:r>
              <a:rPr lang="en-US" dirty="0" err="1" smtClean="0"/>
              <a:t>Singhal</a:t>
            </a:r>
            <a:r>
              <a:rPr lang="en-US" dirty="0" smtClean="0"/>
              <a:t> – University of Baltimore</a:t>
            </a:r>
          </a:p>
          <a:p>
            <a:pPr lvl="1"/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, </a:t>
            </a:r>
            <a:r>
              <a:rPr lang="en-US" dirty="0" err="1" smtClean="0"/>
              <a:t>fundador</a:t>
            </a:r>
            <a:r>
              <a:rPr lang="en-US" dirty="0" smtClean="0"/>
              <a:t> do POMS (Production and Operations Management Society), editor </a:t>
            </a:r>
            <a:r>
              <a:rPr lang="en-US" dirty="0" err="1" smtClean="0"/>
              <a:t>chefe</a:t>
            </a:r>
            <a:r>
              <a:rPr lang="en-US" dirty="0" smtClean="0"/>
              <a:t> do POMS Journal</a:t>
            </a:r>
          </a:p>
          <a:p>
            <a:r>
              <a:rPr lang="en-US" dirty="0" err="1" smtClean="0"/>
              <a:t>Luk</a:t>
            </a:r>
            <a:r>
              <a:rPr lang="en-US" dirty="0" smtClean="0"/>
              <a:t> Van </a:t>
            </a:r>
            <a:r>
              <a:rPr lang="en-US" dirty="0" err="1" smtClean="0"/>
              <a:t>Wassenhove</a:t>
            </a:r>
            <a:r>
              <a:rPr lang="en-US" dirty="0" smtClean="0"/>
              <a:t> – </a:t>
            </a:r>
            <a:r>
              <a:rPr lang="en-US" dirty="0" err="1" smtClean="0"/>
              <a:t>Insead</a:t>
            </a:r>
            <a:endParaRPr lang="en-US" dirty="0" smtClean="0"/>
          </a:p>
          <a:p>
            <a:pPr lvl="1"/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Cadeia</a:t>
            </a:r>
            <a:r>
              <a:rPr lang="en-US" dirty="0" smtClean="0"/>
              <a:t> de </a:t>
            </a:r>
            <a:r>
              <a:rPr lang="en-US" dirty="0" err="1" smtClean="0"/>
              <a:t>Suprimentos</a:t>
            </a:r>
            <a:r>
              <a:rPr lang="en-US" dirty="0" smtClean="0"/>
              <a:t>,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cadeias</a:t>
            </a:r>
            <a:r>
              <a:rPr lang="en-US" dirty="0" smtClean="0"/>
              <a:t> de </a:t>
            </a:r>
            <a:r>
              <a:rPr lang="en-US" dirty="0" err="1" smtClean="0"/>
              <a:t>fornecimento</a:t>
            </a:r>
            <a:r>
              <a:rPr lang="en-US" dirty="0" smtClean="0"/>
              <a:t> </a:t>
            </a:r>
            <a:r>
              <a:rPr lang="en-US" dirty="0" err="1" smtClean="0"/>
              <a:t>fechadas</a:t>
            </a:r>
            <a:r>
              <a:rPr lang="en-US" dirty="0" smtClean="0"/>
              <a:t>, </a:t>
            </a:r>
            <a:r>
              <a:rPr lang="en-US" dirty="0" err="1" smtClean="0"/>
              <a:t>Logística</a:t>
            </a:r>
            <a:r>
              <a:rPr lang="en-US" dirty="0" smtClean="0"/>
              <a:t> </a:t>
            </a:r>
            <a:r>
              <a:rPr lang="en-US" dirty="0" err="1" smtClean="0"/>
              <a:t>Humanitária</a:t>
            </a:r>
            <a:r>
              <a:rPr lang="en-US" dirty="0" smtClean="0"/>
              <a:t> 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5029200"/>
            <a:ext cx="1117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3048000"/>
            <a:ext cx="1311639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689" y="263136"/>
            <a:ext cx="1412511" cy="1915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POMS – Production and Operations Management Society</a:t>
            </a:r>
          </a:p>
          <a:p>
            <a:pPr lvl="1"/>
            <a:r>
              <a:rPr lang="en-US" dirty="0" smtClean="0">
                <a:hlinkClick r:id="rId2"/>
              </a:rPr>
              <a:t>http://www.poms.org/2011/10/purpose.html#more</a:t>
            </a:r>
            <a:endParaRPr lang="en-US" dirty="0" smtClean="0"/>
          </a:p>
          <a:p>
            <a:r>
              <a:rPr lang="en-US" dirty="0" smtClean="0"/>
              <a:t> POM Journal (1992)</a:t>
            </a:r>
          </a:p>
          <a:p>
            <a:pPr lvl="1"/>
            <a:r>
              <a:rPr lang="en-US" dirty="0" smtClean="0"/>
              <a:t>JCR: 1.315 (2012)</a:t>
            </a:r>
          </a:p>
          <a:p>
            <a:pPr lvl="1"/>
            <a:r>
              <a:rPr lang="en-US" dirty="0" smtClean="0"/>
              <a:t>Ranking 2012: 13/39 (Engineering Manufacturing) 27/79 (Operations Research/</a:t>
            </a:r>
            <a:r>
              <a:rPr lang="en-US" smtClean="0"/>
              <a:t>Mgmt Science)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15834"/>
            <a:ext cx="1828800" cy="236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Citado</a:t>
            </a:r>
            <a:r>
              <a:rPr lang="en-US" dirty="0" smtClean="0"/>
              <a:t> 434 </a:t>
            </a:r>
            <a:r>
              <a:rPr lang="en-US" dirty="0" err="1" smtClean="0"/>
              <a:t>vezes</a:t>
            </a:r>
            <a:r>
              <a:rPr lang="en-US" dirty="0" smtClean="0"/>
              <a:t> – Google Scholar</a:t>
            </a:r>
          </a:p>
          <a:p>
            <a:r>
              <a:rPr lang="en-US" dirty="0" err="1" smtClean="0"/>
              <a:t>Citado</a:t>
            </a:r>
            <a:r>
              <a:rPr lang="en-US" dirty="0" smtClean="0"/>
              <a:t> 148 </a:t>
            </a:r>
            <a:r>
              <a:rPr lang="en-US" dirty="0" err="1" smtClean="0"/>
              <a:t>vezes</a:t>
            </a:r>
            <a:r>
              <a:rPr lang="en-US" dirty="0" smtClean="0"/>
              <a:t> – Web of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Discute</a:t>
            </a:r>
            <a:r>
              <a:rPr lang="en-US" sz="3600" dirty="0" smtClean="0"/>
              <a:t> </a:t>
            </a:r>
            <a:r>
              <a:rPr lang="en-US" sz="3600" dirty="0" err="1" smtClean="0"/>
              <a:t>os</a:t>
            </a:r>
            <a:r>
              <a:rPr lang="en-US" sz="3600" dirty="0" smtClean="0"/>
              <a:t> </a:t>
            </a:r>
            <a:r>
              <a:rPr lang="en-US" sz="3600" dirty="0" err="1" smtClean="0"/>
              <a:t>impactos</a:t>
            </a:r>
            <a:r>
              <a:rPr lang="en-US" sz="3600" dirty="0" smtClean="0"/>
              <a:t> do </a:t>
            </a:r>
            <a:r>
              <a:rPr lang="en-US" sz="3600" dirty="0" err="1" smtClean="0"/>
              <a:t>termo</a:t>
            </a:r>
            <a:r>
              <a:rPr lang="en-US" sz="3600" dirty="0" smtClean="0"/>
              <a:t> “</a:t>
            </a:r>
            <a:r>
              <a:rPr lang="en-US" sz="3600" dirty="0" err="1"/>
              <a:t>S</a:t>
            </a:r>
            <a:r>
              <a:rPr lang="en-US" sz="3600" dirty="0" err="1" smtClean="0"/>
              <a:t>ustentabilidade</a:t>
            </a:r>
            <a:r>
              <a:rPr lang="en-US" sz="3600" dirty="0" smtClean="0"/>
              <a:t>”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Gestão</a:t>
            </a:r>
            <a:r>
              <a:rPr lang="en-US" sz="3600" dirty="0" smtClean="0"/>
              <a:t> de </a:t>
            </a:r>
            <a:r>
              <a:rPr lang="en-US" sz="3600" dirty="0" err="1" smtClean="0"/>
              <a:t>Operações</a:t>
            </a:r>
            <a:endParaRPr lang="en-US" sz="3600" dirty="0" smtClean="0"/>
          </a:p>
          <a:p>
            <a:r>
              <a:rPr lang="en-US" sz="3600" dirty="0" err="1" smtClean="0"/>
              <a:t>Busca</a:t>
            </a:r>
            <a:r>
              <a:rPr lang="en-US" sz="3600" dirty="0" smtClean="0"/>
              <a:t> </a:t>
            </a:r>
            <a:r>
              <a:rPr lang="en-US" sz="3600" dirty="0" err="1" smtClean="0"/>
              <a:t>uma</a:t>
            </a:r>
            <a:r>
              <a:rPr lang="en-US" sz="3600" dirty="0" smtClean="0"/>
              <a:t> </a:t>
            </a:r>
            <a:r>
              <a:rPr lang="en-US" sz="3600" dirty="0" err="1" smtClean="0"/>
              <a:t>síntese</a:t>
            </a:r>
            <a:r>
              <a:rPr lang="en-US" sz="3600" dirty="0" smtClean="0"/>
              <a:t> do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seria</a:t>
            </a:r>
            <a:r>
              <a:rPr lang="en-US" sz="3600" dirty="0" smtClean="0"/>
              <a:t> “</a:t>
            </a:r>
            <a:r>
              <a:rPr lang="en-US" sz="3600" dirty="0" err="1" smtClean="0"/>
              <a:t>Gestão</a:t>
            </a:r>
            <a:r>
              <a:rPr lang="en-US" sz="3600" dirty="0" smtClean="0"/>
              <a:t> de </a:t>
            </a:r>
            <a:r>
              <a:rPr lang="en-US" sz="3600" dirty="0" err="1" smtClean="0"/>
              <a:t>Operações</a:t>
            </a:r>
            <a:r>
              <a:rPr lang="en-US" sz="3600" dirty="0" smtClean="0"/>
              <a:t> </a:t>
            </a:r>
            <a:r>
              <a:rPr lang="en-US" sz="3600" dirty="0" err="1" smtClean="0"/>
              <a:t>Sustentáveis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585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EAD 5961 – Gestão de Operações Sustentáveis</vt:lpstr>
      <vt:lpstr>Agenda</vt:lpstr>
      <vt:lpstr>O que é “Operações Sustentáveis”?</vt:lpstr>
      <vt:lpstr>Discussão Texto   Sustainable Operations Management   </vt:lpstr>
      <vt:lpstr>Agenda</vt:lpstr>
      <vt:lpstr>Autores</vt:lpstr>
      <vt:lpstr>Journal</vt:lpstr>
      <vt:lpstr>Artigo</vt:lpstr>
      <vt:lpstr>Questões</vt:lpstr>
      <vt:lpstr>Antecedentes / Descendentes</vt:lpstr>
      <vt:lpstr>Antecedentes/ Descendentes</vt:lpstr>
      <vt:lpstr>Método</vt:lpstr>
      <vt:lpstr>Discussão Crítica</vt:lpstr>
      <vt:lpstr>Discussão Crítica</vt:lpstr>
      <vt:lpstr>Discussão Crítica</vt:lpstr>
      <vt:lpstr>Discussão Crítica</vt:lpstr>
      <vt:lpstr>Discussão Crítica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5961 – Gestão de Operações Sustentáveis</dc:title>
  <dc:creator>Adriana Marotti</dc:creator>
  <cp:lastModifiedBy>Adriana Marotti</cp:lastModifiedBy>
  <cp:revision>21</cp:revision>
  <dcterms:created xsi:type="dcterms:W3CDTF">2015-02-24T19:42:15Z</dcterms:created>
  <dcterms:modified xsi:type="dcterms:W3CDTF">2015-02-24T19:46:37Z</dcterms:modified>
</cp:coreProperties>
</file>