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31F7C-04E7-4906-8E6B-203F01EA9CF4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2416-F73F-4FB5-902C-FA5065227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C4C4F-F595-4062-AF4E-208154D7972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99E0C-6606-4C0A-B42A-A8350A8DFA8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A7105-CCB2-44E6-A825-55A1A064A65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B01FC-4D73-440C-8D10-672AC3F2052B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C2E09-031E-45A7-ADF1-924A821F85A2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481"/>
            <a:ext cx="5028353" cy="4114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/>
              <a:t>Observação: Tabela de combinação de conceitos e a árvore de classificação de conceitos são denominações do Reinertsen. Kaminski mostrou uma tabela na pg 34 que é a tabela de combinação de conceitos mas não deu nome para tal. Na análise de decisão, essa tabela é chamada de tabela ou matriz de geração de estratégias, veja o livro do Clemen. 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32115-9F34-4F25-BCFA-F6F5D2D7ACEB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345A0-5292-436E-90E6-154F5FF2B650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7F896-75F3-4D7A-8E58-472AFFB4A255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481"/>
            <a:ext cx="5028353" cy="4114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4BFEF-4923-460E-9D6A-3C0244CD3E39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4564D-34F5-4038-9A3B-F4E8CD740D43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30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9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3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ED9BA-5AAE-4926-B91E-E78970E2F184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4986F-BFDF-45DF-B04E-8F8603A80AF2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7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F1416-2C92-4D45-9309-1AA27208BA49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BA679-6F85-4580-8EE3-1C154AB94B9D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8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FA71C-1F31-4D40-994A-67C600219F63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E9EEF-E11D-40B7-B9DC-C75B3FE31505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1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14651-E3FD-413C-AF75-3E3C6BD85D48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722F4-E49D-47A8-B3C5-3A187BF22CE7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7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929C-9B4D-47B1-9FF3-06A428B4DEE1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DF594-E81B-439F-8102-1AF9AEF635FD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E543-70CF-4319-99D0-F73FA3A4970E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AE5C-8696-4078-875D-926AE52D2D67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14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0D9C8-8A8B-4643-B5AF-2240B719617F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DF20D-CB4D-420F-903E-2A31C7C40831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70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4F380-87A6-4586-A8CD-D2E9F2E06F4C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41210-9F11-4A27-B1C2-19C27E242ED1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73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52A3-DA2D-4092-BAEE-D860B17F82F4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BFE6-F525-4A57-8808-B3DB41A47F8B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67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4BD60-6201-48E5-8ED4-816BFF708FD5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181E-E007-41D1-909E-E191B27004CF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7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16ED-5566-4552-B663-04990B40E68E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1D1F-43EA-48C0-93F8-2F30772E94C7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0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55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73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3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1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0D57-5B3E-4953-BD72-FF7FE2FAF79C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16ABE-0911-4C73-9730-4F7DC83B1E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F71637-925D-4D36-A029-F81AD9B0B670}" type="datetime1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18/03/2015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/>
              <a:t>EAD-761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F9CFCE-E337-4032-8B78-DA6D5FC89A2D}" type="slidenum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m.stackexchange.com/questions/1470/agile-methodologies-such-as-scrum-in-non-software-development-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r>
              <a:rPr lang="pt-BR" b="1" i="1"/>
              <a:t>Protótipos e</a:t>
            </a:r>
            <a:r>
              <a:rPr lang="pt-BR"/>
              <a:t> </a:t>
            </a:r>
            <a:r>
              <a:rPr lang="pt-BR" b="1" i="1"/>
              <a:t>Testes</a:t>
            </a:r>
            <a:endParaRPr lang="en-US" b="1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pt-BR" dirty="0"/>
              <a:t>EAD-761         Aula Nº 4</a:t>
            </a:r>
          </a:p>
          <a:p>
            <a:endParaRPr lang="pt-BR" sz="2400" dirty="0"/>
          </a:p>
          <a:p>
            <a:r>
              <a:rPr lang="pt-BR" sz="2400" dirty="0" smtClean="0"/>
              <a:t>Prof</a:t>
            </a:r>
            <a:r>
              <a:rPr lang="pt-BR" sz="2400" dirty="0"/>
              <a:t>. </a:t>
            </a:r>
            <a:r>
              <a:rPr lang="pt-BR" sz="2400" dirty="0" smtClean="0"/>
              <a:t>A. </a:t>
            </a:r>
            <a:r>
              <a:rPr lang="pt-BR" sz="2400" dirty="0" err="1" smtClean="0"/>
              <a:t>Yu</a:t>
            </a:r>
            <a:endParaRPr lang="pt-BR" sz="2400" dirty="0" smtClean="0"/>
          </a:p>
          <a:p>
            <a:r>
              <a:rPr lang="pt-BR" sz="2400" dirty="0" smtClean="0"/>
              <a:t>Monitor Francisco </a:t>
            </a:r>
            <a:r>
              <a:rPr lang="pt-BR" sz="2400" dirty="0" err="1"/>
              <a:t>Matelli</a:t>
            </a:r>
            <a:r>
              <a:rPr lang="pt-BR" sz="2400" dirty="0"/>
              <a:t> </a:t>
            </a:r>
            <a:r>
              <a:rPr lang="pt-BR" sz="2400" dirty="0" err="1"/>
              <a:t>Matulovic</a:t>
            </a:r>
            <a:r>
              <a:rPr lang="pt-BR" sz="2400"/>
              <a:t> </a:t>
            </a:r>
            <a:endParaRPr lang="pt-BR" sz="2400" dirty="0" smtClean="0"/>
          </a:p>
          <a:p>
            <a:endParaRPr lang="pt-BR" sz="2400" dirty="0" smtClean="0"/>
          </a:p>
          <a:p>
            <a:endParaRPr lang="en-US" sz="2400" dirty="0"/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886200" y="0"/>
            <a:ext cx="1143000" cy="762000"/>
          </a:xfrm>
          <a:prstGeom prst="rect">
            <a:avLst/>
          </a:prstGeom>
          <a:noFill/>
        </p:spPr>
      </p:pic>
      <p:pic>
        <p:nvPicPr>
          <p:cNvPr id="2053" name="Picture 5" descr="Fea 60 ano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1074" y="4795837"/>
            <a:ext cx="2089150" cy="206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70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6E042E-5497-434B-973F-7BAA2AD19871}" type="slidenum">
              <a:rPr lang="en-US"/>
              <a:pPr/>
              <a:t>10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1331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Princípios de Prototipagem</a:t>
            </a:r>
            <a:endParaRPr lang="en-US" sz="4000" b="1" i="1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Tentativa e erro</a:t>
            </a:r>
          </a:p>
          <a:p>
            <a:pPr lvl="1"/>
            <a:r>
              <a:rPr lang="pt-BR"/>
              <a:t>Depende do nível de conhecimento da equipe ou do setor</a:t>
            </a:r>
          </a:p>
          <a:p>
            <a:r>
              <a:rPr lang="pt-BR"/>
              <a:t>Protótipos analíticos são mais flexíveis</a:t>
            </a:r>
          </a:p>
          <a:p>
            <a:pPr lvl="1"/>
            <a:r>
              <a:rPr lang="pt-BR"/>
              <a:t>CAE (computer aided engineering)</a:t>
            </a:r>
          </a:p>
          <a:p>
            <a:r>
              <a:rPr lang="pt-BR"/>
              <a:t>Protótipos físicos são necessários para detectar problemas não antecipados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C1AE67-9F93-4D7F-8A69-7EFE4850096A}" type="slidenum">
              <a:rPr lang="en-US"/>
              <a:pPr/>
              <a:t>11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14340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Processo de Testes</a:t>
            </a:r>
            <a:endParaRPr lang="en-US" sz="4000" b="1" i="1"/>
          </a:p>
        </p:txBody>
      </p:sp>
      <p:sp>
        <p:nvSpPr>
          <p:cNvPr id="14369" name="Rectangle 3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Processo de </a:t>
            </a:r>
            <a:r>
              <a:rPr lang="pt-BR" b="1"/>
              <a:t>P</a:t>
            </a:r>
            <a:r>
              <a:rPr lang="pt-BR"/>
              <a:t>rojetar, </a:t>
            </a:r>
            <a:r>
              <a:rPr lang="pt-BR" b="1"/>
              <a:t>C</a:t>
            </a:r>
            <a:r>
              <a:rPr lang="pt-BR"/>
              <a:t>onstruir e </a:t>
            </a:r>
            <a:r>
              <a:rPr lang="pt-BR" b="1"/>
              <a:t>T</a:t>
            </a:r>
            <a:r>
              <a:rPr lang="pt-BR"/>
              <a:t>estar (</a:t>
            </a:r>
            <a:r>
              <a:rPr lang="pt-BR" b="1"/>
              <a:t>D</a:t>
            </a:r>
            <a:r>
              <a:rPr lang="pt-BR"/>
              <a:t>esign, </a:t>
            </a:r>
            <a:r>
              <a:rPr lang="pt-BR" b="1"/>
              <a:t>B</a:t>
            </a:r>
            <a:r>
              <a:rPr lang="pt-BR"/>
              <a:t>uild and </a:t>
            </a:r>
            <a:r>
              <a:rPr lang="pt-BR" b="1"/>
              <a:t>T</a:t>
            </a:r>
            <a:r>
              <a:rPr lang="pt-BR"/>
              <a:t>est)</a:t>
            </a:r>
          </a:p>
          <a:p>
            <a:pPr lvl="1"/>
            <a:r>
              <a:rPr lang="pt-BR"/>
              <a:t>Projetar – que tipo de protótipo e como testar</a:t>
            </a:r>
          </a:p>
          <a:p>
            <a:pPr lvl="1"/>
            <a:r>
              <a:rPr lang="pt-BR"/>
              <a:t>Construir – protótipo e aparatos de teste</a:t>
            </a:r>
          </a:p>
          <a:p>
            <a:pPr lvl="1"/>
            <a:r>
              <a:rPr lang="pt-BR"/>
              <a:t>Testar – realizar experimento, coletar e analisar dados</a:t>
            </a:r>
          </a:p>
          <a:p>
            <a:r>
              <a:rPr lang="pt-BR"/>
              <a:t>Processo iterativo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CE5F20-D6C5-441D-9C26-3B7934696694}" type="slidenum">
              <a:rPr lang="en-US"/>
              <a:pPr/>
              <a:t>12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16388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i="1"/>
              <a:t>Síntese Química e Biotecnologia</a:t>
            </a:r>
            <a:endParaRPr lang="en-US" sz="3600" b="1" i="1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Nível de conhecimento na </a:t>
            </a:r>
            <a:r>
              <a:rPr lang="pt-BR" sz="2800" u="sng" dirty="0" smtClean="0"/>
              <a:t>indústria</a:t>
            </a:r>
            <a:r>
              <a:rPr lang="pt-BR" sz="2800" dirty="0" smtClean="0"/>
              <a:t> </a:t>
            </a:r>
            <a:r>
              <a:rPr lang="pt-BR" sz="2800" dirty="0"/>
              <a:t>farmacêutica</a:t>
            </a:r>
          </a:p>
          <a:p>
            <a:pPr lvl="1"/>
            <a:r>
              <a:rPr lang="pt-BR" sz="2400" dirty="0"/>
              <a:t>Síntese química: mais de 200 anos de conhecimento</a:t>
            </a:r>
          </a:p>
          <a:p>
            <a:pPr lvl="1"/>
            <a:r>
              <a:rPr lang="pt-BR" sz="2400" dirty="0"/>
              <a:t>Biotecnologia: aproximadamente 30 anos</a:t>
            </a:r>
          </a:p>
          <a:p>
            <a:r>
              <a:rPr lang="pt-BR" sz="2800" dirty="0">
                <a:cs typeface="Times New Roman" pitchFamily="18" charset="0"/>
              </a:rPr>
              <a:t>Nível de conhecimento é a extensão pela qual a relação causa - efeito é claramente identificada e bem entendida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Com melhor conhecimento, o projetista pode construir modelos mais precisos que </a:t>
            </a:r>
            <a:r>
              <a:rPr lang="pt-BR" sz="2400" dirty="0" smtClean="0">
                <a:cs typeface="Times New Roman" pitchFamily="18" charset="0"/>
              </a:rPr>
              <a:t>preveem </a:t>
            </a:r>
            <a:r>
              <a:rPr lang="pt-BR" sz="2400" dirty="0">
                <a:cs typeface="Times New Roman" pitchFamily="18" charset="0"/>
              </a:rPr>
              <a:t>o desempenho da fábrica a partir de dados laboratoriais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2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11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0C6DE-F5CD-4A05-AF57-647D0EEB6839}" type="slidenum">
              <a:rPr lang="en-US"/>
              <a:pPr/>
              <a:t>13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12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85750"/>
            <a:ext cx="8153400" cy="1143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pt-BR" sz="3600" b="1" i="1" dirty="0" smtClean="0">
                <a:cs typeface="Times New Roman" pitchFamily="18" charset="0"/>
              </a:rPr>
              <a:t>Fidelidade </a:t>
            </a:r>
            <a:r>
              <a:rPr lang="pt-BR" sz="3600" b="1" i="1" dirty="0">
                <a:cs typeface="Times New Roman" pitchFamily="18" charset="0"/>
              </a:rPr>
              <a:t>e</a:t>
            </a:r>
            <a:r>
              <a:rPr lang="en-US" dirty="0"/>
              <a:t> </a:t>
            </a:r>
            <a:r>
              <a:rPr lang="pt-BR" sz="3600" b="1" i="1" dirty="0">
                <a:cs typeface="Times New Roman" pitchFamily="18" charset="0"/>
              </a:rPr>
              <a:t>Experimentação</a:t>
            </a:r>
            <a:endParaRPr lang="en-US" sz="3600" b="1" i="1" dirty="0">
              <a:cs typeface="Times New Roman" pitchFamily="18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876800" y="1953325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 u="sng" dirty="0">
                <a:solidFill>
                  <a:prstClr val="black"/>
                </a:solidFill>
                <a:cs typeface="Times New Roman" pitchFamily="18" charset="0"/>
              </a:rPr>
              <a:t>Experimentação em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 u="sng" dirty="0">
                <a:solidFill>
                  <a:prstClr val="black"/>
                </a:solidFill>
                <a:cs typeface="Times New Roman" pitchFamily="18" charset="0"/>
              </a:rPr>
              <a:t>Fidelidade em relação ao ambiente real de produção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876800" y="3176125"/>
            <a:ext cx="350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 dirty="0">
                <a:solidFill>
                  <a:prstClr val="black"/>
                </a:solidFill>
                <a:cs typeface="Times New Roman" pitchFamily="18" charset="0"/>
              </a:rPr>
              <a:t>Fabrica comercial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 i="1" dirty="0">
                <a:solidFill>
                  <a:prstClr val="black"/>
                </a:solidFill>
                <a:cs typeface="Times New Roman" pitchFamily="18" charset="0"/>
              </a:rPr>
              <a:t>Planta piloto localizada na fábrica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 i="1" dirty="0">
                <a:solidFill>
                  <a:prstClr val="black"/>
                </a:solidFill>
                <a:cs typeface="Times New Roman" pitchFamily="18" charset="0"/>
              </a:rPr>
              <a:t>Planta piloto localizada no centro de P&amp;D</a:t>
            </a:r>
          </a:p>
          <a:p>
            <a:pPr>
              <a:spcBef>
                <a:spcPct val="50000"/>
              </a:spcBef>
            </a:pPr>
            <a:r>
              <a:rPr lang="pt-BR" b="1" i="1" dirty="0">
                <a:solidFill>
                  <a:prstClr val="black"/>
                </a:solidFill>
                <a:cs typeface="Times New Roman" pitchFamily="18" charset="0"/>
              </a:rPr>
              <a:t>Laboratório</a:t>
            </a:r>
          </a:p>
          <a:p>
            <a:pPr>
              <a:spcBef>
                <a:spcPct val="50000"/>
              </a:spcBef>
            </a:pPr>
            <a:r>
              <a:rPr lang="pt-BR" b="1" i="1" dirty="0">
                <a:solidFill>
                  <a:prstClr val="black"/>
                </a:solidFill>
                <a:cs typeface="Times New Roman" pitchFamily="18" charset="0"/>
              </a:rPr>
              <a:t>Simulação computacional</a:t>
            </a:r>
            <a:r>
              <a:rPr lang="pt-BR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152650" y="3276600"/>
            <a:ext cx="381000" cy="2057400"/>
          </a:xfrm>
          <a:prstGeom prst="upDownArrow">
            <a:avLst>
              <a:gd name="adj1" fmla="val 50000"/>
              <a:gd name="adj2" fmla="val 108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981200" y="2819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Alta</a:t>
            </a:r>
            <a:endParaRPr lang="en-US" b="1" i="1">
              <a:solidFill>
                <a:prstClr val="black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885950" y="5334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Baixa</a:t>
            </a:r>
            <a:endParaRPr lang="en-US" b="1" i="1">
              <a:solidFill>
                <a:prstClr val="black"/>
              </a:solidFill>
            </a:endParaRPr>
          </a:p>
        </p:txBody>
      </p:sp>
      <p:pic>
        <p:nvPicPr>
          <p:cNvPr id="33801" name="Picture 9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0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CA038-80FB-492A-A738-DA5822642D6A}" type="slidenum">
              <a:rPr lang="en-US"/>
              <a:pPr/>
              <a:t>14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Experimentação na </a:t>
            </a:r>
            <a:br>
              <a:rPr lang="pt-BR" sz="4000" b="1" i="1"/>
            </a:br>
            <a:r>
              <a:rPr lang="pt-BR" sz="4000" b="1" i="1"/>
              <a:t>Fábrica Comercial</a:t>
            </a:r>
            <a:endParaRPr lang="en-US" sz="4000" b="1" i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Realismo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Alto custo</a:t>
            </a:r>
          </a:p>
          <a:p>
            <a:pPr lvl="1"/>
            <a:r>
              <a:rPr lang="pt-BR" dirty="0"/>
              <a:t>Interrupção da produção comercial</a:t>
            </a:r>
          </a:p>
          <a:p>
            <a:pPr lvl="1"/>
            <a:r>
              <a:rPr lang="pt-BR" dirty="0"/>
              <a:t>Dificuldade de identificar relação causa-efeito</a:t>
            </a:r>
            <a:endParaRPr lang="en-US" dirty="0"/>
          </a:p>
        </p:txBody>
      </p:sp>
      <p:pic>
        <p:nvPicPr>
          <p:cNvPr id="34820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1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17FF9F-C508-4151-8E98-3F92AA0A5A42}" type="slidenum">
              <a:rPr lang="en-US"/>
              <a:pPr/>
              <a:t>15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1843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 dirty="0"/>
              <a:t>Pesquisa do </a:t>
            </a:r>
            <a:r>
              <a:rPr lang="pt-BR" sz="4000" b="1" i="1" dirty="0" err="1"/>
              <a:t>Pisano</a:t>
            </a:r>
            <a:r>
              <a:rPr lang="pt-BR" sz="4000" b="1" i="1" dirty="0"/>
              <a:t> (1996)</a:t>
            </a:r>
            <a:endParaRPr lang="en-US" sz="4000" b="1" i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23 projetos de desenvolvimento de produto e processo (10 biotecnológicos)</a:t>
            </a:r>
          </a:p>
          <a:p>
            <a:r>
              <a:rPr lang="pt-BR" sz="2800" dirty="0"/>
              <a:t>Resultados</a:t>
            </a:r>
          </a:p>
          <a:p>
            <a:pPr lvl="1"/>
            <a:r>
              <a:rPr lang="pt-BR" dirty="0"/>
              <a:t>Projetos de síntese química realizam menos experimentações em plantas comerciais</a:t>
            </a:r>
          </a:p>
          <a:p>
            <a:pPr lvl="1"/>
            <a:r>
              <a:rPr lang="pt-BR" dirty="0"/>
              <a:t>Projetos de biotecnologia realizam mais experimentos em plantas comerciais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 smtClean="0"/>
              <a:t>SCRUM</a:t>
            </a:r>
            <a:br>
              <a:rPr lang="pt-BR" sz="3600" b="1" i="1" dirty="0" smtClean="0"/>
            </a:br>
            <a:r>
              <a:rPr lang="pt-BR" sz="2800" dirty="0" smtClean="0"/>
              <a:t>Um </a:t>
            </a:r>
            <a:r>
              <a:rPr lang="pt-BR" sz="2800" dirty="0"/>
              <a:t>framework </a:t>
            </a:r>
            <a:r>
              <a:rPr lang="pt-BR" sz="2800" dirty="0" smtClean="0"/>
              <a:t>ágil </a:t>
            </a:r>
            <a:r>
              <a:rPr lang="pt-BR" sz="2800" dirty="0"/>
              <a:t>de gestão de </a:t>
            </a:r>
            <a:r>
              <a:rPr lang="pt-BR" sz="2800" dirty="0" smtClean="0"/>
              <a:t>projetos</a:t>
            </a:r>
            <a:endParaRPr lang="pt-BR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8" y="1864433"/>
            <a:ext cx="85151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3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pt-BR" sz="3600" b="1" i="1" dirty="0" smtClean="0"/>
              <a:t>Processo SCRUM</a:t>
            </a:r>
            <a:endParaRPr lang="pt-BR" sz="3600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10000"/>
          </a:bodyPr>
          <a:lstStyle/>
          <a:p>
            <a:r>
              <a:rPr lang="pt-BR" sz="2400" dirty="0" smtClean="0"/>
              <a:t>O projeto acontece </a:t>
            </a:r>
            <a:r>
              <a:rPr lang="pt-BR" sz="2400" dirty="0"/>
              <a:t>em uma série de iterações, com um mês de duração, chamadas </a:t>
            </a:r>
            <a:r>
              <a:rPr lang="pt-BR" sz="2400" i="1" dirty="0"/>
              <a:t>incrementos (</a:t>
            </a:r>
            <a:r>
              <a:rPr lang="pt-BR" sz="2400" i="1" dirty="0" err="1"/>
              <a:t>sprints</a:t>
            </a:r>
            <a:r>
              <a:rPr lang="pt-BR" sz="2400" i="1" dirty="0" smtClean="0"/>
              <a:t>)</a:t>
            </a:r>
            <a:endParaRPr lang="pt-BR" sz="2400" dirty="0"/>
          </a:p>
          <a:p>
            <a:r>
              <a:rPr lang="pt-BR" sz="2400" dirty="0"/>
              <a:t>O trabalho a ser feito em um projeto </a:t>
            </a:r>
            <a:r>
              <a:rPr lang="pt-BR" sz="2400" dirty="0" err="1"/>
              <a:t>Scrum</a:t>
            </a:r>
            <a:r>
              <a:rPr lang="pt-BR" sz="2400" dirty="0"/>
              <a:t> é registrado nas Pendências do Produto (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Backlog</a:t>
            </a:r>
            <a:r>
              <a:rPr lang="pt-BR" sz="2400" dirty="0"/>
              <a:t>), que é uma lista de </a:t>
            </a:r>
            <a:r>
              <a:rPr lang="pt-BR" sz="2400" dirty="0" smtClean="0"/>
              <a:t>todos </a:t>
            </a:r>
            <a:r>
              <a:rPr lang="pt-BR" sz="2400" dirty="0"/>
              <a:t>os desejos de </a:t>
            </a:r>
            <a:r>
              <a:rPr lang="pt-BR" sz="2400" b="1" dirty="0">
                <a:solidFill>
                  <a:srgbClr val="FF0000"/>
                </a:solidFill>
              </a:rPr>
              <a:t>mudança</a:t>
            </a:r>
            <a:r>
              <a:rPr lang="pt-BR" sz="2400" dirty="0"/>
              <a:t> no </a:t>
            </a:r>
            <a:r>
              <a:rPr lang="pt-BR" sz="2400" dirty="0" smtClean="0"/>
              <a:t>produto</a:t>
            </a:r>
          </a:p>
          <a:p>
            <a:r>
              <a:rPr lang="pt-BR" sz="2400" dirty="0"/>
              <a:t>No inicio de cada incremento é feita uma Reunião de Planejamento de Incremento (Sprint Planning Meeting) na qual o Dono do Produto (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) prioriza as Pendências do Produto (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 smtClean="0"/>
              <a:t>Backlog</a:t>
            </a:r>
            <a:r>
              <a:rPr lang="pt-BR" sz="2400" dirty="0" smtClean="0"/>
              <a:t>) 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Equipe </a:t>
            </a:r>
            <a:r>
              <a:rPr lang="pt-BR" sz="2400" dirty="0" err="1"/>
              <a:t>Scrum</a:t>
            </a:r>
            <a:r>
              <a:rPr lang="pt-BR" sz="2400" dirty="0"/>
              <a:t> (</a:t>
            </a:r>
            <a:r>
              <a:rPr lang="pt-BR" sz="2400" dirty="0" err="1"/>
              <a:t>Scrum</a:t>
            </a:r>
            <a:r>
              <a:rPr lang="pt-BR" sz="2400" dirty="0"/>
              <a:t> Team) seleciona as tarefas que ela pode completar durante o próximo </a:t>
            </a:r>
            <a:r>
              <a:rPr lang="pt-BR" sz="2400" dirty="0" smtClean="0"/>
              <a:t>Incremento </a:t>
            </a:r>
          </a:p>
          <a:p>
            <a:pPr lvl="1"/>
            <a:r>
              <a:rPr lang="pt-BR" sz="2000" dirty="0" smtClean="0"/>
              <a:t>Essas </a:t>
            </a:r>
            <a:r>
              <a:rPr lang="pt-BR" sz="2000" dirty="0"/>
              <a:t>tarefas são então movidas das Pendências do Produto para as Pendências do Incremento.</a:t>
            </a:r>
          </a:p>
          <a:p>
            <a:r>
              <a:rPr lang="pt-BR" sz="2400" dirty="0"/>
              <a:t>Durante um incremento, são conduzidas curtas reuniões diárias chamadas de </a:t>
            </a:r>
            <a:r>
              <a:rPr lang="pt-BR" sz="2400" dirty="0" err="1"/>
              <a:t>Scrum</a:t>
            </a:r>
            <a:r>
              <a:rPr lang="pt-BR" sz="2400" dirty="0"/>
              <a:t> Diário (Daily </a:t>
            </a:r>
            <a:r>
              <a:rPr lang="pt-BR" sz="2400" dirty="0" err="1"/>
              <a:t>Scrum</a:t>
            </a:r>
            <a:r>
              <a:rPr lang="pt-BR" sz="2400" dirty="0"/>
              <a:t>), que ajudam a equipe a manter-se no rumo.</a:t>
            </a:r>
          </a:p>
          <a:p>
            <a:r>
              <a:rPr lang="pt-BR" sz="2400" dirty="0"/>
              <a:t>Ao final de cada incremento a equipe demonstra a </a:t>
            </a:r>
            <a:r>
              <a:rPr lang="pt-BR" sz="2400" b="1" dirty="0"/>
              <a:t>funcionalidade concluída</a:t>
            </a:r>
            <a:r>
              <a:rPr lang="pt-BR" sz="2400" dirty="0"/>
              <a:t>, na Reunião de Revisão do Incremento (Sprint </a:t>
            </a:r>
            <a:r>
              <a:rPr lang="pt-BR" sz="2400" dirty="0" err="1"/>
              <a:t>Review</a:t>
            </a:r>
            <a:r>
              <a:rPr lang="pt-BR" sz="2400" dirty="0"/>
              <a:t> Meeting).</a:t>
            </a:r>
          </a:p>
          <a:p>
            <a:endParaRPr lang="pt-BR" sz="2400" dirty="0"/>
          </a:p>
        </p:txBody>
      </p:sp>
      <p:sp>
        <p:nvSpPr>
          <p:cNvPr id="4" name="Seta para a esquerda 3"/>
          <p:cNvSpPr/>
          <p:nvPr/>
        </p:nvSpPr>
        <p:spPr>
          <a:xfrm>
            <a:off x="7860126" y="5627740"/>
            <a:ext cx="1008112" cy="14401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hlinkClick r:id="rId2"/>
              </a:rPr>
              <a:t>Agile methodologies such as Scrum in non-software development </a:t>
            </a:r>
            <a:r>
              <a:rPr lang="en-US" sz="3600" b="1" dirty="0" smtClean="0">
                <a:hlinkClick r:id="rId2"/>
              </a:rPr>
              <a:t>projects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2400" dirty="0"/>
              <a:t>Even though Scrum was </a:t>
            </a:r>
            <a:r>
              <a:rPr lang="en-US" sz="2400" u="sng" dirty="0"/>
              <a:t>originally</a:t>
            </a:r>
            <a:r>
              <a:rPr lang="en-US" sz="2400" dirty="0"/>
              <a:t> suggested for managing product development projects, its use has focused on the management of </a:t>
            </a:r>
            <a:r>
              <a:rPr lang="en-US" sz="2400" b="1" dirty="0"/>
              <a:t>software</a:t>
            </a:r>
            <a:r>
              <a:rPr lang="en-US" sz="2400" dirty="0"/>
              <a:t> development </a:t>
            </a:r>
            <a:r>
              <a:rPr lang="en-US" sz="2400" dirty="0" smtClean="0"/>
              <a:t>projects</a:t>
            </a:r>
            <a:endParaRPr lang="pt-BR" sz="2400" dirty="0"/>
          </a:p>
          <a:p>
            <a:r>
              <a:rPr lang="en-US" sz="2400" dirty="0"/>
              <a:t>None of the project management teams I have worked with in non-software product development have ever used agile </a:t>
            </a:r>
            <a:r>
              <a:rPr lang="en-US" sz="2400" dirty="0" smtClean="0"/>
              <a:t>methodologies</a:t>
            </a:r>
            <a:endParaRPr lang="pt-BR" sz="2400" dirty="0"/>
          </a:p>
          <a:p>
            <a:r>
              <a:rPr lang="en-US" sz="2400" b="1" dirty="0"/>
              <a:t>As an example, could we incorporate Scrum in Product Development projects within the Automotive industry?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601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27C04B-1879-4B36-AE5E-68DB806628DE}" type="slidenum">
              <a:rPr lang="en-US"/>
              <a:pPr/>
              <a:t>2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6148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Protótipos e Prototipagem</a:t>
            </a:r>
            <a:endParaRPr lang="en-US" sz="4000" b="1" i="1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r>
              <a:rPr lang="pt-BR"/>
              <a:t>Protótipo: uma aproximação do produto em uma ou mais dimensões de interesse</a:t>
            </a:r>
          </a:p>
          <a:p>
            <a:pPr lvl="1"/>
            <a:r>
              <a:rPr lang="pt-BR"/>
              <a:t>Um desenho, uma maquete, ...</a:t>
            </a:r>
          </a:p>
          <a:p>
            <a:r>
              <a:rPr lang="pt-BR"/>
              <a:t>Prototipagem: um processo de desenvolver uma aproximação do produto</a:t>
            </a:r>
          </a:p>
          <a:p>
            <a:pPr lvl="1"/>
            <a:r>
              <a:rPr lang="pt-BR"/>
              <a:t>Prototipagem rápida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DC464-D28A-4479-AFB1-844476216BAD}" type="slidenum">
              <a:rPr lang="en-US"/>
              <a:pPr/>
              <a:t>3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7724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9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C1334-3918-4A97-897D-D94913D9522B}" type="slidenum">
              <a:rPr lang="en-US"/>
              <a:pPr/>
              <a:t>4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1143000"/>
          </a:xfrm>
        </p:spPr>
        <p:txBody>
          <a:bodyPr/>
          <a:lstStyle/>
          <a:p>
            <a:r>
              <a:rPr lang="en-US" sz="3600" b="1"/>
              <a:t>A380 </a:t>
            </a:r>
            <a:r>
              <a:rPr lang="pt-BR" sz="3600" b="1"/>
              <a:t>C</a:t>
            </a:r>
            <a:r>
              <a:rPr lang="en-US" sz="3600" b="1"/>
              <a:t>abin </a:t>
            </a:r>
            <a:r>
              <a:rPr lang="pt-BR" sz="3600" b="1"/>
              <a:t>M</a:t>
            </a:r>
            <a:r>
              <a:rPr lang="en-US" sz="3600" b="1"/>
              <a:t>ock-up</a:t>
            </a:r>
            <a:r>
              <a:rPr lang="pt-BR" sz="3600" b="1"/>
              <a:t/>
            </a:r>
            <a:br>
              <a:rPr lang="pt-BR" sz="3600" b="1"/>
            </a:br>
            <a:r>
              <a:rPr lang="pt-BR" sz="3600" b="1"/>
              <a:t>U</a:t>
            </a:r>
            <a:r>
              <a:rPr lang="en-US" sz="3600" b="1"/>
              <a:t>pper-deck </a:t>
            </a:r>
            <a:r>
              <a:rPr lang="pt-BR" sz="3600" b="1"/>
              <a:t>B</a:t>
            </a:r>
            <a:r>
              <a:rPr lang="en-US" sz="3600" b="1"/>
              <a:t>usiness </a:t>
            </a:r>
            <a:r>
              <a:rPr lang="pt-BR" sz="3600" b="1"/>
              <a:t>C</a:t>
            </a:r>
            <a:r>
              <a:rPr lang="en-US" sz="3600" b="1"/>
              <a:t>lass</a:t>
            </a:r>
            <a:r>
              <a:rPr lang="en-US" sz="3600"/>
              <a:t> 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752600"/>
            <a:ext cx="6629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41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5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68B964-1D35-4F5A-BF36-EADD9F1BDF96}" type="slidenum">
              <a:rPr lang="en-US"/>
              <a:pPr/>
              <a:t>5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45058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57300"/>
            <a:ext cx="739140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1027"/>
          <p:cNvSpPr txBox="1">
            <a:spLocks noChangeArrowheads="1"/>
          </p:cNvSpPr>
          <p:nvPr/>
        </p:nvSpPr>
        <p:spPr bwMode="auto">
          <a:xfrm>
            <a:off x="385763" y="104775"/>
            <a:ext cx="8382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>
                <a:solidFill>
                  <a:prstClr val="black"/>
                </a:solidFill>
              </a:rPr>
              <a:t>Airbus A380 </a:t>
            </a:r>
            <a:r>
              <a:rPr lang="pt-BR" b="1">
                <a:solidFill>
                  <a:prstClr val="black"/>
                </a:solidFill>
              </a:rPr>
              <a:t>T</a:t>
            </a:r>
            <a:r>
              <a:rPr lang="en-US" b="1">
                <a:solidFill>
                  <a:prstClr val="black"/>
                </a:solidFill>
              </a:rPr>
              <a:t>est </a:t>
            </a:r>
            <a:r>
              <a:rPr lang="pt-BR" b="1">
                <a:solidFill>
                  <a:prstClr val="black"/>
                </a:solidFill>
              </a:rPr>
              <a:t>W</a:t>
            </a:r>
            <a:r>
              <a:rPr lang="en-US" b="1">
                <a:solidFill>
                  <a:prstClr val="black"/>
                </a:solidFill>
              </a:rPr>
              <a:t>ing </a:t>
            </a:r>
            <a:r>
              <a:rPr lang="pt-BR" b="1">
                <a:solidFill>
                  <a:prstClr val="black"/>
                </a:solidFill>
              </a:rPr>
              <a:t>B</a:t>
            </a:r>
            <a:r>
              <a:rPr lang="en-US" b="1">
                <a:solidFill>
                  <a:prstClr val="black"/>
                </a:solidFill>
              </a:rPr>
              <a:t>reaks</a:t>
            </a:r>
            <a:endParaRPr lang="pt-BR" b="1">
              <a:solidFill>
                <a:prstClr val="black"/>
              </a:solidFill>
            </a:endParaRPr>
          </a:p>
          <a:p>
            <a:pPr algn="ctr">
              <a:lnSpc>
                <a:spcPct val="85000"/>
              </a:lnSpc>
            </a:pPr>
            <a:r>
              <a:rPr lang="en-US" sz="2000">
                <a:solidFill>
                  <a:prstClr val="black"/>
                </a:solidFill>
              </a:rPr>
              <a:t>The wing of an Airbus A380 static test suffered a structural failure below ultimate load target during trials earlier this week</a:t>
            </a:r>
            <a:endParaRPr lang="pt-BR" sz="2000">
              <a:solidFill>
                <a:prstClr val="black"/>
              </a:solidFill>
            </a:endParaRPr>
          </a:p>
          <a:p>
            <a:pPr algn="ctr">
              <a:lnSpc>
                <a:spcPct val="85000"/>
              </a:lnSpc>
            </a:pPr>
            <a:r>
              <a:rPr lang="pt-BR">
                <a:solidFill>
                  <a:prstClr val="black"/>
                </a:solidFill>
              </a:rPr>
              <a:t>(</a:t>
            </a:r>
            <a:r>
              <a:rPr lang="en-US">
                <a:solidFill>
                  <a:prstClr val="black"/>
                </a:solidFill>
              </a:rPr>
              <a:t>February 16, 2006</a:t>
            </a:r>
            <a:r>
              <a:rPr lang="pt-BR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96F1D-B3B9-4512-B5C7-BA2140CE0F4F}" type="slidenum">
              <a:rPr lang="en-US"/>
              <a:pPr/>
              <a:t>6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6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Airbus A380 </a:t>
            </a:r>
            <a:r>
              <a:rPr lang="pt-BR" sz="3600" b="1"/>
              <a:t/>
            </a:r>
            <a:br>
              <a:rPr lang="pt-BR" sz="3600" b="1"/>
            </a:br>
            <a:r>
              <a:rPr lang="en-US" sz="3600" b="1"/>
              <a:t>Computational Fluid Dynamics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8288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ixaDeTexto 1"/>
          <p:cNvSpPr txBox="1"/>
          <p:nvPr/>
        </p:nvSpPr>
        <p:spPr>
          <a:xfrm rot="1009182">
            <a:off x="6648050" y="4112702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Simulação: como criar um simulador? Simulador é a condensação de conhecimento humano no assunto.</a:t>
            </a:r>
          </a:p>
        </p:txBody>
      </p:sp>
    </p:spTree>
    <p:extLst>
      <p:ext uri="{BB962C8B-B14F-4D97-AF65-F5344CB8AC3E}">
        <p14:creationId xmlns:p14="http://schemas.microsoft.com/office/powerpoint/2010/main" val="1886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18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396A3F-F158-46C4-A740-8981CC0AA7D8}" type="slidenum">
              <a:rPr lang="en-US"/>
              <a:pPr/>
              <a:t>7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19" name="Espaço Reservado para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717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1143000"/>
          </a:xfrm>
        </p:spPr>
        <p:txBody>
          <a:bodyPr/>
          <a:lstStyle/>
          <a:p>
            <a:r>
              <a:rPr lang="pt-BR" sz="4000" b="1" i="1"/>
              <a:t>Tipos de Protótipos</a:t>
            </a:r>
            <a:endParaRPr lang="en-US" sz="4000" b="1" i="1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295400" y="36576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419600" y="17526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72000" y="1524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Físico</a:t>
            </a:r>
            <a:endParaRPr lang="en-US" b="1" i="1">
              <a:solidFill>
                <a:prstClr val="black"/>
              </a:solidFill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59105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Analítico</a:t>
            </a:r>
            <a:endParaRPr lang="en-US" b="1" i="1">
              <a:solidFill>
                <a:prstClr val="black"/>
              </a:solidFill>
            </a:endParaRP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04800" y="363855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Focado</a:t>
            </a:r>
            <a:endParaRPr lang="en-US" b="1" i="1">
              <a:solidFill>
                <a:prstClr val="black"/>
              </a:solidFill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486650" y="3638550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prstClr val="black"/>
                </a:solidFill>
              </a:rPr>
              <a:t>Completo</a:t>
            </a:r>
            <a:endParaRPr lang="en-US" b="1" i="1">
              <a:solidFill>
                <a:prstClr val="black"/>
              </a:solidFill>
            </a:endParaRP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6096000" y="4038600"/>
            <a:ext cx="16002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324600" y="4400550"/>
            <a:ext cx="129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rgbClr val="C0504D"/>
                </a:solidFill>
              </a:rPr>
              <a:t>Região inviável</a:t>
            </a:r>
            <a:endParaRPr lang="en-US" b="1" i="1">
              <a:solidFill>
                <a:srgbClr val="C0504D"/>
              </a:solidFill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905000" y="4114800"/>
            <a:ext cx="2286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b="1" i="1">
                <a:solidFill>
                  <a:srgbClr val="FF0000"/>
                </a:solidFill>
              </a:rPr>
              <a:t>Simuladores em computador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105400" y="243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rgbClr val="FF0000"/>
                </a:solidFill>
              </a:rPr>
              <a:t>Alfa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057900" y="200025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rgbClr val="FF0000"/>
                </a:solidFill>
              </a:rPr>
              <a:t>Beta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771650" y="1905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i="1">
                <a:solidFill>
                  <a:srgbClr val="FF0000"/>
                </a:solidFill>
              </a:rPr>
              <a:t>Maquete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524000" y="2667000"/>
            <a:ext cx="1524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pt-BR" b="1" i="1">
                <a:solidFill>
                  <a:srgbClr val="FF0000"/>
                </a:solidFill>
              </a:rPr>
              <a:t>Protótipo</a:t>
            </a:r>
          </a:p>
          <a:p>
            <a:pPr>
              <a:lnSpc>
                <a:spcPct val="70000"/>
              </a:lnSpc>
            </a:pPr>
            <a:r>
              <a:rPr lang="pt-BR" b="1" i="1">
                <a:solidFill>
                  <a:srgbClr val="FF0000"/>
                </a:solidFill>
              </a:rPr>
              <a:t>estrutural</a:t>
            </a:r>
            <a:endParaRPr lang="en-US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i="1" dirty="0"/>
              <a:t>Objeto </a:t>
            </a:r>
            <a:r>
              <a:rPr lang="pt-BR" sz="3600" b="1" i="1" dirty="0" smtClean="0"/>
              <a:t>(Protótipo) e </a:t>
            </a:r>
            <a:r>
              <a:rPr lang="pt-BR" sz="3600" b="1" i="1" dirty="0"/>
              <a:t>Condições de Testes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5" y="1913236"/>
            <a:ext cx="875770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A. Yu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0C05-76FB-48A6-9CE6-E017F8207DEF}" type="slidenum">
              <a:rPr lang="en-US"/>
              <a:pPr/>
              <a:t>9</a:t>
            </a:fld>
            <a:r>
              <a:rPr lang="en-US"/>
              <a:t> de 1</a:t>
            </a:r>
            <a:r>
              <a:rPr lang="pt-BR"/>
              <a:t>4</a:t>
            </a:r>
            <a:endParaRPr lang="en-US"/>
          </a:p>
        </p:txBody>
      </p:sp>
      <p:sp>
        <p:nvSpPr>
          <p:cNvPr id="7" name="Espaço Reservado para Data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EAD 761</a:t>
            </a:r>
          </a:p>
        </p:txBody>
      </p:sp>
      <p:pic>
        <p:nvPicPr>
          <p:cNvPr id="8196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762000" cy="466725"/>
          </a:xfrm>
          <a:prstGeom prst="rect">
            <a:avLst/>
          </a:prstGeom>
          <a:noFill/>
        </p:spPr>
      </p:pic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i="1"/>
              <a:t>Utilidade de Protótipos</a:t>
            </a:r>
            <a:endParaRPr lang="en-US" sz="4000" b="1" i="1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85950"/>
            <a:ext cx="7772400" cy="4114800"/>
          </a:xfrm>
        </p:spPr>
        <p:txBody>
          <a:bodyPr/>
          <a:lstStyle/>
          <a:p>
            <a:r>
              <a:rPr lang="pt-BR"/>
              <a:t>Aprendizagem</a:t>
            </a:r>
          </a:p>
          <a:p>
            <a:pPr lvl="1"/>
            <a:r>
              <a:rPr lang="pt-BR"/>
              <a:t>Vai funcionar?</a:t>
            </a:r>
          </a:p>
          <a:p>
            <a:pPr lvl="1"/>
            <a:r>
              <a:rPr lang="pt-BR"/>
              <a:t>Usuários vão gostar?</a:t>
            </a:r>
          </a:p>
          <a:p>
            <a:r>
              <a:rPr lang="pt-BR"/>
              <a:t>Comunicação: usuários, fornecedores, alta direção, equipe do projeto</a:t>
            </a:r>
          </a:p>
          <a:p>
            <a:r>
              <a:rPr lang="pt-BR"/>
              <a:t>Integração</a:t>
            </a:r>
          </a:p>
          <a:p>
            <a:r>
              <a:rPr lang="pt-BR"/>
              <a:t>Metas gerenciais (</a:t>
            </a:r>
            <a:r>
              <a:rPr lang="pt-BR" i="1"/>
              <a:t>milestones</a:t>
            </a:r>
            <a:r>
              <a:rPr lang="pt-B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828</Words>
  <Application>Microsoft Office PowerPoint</Application>
  <PresentationFormat>Apresentação na tela (4:3)</PresentationFormat>
  <Paragraphs>139</Paragraphs>
  <Slides>18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Tema do Office</vt:lpstr>
      <vt:lpstr>1_Tema do Office</vt:lpstr>
      <vt:lpstr>Protótipos e Testes</vt:lpstr>
      <vt:lpstr>Protótipos e Prototipagem</vt:lpstr>
      <vt:lpstr>Apresentação do PowerPoint</vt:lpstr>
      <vt:lpstr>A380 Cabin Mock-up Upper-deck Business Class </vt:lpstr>
      <vt:lpstr>Apresentação do PowerPoint</vt:lpstr>
      <vt:lpstr>Airbus A380  Computational Fluid Dynamics</vt:lpstr>
      <vt:lpstr>Tipos de Protótipos</vt:lpstr>
      <vt:lpstr>Objeto (Protótipo) e Condições de Testes</vt:lpstr>
      <vt:lpstr>Utilidade de Protótipos</vt:lpstr>
      <vt:lpstr>Princípios de Prototipagem</vt:lpstr>
      <vt:lpstr>Processo de Testes</vt:lpstr>
      <vt:lpstr>Síntese Química e Biotecnologia</vt:lpstr>
      <vt:lpstr>Fidelidade e Experimentação</vt:lpstr>
      <vt:lpstr>Experimentação na  Fábrica Comercial</vt:lpstr>
      <vt:lpstr>Pesquisa do Pisano (1996)</vt:lpstr>
      <vt:lpstr>SCRUM Um framework ágil de gestão de projetos</vt:lpstr>
      <vt:lpstr>Processo SCRUM</vt:lpstr>
      <vt:lpstr>Agile methodologies such as Scrum in non-software development projects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Abraham</cp:lastModifiedBy>
  <cp:revision>2</cp:revision>
  <dcterms:created xsi:type="dcterms:W3CDTF">2015-03-19T00:22:28Z</dcterms:created>
  <dcterms:modified xsi:type="dcterms:W3CDTF">2015-03-19T00:25:06Z</dcterms:modified>
</cp:coreProperties>
</file>