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</p:sldMasterIdLst>
  <p:notesMasterIdLst>
    <p:notesMasterId r:id="rId33"/>
  </p:notesMasterIdLst>
  <p:sldIdLst>
    <p:sldId id="257" r:id="rId4"/>
    <p:sldId id="283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84" r:id="rId13"/>
    <p:sldId id="291" r:id="rId14"/>
    <p:sldId id="292" r:id="rId15"/>
    <p:sldId id="271" r:id="rId16"/>
    <p:sldId id="286" r:id="rId17"/>
    <p:sldId id="294" r:id="rId18"/>
    <p:sldId id="295" r:id="rId19"/>
    <p:sldId id="293" r:id="rId20"/>
    <p:sldId id="272" r:id="rId21"/>
    <p:sldId id="273" r:id="rId22"/>
    <p:sldId id="274" r:id="rId23"/>
    <p:sldId id="275" r:id="rId24"/>
    <p:sldId id="276" r:id="rId25"/>
    <p:sldId id="279" r:id="rId26"/>
    <p:sldId id="285" r:id="rId27"/>
    <p:sldId id="277" r:id="rId28"/>
    <p:sldId id="278" r:id="rId29"/>
    <p:sldId id="280" r:id="rId30"/>
    <p:sldId id="281" r:id="rId31"/>
    <p:sldId id="282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-107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A948C-AA73-4EEA-BB5B-79A79B63875F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27D60-CA02-459E-B3FD-0ED97F52B5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87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64429F-C136-4CD0-9C7B-C3ADE6AA11E4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349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15/9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.....................................</a:t>
            </a:r>
          </a:p>
          <a:p>
            <a:endParaRPr lang="pt-BR" dirty="0" smtClean="0"/>
          </a:p>
          <a:p>
            <a:r>
              <a:rPr lang="pt-BR" dirty="0" smtClean="0"/>
              <a:t>Finalização</a:t>
            </a:r>
            <a:r>
              <a:rPr lang="pt-BR" baseline="0" dirty="0" smtClean="0"/>
              <a:t> desta parte de XYZ (precisa dar um nome – comportamento decisório? Desafios a SEU): as reflexões do </a:t>
            </a:r>
            <a:r>
              <a:rPr lang="pt-BR" baseline="0" dirty="0" err="1" smtClean="0"/>
              <a:t>Raiffa</a:t>
            </a:r>
            <a:r>
              <a:rPr lang="pt-BR" baseline="0" dirty="0" smtClean="0"/>
              <a:t> sintetiza a descoberta/reconhecimento de problemas de aplicar a SEU no mundo real.</a:t>
            </a:r>
          </a:p>
          <a:p>
            <a:r>
              <a:rPr lang="pt-BR" baseline="0" dirty="0" smtClean="0"/>
              <a:t>Evolução é a evolução da AD.</a:t>
            </a:r>
          </a:p>
          <a:p>
            <a:r>
              <a:rPr lang="pt-BR" baseline="0" dirty="0" smtClean="0"/>
              <a:t>Desafios são problemas novos que a AD precisa resolver.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953CF-25B2-40A4-842C-6E994307578B}" type="slidenum">
              <a:rPr lang="pt-BR" smtClean="0">
                <a:solidFill>
                  <a:prstClr val="black"/>
                </a:solidFill>
              </a:rPr>
              <a:pPr/>
              <a:t>23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97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Engenharia de decisão denota que o foco é a aplicação. Mas é</a:t>
            </a:r>
            <a:r>
              <a:rPr lang="pt-BR" baseline="0" dirty="0" smtClean="0"/>
              <a:t> uma disciplina acadêmica, como nas escolas de engenharia, as missões são 1) treinar os futuros pesquisadores sobre a AD e </a:t>
            </a:r>
            <a:r>
              <a:rPr lang="pt-BR" baseline="0" dirty="0" err="1" smtClean="0"/>
              <a:t>decisores</a:t>
            </a:r>
            <a:r>
              <a:rPr lang="pt-BR" baseline="0" dirty="0" smtClean="0"/>
              <a:t>; 2) desenvolver conceitos e ferramentas para os </a:t>
            </a:r>
            <a:r>
              <a:rPr lang="pt-BR" baseline="0" dirty="0" err="1" smtClean="0"/>
              <a:t>decisores</a:t>
            </a:r>
            <a:r>
              <a:rPr lang="pt-BR" baseline="0" dirty="0" smtClean="0"/>
              <a:t>.</a:t>
            </a:r>
          </a:p>
          <a:p>
            <a:r>
              <a:rPr lang="pt-BR" baseline="0" dirty="0" smtClean="0"/>
              <a:t>Observa a afirmação de que a AD é distinta da teoria de decisão. Uma analogia: uma é a engenharia e a outra é a física.</a:t>
            </a:r>
          </a:p>
          <a:p>
            <a:r>
              <a:rPr lang="pt-BR" baseline="0" dirty="0" smtClean="0"/>
              <a:t>Será que a AD pode ser aplicada para tomar a decisão sobre a erupção do vulcão da </a:t>
            </a:r>
            <a:r>
              <a:rPr lang="pt-BR" baseline="0" dirty="0" err="1" smtClean="0"/>
              <a:t>Islandia</a:t>
            </a:r>
            <a:r>
              <a:rPr lang="pt-BR" baseline="0" dirty="0" smtClean="0"/>
              <a:t>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953CF-25B2-40A4-842C-6E994307578B}" type="slidenum">
              <a:rPr lang="pt-BR" smtClean="0">
                <a:solidFill>
                  <a:prstClr val="black"/>
                </a:solidFill>
              </a:rPr>
              <a:pPr/>
              <a:t>25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503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4D8D1F-0410-4FE5-8D75-20D7F14B039F}" type="slidenum">
              <a:rPr lang="en-GB">
                <a:solidFill>
                  <a:prstClr val="black"/>
                </a:solidFill>
              </a:rPr>
              <a:pPr/>
              <a:t>28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453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E91C58-FE1C-47D6-BE7B-82BFA9AB361B}" type="slidenum">
              <a:rPr lang="en-GB">
                <a:solidFill>
                  <a:prstClr val="black"/>
                </a:solidFill>
              </a:rPr>
              <a:pPr/>
              <a:t>29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69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E6F7CB-593A-4A66-BBFD-4D2FE5CE40DB}" type="slidenum">
              <a:rPr lang="pt-BR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29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19993" indent="-276920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107681" indent="-221536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50754" indent="-221536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93826" indent="-221536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436899" indent="-22153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79971" indent="-22153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323044" indent="-22153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766116" indent="-22153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E74DACC-FB61-4862-B49A-D42C9F39E7F1}" type="slidenum">
              <a:rPr lang="pt-BR" sz="1200">
                <a:solidFill>
                  <a:prstClr val="black"/>
                </a:solidFill>
                <a:latin typeface="Times New Roman" pitchFamily="18" charset="0"/>
              </a:rPr>
              <a:pPr/>
              <a:t>4</a:t>
            </a:fld>
            <a:endParaRPr lang="pt-BR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20135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6D5D435-0501-48BD-8E45-EB9728D6B7B9}" type="slidenum">
              <a:rPr lang="pt-BR" altLang="pt-BR" sz="1200" b="0" i="0">
                <a:solidFill>
                  <a:prstClr val="black"/>
                </a:solidFill>
              </a:rPr>
              <a:pPr eaLnBrk="1" hangingPunct="1"/>
              <a:t>6</a:t>
            </a:fld>
            <a:endParaRPr lang="pt-BR" altLang="pt-BR" sz="1200" b="0" i="0">
              <a:solidFill>
                <a:prstClr val="black"/>
              </a:solidFill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019766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7FA999A-E6E0-4D47-B62F-AE4D1F7FF320}" type="slidenum">
              <a:rPr lang="pt-BR" altLang="pt-BR" sz="1200" b="0" i="0">
                <a:solidFill>
                  <a:prstClr val="black"/>
                </a:solidFill>
              </a:rPr>
              <a:pPr eaLnBrk="1" hangingPunct="1"/>
              <a:t>7</a:t>
            </a:fld>
            <a:endParaRPr lang="pt-BR" altLang="pt-BR" sz="1200" b="0" i="0">
              <a:solidFill>
                <a:prstClr val="black"/>
              </a:solidFill>
            </a:endParaRPr>
          </a:p>
        </p:txBody>
      </p:sp>
      <p:sp>
        <p:nvSpPr>
          <p:cNvPr id="727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266894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FD4060C-6778-43C3-B42F-D67CAF25E8F8}" type="slidenum">
              <a:rPr lang="pt-BR" altLang="pt-BR" sz="1200" b="0" i="0">
                <a:solidFill>
                  <a:prstClr val="black"/>
                </a:solidFill>
              </a:rPr>
              <a:pPr eaLnBrk="1" hangingPunct="1"/>
              <a:t>8</a:t>
            </a:fld>
            <a:endParaRPr lang="pt-BR" altLang="pt-BR" sz="1200" b="0" i="0">
              <a:solidFill>
                <a:prstClr val="black"/>
              </a:solidFill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4133239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8FB5268-4737-4D94-81E6-52CC12BE4E9A}" type="slidenum">
              <a:rPr lang="pt-BR" altLang="pt-BR" sz="1200" b="0" i="0">
                <a:solidFill>
                  <a:prstClr val="black"/>
                </a:solidFill>
              </a:rPr>
              <a:pPr eaLnBrk="1" hangingPunct="1"/>
              <a:t>9</a:t>
            </a:fld>
            <a:endParaRPr lang="pt-BR" altLang="pt-BR" sz="1200" b="0" i="0">
              <a:solidFill>
                <a:prstClr val="black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191944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2ED0F2A-3476-48CC-A612-32740DA6C613}" type="slidenum">
              <a:rPr lang="pt-BR" altLang="pt-BR" sz="1200" b="0" i="0">
                <a:solidFill>
                  <a:prstClr val="black"/>
                </a:solidFill>
              </a:rPr>
              <a:pPr eaLnBrk="1" hangingPunct="1"/>
              <a:t>13</a:t>
            </a:fld>
            <a:endParaRPr lang="pt-BR" altLang="pt-BR" sz="1200" b="0" i="0">
              <a:solidFill>
                <a:prstClr val="black"/>
              </a:solidFill>
            </a:endParaRPr>
          </a:p>
        </p:txBody>
      </p:sp>
      <p:sp>
        <p:nvSpPr>
          <p:cNvPr id="788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046328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19993" indent="-276920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107681" indent="-221536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50754" indent="-221536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93826" indent="-221536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436899" indent="-22153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79971" indent="-22153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323044" indent="-22153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766116" indent="-22153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5D84BCE-635B-4EED-9D97-058682C7930B}" type="slidenum">
              <a:rPr lang="pt-BR" sz="1200">
                <a:solidFill>
                  <a:prstClr val="black"/>
                </a:solidFill>
                <a:latin typeface="Times New Roman" pitchFamily="18" charset="0"/>
              </a:rPr>
              <a:pPr/>
              <a:t>14</a:t>
            </a:fld>
            <a:endParaRPr lang="pt-BR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3795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954089-ADAC-41AF-89C9-29AB4FD1F345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72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CA4BE-4A51-412D-BA2D-0BDB5D0329C3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14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FA0CE7-9429-4174-974B-8B67DA335978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377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F2B31B2-8A80-4FFE-B43B-9FF36EFA2B53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191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9F0F5-0C15-4268-AB26-B797E69651C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48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F6136-FB9E-4E3A-912C-0F6604B3A00A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902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003D8-C4F1-4D3A-90B2-9E0D4E81658C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994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4E13F-E4C8-45C4-BBB0-3AEF5BD57FE1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83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17F5-D472-4D38-97EA-C22F54EC198A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94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55366-BCCD-4C3B-9F91-CE803EC698C8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1364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32A6A-D913-4F58-AEDF-3A985EF822EA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81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B123BC-B567-4DAD-8BCC-8271D03F61C4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1264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7D098-93A1-4306-A87E-8D71CDB073A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5604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066A0-8C4A-45FA-BF4C-1BAFECD3C001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4765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9E5C1-F289-4236-9F25-08CE69DF5AAC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7356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635D0-AEAB-49C5-A0CB-9FAD48D19C2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0358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4576-01ED-4E4C-916D-13372AC2B27D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15/03/2018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433F-C4D4-4D23-9431-322349D3BA6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9061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35A5-0123-4F60-A87F-30CAEC8FE465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15/03/2018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433F-C4D4-4D23-9431-322349D3BA6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798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A988-E515-4725-ADCA-6ED08CCAEEBC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15/03/2018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433F-C4D4-4D23-9431-322349D3BA6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164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CF45-6C34-4A7B-B5EF-DE751FFD17F0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15/03/2018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433F-C4D4-4D23-9431-322349D3BA6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8152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A877-6A29-4C88-82BF-B10E94E8A412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15/03/2018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433F-C4D4-4D23-9431-322349D3BA6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9076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CA64-9692-49A5-BEC6-2CCCB40114C0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15/03/2018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433F-C4D4-4D23-9431-322349D3BA6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58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FA13EF-D4D2-4A11-A77D-91F0C907122C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8381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4A5E-EE3B-42A6-83B7-79464A4FB03F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15/03/2018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433F-C4D4-4D23-9431-322349D3BA6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8238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04DA-3F59-42A7-B7FD-26A4DC0F78A8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15/03/2018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433F-C4D4-4D23-9431-322349D3BA6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3933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1145-2483-4A66-91C9-1E11B2AA7071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15/03/2018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433F-C4D4-4D23-9431-322349D3BA6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0809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E4C8-0558-4386-A0F7-D390B4C0AAD1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15/03/2018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433F-C4D4-4D23-9431-322349D3BA6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3369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8ABD-5976-458C-8577-5D19D667C323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15/03/2018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433F-C4D4-4D23-9431-322349D3BA6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62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0BD4F2-F089-4FA9-9758-1A3870CAA22E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7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73D28D-E066-4AB5-AB56-7B6A5657606D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2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0C6F34-D0EF-4038-91A9-608DEB61DF6C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53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A87CF5-3E73-44DE-85F0-F68026A47979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71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9D647-9680-493C-80A9-7EC45E75C605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49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136685-C7B7-441D-88FB-1E17D3A01323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59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27FBEB-51C2-46A5-9741-E961B5278D41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94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 i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i="0">
                <a:solidFill>
                  <a:schemeClr val="tx1"/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6C5720-ECCA-4A62-BC4B-44E692AB0C9F}" type="slidenum">
              <a:rPr lang="pt-B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49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C2A2A-5F7E-4D6A-A707-F3E3D3707FF3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15/03/2018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7433F-C4D4-4D23-9431-322349D3BA6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03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2471/BLT.15.031015" TargetMode="Externa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pt-BR" b="1" i="1"/>
              <a:t>Análise de Decisão</a:t>
            </a:r>
            <a:endParaRPr lang="en-US" b="1" i="1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35596" y="3886200"/>
            <a:ext cx="7272808" cy="1752600"/>
          </a:xfrm>
        </p:spPr>
        <p:txBody>
          <a:bodyPr/>
          <a:lstStyle/>
          <a:p>
            <a:r>
              <a:rPr lang="pt-BR" dirty="0"/>
              <a:t>EAD 5853 - Aula </a:t>
            </a:r>
            <a:r>
              <a:rPr lang="pt-BR" dirty="0" smtClean="0"/>
              <a:t>02 </a:t>
            </a:r>
            <a:endParaRPr lang="pt-BR" dirty="0"/>
          </a:p>
          <a:p>
            <a:r>
              <a:rPr lang="pt-BR" sz="2400" dirty="0"/>
              <a:t>Prof. Abraham </a:t>
            </a:r>
            <a:r>
              <a:rPr lang="pt-BR" sz="2400" dirty="0" err="1" smtClean="0"/>
              <a:t>Yu</a:t>
            </a:r>
            <a:r>
              <a:rPr lang="pt-BR" sz="2400" dirty="0" smtClean="0"/>
              <a:t> </a:t>
            </a:r>
          </a:p>
          <a:p>
            <a:r>
              <a:rPr lang="pt-BR" sz="2400" dirty="0" smtClean="0"/>
              <a:t>Monitor Gabriel </a:t>
            </a:r>
            <a:r>
              <a:rPr lang="pt-BR" sz="2400" dirty="0" err="1" smtClean="0"/>
              <a:t>Venturim</a:t>
            </a:r>
            <a:endParaRPr lang="pt-BR" sz="2400" dirty="0" smtClean="0"/>
          </a:p>
          <a:p>
            <a:r>
              <a:rPr lang="pt-BR" sz="2400" dirty="0" smtClean="0">
                <a:sym typeface="Wingdings" panose="05000000000000000000" pitchFamily="2" charset="2"/>
              </a:rPr>
              <a:t>2018</a:t>
            </a:r>
            <a:endParaRPr lang="en-US" dirty="0"/>
          </a:p>
        </p:txBody>
      </p:sp>
      <p:pic>
        <p:nvPicPr>
          <p:cNvPr id="2052" name="Picture 4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3886200" y="0"/>
            <a:ext cx="1143000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8373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i="1" dirty="0" smtClean="0"/>
              <a:t>Estudos Descritivos de </a:t>
            </a:r>
            <a:r>
              <a:rPr lang="pt-BR" sz="4000" b="1" i="1" dirty="0" err="1" smtClean="0"/>
              <a:t>Framing</a:t>
            </a:r>
            <a:endParaRPr lang="pt-BR" sz="4000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Plambeck</a:t>
            </a:r>
            <a:r>
              <a:rPr lang="en-US" sz="2800" dirty="0" smtClean="0"/>
              <a:t>, N. e Weber, K. </a:t>
            </a:r>
            <a:r>
              <a:rPr lang="en-US" sz="2800" b="1" i="1" dirty="0" smtClean="0"/>
              <a:t>When </a:t>
            </a:r>
            <a:r>
              <a:rPr lang="en-US" sz="2800" b="1" i="1" dirty="0"/>
              <a:t>the glass is half full and half empty: CEOs' ambivalent interpretations of strategic </a:t>
            </a:r>
            <a:r>
              <a:rPr lang="en-US" sz="2800" b="1" i="1" dirty="0" smtClean="0"/>
              <a:t>issues</a:t>
            </a:r>
            <a:r>
              <a:rPr lang="en-US" sz="2800" dirty="0" smtClean="0"/>
              <a:t>, SMJ, July 2010</a:t>
            </a:r>
          </a:p>
          <a:p>
            <a:r>
              <a:rPr lang="en-US" sz="2800" dirty="0" smtClean="0"/>
              <a:t>Benner</a:t>
            </a:r>
            <a:r>
              <a:rPr lang="en-US" sz="2800" dirty="0"/>
              <a:t>, MJ e </a:t>
            </a:r>
            <a:r>
              <a:rPr lang="en-US" sz="2800" dirty="0" err="1"/>
              <a:t>Tripsas</a:t>
            </a:r>
            <a:r>
              <a:rPr lang="en-US" sz="2800" dirty="0"/>
              <a:t>, M. </a:t>
            </a:r>
            <a:r>
              <a:rPr lang="en-US" sz="2800" b="1" i="1" dirty="0"/>
              <a:t>The influence of prior industry affiliation on framing in nascent industries: the evolution of digital cameras</a:t>
            </a:r>
            <a:r>
              <a:rPr lang="en-US" sz="2800" dirty="0"/>
              <a:t>, SMJ, March 2012</a:t>
            </a:r>
          </a:p>
          <a:p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6F6136-FB9E-4E3A-912C-0F6604B3A00A}" type="slidenum">
              <a:rPr lang="pt-BR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06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60648"/>
            <a:ext cx="7772400" cy="1419944"/>
          </a:xfrm>
        </p:spPr>
        <p:txBody>
          <a:bodyPr/>
          <a:lstStyle/>
          <a:p>
            <a:r>
              <a:rPr lang="en-US" sz="3200" b="1" i="1" dirty="0"/>
              <a:t>The influence of prior industry affiliation on framing in nascent industries: </a:t>
            </a:r>
            <a:r>
              <a:rPr lang="en-US" sz="3200" b="1" i="1" dirty="0" smtClean="0"/>
              <a:t/>
            </a:r>
            <a:br>
              <a:rPr lang="en-US" sz="3200" b="1" i="1" dirty="0" smtClean="0"/>
            </a:br>
            <a:r>
              <a:rPr lang="en-US" sz="3200" b="1" i="1" dirty="0" smtClean="0"/>
              <a:t>the </a:t>
            </a:r>
            <a:r>
              <a:rPr lang="en-US" sz="3200" b="1" i="1" dirty="0"/>
              <a:t>evolution of digital cameras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“The </a:t>
            </a:r>
            <a:r>
              <a:rPr lang="en-US" sz="2400" dirty="0"/>
              <a:t>notion of </a:t>
            </a:r>
            <a:r>
              <a:rPr lang="en-US" sz="2400" b="1" dirty="0"/>
              <a:t>industry level frames</a:t>
            </a:r>
            <a:r>
              <a:rPr lang="en-US" sz="2400" dirty="0"/>
              <a:t>: managers of organizations </a:t>
            </a:r>
            <a:r>
              <a:rPr lang="en-US" sz="2400" dirty="0" smtClean="0"/>
              <a:t>in the </a:t>
            </a:r>
            <a:r>
              <a:rPr lang="en-US" sz="2400" dirty="0"/>
              <a:t>same industry develop ‘shared or </a:t>
            </a:r>
            <a:r>
              <a:rPr lang="en-US" sz="2400" dirty="0" smtClean="0"/>
              <a:t>interlocking </a:t>
            </a:r>
            <a:r>
              <a:rPr lang="en-US" sz="2400" dirty="0"/>
              <a:t>metaphors or worldviews</a:t>
            </a:r>
            <a:r>
              <a:rPr lang="en-US" sz="2400" dirty="0" smtClean="0"/>
              <a:t>’”</a:t>
            </a:r>
          </a:p>
          <a:p>
            <a:r>
              <a:rPr lang="en-US" sz="2400" dirty="0" smtClean="0"/>
              <a:t>“Commonly </a:t>
            </a:r>
            <a:r>
              <a:rPr lang="en-US" sz="2400" dirty="0"/>
              <a:t>held perceptions, expectations, </a:t>
            </a:r>
            <a:r>
              <a:rPr lang="en-US" sz="2400" dirty="0" smtClean="0"/>
              <a:t>and assumptions </a:t>
            </a:r>
            <a:r>
              <a:rPr lang="en-US" sz="2400" dirty="0"/>
              <a:t>become particularly salient </a:t>
            </a:r>
            <a:r>
              <a:rPr lang="en-US" sz="2400" b="1" dirty="0" smtClean="0"/>
              <a:t>when ﬁrms </a:t>
            </a:r>
            <a:r>
              <a:rPr lang="en-US" sz="2400" b="1" dirty="0"/>
              <a:t>enter a highly uncertain emerging </a:t>
            </a:r>
            <a:r>
              <a:rPr lang="en-US" sz="2400" b="1" dirty="0" smtClean="0"/>
              <a:t>industry</a:t>
            </a:r>
            <a:r>
              <a:rPr lang="en-US" sz="2400" dirty="0" smtClean="0"/>
              <a:t> that </a:t>
            </a:r>
            <a:r>
              <a:rPr lang="en-US" sz="2400" dirty="0"/>
              <a:t>incorporates novel technologies with </a:t>
            </a:r>
            <a:r>
              <a:rPr lang="en-US" sz="2400" dirty="0" smtClean="0"/>
              <a:t>novel uses”</a:t>
            </a:r>
          </a:p>
          <a:p>
            <a:r>
              <a:rPr lang="en-US" sz="2400" dirty="0" smtClean="0"/>
              <a:t>“In </a:t>
            </a:r>
            <a:r>
              <a:rPr lang="en-US" sz="2400" dirty="0"/>
              <a:t>this context, </a:t>
            </a:r>
            <a:r>
              <a:rPr lang="en-US" sz="2400" dirty="0" smtClean="0"/>
              <a:t>managers lack </a:t>
            </a:r>
            <a:r>
              <a:rPr lang="en-US" sz="2400" dirty="0"/>
              <a:t>concrete data about what consumers value </a:t>
            </a:r>
            <a:r>
              <a:rPr lang="en-US" sz="2400" dirty="0" smtClean="0"/>
              <a:t>and therefore </a:t>
            </a:r>
            <a:r>
              <a:rPr lang="en-US" sz="2400" b="1" dirty="0"/>
              <a:t>must make assumptions about how </a:t>
            </a:r>
            <a:r>
              <a:rPr lang="en-US" sz="2400" b="1" dirty="0" smtClean="0"/>
              <a:t>customers </a:t>
            </a:r>
            <a:r>
              <a:rPr lang="en-US" sz="2400" b="1" dirty="0"/>
              <a:t>will use the product and what features </a:t>
            </a:r>
            <a:r>
              <a:rPr lang="en-US" sz="2400" b="1" dirty="0" smtClean="0"/>
              <a:t>will have merit</a:t>
            </a:r>
            <a:r>
              <a:rPr lang="en-US" sz="2400" dirty="0" smtClean="0"/>
              <a:t>”</a:t>
            </a:r>
            <a:endParaRPr lang="pt-BR" sz="24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6F6136-FB9E-4E3A-912C-0F6604B3A00A}" type="slidenum">
              <a:rPr lang="pt-BR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06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355366-BCCD-4C3B-9F91-CE803EC698C8}" type="slidenum">
              <a:rPr lang="pt-BR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pt-BR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25" y="476672"/>
            <a:ext cx="8253970" cy="5586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932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A558F38-1648-4174-B344-452FAAA95C23}" type="slidenum">
              <a:rPr lang="pt-BR" altLang="pt-BR" sz="1400" b="0" i="0" smtClean="0">
                <a:solidFill>
                  <a:srgbClr val="000000"/>
                </a:solidFill>
              </a:rPr>
              <a:pPr eaLnBrk="1" hangingPunct="1"/>
              <a:t>13</a:t>
            </a:fld>
            <a:endParaRPr lang="pt-BR" altLang="pt-BR" sz="1400" b="0" i="0" smtClean="0">
              <a:solidFill>
                <a:srgbClr val="000000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664"/>
            <a:ext cx="7772400" cy="1143000"/>
          </a:xfrm>
        </p:spPr>
        <p:txBody>
          <a:bodyPr/>
          <a:lstStyle/>
          <a:p>
            <a:pPr eaLnBrk="1" hangingPunct="1"/>
            <a:r>
              <a:rPr lang="pt-BR" altLang="pt-BR" sz="4000" b="1" i="1" dirty="0" smtClean="0"/>
              <a:t>Prescrição em </a:t>
            </a:r>
            <a:r>
              <a:rPr lang="pt-BR" altLang="pt-BR" sz="4000" b="1" i="1" dirty="0" err="1" smtClean="0"/>
              <a:t>Framing</a:t>
            </a:r>
            <a:endParaRPr lang="pt-BR" altLang="pt-BR" sz="4000" b="1" i="1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0808"/>
            <a:ext cx="7924800" cy="425117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pt-BR" sz="2400" dirty="0" err="1" smtClean="0">
                <a:cs typeface="Times New Roman" pitchFamily="18" charset="0"/>
              </a:rPr>
              <a:t>Pesquisas</a:t>
            </a:r>
            <a:r>
              <a:rPr lang="en-US" altLang="pt-BR" sz="2400" dirty="0" smtClean="0">
                <a:cs typeface="Times New Roman" pitchFamily="18" charset="0"/>
              </a:rPr>
              <a:t> </a:t>
            </a:r>
            <a:r>
              <a:rPr lang="en-US" altLang="pt-BR" sz="2400" dirty="0" err="1" smtClean="0">
                <a:cs typeface="Times New Roman" pitchFamily="18" charset="0"/>
              </a:rPr>
              <a:t>prescritivas</a:t>
            </a:r>
            <a:r>
              <a:rPr lang="en-US" altLang="pt-BR" sz="2400" dirty="0" smtClean="0">
                <a:cs typeface="Times New Roman" pitchFamily="18" charset="0"/>
              </a:rPr>
              <a:t>, </a:t>
            </a:r>
            <a:r>
              <a:rPr lang="en-US" altLang="pt-BR" sz="2400" dirty="0" err="1" smtClean="0">
                <a:cs typeface="Times New Roman" pitchFamily="18" charset="0"/>
              </a:rPr>
              <a:t>em</a:t>
            </a:r>
            <a:r>
              <a:rPr lang="en-US" altLang="pt-BR" sz="2400" dirty="0" smtClean="0">
                <a:cs typeface="Times New Roman" pitchFamily="18" charset="0"/>
              </a:rPr>
              <a:t> </a:t>
            </a:r>
            <a:r>
              <a:rPr lang="en-US" altLang="pt-BR" sz="2400" dirty="0" err="1" smtClean="0">
                <a:cs typeface="Times New Roman" pitchFamily="18" charset="0"/>
              </a:rPr>
              <a:t>definição</a:t>
            </a:r>
            <a:r>
              <a:rPr lang="en-US" altLang="pt-BR" sz="2400" dirty="0" smtClean="0">
                <a:cs typeface="Times New Roman" pitchFamily="18" charset="0"/>
              </a:rPr>
              <a:t> de </a:t>
            </a:r>
            <a:r>
              <a:rPr lang="en-US" altLang="pt-BR" sz="2400" dirty="0" err="1" smtClean="0">
                <a:cs typeface="Times New Roman" pitchFamily="18" charset="0"/>
              </a:rPr>
              <a:t>problema</a:t>
            </a:r>
            <a:r>
              <a:rPr lang="en-US" altLang="pt-BR" sz="2400" dirty="0" smtClean="0">
                <a:cs typeface="Times New Roman" pitchFamily="18" charset="0"/>
              </a:rPr>
              <a:t>, </a:t>
            </a:r>
            <a:r>
              <a:rPr lang="en-US" altLang="pt-BR" sz="2400" dirty="0" err="1" smtClean="0">
                <a:cs typeface="Times New Roman" pitchFamily="18" charset="0"/>
              </a:rPr>
              <a:t>procuram</a:t>
            </a:r>
            <a:r>
              <a:rPr lang="en-US" altLang="pt-BR" sz="2400" dirty="0" smtClean="0">
                <a:cs typeface="Times New Roman" pitchFamily="18" charset="0"/>
              </a:rPr>
              <a:t> </a:t>
            </a:r>
            <a:r>
              <a:rPr lang="en-US" altLang="pt-BR" sz="2400" dirty="0" err="1" smtClean="0">
                <a:cs typeface="Times New Roman" pitchFamily="18" charset="0"/>
              </a:rPr>
              <a:t>melhorar</a:t>
            </a:r>
            <a:r>
              <a:rPr lang="en-US" altLang="pt-BR" sz="2400" dirty="0" smtClean="0">
                <a:cs typeface="Times New Roman" pitchFamily="18" charset="0"/>
              </a:rPr>
              <a:t> a </a:t>
            </a:r>
            <a:r>
              <a:rPr lang="en-US" altLang="pt-BR" sz="2400" dirty="0" err="1" smtClean="0">
                <a:cs typeface="Times New Roman" pitchFamily="18" charset="0"/>
              </a:rPr>
              <a:t>maneira</a:t>
            </a:r>
            <a:r>
              <a:rPr lang="en-US" altLang="pt-BR" sz="2400" dirty="0" smtClean="0">
                <a:cs typeface="Times New Roman" pitchFamily="18" charset="0"/>
              </a:rPr>
              <a:t> pela </a:t>
            </a:r>
            <a:r>
              <a:rPr lang="en-US" altLang="pt-BR" sz="2400" dirty="0" err="1" smtClean="0">
                <a:cs typeface="Times New Roman" pitchFamily="18" charset="0"/>
              </a:rPr>
              <a:t>qual</a:t>
            </a:r>
            <a:r>
              <a:rPr lang="en-US" altLang="pt-BR" sz="2400" dirty="0" smtClean="0">
                <a:cs typeface="Times New Roman" pitchFamily="18" charset="0"/>
              </a:rPr>
              <a:t> </a:t>
            </a:r>
            <a:r>
              <a:rPr lang="en-US" altLang="pt-BR" sz="2400" dirty="0" err="1" smtClean="0">
                <a:cs typeface="Times New Roman" pitchFamily="18" charset="0"/>
              </a:rPr>
              <a:t>os</a:t>
            </a:r>
            <a:r>
              <a:rPr lang="en-US" altLang="pt-BR" sz="2400" dirty="0" smtClean="0">
                <a:cs typeface="Times New Roman" pitchFamily="18" charset="0"/>
              </a:rPr>
              <a:t> </a:t>
            </a:r>
            <a:r>
              <a:rPr lang="en-US" altLang="pt-BR" sz="2400" dirty="0" err="1" smtClean="0">
                <a:cs typeface="Times New Roman" pitchFamily="18" charset="0"/>
              </a:rPr>
              <a:t>administradores</a:t>
            </a:r>
            <a:r>
              <a:rPr lang="en-US" altLang="pt-BR" sz="2400" dirty="0" smtClean="0">
                <a:cs typeface="Times New Roman" pitchFamily="18" charset="0"/>
              </a:rPr>
              <a:t> </a:t>
            </a:r>
            <a:r>
              <a:rPr lang="pt-BR" altLang="pt-BR" sz="2400" dirty="0" smtClean="0">
                <a:cs typeface="Times New Roman" pitchFamily="18" charset="0"/>
              </a:rPr>
              <a:t>conceituam seus problemas (</a:t>
            </a:r>
            <a:r>
              <a:rPr lang="pt-BR" altLang="pt-BR" sz="2400" b="1" i="1" dirty="0" smtClean="0">
                <a:cs typeface="Times New Roman" pitchFamily="18" charset="0"/>
              </a:rPr>
              <a:t>Smith, 1989)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 dirty="0" smtClean="0">
                <a:cs typeface="Times New Roman" pitchFamily="18" charset="0"/>
              </a:rPr>
              <a:t>Pesquisas em prescrição (SMJ):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400" dirty="0" err="1" smtClean="0">
                <a:cs typeface="Times New Roman" pitchFamily="18" charset="0"/>
              </a:rPr>
              <a:t>Hodgkinson</a:t>
            </a:r>
            <a:r>
              <a:rPr lang="pt-BR" altLang="pt-BR" sz="2400" dirty="0" smtClean="0">
                <a:cs typeface="Times New Roman" pitchFamily="18" charset="0"/>
              </a:rPr>
              <a:t> et al, </a:t>
            </a:r>
            <a:r>
              <a:rPr lang="pt-BR" altLang="pt-BR" sz="2400" b="1" i="1" dirty="0" err="1" smtClean="0">
                <a:cs typeface="Times New Roman" pitchFamily="18" charset="0"/>
              </a:rPr>
              <a:t>Breaking</a:t>
            </a:r>
            <a:r>
              <a:rPr lang="pt-BR" altLang="pt-BR" sz="2400" b="1" i="1" dirty="0" smtClean="0">
                <a:cs typeface="Times New Roman" pitchFamily="18" charset="0"/>
              </a:rPr>
              <a:t> </a:t>
            </a:r>
            <a:r>
              <a:rPr lang="pt-BR" altLang="pt-BR" sz="2400" b="1" i="1" dirty="0" err="1" smtClean="0">
                <a:cs typeface="Times New Roman" pitchFamily="18" charset="0"/>
              </a:rPr>
              <a:t>the</a:t>
            </a:r>
            <a:r>
              <a:rPr lang="pt-BR" altLang="pt-BR" sz="2400" b="1" i="1" dirty="0" smtClean="0">
                <a:cs typeface="Times New Roman" pitchFamily="18" charset="0"/>
              </a:rPr>
              <a:t> frame: </a:t>
            </a:r>
            <a:r>
              <a:rPr lang="pt-BR" altLang="pt-BR" sz="2400" b="1" i="1" dirty="0" err="1" smtClean="0">
                <a:cs typeface="Times New Roman" pitchFamily="18" charset="0"/>
              </a:rPr>
              <a:t>an</a:t>
            </a:r>
            <a:r>
              <a:rPr lang="pt-BR" altLang="pt-BR" sz="2400" b="1" i="1" dirty="0" smtClean="0">
                <a:cs typeface="Times New Roman" pitchFamily="18" charset="0"/>
              </a:rPr>
              <a:t> </a:t>
            </a:r>
            <a:r>
              <a:rPr lang="pt-BR" altLang="pt-BR" sz="2400" b="1" i="1" dirty="0" err="1" smtClean="0">
                <a:cs typeface="Times New Roman" pitchFamily="18" charset="0"/>
              </a:rPr>
              <a:t>analysis</a:t>
            </a:r>
            <a:r>
              <a:rPr lang="pt-BR" altLang="pt-BR" sz="2400" b="1" i="1" dirty="0" smtClean="0">
                <a:cs typeface="Times New Roman" pitchFamily="18" charset="0"/>
              </a:rPr>
              <a:t> </a:t>
            </a:r>
            <a:r>
              <a:rPr lang="pt-BR" altLang="pt-BR" sz="2400" b="1" i="1" dirty="0" err="1" smtClean="0">
                <a:cs typeface="Times New Roman" pitchFamily="18" charset="0"/>
              </a:rPr>
              <a:t>of</a:t>
            </a:r>
            <a:r>
              <a:rPr lang="pt-BR" altLang="pt-BR" sz="2400" b="1" i="1" dirty="0" smtClean="0">
                <a:cs typeface="Times New Roman" pitchFamily="18" charset="0"/>
              </a:rPr>
              <a:t> </a:t>
            </a:r>
            <a:r>
              <a:rPr lang="pt-BR" altLang="pt-BR" sz="2400" b="1" i="1" dirty="0" err="1" smtClean="0">
                <a:cs typeface="Times New Roman" pitchFamily="18" charset="0"/>
              </a:rPr>
              <a:t>strategic</a:t>
            </a:r>
            <a:r>
              <a:rPr lang="pt-BR" altLang="pt-BR" sz="2400" b="1" i="1" dirty="0" smtClean="0">
                <a:cs typeface="Times New Roman" pitchFamily="18" charset="0"/>
              </a:rPr>
              <a:t> </a:t>
            </a:r>
            <a:r>
              <a:rPr lang="pt-BR" altLang="pt-BR" sz="2400" b="1" i="1" dirty="0" err="1" smtClean="0">
                <a:cs typeface="Times New Roman" pitchFamily="18" charset="0"/>
              </a:rPr>
              <a:t>cognition</a:t>
            </a:r>
            <a:r>
              <a:rPr lang="pt-BR" altLang="pt-BR" sz="2400" b="1" i="1" dirty="0" smtClean="0">
                <a:cs typeface="Times New Roman" pitchFamily="18" charset="0"/>
              </a:rPr>
              <a:t> </a:t>
            </a:r>
            <a:r>
              <a:rPr lang="pt-BR" altLang="pt-BR" sz="2400" b="1" i="1" dirty="0" err="1" smtClean="0">
                <a:cs typeface="Times New Roman" pitchFamily="18" charset="0"/>
              </a:rPr>
              <a:t>and</a:t>
            </a:r>
            <a:r>
              <a:rPr lang="pt-BR" altLang="pt-BR" sz="2400" b="1" i="1" dirty="0" smtClean="0">
                <a:cs typeface="Times New Roman" pitchFamily="18" charset="0"/>
              </a:rPr>
              <a:t> </a:t>
            </a:r>
            <a:r>
              <a:rPr lang="pt-BR" altLang="pt-BR" sz="2400" b="1" i="1" dirty="0" err="1" smtClean="0">
                <a:cs typeface="Times New Roman" pitchFamily="18" charset="0"/>
              </a:rPr>
              <a:t>decision</a:t>
            </a:r>
            <a:r>
              <a:rPr lang="pt-BR" altLang="pt-BR" sz="2400" b="1" i="1" dirty="0" smtClean="0">
                <a:cs typeface="Times New Roman" pitchFamily="18" charset="0"/>
              </a:rPr>
              <a:t> </a:t>
            </a:r>
            <a:r>
              <a:rPr lang="pt-BR" altLang="pt-BR" sz="2400" b="1" i="1" dirty="0" err="1" smtClean="0">
                <a:cs typeface="Times New Roman" pitchFamily="18" charset="0"/>
              </a:rPr>
              <a:t>making</a:t>
            </a:r>
            <a:r>
              <a:rPr lang="pt-BR" altLang="pt-BR" sz="2400" b="1" i="1" dirty="0" smtClean="0">
                <a:cs typeface="Times New Roman" pitchFamily="18" charset="0"/>
              </a:rPr>
              <a:t> </a:t>
            </a:r>
            <a:r>
              <a:rPr lang="pt-BR" altLang="pt-BR" sz="2400" b="1" i="1" dirty="0" err="1" smtClean="0">
                <a:cs typeface="Times New Roman" pitchFamily="18" charset="0"/>
              </a:rPr>
              <a:t>under</a:t>
            </a:r>
            <a:r>
              <a:rPr lang="pt-BR" altLang="pt-BR" sz="2400" b="1" i="1" dirty="0" smtClean="0">
                <a:cs typeface="Times New Roman" pitchFamily="18" charset="0"/>
              </a:rPr>
              <a:t> </a:t>
            </a:r>
            <a:r>
              <a:rPr lang="pt-BR" altLang="pt-BR" sz="2400" b="1" i="1" dirty="0" err="1" smtClean="0">
                <a:cs typeface="Times New Roman" pitchFamily="18" charset="0"/>
              </a:rPr>
              <a:t>uncertainty</a:t>
            </a:r>
            <a:r>
              <a:rPr lang="pt-BR" altLang="pt-BR" sz="2400" dirty="0" smtClean="0">
                <a:cs typeface="Times New Roman" pitchFamily="18" charset="0"/>
              </a:rPr>
              <a:t>, SMJ, 1999 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400" dirty="0" smtClean="0">
                <a:cs typeface="Times New Roman" pitchFamily="18" charset="0"/>
              </a:rPr>
              <a:t>Wright </a:t>
            </a:r>
            <a:r>
              <a:rPr lang="pt-BR" altLang="pt-BR" sz="2400" dirty="0">
                <a:cs typeface="Times New Roman" pitchFamily="18" charset="0"/>
              </a:rPr>
              <a:t>e </a:t>
            </a:r>
            <a:r>
              <a:rPr lang="pt-BR" altLang="pt-BR" sz="2400" dirty="0" err="1">
                <a:cs typeface="Times New Roman" pitchFamily="18" charset="0"/>
              </a:rPr>
              <a:t>Goodwin</a:t>
            </a:r>
            <a:r>
              <a:rPr lang="pt-BR" altLang="pt-BR" sz="2400" dirty="0">
                <a:cs typeface="Times New Roman" pitchFamily="18" charset="0"/>
              </a:rPr>
              <a:t>, </a:t>
            </a:r>
            <a:r>
              <a:rPr lang="pt-BR" altLang="pt-BR" sz="2400" b="1" i="1" dirty="0" err="1">
                <a:cs typeface="Times New Roman" pitchFamily="18" charset="0"/>
              </a:rPr>
              <a:t>Eliminating</a:t>
            </a:r>
            <a:r>
              <a:rPr lang="pt-BR" altLang="pt-BR" sz="2400" b="1" i="1" dirty="0">
                <a:cs typeface="Times New Roman" pitchFamily="18" charset="0"/>
              </a:rPr>
              <a:t> a </a:t>
            </a:r>
            <a:r>
              <a:rPr lang="pt-BR" altLang="pt-BR" sz="2400" b="1" i="1" dirty="0" err="1">
                <a:cs typeface="Times New Roman" pitchFamily="18" charset="0"/>
              </a:rPr>
              <a:t>framing</a:t>
            </a:r>
            <a:r>
              <a:rPr lang="pt-BR" altLang="pt-BR" sz="2400" b="1" i="1" dirty="0">
                <a:cs typeface="Times New Roman" pitchFamily="18" charset="0"/>
              </a:rPr>
              <a:t> bias ... </a:t>
            </a:r>
            <a:r>
              <a:rPr lang="pt-BR" altLang="pt-BR" sz="2400" dirty="0">
                <a:cs typeface="Times New Roman" pitchFamily="18" charset="0"/>
              </a:rPr>
              <a:t>, SMJ, 2002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Baer, </a:t>
            </a:r>
            <a:r>
              <a:rPr lang="en-US" sz="2400" dirty="0"/>
              <a:t>M., </a:t>
            </a:r>
            <a:r>
              <a:rPr lang="en-US" sz="2400" dirty="0" smtClean="0"/>
              <a:t>Dirks, </a:t>
            </a:r>
            <a:r>
              <a:rPr lang="en-US" sz="2400" dirty="0"/>
              <a:t>K. T. e </a:t>
            </a:r>
            <a:r>
              <a:rPr lang="en-US" sz="2400" dirty="0" smtClean="0"/>
              <a:t>Nickerson, </a:t>
            </a:r>
            <a:r>
              <a:rPr lang="en-US" sz="2400" dirty="0"/>
              <a:t>J. A. </a:t>
            </a:r>
            <a:r>
              <a:rPr lang="en-US" sz="2400" b="1" i="1" dirty="0" err="1"/>
              <a:t>Microfoundations</a:t>
            </a:r>
            <a:r>
              <a:rPr lang="en-US" sz="2400" b="1" i="1" dirty="0"/>
              <a:t> of strategic problem formulation</a:t>
            </a:r>
            <a:r>
              <a:rPr lang="en-US" sz="2400" dirty="0"/>
              <a:t>. </a:t>
            </a:r>
            <a:r>
              <a:rPr lang="en-US" sz="2400" dirty="0" smtClean="0"/>
              <a:t>SMJ, </a:t>
            </a:r>
            <a:r>
              <a:rPr lang="en-US" sz="2400" dirty="0"/>
              <a:t>34: 197-214, 2013</a:t>
            </a:r>
            <a:endParaRPr lang="pt-BR" sz="2400" dirty="0"/>
          </a:p>
          <a:p>
            <a:pPr lvl="1" eaLnBrk="1" hangingPunct="1">
              <a:lnSpc>
                <a:spcPct val="90000"/>
              </a:lnSpc>
            </a:pPr>
            <a:endParaRPr lang="pt-BR" altLang="pt-BR" sz="24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6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t-BR" sz="1400" smtClean="0">
                <a:solidFill>
                  <a:prstClr val="black"/>
                </a:solidFill>
              </a:rPr>
              <a:t>A. Yu</a:t>
            </a:r>
          </a:p>
        </p:txBody>
      </p:sp>
      <p:sp>
        <p:nvSpPr>
          <p:cNvPr id="18435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E30F997-510E-47B9-9E0D-FCDE2064CA95}" type="slidenum">
              <a:rPr lang="pt-BR" sz="1400" smtClean="0">
                <a:solidFill>
                  <a:prstClr val="black"/>
                </a:solidFill>
              </a:rPr>
              <a:pPr eaLnBrk="1" hangingPunct="1"/>
              <a:t>14</a:t>
            </a:fld>
            <a:endParaRPr lang="pt-BR" sz="1400" smtClean="0">
              <a:solidFill>
                <a:prstClr val="black"/>
              </a:solidFill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000" b="1" dirty="0" smtClean="0"/>
              <a:t>Teorias         </a:t>
            </a:r>
            <a:r>
              <a:rPr lang="pt-BR" sz="4000" b="1" i="1" dirty="0" smtClean="0"/>
              <a:t>Frames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600200"/>
            <a:ext cx="7931224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pt-BR" dirty="0" smtClean="0"/>
              <a:t>Teorias em Estratégia Empresarial</a:t>
            </a:r>
          </a:p>
          <a:p>
            <a:pPr eaLnBrk="1" hangingPunct="1"/>
            <a:r>
              <a:rPr lang="pt-BR" b="1" dirty="0" smtClean="0"/>
              <a:t>Estrutura setorial: </a:t>
            </a:r>
            <a:r>
              <a:rPr lang="pt-BR" dirty="0" smtClean="0"/>
              <a:t>Cinco forças da concorrência</a:t>
            </a:r>
          </a:p>
          <a:p>
            <a:pPr lvl="1" eaLnBrk="1" hangingPunct="1"/>
            <a:r>
              <a:rPr lang="pt-BR" dirty="0" smtClean="0"/>
              <a:t>Porter e outros</a:t>
            </a:r>
          </a:p>
          <a:p>
            <a:pPr eaLnBrk="1" hangingPunct="1"/>
            <a:r>
              <a:rPr lang="pt-BR" b="1" dirty="0" smtClean="0"/>
              <a:t>Análise de recursos e competências: </a:t>
            </a:r>
            <a:r>
              <a:rPr lang="pt-BR" dirty="0" smtClean="0"/>
              <a:t>Competências essenciais</a:t>
            </a:r>
          </a:p>
          <a:p>
            <a:pPr lvl="1" eaLnBrk="1" hangingPunct="1"/>
            <a:r>
              <a:rPr lang="pt-BR" dirty="0" err="1" smtClean="0"/>
              <a:t>Mintzberg</a:t>
            </a:r>
            <a:r>
              <a:rPr lang="pt-BR" dirty="0" smtClean="0"/>
              <a:t> e outros</a:t>
            </a:r>
          </a:p>
        </p:txBody>
      </p:sp>
      <p:sp>
        <p:nvSpPr>
          <p:cNvPr id="18438" name="AutoShape 4"/>
          <p:cNvSpPr>
            <a:spLocks noChangeArrowheads="1"/>
          </p:cNvSpPr>
          <p:nvPr/>
        </p:nvSpPr>
        <p:spPr bwMode="auto">
          <a:xfrm>
            <a:off x="4129916" y="999009"/>
            <a:ext cx="9012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25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467544" y="1988840"/>
            <a:ext cx="8208912" cy="1470025"/>
          </a:xfrm>
        </p:spPr>
        <p:txBody>
          <a:bodyPr/>
          <a:lstStyle/>
          <a:p>
            <a:r>
              <a:rPr lang="pt-BR" sz="3600" b="1" dirty="0"/>
              <a:t>Evidência contra </a:t>
            </a:r>
            <a:r>
              <a:rPr lang="pt-BR" sz="3600" b="1" dirty="0" smtClean="0"/>
              <a:t>violência:</a:t>
            </a:r>
            <a:r>
              <a:rPr lang="pt-BR" sz="3600" dirty="0"/>
              <a:t/>
            </a:r>
            <a:br>
              <a:rPr lang="pt-BR" sz="3600" dirty="0"/>
            </a:br>
            <a:r>
              <a:rPr lang="pt-BR" sz="3600" b="1" dirty="0"/>
              <a:t>Médico decidiu enfrentar o problema em Cali com as armas da </a:t>
            </a:r>
            <a:r>
              <a:rPr lang="pt-BR" sz="3600" b="1" dirty="0" smtClean="0"/>
              <a:t>epidemiologia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2000" dirty="0"/>
              <a:t>Daniel Martins de </a:t>
            </a:r>
            <a:r>
              <a:rPr lang="pt-BR" sz="2000" dirty="0" smtClean="0"/>
              <a:t>Barros</a:t>
            </a:r>
          </a:p>
          <a:p>
            <a:r>
              <a:rPr lang="pt-BR" sz="2000" dirty="0" smtClean="0"/>
              <a:t>O </a:t>
            </a:r>
            <a:r>
              <a:rPr lang="pt-BR" sz="2000" dirty="0"/>
              <a:t>Estado de </a:t>
            </a:r>
            <a:r>
              <a:rPr lang="pt-BR" sz="2000" dirty="0" err="1"/>
              <a:t>S.Paulo</a:t>
            </a: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/>
              <a:t>25 Fevereiro 2018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6F6136-FB9E-4E3A-912C-0F6604B3A00A}" type="slidenum">
              <a:rPr lang="pt-BR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5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4624"/>
            <a:ext cx="7772400" cy="1143000"/>
          </a:xfrm>
        </p:spPr>
        <p:txBody>
          <a:bodyPr/>
          <a:lstStyle/>
          <a:p>
            <a:r>
              <a:rPr lang="pt-BR" sz="3600" b="1" dirty="0" smtClean="0"/>
              <a:t>Os Desafios do Médico</a:t>
            </a:r>
            <a:endParaRPr lang="pt-BR" sz="36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340768"/>
            <a:ext cx="8424936" cy="4755232"/>
          </a:xfrm>
        </p:spPr>
        <p:txBody>
          <a:bodyPr/>
          <a:lstStyle/>
          <a:p>
            <a:r>
              <a:rPr lang="pt-BR" sz="2400" dirty="0" smtClean="0"/>
              <a:t>1992: </a:t>
            </a:r>
            <a:r>
              <a:rPr lang="pt-BR" sz="2400" dirty="0"/>
              <a:t>o </a:t>
            </a:r>
            <a:r>
              <a:rPr lang="pt-BR" sz="2400" dirty="0" smtClean="0"/>
              <a:t>médico </a:t>
            </a:r>
            <a:r>
              <a:rPr lang="pt-BR" sz="2400" dirty="0"/>
              <a:t>Rodrigo Guerrero </a:t>
            </a:r>
            <a:r>
              <a:rPr lang="pt-BR" sz="2400" dirty="0" smtClean="0"/>
              <a:t>Velasco, </a:t>
            </a:r>
            <a:r>
              <a:rPr lang="pt-BR" sz="2400" dirty="0"/>
              <a:t>PhD em </a:t>
            </a:r>
            <a:r>
              <a:rPr lang="pt-BR" sz="2400" dirty="0" smtClean="0"/>
              <a:t>Epidemiologia, assumiu </a:t>
            </a:r>
            <a:r>
              <a:rPr lang="pt-BR" sz="2400" dirty="0"/>
              <a:t>a prefeitura de Cali </a:t>
            </a:r>
          </a:p>
          <a:p>
            <a:pPr lvl="1"/>
            <a:r>
              <a:rPr lang="pt-BR" sz="2000" dirty="0" smtClean="0"/>
              <a:t>A </a:t>
            </a:r>
            <a:r>
              <a:rPr lang="pt-BR" sz="2000" dirty="0"/>
              <a:t>taxa de homicídio na cidade era de 124 pessoas a cada 100 mil. </a:t>
            </a:r>
            <a:endParaRPr lang="pt-BR" sz="2000" dirty="0" smtClean="0"/>
          </a:p>
          <a:p>
            <a:r>
              <a:rPr lang="pt-BR" sz="2400" dirty="0" smtClean="0"/>
              <a:t>Velasco </a:t>
            </a:r>
            <a:r>
              <a:rPr lang="pt-BR" sz="2400" dirty="0"/>
              <a:t>decidiu enfrentar o problema com as armas da </a:t>
            </a:r>
            <a:r>
              <a:rPr lang="pt-BR" sz="2400" dirty="0" smtClean="0"/>
              <a:t>epidemiologia</a:t>
            </a:r>
          </a:p>
          <a:p>
            <a:pPr lvl="1"/>
            <a:r>
              <a:rPr lang="pt-BR" sz="2000" dirty="0" smtClean="0"/>
              <a:t>Levantamento </a:t>
            </a:r>
            <a:r>
              <a:rPr lang="pt-BR" sz="2000" dirty="0"/>
              <a:t>de dados estatísticos, mapeando os homicídios e extraindo informações até então inéditas com base neles.</a:t>
            </a:r>
          </a:p>
          <a:p>
            <a:r>
              <a:rPr lang="pt-BR" sz="2400" dirty="0" smtClean="0"/>
              <a:t>A </a:t>
            </a:r>
            <a:r>
              <a:rPr lang="pt-BR" sz="2400" dirty="0"/>
              <a:t>primeira </a:t>
            </a:r>
            <a:r>
              <a:rPr lang="pt-BR" sz="2400" dirty="0" smtClean="0"/>
              <a:t>descoberta: políticos</a:t>
            </a:r>
            <a:r>
              <a:rPr lang="pt-BR" sz="2400" dirty="0"/>
              <a:t>, médicos, policiais, juízes e promotores tinham conceitos diferentes sobre violência. </a:t>
            </a:r>
            <a:endParaRPr lang="pt-BR" sz="2400" dirty="0" smtClean="0"/>
          </a:p>
          <a:p>
            <a:pPr lvl="1"/>
            <a:r>
              <a:rPr lang="pt-BR" sz="2000" dirty="0" smtClean="0"/>
              <a:t>Estabeleceu</a:t>
            </a:r>
            <a:r>
              <a:rPr lang="pt-BR" sz="2000" dirty="0"/>
              <a:t>, então, reuniões semanais para unificar discursos e esforços</a:t>
            </a:r>
            <a:r>
              <a:rPr lang="pt-BR" sz="2000" dirty="0" smtClean="0"/>
              <a:t>.</a:t>
            </a:r>
          </a:p>
          <a:p>
            <a:r>
              <a:rPr lang="pt-BR" sz="2400" dirty="0"/>
              <a:t>Surgiram, assim, propostas com base em evidências, não apenas em palpites ou ideologias.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6F6136-FB9E-4E3A-912C-0F6604B3A00A}" type="slidenum">
              <a:rPr lang="pt-BR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44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science of violence </a:t>
            </a:r>
            <a:r>
              <a:rPr lang="en-US" sz="3200" b="1" dirty="0" smtClean="0"/>
              <a:t>prevention</a:t>
            </a:r>
            <a:br>
              <a:rPr lang="en-US" sz="3200" b="1" dirty="0" smtClean="0"/>
            </a:br>
            <a:r>
              <a:rPr lang="en-US" sz="1600" i="1" dirty="0"/>
              <a:t>Bulletin of the World Health Organization</a:t>
            </a:r>
            <a:r>
              <a:rPr lang="en-US" sz="1600" dirty="0"/>
              <a:t> 2015; 93:672-673. </a:t>
            </a:r>
            <a:r>
              <a:rPr lang="en-US" sz="1600" dirty="0" err="1"/>
              <a:t>doi</a:t>
            </a:r>
            <a:r>
              <a:rPr lang="en-US" sz="1600" dirty="0"/>
              <a:t>: </a:t>
            </a:r>
            <a:r>
              <a:rPr lang="en-US" sz="1600" u="sng" dirty="0">
                <a:hlinkClick r:id="rId2"/>
              </a:rPr>
              <a:t>http://</a:t>
            </a:r>
            <a:r>
              <a:rPr lang="en-US" sz="1600" u="sng" dirty="0" smtClean="0">
                <a:hlinkClick r:id="rId2"/>
              </a:rPr>
              <a:t>dx.doi.org/10.2471/BLT.15.031015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276872"/>
            <a:ext cx="7772400" cy="3819128"/>
          </a:xfrm>
        </p:spPr>
        <p:txBody>
          <a:bodyPr/>
          <a:lstStyle/>
          <a:p>
            <a:pPr marL="0" indent="0">
              <a:buNone/>
            </a:pPr>
            <a:r>
              <a:rPr lang="en-US" sz="2400" i="1" dirty="0"/>
              <a:t>Q: So how did you tackle the violence?</a:t>
            </a:r>
            <a:endParaRPr lang="pt-BR" sz="2400" dirty="0"/>
          </a:p>
          <a:p>
            <a:pPr marL="0" indent="0">
              <a:buNone/>
            </a:pPr>
            <a:r>
              <a:rPr lang="en-US" sz="2400" dirty="0"/>
              <a:t>A: We knew we had to be clear about the causes of the violence and so we took an epidemiological approach. This approach requires a </a:t>
            </a:r>
            <a:r>
              <a:rPr lang="en-US" sz="2400" b="1" dirty="0"/>
              <a:t>clear definition of the </a:t>
            </a:r>
            <a:r>
              <a:rPr lang="en-US" sz="2400" b="1" dirty="0" smtClean="0"/>
              <a:t>problem</a:t>
            </a:r>
            <a:r>
              <a:rPr lang="en-US" sz="2400" dirty="0" smtClean="0"/>
              <a:t>. … </a:t>
            </a:r>
            <a:r>
              <a:rPr lang="en-US" sz="2400" b="1" dirty="0"/>
              <a:t>A prerequisite for this method is reliable information</a:t>
            </a:r>
            <a:r>
              <a:rPr lang="en-US" sz="2400" dirty="0"/>
              <a:t>, but much of our information was conflicting. For example, the judiciary reported twice as many homicides as the police. 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6F6136-FB9E-4E3A-912C-0F6604B3A00A}" type="slidenum">
              <a:rPr lang="pt-BR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33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2725"/>
            <a:ext cx="7772400" cy="875184"/>
          </a:xfrm>
        </p:spPr>
        <p:txBody>
          <a:bodyPr/>
          <a:lstStyle/>
          <a:p>
            <a:r>
              <a:rPr lang="pt-BR" sz="3600" b="1" i="1" dirty="0" smtClean="0"/>
              <a:t>HK&amp;R </a:t>
            </a:r>
            <a:r>
              <a:rPr lang="pt-BR" sz="3600" b="1" i="1" dirty="0" err="1" smtClean="0"/>
              <a:t>Chapter</a:t>
            </a:r>
            <a:r>
              <a:rPr lang="pt-BR" sz="3600" b="1" i="1" dirty="0" smtClean="0"/>
              <a:t> 3: </a:t>
            </a:r>
            <a:r>
              <a:rPr lang="pt-BR" sz="3600" b="1" i="1" dirty="0" err="1" smtClean="0"/>
              <a:t>Objectives</a:t>
            </a:r>
            <a:endParaRPr lang="pt-BR" sz="3600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291925"/>
            <a:ext cx="8136904" cy="4467200"/>
          </a:xfrm>
        </p:spPr>
        <p:txBody>
          <a:bodyPr/>
          <a:lstStyle/>
          <a:p>
            <a:r>
              <a:rPr lang="en-US" sz="2400" dirty="0" smtClean="0"/>
              <a:t>“Objectives are very personal, but they need not be </a:t>
            </a:r>
            <a:r>
              <a:rPr lang="en-US" sz="2400" dirty="0" smtClean="0">
                <a:solidFill>
                  <a:srgbClr val="FF0000"/>
                </a:solidFill>
              </a:rPr>
              <a:t>self-centered</a:t>
            </a:r>
            <a:r>
              <a:rPr lang="en-US" sz="2400" dirty="0" smtClean="0"/>
              <a:t>”</a:t>
            </a:r>
          </a:p>
          <a:p>
            <a:r>
              <a:rPr lang="en-US" sz="2400" dirty="0" smtClean="0"/>
              <a:t>Objectives guide decision</a:t>
            </a:r>
          </a:p>
          <a:p>
            <a:pPr lvl="1"/>
            <a:r>
              <a:rPr lang="en-US" sz="2400" dirty="0" smtClean="0"/>
              <a:t>Information seeking, explain your choice, determine importance</a:t>
            </a:r>
          </a:p>
          <a:p>
            <a:r>
              <a:rPr lang="en-US" sz="2400" dirty="0" smtClean="0"/>
              <a:t>Pitfalls</a:t>
            </a:r>
          </a:p>
          <a:p>
            <a:pPr lvl="1"/>
            <a:r>
              <a:rPr lang="en-US" sz="2400" dirty="0" smtClean="0"/>
              <a:t>Focus on tangibles, spend too little time</a:t>
            </a:r>
          </a:p>
          <a:p>
            <a:r>
              <a:rPr lang="en-US" sz="2400" dirty="0" smtClean="0"/>
              <a:t>Art of identifying objectives</a:t>
            </a:r>
          </a:p>
          <a:p>
            <a:pPr lvl="1"/>
            <a:r>
              <a:rPr lang="en-US" sz="2400" dirty="0" smtClean="0"/>
              <a:t>Separate </a:t>
            </a:r>
            <a:r>
              <a:rPr lang="en-US" sz="2400" dirty="0" smtClean="0">
                <a:solidFill>
                  <a:srgbClr val="FF0000"/>
                </a:solidFill>
              </a:rPr>
              <a:t>means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ends</a:t>
            </a:r>
            <a:r>
              <a:rPr lang="en-US" sz="2400" dirty="0" smtClean="0"/>
              <a:t> objectives (</a:t>
            </a:r>
            <a:r>
              <a:rPr lang="en-US" sz="2400" u="sng" dirty="0" smtClean="0"/>
              <a:t>Why? What?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Practical advice</a:t>
            </a:r>
          </a:p>
          <a:p>
            <a:pPr lvl="1"/>
            <a:r>
              <a:rPr lang="en-US" sz="2400" dirty="0" smtClean="0"/>
              <a:t>Objectives and ease of access to data</a:t>
            </a:r>
            <a:endParaRPr lang="en-US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EAD-5853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A. Yu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3BC-B567-4DAD-8BCC-8271D03F61C4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94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EAD-5853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A. Yu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6F34-D0EF-4038-91A9-608DEB61DF6C}" type="slidenum">
              <a:rPr lang="en-US" smtClean="0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558800"/>
            <a:ext cx="7747000" cy="574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78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b="1" i="1" dirty="0" smtClean="0"/>
              <a:t>Prefácio (HKR)</a:t>
            </a:r>
            <a:endParaRPr lang="pt-BR" sz="3600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1981200"/>
            <a:ext cx="7632848" cy="4114800"/>
          </a:xfrm>
        </p:spPr>
        <p:txBody>
          <a:bodyPr/>
          <a:lstStyle/>
          <a:p>
            <a:r>
              <a:rPr lang="pt-BR" sz="2600" dirty="0" smtClean="0"/>
              <a:t>“</a:t>
            </a:r>
            <a:r>
              <a:rPr lang="pt-BR" sz="2600" dirty="0" err="1" smtClean="0"/>
              <a:t>We</a:t>
            </a:r>
            <a:r>
              <a:rPr lang="pt-BR" sz="2600" dirty="0" smtClean="0"/>
              <a:t> </a:t>
            </a:r>
            <a:r>
              <a:rPr lang="pt-BR" sz="2600" dirty="0" err="1" smtClean="0"/>
              <a:t>wrote</a:t>
            </a:r>
            <a:r>
              <a:rPr lang="pt-BR" sz="2600" dirty="0" smtClean="0"/>
              <a:t> </a:t>
            </a:r>
            <a:r>
              <a:rPr lang="pt-BR" sz="2600" dirty="0" err="1" smtClean="0"/>
              <a:t>Smart</a:t>
            </a:r>
            <a:r>
              <a:rPr lang="pt-BR" sz="2600" dirty="0" smtClean="0"/>
              <a:t> </a:t>
            </a:r>
            <a:r>
              <a:rPr lang="pt-BR" sz="2600" dirty="0" err="1" smtClean="0"/>
              <a:t>Choices</a:t>
            </a:r>
            <a:r>
              <a:rPr lang="pt-BR" sz="2600" dirty="0" smtClean="0"/>
              <a:t> </a:t>
            </a:r>
            <a:r>
              <a:rPr lang="pt-BR" sz="2600" dirty="0" err="1" smtClean="0"/>
              <a:t>to</a:t>
            </a:r>
            <a:r>
              <a:rPr lang="pt-BR" sz="2600" dirty="0" smtClean="0"/>
              <a:t> bridge </a:t>
            </a:r>
            <a:r>
              <a:rPr lang="pt-BR" sz="2600" dirty="0" err="1" smtClean="0"/>
              <a:t>the</a:t>
            </a:r>
            <a:r>
              <a:rPr lang="pt-BR" sz="2600" dirty="0" smtClean="0"/>
              <a:t> gap </a:t>
            </a:r>
            <a:r>
              <a:rPr lang="pt-BR" sz="2600" dirty="0" err="1" smtClean="0"/>
              <a:t>between</a:t>
            </a:r>
            <a:r>
              <a:rPr lang="pt-BR" sz="2600" dirty="0" smtClean="0"/>
              <a:t> </a:t>
            </a:r>
            <a:r>
              <a:rPr lang="pt-BR" sz="2600" dirty="0" err="1" smtClean="0"/>
              <a:t>how</a:t>
            </a:r>
            <a:r>
              <a:rPr lang="pt-BR" sz="2600" dirty="0" smtClean="0"/>
              <a:t> </a:t>
            </a:r>
            <a:r>
              <a:rPr lang="pt-BR" sz="2600" dirty="0" err="1" smtClean="0"/>
              <a:t>people</a:t>
            </a:r>
            <a:r>
              <a:rPr lang="pt-BR" sz="2600" dirty="0" smtClean="0"/>
              <a:t> </a:t>
            </a:r>
            <a:r>
              <a:rPr lang="pt-BR" sz="2600" dirty="0" err="1" smtClean="0"/>
              <a:t>actually</a:t>
            </a:r>
            <a:r>
              <a:rPr lang="pt-BR" sz="2600" dirty="0" smtClean="0"/>
              <a:t> do </a:t>
            </a:r>
            <a:r>
              <a:rPr lang="pt-BR" sz="2600" dirty="0" err="1" smtClean="0"/>
              <a:t>make</a:t>
            </a:r>
            <a:r>
              <a:rPr lang="pt-BR" sz="2600" dirty="0" smtClean="0"/>
              <a:t> </a:t>
            </a:r>
            <a:r>
              <a:rPr lang="pt-BR" sz="2600" dirty="0" err="1" smtClean="0"/>
              <a:t>decisions</a:t>
            </a:r>
            <a:r>
              <a:rPr lang="pt-BR" sz="2600" dirty="0" smtClean="0"/>
              <a:t> </a:t>
            </a:r>
            <a:r>
              <a:rPr lang="pt-BR" sz="2600" dirty="0" err="1" smtClean="0"/>
              <a:t>and</a:t>
            </a:r>
            <a:r>
              <a:rPr lang="pt-BR" sz="2600" dirty="0" smtClean="0"/>
              <a:t> ... </a:t>
            </a:r>
            <a:r>
              <a:rPr lang="pt-BR" sz="2600" dirty="0" err="1"/>
              <a:t>h</a:t>
            </a:r>
            <a:r>
              <a:rPr lang="pt-BR" sz="2600" dirty="0" err="1" smtClean="0"/>
              <a:t>ow</a:t>
            </a:r>
            <a:r>
              <a:rPr lang="pt-BR" sz="2600" dirty="0" smtClean="0"/>
              <a:t> </a:t>
            </a:r>
            <a:r>
              <a:rPr lang="pt-BR" sz="2600" dirty="0" err="1" smtClean="0"/>
              <a:t>they</a:t>
            </a:r>
            <a:r>
              <a:rPr lang="pt-BR" sz="2600" dirty="0" smtClean="0"/>
              <a:t> </a:t>
            </a:r>
            <a:r>
              <a:rPr lang="pt-BR" sz="2600" dirty="0" err="1" smtClean="0"/>
              <a:t>should</a:t>
            </a:r>
            <a:r>
              <a:rPr lang="pt-BR" sz="2600" dirty="0" smtClean="0"/>
              <a:t> </a:t>
            </a:r>
            <a:r>
              <a:rPr lang="pt-BR" sz="2600" dirty="0" err="1" smtClean="0"/>
              <a:t>make</a:t>
            </a:r>
            <a:r>
              <a:rPr lang="pt-BR" sz="2600" dirty="0" smtClean="0"/>
              <a:t> </a:t>
            </a:r>
            <a:r>
              <a:rPr lang="pt-BR" sz="2600" dirty="0" err="1" smtClean="0"/>
              <a:t>decisions</a:t>
            </a:r>
            <a:r>
              <a:rPr lang="pt-BR" sz="2600" dirty="0" smtClean="0"/>
              <a:t>”</a:t>
            </a:r>
          </a:p>
          <a:p>
            <a:r>
              <a:rPr lang="pt-BR" sz="2600" dirty="0" smtClean="0"/>
              <a:t>“The </a:t>
            </a:r>
            <a:r>
              <a:rPr lang="pt-BR" sz="2600" dirty="0" err="1" smtClean="0"/>
              <a:t>essence</a:t>
            </a:r>
            <a:r>
              <a:rPr lang="pt-BR" sz="2600" dirty="0" smtClean="0"/>
              <a:t> </a:t>
            </a:r>
            <a:r>
              <a:rPr lang="pt-BR" sz="2600" dirty="0" err="1" smtClean="0"/>
              <a:t>of</a:t>
            </a:r>
            <a:r>
              <a:rPr lang="pt-BR" sz="2600" dirty="0" smtClean="0"/>
              <a:t> </a:t>
            </a:r>
            <a:r>
              <a:rPr lang="pt-BR" sz="2600" dirty="0" err="1" smtClean="0"/>
              <a:t>our</a:t>
            </a:r>
            <a:r>
              <a:rPr lang="pt-BR" sz="2600" dirty="0" smtClean="0"/>
              <a:t> approach </a:t>
            </a:r>
            <a:r>
              <a:rPr lang="pt-BR" sz="2600" dirty="0" err="1" smtClean="0"/>
              <a:t>is</a:t>
            </a:r>
            <a:r>
              <a:rPr lang="pt-BR" sz="2600" dirty="0" smtClean="0"/>
              <a:t> divide </a:t>
            </a:r>
            <a:r>
              <a:rPr lang="pt-BR" sz="2600" dirty="0" err="1" smtClean="0"/>
              <a:t>and</a:t>
            </a:r>
            <a:r>
              <a:rPr lang="pt-BR" sz="2600" dirty="0" smtClean="0"/>
              <a:t> </a:t>
            </a:r>
            <a:r>
              <a:rPr lang="pt-BR" sz="2600" dirty="0" err="1" smtClean="0"/>
              <a:t>conquer</a:t>
            </a:r>
            <a:r>
              <a:rPr lang="pt-BR" sz="2600" dirty="0" smtClean="0"/>
              <a:t>”</a:t>
            </a:r>
          </a:p>
          <a:p>
            <a:r>
              <a:rPr lang="pt-BR" sz="2600" dirty="0" smtClean="0"/>
              <a:t>“</a:t>
            </a:r>
            <a:r>
              <a:rPr lang="pt-BR" sz="2600" dirty="0" err="1" smtClean="0"/>
              <a:t>You</a:t>
            </a:r>
            <a:r>
              <a:rPr lang="pt-BR" sz="2600" dirty="0" smtClean="0"/>
              <a:t> </a:t>
            </a:r>
            <a:r>
              <a:rPr lang="pt-BR" sz="2600" dirty="0" err="1" smtClean="0"/>
              <a:t>can</a:t>
            </a:r>
            <a:r>
              <a:rPr lang="pt-BR" sz="2600" dirty="0" smtClean="0"/>
              <a:t> </a:t>
            </a:r>
            <a:r>
              <a:rPr lang="pt-BR" sz="2600" dirty="0" err="1" smtClean="0"/>
              <a:t>apply</a:t>
            </a:r>
            <a:r>
              <a:rPr lang="pt-BR" sz="2600" dirty="0" smtClean="0"/>
              <a:t> </a:t>
            </a:r>
            <a:r>
              <a:rPr lang="pt-BR" sz="2600" dirty="0" err="1" smtClean="0"/>
              <a:t>our</a:t>
            </a:r>
            <a:r>
              <a:rPr lang="pt-BR" sz="2600" dirty="0" smtClean="0"/>
              <a:t> </a:t>
            </a:r>
            <a:r>
              <a:rPr lang="pt-BR" sz="2600" dirty="0" err="1" smtClean="0"/>
              <a:t>method</a:t>
            </a:r>
            <a:r>
              <a:rPr lang="pt-BR" sz="2600" dirty="0" smtClean="0"/>
              <a:t> </a:t>
            </a:r>
            <a:r>
              <a:rPr lang="pt-BR" sz="2600" dirty="0" err="1" smtClean="0"/>
              <a:t>to</a:t>
            </a:r>
            <a:r>
              <a:rPr lang="pt-BR" sz="2600" dirty="0" smtClean="0"/>
              <a:t> </a:t>
            </a:r>
            <a:r>
              <a:rPr lang="pt-BR" sz="2600" dirty="0" err="1" smtClean="0"/>
              <a:t>any</a:t>
            </a:r>
            <a:r>
              <a:rPr lang="pt-BR" sz="2600" dirty="0" smtClean="0"/>
              <a:t> </a:t>
            </a:r>
            <a:r>
              <a:rPr lang="pt-BR" sz="2600" dirty="0" err="1" smtClean="0"/>
              <a:t>decision</a:t>
            </a:r>
            <a:r>
              <a:rPr lang="pt-BR" sz="2600" dirty="0" smtClean="0"/>
              <a:t> </a:t>
            </a:r>
            <a:r>
              <a:rPr lang="pt-BR" sz="2600" dirty="0" err="1" smtClean="0"/>
              <a:t>worthy</a:t>
            </a:r>
            <a:r>
              <a:rPr lang="pt-BR" sz="2600" dirty="0" smtClean="0"/>
              <a:t> </a:t>
            </a:r>
            <a:r>
              <a:rPr lang="pt-BR" sz="2600" dirty="0" err="1" smtClean="0"/>
              <a:t>of</a:t>
            </a:r>
            <a:r>
              <a:rPr lang="pt-BR" sz="2600" dirty="0" smtClean="0"/>
              <a:t> </a:t>
            </a:r>
            <a:r>
              <a:rPr lang="pt-BR" sz="2600" dirty="0" err="1" smtClean="0"/>
              <a:t>serious</a:t>
            </a:r>
            <a:r>
              <a:rPr lang="pt-BR" sz="2600" dirty="0" smtClean="0"/>
              <a:t> </a:t>
            </a:r>
            <a:r>
              <a:rPr lang="pt-BR" sz="2600" dirty="0" err="1" smtClean="0"/>
              <a:t>thought</a:t>
            </a:r>
            <a:r>
              <a:rPr lang="pt-BR" sz="2600" dirty="0" smtClean="0"/>
              <a:t>”</a:t>
            </a:r>
            <a:endParaRPr lang="pt-BR" sz="26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EAD-5853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A. Yu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3BC-B567-4DAD-8BCC-8271D03F61C4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48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2725"/>
            <a:ext cx="7772400" cy="875184"/>
          </a:xfrm>
        </p:spPr>
        <p:txBody>
          <a:bodyPr/>
          <a:lstStyle/>
          <a:p>
            <a:r>
              <a:rPr lang="pt-BR" sz="3600" b="1" i="1" dirty="0" err="1" smtClean="0"/>
              <a:t>Bazerman</a:t>
            </a:r>
            <a:r>
              <a:rPr lang="pt-BR" sz="3600" b="1" i="1" dirty="0" smtClean="0"/>
              <a:t> &amp; Moore </a:t>
            </a:r>
            <a:r>
              <a:rPr lang="pt-BR" sz="3600" b="1" i="1" dirty="0" err="1" smtClean="0"/>
              <a:t>Chapter</a:t>
            </a:r>
            <a:r>
              <a:rPr lang="pt-BR" sz="3600" b="1" i="1" dirty="0" smtClean="0"/>
              <a:t> 1</a:t>
            </a:r>
            <a:endParaRPr lang="pt-BR" sz="3600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291925"/>
            <a:ext cx="7772400" cy="4467200"/>
          </a:xfrm>
        </p:spPr>
        <p:txBody>
          <a:bodyPr/>
          <a:lstStyle/>
          <a:p>
            <a:r>
              <a:rPr lang="en-US" sz="2400" dirty="0" smtClean="0"/>
              <a:t>“Rational</a:t>
            </a:r>
            <a:r>
              <a:rPr lang="en-US" sz="2400" dirty="0"/>
              <a:t>" decision-making process: it assumes that decision makers (1) perfectly define the problem, (2) </a:t>
            </a:r>
            <a:r>
              <a:rPr lang="en-US" sz="2400" dirty="0" smtClean="0"/>
              <a:t>identify </a:t>
            </a:r>
            <a:r>
              <a:rPr lang="en-US" sz="2400" dirty="0"/>
              <a:t>all criteria, (3) accurately weigh all of the criteria according to their </a:t>
            </a:r>
            <a:r>
              <a:rPr lang="en-US" sz="2400" dirty="0" smtClean="0"/>
              <a:t>preferences</a:t>
            </a:r>
            <a:r>
              <a:rPr lang="en-US" sz="2400" dirty="0"/>
              <a:t>, (4) know all relevant alternatives, (5) accurately assess each </a:t>
            </a:r>
            <a:r>
              <a:rPr lang="en-US" sz="2400" dirty="0" smtClean="0"/>
              <a:t>alternative based </a:t>
            </a:r>
            <a:r>
              <a:rPr lang="en-US" sz="2400" dirty="0"/>
              <a:t>on each criterion, and (6) accurately calculate and choose the alternative with </a:t>
            </a:r>
            <a:r>
              <a:rPr lang="en-US" sz="2400" dirty="0" smtClean="0"/>
              <a:t>the </a:t>
            </a:r>
            <a:r>
              <a:rPr lang="en-US" sz="2400" dirty="0"/>
              <a:t>highest perceived value. </a:t>
            </a:r>
            <a:r>
              <a:rPr lang="en-US" sz="2400" dirty="0" smtClean="0"/>
              <a:t>(pg. 3)</a:t>
            </a:r>
          </a:p>
          <a:p>
            <a:r>
              <a:rPr lang="en-US" sz="2400" dirty="0"/>
              <a:t>Hammond, Keeney, and </a:t>
            </a:r>
            <a:r>
              <a:rPr lang="en-US" sz="2400" dirty="0" err="1"/>
              <a:t>Raiffa</a:t>
            </a:r>
            <a:r>
              <a:rPr lang="en-US" sz="2400" dirty="0"/>
              <a:t> (1999) suggest eight steps: Both of these lists provide a useful order for thinking about what an </a:t>
            </a:r>
            <a:r>
              <a:rPr lang="en-US" sz="2400" b="1" i="1" dirty="0" smtClean="0">
                <a:solidFill>
                  <a:srgbClr val="FF0000"/>
                </a:solidFill>
              </a:rPr>
              <a:t>optimal</a:t>
            </a:r>
            <a:r>
              <a:rPr lang="en-US" sz="2400" dirty="0" smtClean="0"/>
              <a:t> decision-making </a:t>
            </a:r>
            <a:r>
              <a:rPr lang="en-US" sz="2400" dirty="0"/>
              <a:t>process might look like. </a:t>
            </a:r>
            <a:endParaRPr lang="en-US" sz="2400" dirty="0" smtClean="0"/>
          </a:p>
          <a:p>
            <a:r>
              <a:rPr lang="en-US" sz="2400" dirty="0"/>
              <a:t>Hammond, Keeney, and </a:t>
            </a:r>
            <a:r>
              <a:rPr lang="en-US" sz="2400" dirty="0" err="1"/>
              <a:t>Raiffa's</a:t>
            </a:r>
            <a:r>
              <a:rPr lang="en-US" sz="2400" dirty="0"/>
              <a:t> (1999) logical steps </a:t>
            </a:r>
            <a:r>
              <a:rPr lang="en-US" sz="2400" dirty="0" smtClean="0"/>
              <a:t>above provide </a:t>
            </a:r>
            <a:r>
              <a:rPr lang="en-US" sz="2400" dirty="0"/>
              <a:t>a prototype of System 2 thinking.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EAD-5853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A. Yu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3BC-B567-4DAD-8BCC-8271D03F61C4}" type="slidenum">
              <a:rPr lang="en-US" smtClean="0">
                <a:solidFill>
                  <a:srgbClr val="000000"/>
                </a:solidFill>
              </a:rPr>
              <a:pPr/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71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2725"/>
            <a:ext cx="7772400" cy="875184"/>
          </a:xfrm>
        </p:spPr>
        <p:txBody>
          <a:bodyPr/>
          <a:lstStyle/>
          <a:p>
            <a:r>
              <a:rPr lang="en-US" sz="3600" b="1" i="1" dirty="0" smtClean="0"/>
              <a:t>B&amp;M 01: Prescriptive vs Descriptive </a:t>
            </a:r>
            <a:endParaRPr lang="pt-BR" sz="3600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291925"/>
            <a:ext cx="7772400" cy="4467200"/>
          </a:xfrm>
        </p:spPr>
        <p:txBody>
          <a:bodyPr/>
          <a:lstStyle/>
          <a:p>
            <a:r>
              <a:rPr lang="en-US" sz="2400" dirty="0" smtClean="0"/>
              <a:t>“Prescriptive </a:t>
            </a:r>
            <a:r>
              <a:rPr lang="en-US" sz="2400" dirty="0"/>
              <a:t>decision scientists develop methods for making </a:t>
            </a:r>
            <a:r>
              <a:rPr lang="en-US" sz="2400" b="1" dirty="0">
                <a:solidFill>
                  <a:srgbClr val="C00000"/>
                </a:solidFill>
              </a:rPr>
              <a:t>optimal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decisions” </a:t>
            </a:r>
            <a:r>
              <a:rPr lang="en-US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??!!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lvl="1"/>
            <a:r>
              <a:rPr lang="en-US" sz="2000" dirty="0" smtClean="0"/>
              <a:t>For </a:t>
            </a:r>
            <a:r>
              <a:rPr lang="en-US" sz="2000" dirty="0"/>
              <a:t>example, they might suggest a mathematical model to help a decision maker act more rationally. </a:t>
            </a:r>
            <a:endParaRPr lang="en-US" sz="2000" dirty="0" smtClean="0"/>
          </a:p>
          <a:p>
            <a:pPr lvl="1"/>
            <a:r>
              <a:rPr lang="en-US" sz="2000" dirty="0" smtClean="0"/>
              <a:t>Example “Marla Bannon” (pg. 8)</a:t>
            </a:r>
          </a:p>
          <a:p>
            <a:pPr lvl="1"/>
            <a:r>
              <a:rPr lang="en-US" sz="2000" dirty="0" smtClean="0"/>
              <a:t>HKR: “You can learn to make </a:t>
            </a:r>
            <a:r>
              <a:rPr lang="en-US" sz="2000" b="1" dirty="0" smtClean="0">
                <a:solidFill>
                  <a:srgbClr val="FF0000"/>
                </a:solidFill>
              </a:rPr>
              <a:t>better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decisions” (pg. 3)</a:t>
            </a:r>
          </a:p>
          <a:p>
            <a:r>
              <a:rPr lang="en-US" sz="2400" dirty="0" smtClean="0"/>
              <a:t>“By </a:t>
            </a:r>
            <a:r>
              <a:rPr lang="en-US" sz="2400" dirty="0"/>
              <a:t>contrast, descriptive decision researchers consider </a:t>
            </a:r>
            <a:r>
              <a:rPr lang="en-US" sz="2400" dirty="0" smtClean="0"/>
              <a:t>how </a:t>
            </a:r>
            <a:r>
              <a:rPr lang="en-US" sz="2400" dirty="0"/>
              <a:t>decisions are actually </a:t>
            </a:r>
            <a:r>
              <a:rPr lang="en-US" sz="2400" dirty="0" smtClean="0"/>
              <a:t>made”</a:t>
            </a:r>
            <a:endParaRPr lang="en-US" sz="2400" dirty="0"/>
          </a:p>
          <a:p>
            <a:r>
              <a:rPr lang="en-US" sz="2400" dirty="0" smtClean="0"/>
              <a:t>O </a:t>
            </a:r>
            <a:r>
              <a:rPr lang="en-US" sz="2400" dirty="0" err="1" smtClean="0"/>
              <a:t>que</a:t>
            </a:r>
            <a:r>
              <a:rPr lang="en-US" sz="2400" dirty="0" smtClean="0"/>
              <a:t> é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dirty="0" err="1" smtClean="0"/>
              <a:t>normativo</a:t>
            </a:r>
            <a:r>
              <a:rPr lang="en-US" sz="2400" dirty="0" smtClean="0"/>
              <a:t> para B&amp;M?</a:t>
            </a:r>
          </a:p>
          <a:p>
            <a:pPr lvl="1"/>
            <a:r>
              <a:rPr lang="en-US" sz="2000" dirty="0" smtClean="0"/>
              <a:t>Fully rational process (pg. 6)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EAD-5853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A. Yu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3BC-B567-4DAD-8BCC-8271D03F61C4}" type="slidenum">
              <a:rPr lang="en-US" smtClean="0">
                <a:solidFill>
                  <a:srgbClr val="000000"/>
                </a:solidFill>
              </a:rPr>
              <a:pPr/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97920" y="5270016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Abordagens normativas, prescritivas e descritivas </a:t>
            </a:r>
            <a:r>
              <a:rPr lang="pt-B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 Racionalidade limitada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30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2725"/>
            <a:ext cx="7772400" cy="875184"/>
          </a:xfrm>
        </p:spPr>
        <p:txBody>
          <a:bodyPr/>
          <a:lstStyle/>
          <a:p>
            <a:r>
              <a:rPr lang="en-US" sz="3600" b="1" i="1" dirty="0" smtClean="0"/>
              <a:t>B&amp;M 01 </a:t>
            </a:r>
            <a:endParaRPr lang="pt-BR" sz="3600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291925"/>
            <a:ext cx="7772400" cy="4467200"/>
          </a:xfrm>
        </p:spPr>
        <p:txBody>
          <a:bodyPr/>
          <a:lstStyle/>
          <a:p>
            <a:r>
              <a:rPr lang="en-US" sz="2400" dirty="0" smtClean="0"/>
              <a:t>Sistema 1 e Sistema 2</a:t>
            </a:r>
          </a:p>
          <a:p>
            <a:r>
              <a:rPr lang="en-US" sz="2400" dirty="0" smtClean="0"/>
              <a:t>Judgmental heuristics</a:t>
            </a:r>
          </a:p>
          <a:p>
            <a:pPr lvl="1"/>
            <a:r>
              <a:rPr lang="en-US" sz="2000" dirty="0"/>
              <a:t>The Availability Heuristic </a:t>
            </a:r>
            <a:endParaRPr lang="en-US" sz="2000" dirty="0" smtClean="0"/>
          </a:p>
          <a:p>
            <a:pPr lvl="1"/>
            <a:r>
              <a:rPr lang="en-US" sz="2000" dirty="0"/>
              <a:t>The Representativeness </a:t>
            </a:r>
            <a:r>
              <a:rPr lang="en-US" sz="2000" dirty="0" smtClean="0"/>
              <a:t>Heuristic</a:t>
            </a:r>
          </a:p>
          <a:p>
            <a:pPr lvl="1"/>
            <a:r>
              <a:rPr lang="en-US" sz="2000" dirty="0"/>
              <a:t>Positive Hypothesis Testing </a:t>
            </a:r>
            <a:endParaRPr lang="en-US" sz="2000" dirty="0" smtClean="0"/>
          </a:p>
          <a:p>
            <a:pPr lvl="1"/>
            <a:r>
              <a:rPr lang="en-US" sz="2000" dirty="0"/>
              <a:t>The Affect </a:t>
            </a:r>
            <a:r>
              <a:rPr lang="en-US" sz="2000" dirty="0" smtClean="0"/>
              <a:t>Heuristic</a:t>
            </a:r>
          </a:p>
          <a:p>
            <a:r>
              <a:rPr lang="en-US" sz="2400" dirty="0"/>
              <a:t>The main objective of this book is to improve your judgment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 smtClean="0"/>
              <a:t>E a </a:t>
            </a:r>
            <a:r>
              <a:rPr lang="en-US" sz="2000" dirty="0" err="1" smtClean="0"/>
              <a:t>decisão</a:t>
            </a:r>
            <a:r>
              <a:rPr lang="en-US" sz="2000" dirty="0" smtClean="0"/>
              <a:t> </a:t>
            </a:r>
            <a:r>
              <a:rPr lang="en-US" sz="2000" dirty="0" err="1" smtClean="0"/>
              <a:t>tomada</a:t>
            </a:r>
            <a:r>
              <a:rPr lang="en-US" sz="2000" dirty="0" smtClean="0"/>
              <a:t> </a:t>
            </a:r>
            <a:r>
              <a:rPr lang="en-US" sz="2000" dirty="0" err="1" smtClean="0"/>
              <a:t>dentro</a:t>
            </a:r>
            <a:r>
              <a:rPr lang="en-US" sz="2000" dirty="0" smtClean="0"/>
              <a:t> de </a:t>
            </a:r>
            <a:r>
              <a:rPr lang="en-US" sz="2000" dirty="0" err="1" smtClean="0"/>
              <a:t>organização</a:t>
            </a:r>
            <a:r>
              <a:rPr lang="en-US" sz="2000" dirty="0" smtClean="0"/>
              <a:t>?</a:t>
            </a:r>
            <a:endParaRPr lang="en-US" sz="20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EAD-5853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A. Yu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3BC-B567-4DAD-8BCC-8271D03F61C4}" type="slidenum">
              <a:rPr lang="en-US" smtClean="0">
                <a:solidFill>
                  <a:srgbClr val="000000"/>
                </a:solidFill>
              </a:rPr>
              <a:pPr/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46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352928" cy="994122"/>
          </a:xfrm>
        </p:spPr>
        <p:txBody>
          <a:bodyPr>
            <a:noAutofit/>
          </a:bodyPr>
          <a:lstStyle/>
          <a:p>
            <a:r>
              <a:rPr lang="pt-BR" sz="3200" b="1" i="1" dirty="0" err="1" smtClean="0"/>
              <a:t>Decision</a:t>
            </a:r>
            <a:r>
              <a:rPr lang="pt-BR" sz="3200" b="1" i="1" dirty="0" smtClean="0"/>
              <a:t> </a:t>
            </a:r>
            <a:r>
              <a:rPr lang="pt-BR" sz="3200" b="1" i="1" dirty="0" err="1" smtClean="0"/>
              <a:t>Analysis</a:t>
            </a:r>
            <a:r>
              <a:rPr lang="pt-BR" sz="3200" b="1" i="1" dirty="0" smtClean="0"/>
              <a:t>: a </a:t>
            </a:r>
            <a:r>
              <a:rPr lang="pt-BR" sz="3200" b="1" i="1" dirty="0" err="1" smtClean="0"/>
              <a:t>Personal</a:t>
            </a:r>
            <a:r>
              <a:rPr lang="pt-BR" sz="3200" b="1" i="1" dirty="0" smtClean="0"/>
              <a:t> </a:t>
            </a:r>
            <a:r>
              <a:rPr lang="pt-BR" sz="3200" b="1" i="1" dirty="0" err="1" smtClean="0"/>
              <a:t>Account</a:t>
            </a:r>
            <a:r>
              <a:rPr lang="pt-BR" sz="3200" b="1" i="1" dirty="0" smtClean="0"/>
              <a:t> </a:t>
            </a:r>
            <a:r>
              <a:rPr lang="pt-BR" sz="3200" b="1" i="1" dirty="0" err="1" smtClean="0"/>
              <a:t>of</a:t>
            </a:r>
            <a:r>
              <a:rPr lang="pt-BR" sz="3200" b="1" i="1" dirty="0" smtClean="0"/>
              <a:t> </a:t>
            </a:r>
            <a:r>
              <a:rPr lang="pt-BR" sz="3200" b="1" i="1" dirty="0" err="1" smtClean="0"/>
              <a:t>How</a:t>
            </a:r>
            <a:r>
              <a:rPr lang="pt-BR" sz="3200" b="1" i="1" dirty="0" smtClean="0"/>
              <a:t> it </a:t>
            </a:r>
            <a:r>
              <a:rPr lang="pt-BR" sz="3200" b="1" i="1" dirty="0" err="1" smtClean="0"/>
              <a:t>Got</a:t>
            </a:r>
            <a:r>
              <a:rPr lang="pt-BR" sz="3200" b="1" i="1" dirty="0" smtClean="0"/>
              <a:t> </a:t>
            </a:r>
            <a:r>
              <a:rPr lang="pt-BR" sz="3200" b="1" i="1" dirty="0" err="1" smtClean="0"/>
              <a:t>Started</a:t>
            </a:r>
            <a:r>
              <a:rPr lang="pt-BR" sz="3200" b="1" i="1" dirty="0" smtClean="0"/>
              <a:t> </a:t>
            </a:r>
            <a:r>
              <a:rPr lang="pt-BR" sz="3200" b="1" i="1" dirty="0" err="1" smtClean="0"/>
              <a:t>and</a:t>
            </a:r>
            <a:r>
              <a:rPr lang="pt-BR" sz="3200" b="1" i="1" dirty="0" smtClean="0"/>
              <a:t> </a:t>
            </a:r>
            <a:r>
              <a:rPr lang="pt-BR" sz="3200" b="1" i="1" dirty="0" err="1" smtClean="0"/>
              <a:t>Evolved</a:t>
            </a:r>
            <a:r>
              <a:rPr lang="pt-BR" sz="3200" b="1" i="1" dirty="0" smtClean="0"/>
              <a:t>, Howard </a:t>
            </a:r>
            <a:r>
              <a:rPr lang="pt-BR" sz="3200" b="1" i="1" dirty="0" err="1" smtClean="0"/>
              <a:t>Raiffa</a:t>
            </a:r>
            <a:r>
              <a:rPr lang="pt-BR" sz="3200" b="1" i="1" dirty="0" smtClean="0"/>
              <a:t> (2002)</a:t>
            </a:r>
            <a:endParaRPr lang="pt-BR" sz="3200" b="1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38BD-4F01-49E2-A587-D048B81019C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609045"/>
            <a:ext cx="776287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13" y="4629392"/>
            <a:ext cx="76295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44881" y="2188982"/>
            <a:ext cx="5915351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4566473" y="3406195"/>
            <a:ext cx="38164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2520495" y="4180593"/>
            <a:ext cx="575084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855793" y="3786046"/>
            <a:ext cx="55164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>
            <a:off x="1835696" y="4576121"/>
            <a:ext cx="43924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1955648" y="4956961"/>
            <a:ext cx="42484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834379" y="5320518"/>
            <a:ext cx="229746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7596336" y="4960899"/>
            <a:ext cx="67500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563617" y="5997224"/>
            <a:ext cx="7913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 err="1">
                <a:solidFill>
                  <a:prstClr val="black"/>
                </a:solidFill>
              </a:rPr>
              <a:t>Raiffa</a:t>
            </a:r>
            <a:r>
              <a:rPr lang="pt-BR" sz="1600" dirty="0">
                <a:solidFill>
                  <a:prstClr val="black"/>
                </a:solidFill>
              </a:rPr>
              <a:t>, </a:t>
            </a:r>
            <a:r>
              <a:rPr lang="pt-BR" sz="1600" dirty="0" err="1">
                <a:solidFill>
                  <a:prstClr val="black"/>
                </a:solidFill>
              </a:rPr>
              <a:t>Decision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analysis</a:t>
            </a:r>
            <a:r>
              <a:rPr lang="pt-BR" sz="1600" dirty="0">
                <a:solidFill>
                  <a:prstClr val="black"/>
                </a:solidFill>
              </a:rPr>
              <a:t>: a </a:t>
            </a:r>
            <a:r>
              <a:rPr lang="pt-BR" sz="1600" dirty="0" err="1">
                <a:solidFill>
                  <a:prstClr val="black"/>
                </a:solidFill>
              </a:rPr>
              <a:t>personal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account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of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how</a:t>
            </a:r>
            <a:r>
              <a:rPr lang="pt-BR" sz="1600" dirty="0">
                <a:solidFill>
                  <a:prstClr val="black"/>
                </a:solidFill>
              </a:rPr>
              <a:t> it </a:t>
            </a:r>
            <a:r>
              <a:rPr lang="pt-BR" sz="1600" dirty="0" err="1">
                <a:solidFill>
                  <a:prstClr val="black"/>
                </a:solidFill>
              </a:rPr>
              <a:t>got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started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and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evolved</a:t>
            </a:r>
            <a:r>
              <a:rPr lang="pt-BR" sz="1600" dirty="0">
                <a:solidFill>
                  <a:prstClr val="black"/>
                </a:solidFill>
              </a:rPr>
              <a:t>, </a:t>
            </a:r>
          </a:p>
          <a:p>
            <a:pPr algn="r"/>
            <a:r>
              <a:rPr lang="pt-BR" sz="1600" b="1" i="1" dirty="0" err="1">
                <a:solidFill>
                  <a:prstClr val="black"/>
                </a:solidFill>
              </a:rPr>
              <a:t>Operations</a:t>
            </a:r>
            <a:r>
              <a:rPr lang="pt-BR" sz="1600" b="1" i="1" dirty="0">
                <a:solidFill>
                  <a:prstClr val="black"/>
                </a:solidFill>
              </a:rPr>
              <a:t> </a:t>
            </a:r>
            <a:r>
              <a:rPr lang="pt-BR" sz="1600" b="1" i="1" dirty="0" err="1">
                <a:solidFill>
                  <a:prstClr val="black"/>
                </a:solidFill>
              </a:rPr>
              <a:t>Research</a:t>
            </a:r>
            <a:r>
              <a:rPr lang="pt-BR" sz="1600" dirty="0">
                <a:solidFill>
                  <a:prstClr val="black"/>
                </a:solidFill>
              </a:rPr>
              <a:t>, v. 50, n. 1, 2002</a:t>
            </a:r>
          </a:p>
        </p:txBody>
      </p:sp>
    </p:spTree>
    <p:extLst>
      <p:ext uri="{BB962C8B-B14F-4D97-AF65-F5344CB8AC3E}">
        <p14:creationId xmlns:p14="http://schemas.microsoft.com/office/powerpoint/2010/main" val="102633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59456"/>
            <a:ext cx="7772400" cy="1143000"/>
          </a:xfrm>
        </p:spPr>
        <p:txBody>
          <a:bodyPr/>
          <a:lstStyle/>
          <a:p>
            <a:r>
              <a:rPr lang="en-US" sz="3200" dirty="0" smtClean="0"/>
              <a:t>Normative, Descriptive and Prescriptive Decision Theories</a:t>
            </a:r>
            <a:endParaRPr lang="en-US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484784"/>
            <a:ext cx="7772400" cy="4611216"/>
          </a:xfrm>
        </p:spPr>
        <p:txBody>
          <a:bodyPr/>
          <a:lstStyle/>
          <a:p>
            <a:r>
              <a:rPr lang="en-US" sz="2400" dirty="0" smtClean="0"/>
              <a:t>Normative: models are built on axioms that people should consider (Examples: expected utility model, probability theory, Bayesian statistics)</a:t>
            </a:r>
          </a:p>
          <a:p>
            <a:r>
              <a:rPr lang="en-US" sz="2400" dirty="0" smtClean="0"/>
              <a:t>Descriptive: how real people make judgments and decisions (Example: prospect theory)</a:t>
            </a:r>
          </a:p>
          <a:p>
            <a:r>
              <a:rPr lang="en-US" sz="2400" dirty="0" smtClean="0"/>
              <a:t>Prescriptive: helping people make better decisions by using normative models, but with awareness of the limitations of human judgment and of the practical problems of implementing a rational model in a complex world (Example: decision analysis)</a:t>
            </a:r>
          </a:p>
          <a:p>
            <a:pPr marL="457200" lvl="1" indent="0" algn="r">
              <a:buNone/>
            </a:pPr>
            <a:endParaRPr lang="en-US" sz="1600" dirty="0" smtClean="0"/>
          </a:p>
          <a:p>
            <a:pPr marL="457200" lvl="1" indent="0" algn="r">
              <a:buNone/>
            </a:pPr>
            <a:r>
              <a:rPr lang="en-US" sz="1600" dirty="0" smtClean="0"/>
              <a:t>Edwards</a:t>
            </a:r>
            <a:r>
              <a:rPr lang="en-US" sz="1600" dirty="0"/>
              <a:t>, W., Miles, R. F., and von </a:t>
            </a:r>
            <a:r>
              <a:rPr lang="en-US" sz="1600" dirty="0" err="1"/>
              <a:t>Winterfeldt</a:t>
            </a:r>
            <a:r>
              <a:rPr lang="en-US" sz="1600" dirty="0"/>
              <a:t>, D. (Eds.). Advances in Decision Analysis: From Foundations to Applications. Cambridge University Press, 2007</a:t>
            </a:r>
            <a:endParaRPr lang="en-US" sz="16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EAD-5853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A. Yu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3BC-B567-4DAD-8BCC-8271D03F61C4}" type="slidenum">
              <a:rPr lang="en-US" smtClean="0">
                <a:solidFill>
                  <a:srgbClr val="000000"/>
                </a:solidFill>
              </a:rPr>
              <a:pPr/>
              <a:t>24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74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998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Análise de Decisão</a:t>
            </a:r>
            <a:br>
              <a:rPr lang="pt-BR" b="1" dirty="0" smtClean="0"/>
            </a:br>
            <a:r>
              <a:rPr lang="pt-BR" sz="3100" i="1" dirty="0" smtClean="0"/>
              <a:t>(</a:t>
            </a:r>
            <a:r>
              <a:rPr lang="pt-BR" sz="3100" i="1" dirty="0" err="1" smtClean="0"/>
              <a:t>Decision</a:t>
            </a:r>
            <a:r>
              <a:rPr lang="pt-BR" sz="3100" i="1" dirty="0" smtClean="0"/>
              <a:t> </a:t>
            </a:r>
            <a:r>
              <a:rPr lang="pt-BR" sz="3100" i="1" dirty="0" err="1" smtClean="0"/>
              <a:t>Analysis</a:t>
            </a:r>
            <a:r>
              <a:rPr lang="pt-BR" sz="3100" i="1" dirty="0" smtClean="0"/>
              <a:t>, </a:t>
            </a:r>
            <a:r>
              <a:rPr lang="pt-BR" sz="3100" i="1" dirty="0" err="1" smtClean="0"/>
              <a:t>Decision</a:t>
            </a:r>
            <a:r>
              <a:rPr lang="pt-BR" sz="3100" i="1" dirty="0" smtClean="0"/>
              <a:t> </a:t>
            </a:r>
            <a:r>
              <a:rPr lang="pt-BR" sz="3100" i="1" dirty="0" err="1" smtClean="0"/>
              <a:t>Engineering</a:t>
            </a:r>
            <a:r>
              <a:rPr lang="pt-BR" sz="3100" i="1" dirty="0" smtClean="0"/>
              <a:t>) </a:t>
            </a:r>
            <a:endParaRPr lang="pt-BR" sz="3100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pt-BR" sz="3300" dirty="0"/>
              <a:t>“</a:t>
            </a:r>
            <a:r>
              <a:rPr lang="en-US" sz="3300" i="1" dirty="0"/>
              <a:t>A discipline distinct from </a:t>
            </a:r>
            <a:r>
              <a:rPr lang="en-US" sz="3300" b="1" i="1" dirty="0"/>
              <a:t>decision theory </a:t>
            </a:r>
            <a:r>
              <a:rPr lang="en-US" sz="3300" i="1" dirty="0"/>
              <a:t>in that it focuses on the application of decision theory to </a:t>
            </a:r>
            <a:r>
              <a:rPr lang="en-US" sz="3300" b="1" i="1" dirty="0"/>
              <a:t>real-world, complex problems</a:t>
            </a:r>
            <a:r>
              <a:rPr lang="pt-BR" sz="3300" dirty="0">
                <a:solidFill>
                  <a:srgbClr val="7030A0"/>
                </a:solidFill>
              </a:rPr>
              <a:t>” </a:t>
            </a:r>
            <a:endParaRPr lang="pt-BR" sz="3300" dirty="0"/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  <a:p>
            <a:pPr marL="0" lvl="0" indent="0" algn="r">
              <a:buNone/>
            </a:pPr>
            <a:r>
              <a:rPr lang="pt-BR" sz="2100" dirty="0" smtClean="0">
                <a:solidFill>
                  <a:prstClr val="black"/>
                </a:solidFill>
              </a:rPr>
              <a:t>      </a:t>
            </a:r>
            <a:r>
              <a:rPr lang="pt-BR" sz="1800" dirty="0">
                <a:solidFill>
                  <a:prstClr val="black"/>
                </a:solidFill>
              </a:rPr>
              <a:t>R. F. Miles, Jr. The </a:t>
            </a:r>
            <a:r>
              <a:rPr lang="pt-BR" sz="1800" dirty="0" err="1">
                <a:solidFill>
                  <a:prstClr val="black"/>
                </a:solidFill>
              </a:rPr>
              <a:t>emergency</a:t>
            </a:r>
            <a:r>
              <a:rPr lang="pt-BR" sz="1800" dirty="0">
                <a:solidFill>
                  <a:prstClr val="black"/>
                </a:solidFill>
              </a:rPr>
              <a:t> </a:t>
            </a:r>
            <a:r>
              <a:rPr lang="pt-BR" sz="1800" dirty="0" err="1">
                <a:solidFill>
                  <a:prstClr val="black"/>
                </a:solidFill>
              </a:rPr>
              <a:t>of</a:t>
            </a:r>
            <a:r>
              <a:rPr lang="pt-BR" sz="1800" dirty="0">
                <a:solidFill>
                  <a:prstClr val="black"/>
                </a:solidFill>
              </a:rPr>
              <a:t> </a:t>
            </a:r>
            <a:r>
              <a:rPr lang="pt-BR" sz="1800" dirty="0" err="1">
                <a:solidFill>
                  <a:prstClr val="black"/>
                </a:solidFill>
              </a:rPr>
              <a:t>decision</a:t>
            </a:r>
            <a:r>
              <a:rPr lang="pt-BR" sz="1800" dirty="0">
                <a:solidFill>
                  <a:prstClr val="black"/>
                </a:solidFill>
              </a:rPr>
              <a:t> </a:t>
            </a:r>
            <a:r>
              <a:rPr lang="pt-BR" sz="1800" dirty="0" err="1">
                <a:solidFill>
                  <a:prstClr val="black"/>
                </a:solidFill>
              </a:rPr>
              <a:t>analysis</a:t>
            </a:r>
            <a:r>
              <a:rPr lang="pt-BR" sz="1800" dirty="0">
                <a:solidFill>
                  <a:prstClr val="black"/>
                </a:solidFill>
              </a:rPr>
              <a:t>. In Edwards, W., Miles, R. F., </a:t>
            </a:r>
            <a:r>
              <a:rPr lang="pt-BR" sz="1800" dirty="0" err="1">
                <a:solidFill>
                  <a:prstClr val="black"/>
                </a:solidFill>
              </a:rPr>
              <a:t>and</a:t>
            </a:r>
            <a:r>
              <a:rPr lang="pt-BR" sz="1800" dirty="0">
                <a:solidFill>
                  <a:prstClr val="black"/>
                </a:solidFill>
              </a:rPr>
              <a:t> von </a:t>
            </a:r>
            <a:r>
              <a:rPr lang="pt-BR" sz="1800" dirty="0" err="1">
                <a:solidFill>
                  <a:prstClr val="black"/>
                </a:solidFill>
              </a:rPr>
              <a:t>Winterfeldt</a:t>
            </a:r>
            <a:r>
              <a:rPr lang="pt-BR" sz="1800" dirty="0">
                <a:solidFill>
                  <a:prstClr val="black"/>
                </a:solidFill>
              </a:rPr>
              <a:t>, D. (Eds.). </a:t>
            </a:r>
            <a:r>
              <a:rPr lang="pt-BR" sz="1800" dirty="0" err="1">
                <a:solidFill>
                  <a:prstClr val="black"/>
                </a:solidFill>
              </a:rPr>
              <a:t>Advances</a:t>
            </a:r>
            <a:r>
              <a:rPr lang="pt-BR" sz="1800" dirty="0">
                <a:solidFill>
                  <a:prstClr val="black"/>
                </a:solidFill>
              </a:rPr>
              <a:t> in </a:t>
            </a:r>
            <a:r>
              <a:rPr lang="pt-BR" sz="1800" dirty="0" err="1">
                <a:solidFill>
                  <a:prstClr val="black"/>
                </a:solidFill>
              </a:rPr>
              <a:t>Decision</a:t>
            </a:r>
            <a:r>
              <a:rPr lang="pt-BR" sz="1800" dirty="0">
                <a:solidFill>
                  <a:prstClr val="black"/>
                </a:solidFill>
              </a:rPr>
              <a:t> </a:t>
            </a:r>
            <a:r>
              <a:rPr lang="pt-BR" sz="1800" dirty="0" err="1">
                <a:solidFill>
                  <a:prstClr val="black"/>
                </a:solidFill>
              </a:rPr>
              <a:t>Analysis</a:t>
            </a:r>
            <a:r>
              <a:rPr lang="pt-BR" sz="1800" dirty="0">
                <a:solidFill>
                  <a:prstClr val="black"/>
                </a:solidFill>
              </a:rPr>
              <a:t>: </a:t>
            </a:r>
            <a:r>
              <a:rPr lang="pt-BR" sz="1800" dirty="0" err="1">
                <a:solidFill>
                  <a:prstClr val="black"/>
                </a:solidFill>
              </a:rPr>
              <a:t>From</a:t>
            </a:r>
            <a:r>
              <a:rPr lang="pt-BR" sz="1800" dirty="0">
                <a:solidFill>
                  <a:prstClr val="black"/>
                </a:solidFill>
              </a:rPr>
              <a:t> </a:t>
            </a:r>
            <a:r>
              <a:rPr lang="pt-BR" sz="1800" dirty="0" err="1">
                <a:solidFill>
                  <a:prstClr val="black"/>
                </a:solidFill>
              </a:rPr>
              <a:t>Foundations</a:t>
            </a:r>
            <a:r>
              <a:rPr lang="pt-BR" sz="1800" dirty="0">
                <a:solidFill>
                  <a:prstClr val="black"/>
                </a:solidFill>
              </a:rPr>
              <a:t> </a:t>
            </a:r>
            <a:r>
              <a:rPr lang="pt-BR" sz="1800" dirty="0" err="1">
                <a:solidFill>
                  <a:prstClr val="black"/>
                </a:solidFill>
              </a:rPr>
              <a:t>to</a:t>
            </a:r>
            <a:r>
              <a:rPr lang="pt-BR" sz="1800" dirty="0">
                <a:solidFill>
                  <a:prstClr val="black"/>
                </a:solidFill>
              </a:rPr>
              <a:t> </a:t>
            </a:r>
            <a:r>
              <a:rPr lang="pt-BR" sz="1800" dirty="0" err="1">
                <a:solidFill>
                  <a:prstClr val="black"/>
                </a:solidFill>
              </a:rPr>
              <a:t>Applications</a:t>
            </a:r>
            <a:r>
              <a:rPr lang="pt-BR" sz="1800" dirty="0">
                <a:solidFill>
                  <a:prstClr val="black"/>
                </a:solidFill>
              </a:rPr>
              <a:t>. Cambridge </a:t>
            </a:r>
            <a:r>
              <a:rPr lang="pt-BR" sz="1800" dirty="0" err="1">
                <a:solidFill>
                  <a:prstClr val="black"/>
                </a:solidFill>
              </a:rPr>
              <a:t>University</a:t>
            </a:r>
            <a:r>
              <a:rPr lang="pt-BR" sz="1800" dirty="0">
                <a:solidFill>
                  <a:prstClr val="black"/>
                </a:solidFill>
              </a:rPr>
              <a:t> Press, </a:t>
            </a:r>
            <a:r>
              <a:rPr lang="pt-BR" sz="1800" dirty="0" smtClean="0">
                <a:solidFill>
                  <a:prstClr val="black"/>
                </a:solidFill>
              </a:rPr>
              <a:t>2007</a:t>
            </a:r>
            <a:endParaRPr lang="pt-BR" sz="1800" dirty="0">
              <a:solidFill>
                <a:prstClr val="black"/>
              </a:solidFill>
            </a:endParaRPr>
          </a:p>
          <a:p>
            <a:pPr marL="457200" lvl="1" indent="0" algn="r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104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i="1" dirty="0" err="1" smtClean="0"/>
              <a:t>Bazerman</a:t>
            </a:r>
            <a:r>
              <a:rPr lang="pt-BR" sz="3600" b="1" i="1" dirty="0" smtClean="0"/>
              <a:t> &amp; Moore (2009)</a:t>
            </a:r>
            <a:endParaRPr lang="pt-BR" sz="3600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Dedicated to </a:t>
            </a:r>
          </a:p>
          <a:p>
            <a:pPr marL="0" indent="0" algn="ctr">
              <a:buNone/>
            </a:pPr>
            <a:r>
              <a:rPr lang="en-US" sz="2800" dirty="0"/>
              <a:t>MH</a:t>
            </a:r>
            <a:r>
              <a:rPr lang="en-US" sz="2800" b="1" dirty="0"/>
              <a:t>B</a:t>
            </a:r>
            <a:r>
              <a:rPr lang="en-US" sz="2800" dirty="0"/>
              <a:t>: To Howard </a:t>
            </a:r>
            <a:r>
              <a:rPr lang="en-US" sz="2800" dirty="0" err="1"/>
              <a:t>Raiffa</a:t>
            </a:r>
            <a:r>
              <a:rPr lang="en-US" sz="2800" dirty="0"/>
              <a:t>, for his influence on the field </a:t>
            </a:r>
            <a:r>
              <a:rPr lang="en-US" sz="2800" dirty="0" smtClean="0"/>
              <a:t>of </a:t>
            </a:r>
            <a:r>
              <a:rPr lang="en-US" sz="2800" dirty="0"/>
              <a:t>decision making and on me </a:t>
            </a:r>
          </a:p>
          <a:p>
            <a:pPr marL="0" indent="0" algn="ctr">
              <a:buNone/>
            </a:pPr>
            <a:r>
              <a:rPr lang="en-US" sz="2800" dirty="0"/>
              <a:t>DA</a:t>
            </a:r>
            <a:r>
              <a:rPr lang="en-US" sz="2800" b="1" dirty="0"/>
              <a:t>M</a:t>
            </a:r>
            <a:r>
              <a:rPr lang="en-US" sz="2800" dirty="0"/>
              <a:t>: To my dad, for his influence on me and </a:t>
            </a:r>
          </a:p>
          <a:p>
            <a:pPr marL="0" indent="0" algn="ctr">
              <a:buNone/>
            </a:pPr>
            <a:r>
              <a:rPr lang="en-US" sz="2800" dirty="0"/>
              <a:t>my decision making 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433F-C4D4-4D23-9431-322349D3BA6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5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i="1" dirty="0" smtClean="0"/>
              <a:t>Fusão de Prescrição com Descrição</a:t>
            </a:r>
            <a:endParaRPr lang="pt-BR" sz="3600" b="1" i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Hammond, Keeney, &amp; </a:t>
            </a:r>
            <a:r>
              <a:rPr lang="en-US" u="sng" dirty="0" err="1" smtClean="0"/>
              <a:t>Raiffa</a:t>
            </a:r>
            <a:endParaRPr lang="pt-BR" u="sng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Chapter 10</a:t>
            </a:r>
            <a:endParaRPr lang="en-US" b="1" dirty="0"/>
          </a:p>
          <a:p>
            <a:pPr marL="0" indent="0">
              <a:buNone/>
            </a:pPr>
            <a:r>
              <a:rPr lang="en-US" sz="2200" dirty="0"/>
              <a:t>Psychological </a:t>
            </a:r>
            <a:r>
              <a:rPr lang="en-US" sz="2200" dirty="0" smtClean="0"/>
              <a:t>Traps: How </a:t>
            </a:r>
            <a:r>
              <a:rPr lang="en-US" sz="2200" dirty="0"/>
              <a:t>to avoid some of the tricks your mind can play on you when you're deciding</a:t>
            </a:r>
            <a:endParaRPr lang="pt-BR" sz="22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u="sng" dirty="0" err="1" smtClean="0"/>
              <a:t>Bazerman</a:t>
            </a:r>
            <a:r>
              <a:rPr lang="pt-BR" u="sng" dirty="0" smtClean="0"/>
              <a:t> &amp; Moore</a:t>
            </a:r>
            <a:endParaRPr lang="pt-BR" u="sng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 err="1"/>
              <a:t>Chapter</a:t>
            </a:r>
            <a:r>
              <a:rPr lang="pt-BR" b="1" dirty="0"/>
              <a:t> 11  </a:t>
            </a:r>
            <a:r>
              <a:rPr lang="pt-BR" b="1" dirty="0" err="1"/>
              <a:t>Improving</a:t>
            </a:r>
            <a:r>
              <a:rPr lang="pt-BR" b="1" dirty="0"/>
              <a:t> </a:t>
            </a:r>
            <a:r>
              <a:rPr lang="pt-BR" b="1" dirty="0" err="1"/>
              <a:t>Decision</a:t>
            </a:r>
            <a:r>
              <a:rPr lang="pt-BR" b="1" dirty="0"/>
              <a:t> </a:t>
            </a:r>
            <a:r>
              <a:rPr lang="pt-BR" b="1" dirty="0" err="1"/>
              <a:t>Making</a:t>
            </a:r>
            <a:r>
              <a:rPr lang="pt-BR" b="1" dirty="0"/>
              <a:t> </a:t>
            </a:r>
          </a:p>
          <a:p>
            <a:pPr marL="0" indent="0">
              <a:buNone/>
            </a:pPr>
            <a:r>
              <a:rPr lang="pt-BR" dirty="0" err="1"/>
              <a:t>Strategy</a:t>
            </a:r>
            <a:r>
              <a:rPr lang="pt-BR" dirty="0"/>
              <a:t> 1: Use </a:t>
            </a:r>
            <a:r>
              <a:rPr lang="pt-BR" dirty="0" err="1"/>
              <a:t>Decision-Analysis</a:t>
            </a:r>
            <a:r>
              <a:rPr lang="pt-BR" dirty="0"/>
              <a:t> Tools </a:t>
            </a:r>
          </a:p>
          <a:p>
            <a:pPr marL="0" indent="0">
              <a:buNone/>
            </a:pPr>
            <a:r>
              <a:rPr lang="pt-BR" dirty="0" err="1"/>
              <a:t>Strategy</a:t>
            </a:r>
            <a:r>
              <a:rPr lang="pt-BR" dirty="0"/>
              <a:t> 2: </a:t>
            </a:r>
            <a:r>
              <a:rPr lang="pt-BR" dirty="0" err="1"/>
              <a:t>Acquire</a:t>
            </a:r>
            <a:r>
              <a:rPr lang="pt-BR" dirty="0"/>
              <a:t> Expertise </a:t>
            </a:r>
          </a:p>
          <a:p>
            <a:pPr marL="0" indent="0">
              <a:buNone/>
            </a:pPr>
            <a:r>
              <a:rPr lang="pt-BR" dirty="0" err="1" smtClean="0"/>
              <a:t>Strategy</a:t>
            </a:r>
            <a:r>
              <a:rPr lang="pt-BR" dirty="0" smtClean="0"/>
              <a:t> </a:t>
            </a:r>
            <a:r>
              <a:rPr lang="pt-BR" dirty="0"/>
              <a:t>3: </a:t>
            </a:r>
            <a:r>
              <a:rPr lang="pt-BR" dirty="0" err="1"/>
              <a:t>Debias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Judgment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 err="1"/>
              <a:t>Strategy</a:t>
            </a:r>
            <a:r>
              <a:rPr lang="pt-BR" dirty="0"/>
              <a:t> 4: </a:t>
            </a:r>
            <a:r>
              <a:rPr lang="pt-BR" dirty="0" err="1"/>
              <a:t>Reason</a:t>
            </a:r>
            <a:r>
              <a:rPr lang="pt-BR" dirty="0"/>
              <a:t> </a:t>
            </a:r>
            <a:r>
              <a:rPr lang="pt-BR" dirty="0" err="1"/>
              <a:t>Analogically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 err="1"/>
              <a:t>Strategy</a:t>
            </a:r>
            <a:r>
              <a:rPr lang="pt-BR" dirty="0"/>
              <a:t> 5: </a:t>
            </a:r>
            <a:r>
              <a:rPr lang="pt-BR" dirty="0" err="1"/>
              <a:t>Take</a:t>
            </a:r>
            <a:r>
              <a:rPr lang="pt-BR" dirty="0"/>
              <a:t>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Outsider's</a:t>
            </a:r>
            <a:r>
              <a:rPr lang="pt-BR" dirty="0"/>
              <a:t> </a:t>
            </a:r>
            <a:r>
              <a:rPr lang="pt-BR" dirty="0" err="1"/>
              <a:t>View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 err="1"/>
              <a:t>Strategy</a:t>
            </a:r>
            <a:r>
              <a:rPr lang="pt-BR" dirty="0"/>
              <a:t> 6: </a:t>
            </a:r>
            <a:r>
              <a:rPr lang="pt-BR" dirty="0" err="1"/>
              <a:t>Understand</a:t>
            </a:r>
            <a:r>
              <a:rPr lang="pt-BR" dirty="0"/>
              <a:t> </a:t>
            </a:r>
            <a:r>
              <a:rPr lang="pt-BR" dirty="0" err="1"/>
              <a:t>Biases</a:t>
            </a:r>
            <a:r>
              <a:rPr lang="pt-BR" dirty="0"/>
              <a:t> in </a:t>
            </a:r>
            <a:r>
              <a:rPr lang="pt-BR" dirty="0" err="1"/>
              <a:t>Others</a:t>
            </a:r>
            <a:r>
              <a:rPr lang="pt-BR" dirty="0"/>
              <a:t> 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433F-C4D4-4D23-9431-322349D3BA6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1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752600"/>
            <a:ext cx="8229600" cy="1676400"/>
          </a:xfrm>
        </p:spPr>
        <p:txBody>
          <a:bodyPr/>
          <a:lstStyle/>
          <a:p>
            <a:r>
              <a:rPr lang="pt-BR" sz="4000" b="1" i="1" dirty="0" smtClean="0"/>
              <a:t>“</a:t>
            </a:r>
            <a:r>
              <a:rPr lang="pt-BR" sz="4000" b="1" i="1" dirty="0" err="1"/>
              <a:t>Nothing</a:t>
            </a:r>
            <a:r>
              <a:rPr lang="pt-BR" sz="4000" b="1" i="1" dirty="0"/>
              <a:t> is quite </a:t>
            </a:r>
            <a:r>
              <a:rPr lang="pt-BR" sz="4000" b="1" i="1" dirty="0" err="1"/>
              <a:t>so</a:t>
            </a:r>
            <a:r>
              <a:rPr lang="pt-BR" sz="4000" b="1" i="1" dirty="0"/>
              <a:t> </a:t>
            </a:r>
            <a:br>
              <a:rPr lang="pt-BR" sz="4000" b="1" i="1" dirty="0"/>
            </a:br>
            <a:r>
              <a:rPr lang="pt-BR" sz="4000" b="1" i="1" dirty="0" err="1"/>
              <a:t>practical</a:t>
            </a:r>
            <a:r>
              <a:rPr lang="pt-BR" sz="4000" b="1" i="1" dirty="0"/>
              <a:t> as a </a:t>
            </a:r>
            <a:r>
              <a:rPr lang="pt-BR" sz="4000" b="1" i="1" dirty="0" err="1"/>
              <a:t>good</a:t>
            </a:r>
            <a:r>
              <a:rPr lang="pt-BR" sz="4000" b="1" i="1" dirty="0"/>
              <a:t> </a:t>
            </a:r>
            <a:r>
              <a:rPr lang="pt-BR" sz="4000" b="1" i="1" dirty="0" err="1"/>
              <a:t>theory</a:t>
            </a:r>
            <a:r>
              <a:rPr lang="pt-BR" sz="4000" b="1" i="1" dirty="0"/>
              <a:t>”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2800"/>
              <a:t>(Kurt Lewin, 1945)</a:t>
            </a:r>
          </a:p>
        </p:txBody>
      </p:sp>
      <p:sp>
        <p:nvSpPr>
          <p:cNvPr id="2" name="CaixaDeTexto 1"/>
          <p:cNvSpPr txBox="1"/>
          <p:nvPr/>
        </p:nvSpPr>
        <p:spPr>
          <a:xfrm rot="20197364">
            <a:off x="4402041" y="5061814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FF0000"/>
                </a:solidFill>
              </a:rPr>
              <a:t>Descongelar, entender e congelar</a:t>
            </a:r>
          </a:p>
        </p:txBody>
      </p:sp>
    </p:spTree>
    <p:extLst>
      <p:ext uri="{BB962C8B-B14F-4D97-AF65-F5344CB8AC3E}">
        <p14:creationId xmlns:p14="http://schemas.microsoft.com/office/powerpoint/2010/main" val="342646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dirty="0" err="1"/>
              <a:t>Lewin</a:t>
            </a:r>
            <a:r>
              <a:rPr lang="en-GB" dirty="0"/>
              <a:t>, K. The research centre for group dynamics at MIT, </a:t>
            </a:r>
            <a:r>
              <a:rPr lang="en-GB" dirty="0" err="1"/>
              <a:t>Sociometry</a:t>
            </a:r>
            <a:r>
              <a:rPr lang="en-GB" dirty="0"/>
              <a:t>, 126-36, 1945.</a:t>
            </a:r>
          </a:p>
          <a:p>
            <a:pPr>
              <a:buFontTx/>
              <a:buNone/>
            </a:pPr>
            <a:r>
              <a:rPr lang="en-GB" sz="2400" dirty="0"/>
              <a:t>[</a:t>
            </a:r>
            <a:r>
              <a:rPr lang="en-GB" sz="2400" dirty="0" err="1"/>
              <a:t>Citado</a:t>
            </a:r>
            <a:r>
              <a:rPr lang="en-GB" sz="2400" dirty="0"/>
              <a:t> </a:t>
            </a:r>
            <a:r>
              <a:rPr lang="en-GB" sz="2400" dirty="0" err="1"/>
              <a:t>por</a:t>
            </a:r>
            <a:r>
              <a:rPr lang="en-GB" sz="2400" dirty="0"/>
              <a:t> van </a:t>
            </a:r>
            <a:r>
              <a:rPr lang="en-GB" sz="2400" dirty="0" err="1"/>
              <a:t>Aken</a:t>
            </a:r>
            <a:r>
              <a:rPr lang="en-GB" sz="2400" dirty="0"/>
              <a:t>, J. E., Management research based on the paradigm of the decision science: the quest for field-tested and grounded technological rules, Journal of Management Studies, 41:2 March 2004]</a:t>
            </a:r>
          </a:p>
        </p:txBody>
      </p:sp>
    </p:spTree>
    <p:extLst>
      <p:ext uri="{BB962C8B-B14F-4D97-AF65-F5344CB8AC3E}">
        <p14:creationId xmlns:p14="http://schemas.microsoft.com/office/powerpoint/2010/main" val="330886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10"/>
          <p:cNvSpPr>
            <a:spLocks noGrp="1"/>
          </p:cNvSpPr>
          <p:nvPr>
            <p:ph type="body" idx="1"/>
          </p:nvPr>
        </p:nvSpPr>
        <p:spPr>
          <a:xfrm>
            <a:off x="457200" y="562517"/>
            <a:ext cx="4040188" cy="639762"/>
          </a:xfrm>
        </p:spPr>
        <p:txBody>
          <a:bodyPr/>
          <a:lstStyle/>
          <a:p>
            <a:pPr algn="ctr"/>
            <a:r>
              <a:rPr lang="pt-BR" dirty="0" err="1" smtClean="0"/>
              <a:t>Hammond</a:t>
            </a:r>
            <a:r>
              <a:rPr lang="pt-BR" dirty="0" smtClean="0"/>
              <a:t>, </a:t>
            </a:r>
            <a:r>
              <a:rPr lang="pt-BR" dirty="0" err="1" smtClean="0"/>
              <a:t>Keeney</a:t>
            </a:r>
            <a:r>
              <a:rPr lang="pt-BR" dirty="0" smtClean="0"/>
              <a:t> e </a:t>
            </a:r>
            <a:r>
              <a:rPr lang="pt-BR" dirty="0" err="1" smtClean="0"/>
              <a:t>Raiffa</a:t>
            </a:r>
            <a:r>
              <a:rPr lang="pt-BR" dirty="0"/>
              <a:t> </a:t>
            </a:r>
            <a:r>
              <a:rPr lang="pt-BR" dirty="0" smtClean="0"/>
              <a:t>(</a:t>
            </a:r>
            <a:r>
              <a:rPr lang="pt-BR" dirty="0" err="1" smtClean="0"/>
              <a:t>Chapter</a:t>
            </a:r>
            <a:r>
              <a:rPr lang="pt-BR" dirty="0" smtClean="0"/>
              <a:t> 01)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323528" y="1314963"/>
            <a:ext cx="4608512" cy="476886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 smtClean="0"/>
              <a:t>Definir o problema certo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Especificar seus objetivos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Criar alternativas imaginativas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Entender as consequências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Lançar mão de todas as suas escolhas (</a:t>
            </a:r>
            <a:r>
              <a:rPr lang="pt-BR" i="1" dirty="0" err="1" smtClean="0"/>
              <a:t>grapple</a:t>
            </a:r>
            <a:r>
              <a:rPr lang="pt-BR" i="1" dirty="0" smtClean="0"/>
              <a:t> </a:t>
            </a:r>
            <a:r>
              <a:rPr lang="pt-BR" i="1" dirty="0" err="1" smtClean="0"/>
              <a:t>with</a:t>
            </a:r>
            <a:r>
              <a:rPr lang="pt-BR" i="1" dirty="0" smtClean="0"/>
              <a:t> </a:t>
            </a:r>
            <a:r>
              <a:rPr lang="pt-BR" i="1" dirty="0" err="1" smtClean="0"/>
              <a:t>your</a:t>
            </a:r>
            <a:r>
              <a:rPr lang="pt-BR" i="1" dirty="0" smtClean="0"/>
              <a:t> trade-</a:t>
            </a:r>
            <a:r>
              <a:rPr lang="pt-BR" i="1" dirty="0" err="1" smtClean="0"/>
              <a:t>offs</a:t>
            </a:r>
            <a:r>
              <a:rPr lang="pt-BR" dirty="0" smtClean="0"/>
              <a:t>)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Esclarecer suas incertezas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Pensar muito sobre sua tolerância ao risco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Considerar decisões interligadas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3"/>
          </p:nvPr>
        </p:nvSpPr>
        <p:spPr>
          <a:xfrm>
            <a:off x="4645025" y="389971"/>
            <a:ext cx="4041775" cy="639762"/>
          </a:xfrm>
        </p:spPr>
        <p:txBody>
          <a:bodyPr/>
          <a:lstStyle/>
          <a:p>
            <a:pPr algn="ctr"/>
            <a:r>
              <a:rPr lang="pt-BR" dirty="0" err="1" smtClean="0"/>
              <a:t>Bazerman</a:t>
            </a:r>
            <a:r>
              <a:rPr lang="pt-BR" dirty="0" smtClean="0"/>
              <a:t> </a:t>
            </a:r>
            <a:r>
              <a:rPr lang="pt-BR" sz="2000" dirty="0" smtClean="0"/>
              <a:t>(</a:t>
            </a:r>
            <a:r>
              <a:rPr lang="pt-BR" sz="2000" dirty="0" err="1" smtClean="0"/>
              <a:t>Chapter</a:t>
            </a:r>
            <a:r>
              <a:rPr lang="pt-BR" sz="2000" dirty="0" smtClean="0"/>
              <a:t> 01)</a:t>
            </a:r>
            <a:endParaRPr lang="pt-BR" sz="2000" dirty="0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972275" y="1314963"/>
            <a:ext cx="4041775" cy="476886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 smtClean="0"/>
              <a:t>Defina o problema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Identifique os critérios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Pondere os critérios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Gere alternativas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Classifique alternativas segundo cada critério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Identifique a solução ideal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FEA/USP  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rgbClr val="000000"/>
                </a:solidFill>
              </a:rPr>
              <a:t>Abraham </a:t>
            </a:r>
            <a:r>
              <a:rPr lang="pt-BR" dirty="0" err="1">
                <a:solidFill>
                  <a:srgbClr val="000000"/>
                </a:solidFill>
              </a:rPr>
              <a:t>Yu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2279-5399-41EA-95B1-DD120838CF7B}" type="slidenum">
              <a:rPr lang="pt-BR">
                <a:solidFill>
                  <a:srgbClr val="000000"/>
                </a:solidFill>
              </a:rPr>
              <a:pPr/>
              <a:t>3</a:t>
            </a:fld>
            <a:endParaRPr lang="pt-BR" dirty="0">
              <a:solidFill>
                <a:srgbClr val="000000"/>
              </a:solidFill>
            </a:endParaRPr>
          </a:p>
        </p:txBody>
      </p:sp>
      <p:pic>
        <p:nvPicPr>
          <p:cNvPr id="9" name="Picture 4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762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t-BR" sz="1400" smtClean="0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11267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753646F-829C-4DB6-8A25-F8D163115512}" type="slidenum">
              <a:rPr lang="pt-BR" sz="1400" smtClean="0">
                <a:solidFill>
                  <a:srgbClr val="000000"/>
                </a:solidFill>
              </a:rPr>
              <a:pPr eaLnBrk="1" hangingPunct="1"/>
              <a:t>4</a:t>
            </a:fld>
            <a:endParaRPr lang="pt-BR" sz="1400" smtClean="0">
              <a:solidFill>
                <a:srgbClr val="000000"/>
              </a:solidFill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600" b="1" dirty="0" smtClean="0"/>
              <a:t>Seis Requisitos da </a:t>
            </a:r>
            <a:br>
              <a:rPr lang="pt-BR" sz="3600" b="1" dirty="0" smtClean="0"/>
            </a:br>
            <a:r>
              <a:rPr lang="pt-BR" sz="3600" b="1" dirty="0" smtClean="0"/>
              <a:t>Decisão de Qualidade (U. Stanford)</a:t>
            </a:r>
            <a:r>
              <a:rPr lang="pt-BR" sz="3600" dirty="0" smtClean="0"/>
              <a:t> 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92950"/>
            <a:ext cx="77724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pt-BR" sz="2800" dirty="0" smtClean="0"/>
              <a:t>1. Definição apropriada do problema (</a:t>
            </a:r>
            <a:r>
              <a:rPr lang="pt-BR" sz="2800" i="1" dirty="0" err="1" smtClean="0"/>
              <a:t>framing</a:t>
            </a:r>
            <a:r>
              <a:rPr lang="pt-BR" sz="2800" dirty="0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2800" dirty="0" smtClean="0"/>
              <a:t>2. Alternativas criativas e viáveis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2800" dirty="0" smtClean="0"/>
              <a:t>3. Informação relevante e confiável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2800" dirty="0" smtClean="0"/>
              <a:t>4. Valores e “trade-off” claros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2800" dirty="0" smtClean="0"/>
              <a:t>5. Raciocínio lógico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2800" dirty="0" smtClean="0"/>
              <a:t>6. Compromisso para a ação</a:t>
            </a:r>
          </a:p>
        </p:txBody>
      </p:sp>
      <p:pic>
        <p:nvPicPr>
          <p:cNvPr id="7" name="Picture 4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917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875184"/>
          </a:xfrm>
        </p:spPr>
        <p:txBody>
          <a:bodyPr/>
          <a:lstStyle/>
          <a:p>
            <a:r>
              <a:rPr lang="pt-BR" sz="3600" b="1" i="1" dirty="0" smtClean="0"/>
              <a:t>HK&amp;R </a:t>
            </a:r>
            <a:r>
              <a:rPr lang="pt-BR" sz="3600" b="1" i="1" dirty="0" err="1" smtClean="0"/>
              <a:t>Chapter</a:t>
            </a:r>
            <a:r>
              <a:rPr lang="pt-BR" sz="3600" b="1" i="1" dirty="0" smtClean="0"/>
              <a:t> 2: </a:t>
            </a:r>
            <a:r>
              <a:rPr lang="pt-BR" sz="3600" b="1" i="1" dirty="0" err="1" smtClean="0">
                <a:solidFill>
                  <a:schemeClr val="tx1"/>
                </a:solidFill>
              </a:rPr>
              <a:t>Problem</a:t>
            </a:r>
            <a:endParaRPr lang="pt-BR" sz="3600" b="1" i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052736"/>
            <a:ext cx="7772400" cy="4706389"/>
          </a:xfrm>
        </p:spPr>
        <p:txBody>
          <a:bodyPr/>
          <a:lstStyle/>
          <a:p>
            <a:r>
              <a:rPr lang="pt-BR" sz="2400" dirty="0" smtClean="0"/>
              <a:t>Be </a:t>
            </a:r>
            <a:r>
              <a:rPr lang="pt-BR" sz="2400" dirty="0" err="1" smtClean="0"/>
              <a:t>creative</a:t>
            </a:r>
            <a:endParaRPr lang="pt-BR" sz="2400" dirty="0" smtClean="0"/>
          </a:p>
          <a:p>
            <a:pPr lvl="1"/>
            <a:r>
              <a:rPr lang="pt-BR" sz="2400" dirty="0" err="1" smtClean="0"/>
              <a:t>Laziness</a:t>
            </a:r>
            <a:r>
              <a:rPr lang="pt-BR" sz="2400" dirty="0" smtClean="0"/>
              <a:t> </a:t>
            </a:r>
            <a:r>
              <a:rPr lang="pt-BR" sz="2400" dirty="0" err="1" smtClean="0"/>
              <a:t>is</a:t>
            </a:r>
            <a:r>
              <a:rPr lang="pt-BR" sz="2400" dirty="0" smtClean="0"/>
              <a:t> </a:t>
            </a:r>
            <a:r>
              <a:rPr lang="pt-BR" sz="2400" dirty="0" err="1" smtClean="0"/>
              <a:t>the</a:t>
            </a:r>
            <a:r>
              <a:rPr lang="pt-BR" sz="2400" dirty="0" smtClean="0"/>
              <a:t> </a:t>
            </a:r>
            <a:r>
              <a:rPr lang="pt-BR" sz="2400" dirty="0" err="1" smtClean="0"/>
              <a:t>danger</a:t>
            </a:r>
            <a:endParaRPr lang="pt-BR" sz="2400" dirty="0" smtClean="0"/>
          </a:p>
          <a:p>
            <a:pPr lvl="1"/>
            <a:r>
              <a:rPr lang="pt-BR" sz="2400" dirty="0" smtClean="0"/>
              <a:t>Case West Coast </a:t>
            </a:r>
            <a:r>
              <a:rPr lang="pt-BR" sz="2400" dirty="0" err="1" smtClean="0"/>
              <a:t>Port</a:t>
            </a:r>
            <a:r>
              <a:rPr lang="pt-BR" sz="2400" dirty="0"/>
              <a:t> </a:t>
            </a:r>
            <a:r>
              <a:rPr lang="pt-BR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qual era o problema?</a:t>
            </a:r>
            <a:endParaRPr lang="pt-BR" sz="2400" b="1" dirty="0" smtClean="0">
              <a:solidFill>
                <a:srgbClr val="FF0000"/>
              </a:solidFill>
            </a:endParaRPr>
          </a:p>
          <a:p>
            <a:r>
              <a:rPr lang="pt-BR" sz="2400" dirty="0" err="1" smtClean="0"/>
              <a:t>Turn</a:t>
            </a:r>
            <a:r>
              <a:rPr lang="pt-BR" sz="2400" dirty="0" smtClean="0"/>
              <a:t> </a:t>
            </a:r>
            <a:r>
              <a:rPr lang="pt-BR" sz="2400" dirty="0" err="1" smtClean="0"/>
              <a:t>problems</a:t>
            </a:r>
            <a:r>
              <a:rPr lang="pt-BR" sz="2400" dirty="0" smtClean="0"/>
              <a:t> </a:t>
            </a:r>
            <a:r>
              <a:rPr lang="pt-BR" sz="2400" dirty="0" err="1" smtClean="0"/>
              <a:t>into</a:t>
            </a:r>
            <a:r>
              <a:rPr lang="pt-BR" sz="2400" dirty="0" smtClean="0"/>
              <a:t> </a:t>
            </a:r>
            <a:r>
              <a:rPr lang="pt-BR" sz="2400" dirty="0" err="1" smtClean="0"/>
              <a:t>opportunities</a:t>
            </a:r>
            <a:endParaRPr lang="pt-BR" sz="2400" dirty="0" smtClean="0"/>
          </a:p>
          <a:p>
            <a:r>
              <a:rPr lang="pt-BR" sz="2400" dirty="0" smtClean="0"/>
              <a:t>Define </a:t>
            </a:r>
            <a:r>
              <a:rPr lang="pt-BR" sz="2400" dirty="0" err="1" smtClean="0"/>
              <a:t>the</a:t>
            </a:r>
            <a:r>
              <a:rPr lang="pt-BR" sz="2400" dirty="0" smtClean="0"/>
              <a:t> </a:t>
            </a:r>
            <a:r>
              <a:rPr lang="pt-BR" sz="2400" dirty="0" err="1" smtClean="0"/>
              <a:t>decision</a:t>
            </a:r>
            <a:r>
              <a:rPr lang="pt-BR" sz="2400" dirty="0" smtClean="0"/>
              <a:t> </a:t>
            </a:r>
            <a:r>
              <a:rPr lang="pt-BR" sz="2400" dirty="0" err="1" smtClean="0"/>
              <a:t>problem</a:t>
            </a:r>
            <a:endParaRPr lang="pt-BR" sz="2400" dirty="0" smtClean="0"/>
          </a:p>
          <a:p>
            <a:pPr lvl="1"/>
            <a:r>
              <a:rPr lang="pt-BR" sz="2400" dirty="0" smtClean="0"/>
              <a:t>Trigger, </a:t>
            </a:r>
            <a:r>
              <a:rPr lang="pt-BR" sz="2400" dirty="0" err="1" smtClean="0"/>
              <a:t>constrains</a:t>
            </a:r>
            <a:r>
              <a:rPr lang="pt-BR" sz="2400" dirty="0" smtClean="0"/>
              <a:t>, </a:t>
            </a:r>
            <a:r>
              <a:rPr lang="pt-BR" sz="2400" dirty="0" err="1" smtClean="0"/>
              <a:t>essential</a:t>
            </a:r>
            <a:r>
              <a:rPr lang="pt-BR" sz="2400" dirty="0" smtClean="0"/>
              <a:t> </a:t>
            </a:r>
            <a:r>
              <a:rPr lang="pt-BR" sz="2400" dirty="0" err="1" smtClean="0"/>
              <a:t>elements</a:t>
            </a:r>
            <a:r>
              <a:rPr lang="pt-BR" sz="2400" dirty="0" smtClean="0"/>
              <a:t>, </a:t>
            </a:r>
            <a:r>
              <a:rPr lang="pt-BR" sz="2400" b="1" dirty="0" err="1" smtClean="0">
                <a:solidFill>
                  <a:srgbClr val="FF0000"/>
                </a:solidFill>
              </a:rPr>
              <a:t>other</a:t>
            </a:r>
            <a:r>
              <a:rPr lang="pt-BR" sz="2400" b="1" dirty="0" smtClean="0">
                <a:solidFill>
                  <a:srgbClr val="FF0000"/>
                </a:solidFill>
              </a:rPr>
              <a:t> </a:t>
            </a:r>
            <a:r>
              <a:rPr lang="pt-BR" sz="2400" b="1" dirty="0" err="1" smtClean="0">
                <a:solidFill>
                  <a:srgbClr val="FF0000"/>
                </a:solidFill>
              </a:rPr>
              <a:t>decisions</a:t>
            </a:r>
            <a:r>
              <a:rPr lang="pt-BR" sz="2400" dirty="0" smtClean="0"/>
              <a:t>, </a:t>
            </a:r>
            <a:r>
              <a:rPr lang="pt-BR" sz="2400" b="1" dirty="0" err="1" smtClean="0">
                <a:solidFill>
                  <a:srgbClr val="FF0000"/>
                </a:solidFill>
              </a:rPr>
              <a:t>workable</a:t>
            </a:r>
            <a:r>
              <a:rPr lang="pt-BR" sz="2400" b="1" dirty="0" smtClean="0">
                <a:solidFill>
                  <a:srgbClr val="FF0000"/>
                </a:solidFill>
              </a:rPr>
              <a:t> </a:t>
            </a:r>
            <a:r>
              <a:rPr lang="pt-BR" sz="2400" b="1" dirty="0" err="1" smtClean="0">
                <a:solidFill>
                  <a:srgbClr val="FF0000"/>
                </a:solidFill>
              </a:rPr>
              <a:t>scope</a:t>
            </a:r>
            <a:r>
              <a:rPr lang="pt-BR" sz="2400" b="1" dirty="0" smtClean="0">
                <a:solidFill>
                  <a:srgbClr val="FF0000"/>
                </a:solidFill>
              </a:rPr>
              <a:t> (hierarquia de decisões)</a:t>
            </a:r>
          </a:p>
          <a:p>
            <a:r>
              <a:rPr lang="pt-BR" sz="2400" dirty="0" smtClean="0"/>
              <a:t>Reexamine ... as </a:t>
            </a:r>
            <a:r>
              <a:rPr lang="pt-BR" sz="2400" dirty="0" err="1" smtClean="0"/>
              <a:t>you</a:t>
            </a:r>
            <a:r>
              <a:rPr lang="pt-BR" sz="2400" dirty="0" smtClean="0"/>
              <a:t> go</a:t>
            </a:r>
          </a:p>
          <a:p>
            <a:pPr lvl="1"/>
            <a:r>
              <a:rPr lang="pt-BR" sz="2400" dirty="0" err="1" smtClean="0"/>
              <a:t>Defining</a:t>
            </a:r>
            <a:r>
              <a:rPr lang="pt-BR" sz="2400" dirty="0" smtClean="0"/>
              <a:t> </a:t>
            </a:r>
            <a:r>
              <a:rPr lang="pt-BR" sz="2400" dirty="0" err="1" smtClean="0"/>
              <a:t>decision</a:t>
            </a:r>
            <a:r>
              <a:rPr lang="pt-BR" sz="2400" dirty="0" smtClean="0"/>
              <a:t> </a:t>
            </a:r>
            <a:r>
              <a:rPr lang="pt-BR" sz="2400" dirty="0" err="1" smtClean="0"/>
              <a:t>problem</a:t>
            </a:r>
            <a:r>
              <a:rPr lang="pt-BR" sz="2400" dirty="0" smtClean="0"/>
              <a:t> </a:t>
            </a:r>
            <a:r>
              <a:rPr lang="pt-BR" sz="2400" dirty="0" err="1" smtClean="0"/>
              <a:t>is</a:t>
            </a:r>
            <a:r>
              <a:rPr lang="pt-BR" sz="2400" dirty="0" smtClean="0"/>
              <a:t> a </a:t>
            </a:r>
            <a:r>
              <a:rPr lang="pt-BR" sz="2400" dirty="0" err="1" smtClean="0"/>
              <a:t>decision</a:t>
            </a:r>
            <a:r>
              <a:rPr lang="pt-BR" sz="2400" dirty="0" smtClean="0"/>
              <a:t> </a:t>
            </a:r>
            <a:r>
              <a:rPr lang="pt-BR" sz="2400" dirty="0" err="1" smtClean="0"/>
              <a:t>problem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0000"/>
                </a:solidFill>
              </a:rPr>
              <a:t>(Meta decisão)</a:t>
            </a:r>
          </a:p>
          <a:p>
            <a:r>
              <a:rPr lang="pt-BR" sz="2400" dirty="0" err="1" smtClean="0"/>
              <a:t>Maintain</a:t>
            </a:r>
            <a:r>
              <a:rPr lang="pt-BR" sz="2400" dirty="0" smtClean="0"/>
              <a:t> </a:t>
            </a:r>
            <a:r>
              <a:rPr lang="pt-BR" sz="2400" dirty="0" err="1" smtClean="0"/>
              <a:t>your</a:t>
            </a:r>
            <a:r>
              <a:rPr lang="pt-BR" sz="2400" dirty="0" smtClean="0"/>
              <a:t> perspective</a:t>
            </a:r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EAD-5853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A. Yu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3BC-B567-4DAD-8BCC-8271D03F61C4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37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61B9647-9C38-48D4-A086-FB25699617D9}" type="slidenum">
              <a:rPr lang="pt-BR" altLang="pt-BR" sz="1400" b="0" i="0" smtClean="0">
                <a:solidFill>
                  <a:srgbClr val="000000"/>
                </a:solidFill>
              </a:rPr>
              <a:pPr eaLnBrk="1" hangingPunct="1"/>
              <a:t>6</a:t>
            </a:fld>
            <a:endParaRPr lang="pt-BR" altLang="pt-BR" sz="1400" b="0" i="0" smtClean="0">
              <a:solidFill>
                <a:srgbClr val="000000"/>
              </a:solidFill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 b="1" i="1" smtClean="0"/>
              <a:t>Muitos Nomes para Framing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pt-BR" altLang="pt-BR" i="1" dirty="0" err="1" smtClean="0"/>
              <a:t>Framing</a:t>
            </a:r>
            <a:endParaRPr lang="pt-BR" altLang="pt-BR" i="1" dirty="0" smtClean="0"/>
          </a:p>
          <a:p>
            <a:pPr algn="ctr" eaLnBrk="1" hangingPunct="1">
              <a:buFontTx/>
              <a:buNone/>
            </a:pPr>
            <a:r>
              <a:rPr lang="pt-BR" altLang="pt-BR" i="1" dirty="0" err="1" smtClean="0"/>
              <a:t>Decision</a:t>
            </a:r>
            <a:r>
              <a:rPr lang="pt-BR" altLang="pt-BR" i="1" dirty="0" smtClean="0"/>
              <a:t> </a:t>
            </a:r>
            <a:r>
              <a:rPr lang="pt-BR" altLang="pt-BR" i="1" dirty="0" err="1" smtClean="0"/>
              <a:t>basis</a:t>
            </a:r>
            <a:endParaRPr lang="pt-BR" altLang="pt-BR" i="1" dirty="0" smtClean="0"/>
          </a:p>
          <a:p>
            <a:pPr algn="ctr" eaLnBrk="1" hangingPunct="1">
              <a:buFontTx/>
              <a:buNone/>
            </a:pPr>
            <a:r>
              <a:rPr lang="en-US" altLang="pt-BR" i="1" dirty="0" smtClean="0">
                <a:cs typeface="Times New Roman" pitchFamily="18" charset="0"/>
              </a:rPr>
              <a:t>Setting problem</a:t>
            </a:r>
            <a:endParaRPr lang="pt-BR" altLang="pt-BR" i="1" dirty="0" smtClean="0"/>
          </a:p>
          <a:p>
            <a:pPr algn="ctr" eaLnBrk="1" hangingPunct="1">
              <a:buFontTx/>
              <a:buNone/>
            </a:pPr>
            <a:r>
              <a:rPr lang="en-US" altLang="pt-BR" i="1" dirty="0" smtClean="0">
                <a:cs typeface="Times New Roman" pitchFamily="18" charset="0"/>
              </a:rPr>
              <a:t>Locating problem</a:t>
            </a:r>
          </a:p>
          <a:p>
            <a:pPr algn="ctr" eaLnBrk="1" hangingPunct="1">
              <a:buFontTx/>
              <a:buNone/>
            </a:pPr>
            <a:r>
              <a:rPr lang="pt-BR" altLang="pt-BR" dirty="0" smtClean="0"/>
              <a:t>Definição de problema</a:t>
            </a:r>
          </a:p>
          <a:p>
            <a:pPr algn="ctr" eaLnBrk="1" hangingPunct="1">
              <a:buFontTx/>
              <a:buNone/>
            </a:pPr>
            <a:r>
              <a:rPr lang="pt-BR" altLang="pt-BR" dirty="0" smtClean="0"/>
              <a:t>Formulação de problema</a:t>
            </a:r>
          </a:p>
          <a:p>
            <a:pPr algn="ctr" eaLnBrk="1" hangingPunct="1">
              <a:buFontTx/>
              <a:buNone/>
            </a:pPr>
            <a:r>
              <a:rPr lang="pt-BR" i="1" dirty="0" err="1"/>
              <a:t>S</a:t>
            </a:r>
            <a:r>
              <a:rPr lang="pt-BR" i="1" dirty="0" err="1" smtClean="0"/>
              <a:t>mall</a:t>
            </a:r>
            <a:r>
              <a:rPr lang="pt-BR" i="1" dirty="0" smtClean="0"/>
              <a:t> </a:t>
            </a:r>
            <a:r>
              <a:rPr lang="pt-BR" i="1" dirty="0"/>
              <a:t>world </a:t>
            </a:r>
            <a:r>
              <a:rPr lang="pt-BR" i="1" dirty="0" err="1" smtClean="0"/>
              <a:t>representation</a:t>
            </a:r>
            <a:r>
              <a:rPr lang="pt-BR" dirty="0" smtClean="0"/>
              <a:t> </a:t>
            </a:r>
            <a:r>
              <a:rPr lang="pt-BR" dirty="0"/>
              <a:t/>
            </a:r>
            <a:br>
              <a:rPr lang="pt-BR" dirty="0"/>
            </a:br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142428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3FDC813-0054-41E1-9A9B-672C94F8C337}" type="slidenum">
              <a:rPr lang="pt-BR" altLang="pt-BR" sz="1400" b="0" i="0" smtClean="0">
                <a:solidFill>
                  <a:srgbClr val="000000"/>
                </a:solidFill>
              </a:rPr>
              <a:pPr eaLnBrk="1" hangingPunct="1"/>
              <a:t>7</a:t>
            </a:fld>
            <a:endParaRPr lang="pt-BR" altLang="pt-BR" sz="1400" b="0" i="0" smtClean="0">
              <a:solidFill>
                <a:srgbClr val="000000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381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pt-BR" sz="4000" b="1" i="1" smtClean="0">
                <a:cs typeface="Times New Roman" pitchFamily="18" charset="0"/>
              </a:rPr>
              <a:t>Problem Formulation</a:t>
            </a:r>
            <a:endParaRPr lang="pt-BR" altLang="pt-BR" sz="4000" b="1" i="1" smtClean="0">
              <a:cs typeface="Times New Roman" pitchFamily="18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92796"/>
            <a:ext cx="8062664" cy="4348155"/>
          </a:xfrm>
        </p:spPr>
        <p:txBody>
          <a:bodyPr/>
          <a:lstStyle/>
          <a:p>
            <a:pPr eaLnBrk="1" hangingPunct="1"/>
            <a:r>
              <a:rPr lang="en-US" altLang="pt-BR" sz="2800" dirty="0" smtClean="0">
                <a:cs typeface="Times New Roman" pitchFamily="18" charset="0"/>
              </a:rPr>
              <a:t>Problem identification (perception) </a:t>
            </a:r>
          </a:p>
          <a:p>
            <a:pPr eaLnBrk="1" hangingPunct="1"/>
            <a:r>
              <a:rPr lang="en-US" altLang="pt-BR" sz="2800" b="1" dirty="0" smtClean="0">
                <a:cs typeface="Times New Roman" pitchFamily="18" charset="0"/>
              </a:rPr>
              <a:t>Problem definition (conceptualization)</a:t>
            </a:r>
          </a:p>
          <a:p>
            <a:pPr eaLnBrk="1" hangingPunct="1"/>
            <a:r>
              <a:rPr lang="en-US" altLang="pt-BR" sz="2800" dirty="0" smtClean="0">
                <a:cs typeface="Times New Roman" pitchFamily="18" charset="0"/>
              </a:rPr>
              <a:t>Problem structuring (instrumental reasoning)</a:t>
            </a:r>
          </a:p>
          <a:p>
            <a:pPr lvl="1" eaLnBrk="1" hangingPunct="1"/>
            <a:r>
              <a:rPr lang="pt-BR" altLang="pt-BR" sz="2400" dirty="0" smtClean="0">
                <a:cs typeface="Times New Roman" pitchFamily="18" charset="0"/>
              </a:rPr>
              <a:t>Estruturar os elementos da decisão num esquema lógico</a:t>
            </a:r>
          </a:p>
          <a:p>
            <a:pPr lvl="1" eaLnBrk="1" hangingPunct="1"/>
            <a:r>
              <a:rPr lang="pt-BR" altLang="pt-BR" sz="2400" dirty="0" smtClean="0">
                <a:cs typeface="Times New Roman" pitchFamily="18" charset="0"/>
              </a:rPr>
              <a:t>Ferramentas: diagrama de influencia, árvore de decisão e outras</a:t>
            </a:r>
          </a:p>
          <a:p>
            <a:pPr lvl="1" algn="r" eaLnBrk="1" hangingPunct="1">
              <a:buFontTx/>
              <a:buNone/>
            </a:pPr>
            <a:endParaRPr lang="pt-BR" altLang="pt-BR" sz="2400" dirty="0" smtClean="0">
              <a:cs typeface="Times New Roman" pitchFamily="18" charset="0"/>
            </a:endParaRPr>
          </a:p>
          <a:p>
            <a:pPr lvl="1" algn="r" eaLnBrk="1" hangingPunct="1">
              <a:buFontTx/>
              <a:buNone/>
            </a:pPr>
            <a:r>
              <a:rPr lang="pt-BR" altLang="pt-BR" sz="2000" dirty="0" smtClean="0">
                <a:cs typeface="Times New Roman" pitchFamily="18" charset="0"/>
              </a:rPr>
              <a:t>Smith, G. </a:t>
            </a:r>
            <a:r>
              <a:rPr lang="pt-BR" altLang="pt-BR" sz="2000" dirty="0" err="1" smtClean="0">
                <a:cs typeface="Times New Roman" pitchFamily="18" charset="0"/>
              </a:rPr>
              <a:t>Defining</a:t>
            </a:r>
            <a:r>
              <a:rPr lang="pt-BR" altLang="pt-BR" sz="2000" dirty="0" smtClean="0">
                <a:cs typeface="Times New Roman" pitchFamily="18" charset="0"/>
              </a:rPr>
              <a:t> </a:t>
            </a:r>
            <a:r>
              <a:rPr lang="pt-BR" altLang="pt-BR" sz="2000" dirty="0" err="1" smtClean="0">
                <a:cs typeface="Times New Roman" pitchFamily="18" charset="0"/>
              </a:rPr>
              <a:t>managerial</a:t>
            </a:r>
            <a:r>
              <a:rPr lang="pt-BR" altLang="pt-BR" sz="2000" dirty="0" smtClean="0">
                <a:cs typeface="Times New Roman" pitchFamily="18" charset="0"/>
              </a:rPr>
              <a:t> </a:t>
            </a:r>
            <a:r>
              <a:rPr lang="pt-BR" altLang="pt-BR" sz="2000" dirty="0" err="1" smtClean="0">
                <a:cs typeface="Times New Roman" pitchFamily="18" charset="0"/>
              </a:rPr>
              <a:t>problems</a:t>
            </a:r>
            <a:r>
              <a:rPr lang="pt-BR" altLang="pt-BR" sz="2000" dirty="0" smtClean="0">
                <a:cs typeface="Times New Roman" pitchFamily="18" charset="0"/>
              </a:rPr>
              <a:t>: a framework for </a:t>
            </a:r>
            <a:r>
              <a:rPr lang="pt-BR" altLang="pt-BR" sz="2000" dirty="0" err="1" smtClean="0">
                <a:cs typeface="Times New Roman" pitchFamily="18" charset="0"/>
              </a:rPr>
              <a:t>prescriptive</a:t>
            </a:r>
            <a:r>
              <a:rPr lang="pt-BR" altLang="pt-BR" sz="2000" dirty="0" smtClean="0">
                <a:cs typeface="Times New Roman" pitchFamily="18" charset="0"/>
              </a:rPr>
              <a:t> </a:t>
            </a:r>
            <a:r>
              <a:rPr lang="pt-BR" altLang="pt-BR" sz="2000" dirty="0" err="1" smtClean="0">
                <a:cs typeface="Times New Roman" pitchFamily="18" charset="0"/>
              </a:rPr>
              <a:t>theorizing</a:t>
            </a:r>
            <a:r>
              <a:rPr lang="pt-BR" altLang="pt-BR" sz="2000" dirty="0" smtClean="0">
                <a:cs typeface="Times New Roman" pitchFamily="18" charset="0"/>
              </a:rPr>
              <a:t>, Management Science, v35, nº8, August 1989</a:t>
            </a:r>
            <a:endParaRPr lang="pt-BR" altLang="pt-BR" sz="2000" b="1" i="1" dirty="0" smtClean="0">
              <a:cs typeface="Times New Roman" pitchFamily="18" charset="0"/>
            </a:endParaRPr>
          </a:p>
        </p:txBody>
      </p:sp>
      <p:sp>
        <p:nvSpPr>
          <p:cNvPr id="5" name="Seta para baixo 4"/>
          <p:cNvSpPr/>
          <p:nvPr/>
        </p:nvSpPr>
        <p:spPr bwMode="auto">
          <a:xfrm>
            <a:off x="6228184" y="1340768"/>
            <a:ext cx="936104" cy="504056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pt-BR" sz="4000" b="1" i="1">
              <a:solidFill>
                <a:srgbClr val="000000"/>
              </a:solidFill>
            </a:endParaRPr>
          </a:p>
        </p:txBody>
      </p:sp>
      <p:cxnSp>
        <p:nvCxnSpPr>
          <p:cNvPr id="7" name="Conector de seta reta 6"/>
          <p:cNvCxnSpPr/>
          <p:nvPr/>
        </p:nvCxnSpPr>
        <p:spPr bwMode="auto">
          <a:xfrm flipH="1">
            <a:off x="6948264" y="692696"/>
            <a:ext cx="1152128" cy="9001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Seta para baixo 7"/>
          <p:cNvSpPr/>
          <p:nvPr/>
        </p:nvSpPr>
        <p:spPr bwMode="auto">
          <a:xfrm rot="3716105">
            <a:off x="6347304" y="1233659"/>
            <a:ext cx="288032" cy="882098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pt-BR" sz="4000" b="1" i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18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A9E42F5-5887-4FCF-8465-21A78F3639BE}" type="slidenum">
              <a:rPr lang="pt-BR" altLang="pt-BR" sz="1400" b="0" i="0" smtClean="0">
                <a:solidFill>
                  <a:srgbClr val="000000"/>
                </a:solidFill>
              </a:rPr>
              <a:pPr eaLnBrk="1" hangingPunct="1"/>
              <a:t>8</a:t>
            </a:fld>
            <a:endParaRPr lang="pt-BR" altLang="pt-BR" sz="1400" b="0" i="0" smtClean="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0050"/>
            <a:ext cx="7772400" cy="1143000"/>
          </a:xfrm>
        </p:spPr>
        <p:txBody>
          <a:bodyPr/>
          <a:lstStyle/>
          <a:p>
            <a:pPr eaLnBrk="1" hangingPunct="1"/>
            <a:r>
              <a:rPr lang="pt-BR" altLang="pt-BR" sz="4000" b="1" i="1" smtClean="0"/>
              <a:t>Definindo ... </a:t>
            </a:r>
            <a:endParaRPr lang="pt-BR" altLang="pt-BR" sz="2800" b="1" i="1" smtClean="0">
              <a:cs typeface="Times New Roman" pitchFamily="18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145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pt-BR" sz="2600" smtClean="0">
                <a:cs typeface="Times New Roman" pitchFamily="18" charset="0"/>
              </a:rPr>
              <a:t>A problem definition is a </a:t>
            </a:r>
            <a:r>
              <a:rPr lang="en-US" altLang="pt-BR" sz="2600" b="1" i="1" smtClean="0">
                <a:solidFill>
                  <a:srgbClr val="FF0000"/>
                </a:solidFill>
                <a:cs typeface="Times New Roman" pitchFamily="18" charset="0"/>
              </a:rPr>
              <a:t>representation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pt-BR" sz="2600" smtClean="0">
                <a:cs typeface="Times New Roman" pitchFamily="18" charset="0"/>
              </a:rPr>
              <a:t>The key issue in definition is how problems should be represented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pt-BR" sz="2400" smtClean="0">
                <a:cs typeface="Times New Roman" pitchFamily="18" charset="0"/>
              </a:rPr>
              <a:t>What elements should be included, which relationships among these elements, and how might these selections vary over problem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pt-BR" sz="2600" smtClean="0">
                <a:cs typeface="Times New Roman" pitchFamily="18" charset="0"/>
              </a:rPr>
              <a:t>In defining a problem one wants to include all and only the important elements, leaving out unnecessary details without losing significant possibilities</a:t>
            </a:r>
          </a:p>
          <a:p>
            <a:pPr algn="r" eaLnBrk="1" hangingPunct="1">
              <a:lnSpc>
                <a:spcPct val="90000"/>
              </a:lnSpc>
              <a:buFontTx/>
              <a:buNone/>
            </a:pPr>
            <a:r>
              <a:rPr lang="pt-BR" altLang="pt-BR" sz="2400" b="1" i="1" smtClean="0"/>
              <a:t>(Smith, 1989</a:t>
            </a:r>
            <a:r>
              <a:rPr lang="pt-BR" altLang="pt-BR" sz="2400" b="1" i="1" smtClean="0"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448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2C3E3D4-1A59-4888-8640-EB50503D2CFC}" type="slidenum">
              <a:rPr lang="pt-BR" altLang="pt-BR" sz="1400" b="0" i="0" smtClean="0">
                <a:solidFill>
                  <a:srgbClr val="000000"/>
                </a:solidFill>
              </a:rPr>
              <a:pPr eaLnBrk="1" hangingPunct="1"/>
              <a:t>9</a:t>
            </a:fld>
            <a:endParaRPr lang="pt-BR" altLang="pt-BR" sz="1400" b="0" i="0" smtClean="0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332656"/>
            <a:ext cx="7772400" cy="1143000"/>
          </a:xfrm>
        </p:spPr>
        <p:txBody>
          <a:bodyPr/>
          <a:lstStyle/>
          <a:p>
            <a:pPr eaLnBrk="1" hangingPunct="1"/>
            <a:r>
              <a:rPr lang="pt-BR" altLang="pt-BR" sz="4000" b="1" i="1" smtClean="0"/>
              <a:t>Definindo ... </a:t>
            </a:r>
            <a:endParaRPr lang="pt-BR" altLang="pt-BR" sz="4000" smtClean="0">
              <a:cs typeface="Times New Roman" pitchFamily="18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6792"/>
            <a:ext cx="8229600" cy="453920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600" dirty="0" smtClean="0">
                <a:cs typeface="Times New Roman" pitchFamily="18" charset="0"/>
              </a:rPr>
              <a:t>Frame é o pano de fundo, situação e contexto correto da decisão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600" b="1" i="1" dirty="0" smtClean="0">
                <a:solidFill>
                  <a:srgbClr val="FF0000"/>
                </a:solidFill>
                <a:cs typeface="Times New Roman" pitchFamily="18" charset="0"/>
              </a:rPr>
              <a:t>Frame é a janela pela qual a empresa observa o problema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600" dirty="0" smtClean="0">
                <a:cs typeface="Times New Roman" pitchFamily="18" charset="0"/>
              </a:rPr>
              <a:t>Frame é um aspecto da decisão menos observável pelos </a:t>
            </a:r>
            <a:r>
              <a:rPr lang="pt-BR" altLang="pt-BR" sz="2600" dirty="0" err="1" smtClean="0">
                <a:cs typeface="Times New Roman" pitchFamily="18" charset="0"/>
              </a:rPr>
              <a:t>decisores</a:t>
            </a:r>
            <a:endParaRPr lang="pt-BR" altLang="pt-BR" sz="2600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 altLang="pt-BR" sz="2600" dirty="0" smtClean="0">
                <a:cs typeface="Times New Roman" pitchFamily="18" charset="0"/>
              </a:rPr>
              <a:t>As pessoas definem o problema baseados em suas crenças e vieses, portanto predispondo a enxergar os problemas sempre de mesmas formas, muitas vezes independente da realidade</a:t>
            </a:r>
            <a:endParaRPr lang="pt-BR" altLang="pt-BR" sz="2600" b="1" i="1" dirty="0" smtClean="0"/>
          </a:p>
          <a:p>
            <a:pPr algn="r" eaLnBrk="1" hangingPunct="1">
              <a:lnSpc>
                <a:spcPct val="90000"/>
              </a:lnSpc>
              <a:buFontTx/>
              <a:buNone/>
            </a:pPr>
            <a:r>
              <a:rPr lang="pt-BR" altLang="pt-BR" sz="2000" dirty="0" err="1" smtClean="0">
                <a:cs typeface="Times New Roman" pitchFamily="18" charset="0"/>
              </a:rPr>
              <a:t>Matheson</a:t>
            </a:r>
            <a:r>
              <a:rPr lang="pt-BR" altLang="pt-BR" sz="2000" dirty="0" smtClean="0">
                <a:cs typeface="Times New Roman" pitchFamily="18" charset="0"/>
              </a:rPr>
              <a:t> e </a:t>
            </a:r>
            <a:r>
              <a:rPr lang="pt-BR" altLang="pt-BR" sz="2000" dirty="0" err="1" smtClean="0">
                <a:cs typeface="Times New Roman" pitchFamily="18" charset="0"/>
              </a:rPr>
              <a:t>Matheson</a:t>
            </a:r>
            <a:r>
              <a:rPr lang="pt-BR" altLang="pt-BR" sz="2000" dirty="0" smtClean="0">
                <a:cs typeface="Times New Roman" pitchFamily="18" charset="0"/>
              </a:rPr>
              <a:t>, The </a:t>
            </a:r>
            <a:r>
              <a:rPr lang="pt-BR" altLang="pt-BR" sz="2000" dirty="0" err="1" smtClean="0">
                <a:cs typeface="Times New Roman" pitchFamily="18" charset="0"/>
              </a:rPr>
              <a:t>smart</a:t>
            </a:r>
            <a:r>
              <a:rPr lang="pt-BR" altLang="pt-BR" sz="2000" dirty="0" smtClean="0">
                <a:cs typeface="Times New Roman" pitchFamily="18" charset="0"/>
              </a:rPr>
              <a:t> </a:t>
            </a:r>
            <a:r>
              <a:rPr lang="pt-BR" altLang="pt-BR" sz="2000" dirty="0" err="1" smtClean="0">
                <a:cs typeface="Times New Roman" pitchFamily="18" charset="0"/>
              </a:rPr>
              <a:t>organization</a:t>
            </a:r>
            <a:r>
              <a:rPr lang="pt-BR" altLang="pt-BR" sz="2000" dirty="0" smtClean="0">
                <a:cs typeface="Times New Roman" pitchFamily="18" charset="0"/>
              </a:rPr>
              <a:t>, </a:t>
            </a:r>
          </a:p>
          <a:p>
            <a:pPr algn="r" eaLnBrk="1" hangingPunct="1">
              <a:lnSpc>
                <a:spcPct val="90000"/>
              </a:lnSpc>
              <a:buFontTx/>
              <a:buNone/>
            </a:pPr>
            <a:r>
              <a:rPr lang="pt-BR" altLang="pt-BR" sz="2000" dirty="0" smtClean="0">
                <a:cs typeface="Times New Roman" pitchFamily="18" charset="0"/>
              </a:rPr>
              <a:t>Harvard Business </a:t>
            </a:r>
            <a:r>
              <a:rPr lang="pt-BR" altLang="pt-BR" sz="2000" dirty="0" err="1" smtClean="0">
                <a:cs typeface="Times New Roman" pitchFamily="18" charset="0"/>
              </a:rPr>
              <a:t>Review</a:t>
            </a:r>
            <a:r>
              <a:rPr lang="pt-BR" altLang="pt-BR" sz="2000" dirty="0" smtClean="0">
                <a:cs typeface="Times New Roman" pitchFamily="18" charset="0"/>
              </a:rPr>
              <a:t> Press, 1998</a:t>
            </a:r>
          </a:p>
        </p:txBody>
      </p:sp>
    </p:spTree>
    <p:extLst>
      <p:ext uri="{BB962C8B-B14F-4D97-AF65-F5344CB8AC3E}">
        <p14:creationId xmlns:p14="http://schemas.microsoft.com/office/powerpoint/2010/main" val="207152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4000" b="1" i="1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4000" b="1" i="1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4798</TotalTime>
  <Words>1974</Words>
  <Application>Microsoft Office PowerPoint</Application>
  <PresentationFormat>Apresentação na tela (4:3)</PresentationFormat>
  <Paragraphs>244</Paragraphs>
  <Slides>29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29</vt:i4>
      </vt:variant>
    </vt:vector>
  </HeadingPairs>
  <TitlesOfParts>
    <vt:vector size="37" baseType="lpstr">
      <vt:lpstr>Arial</vt:lpstr>
      <vt:lpstr>Calibri</vt:lpstr>
      <vt:lpstr>Tahoma</vt:lpstr>
      <vt:lpstr>Times New Roman</vt:lpstr>
      <vt:lpstr>Wingdings</vt:lpstr>
      <vt:lpstr>1_Estrutura padrão</vt:lpstr>
      <vt:lpstr>Estrutura padrão</vt:lpstr>
      <vt:lpstr>1_Tema do Office</vt:lpstr>
      <vt:lpstr>Análise de Decisão</vt:lpstr>
      <vt:lpstr>Prefácio (HKR)</vt:lpstr>
      <vt:lpstr>Apresentação do PowerPoint</vt:lpstr>
      <vt:lpstr>Seis Requisitos da  Decisão de Qualidade (U. Stanford) </vt:lpstr>
      <vt:lpstr>HK&amp;R Chapter 2: Problem</vt:lpstr>
      <vt:lpstr>Muitos Nomes para Framing</vt:lpstr>
      <vt:lpstr>Problem Formulation</vt:lpstr>
      <vt:lpstr>Definindo ... </vt:lpstr>
      <vt:lpstr>Definindo ... </vt:lpstr>
      <vt:lpstr>Estudos Descritivos de Framing</vt:lpstr>
      <vt:lpstr>The influence of prior industry affiliation on framing in nascent industries:  the evolution of digital cameras</vt:lpstr>
      <vt:lpstr>Apresentação do PowerPoint</vt:lpstr>
      <vt:lpstr>Prescrição em Framing</vt:lpstr>
      <vt:lpstr>Teorias         Frames</vt:lpstr>
      <vt:lpstr>Evidência contra violência: Médico decidiu enfrentar o problema em Cali com as armas da epidemiologia</vt:lpstr>
      <vt:lpstr>Os Desafios do Médico</vt:lpstr>
      <vt:lpstr>The science of violence prevention Bulletin of the World Health Organization 2015; 93:672-673. doi: http://dx.doi.org/10.2471/BLT.15.031015</vt:lpstr>
      <vt:lpstr>HK&amp;R Chapter 3: Objectives</vt:lpstr>
      <vt:lpstr>Apresentação do PowerPoint</vt:lpstr>
      <vt:lpstr>Bazerman &amp; Moore Chapter 1</vt:lpstr>
      <vt:lpstr>B&amp;M 01: Prescriptive vs Descriptive </vt:lpstr>
      <vt:lpstr>B&amp;M 01 </vt:lpstr>
      <vt:lpstr>Decision Analysis: a Personal Account of How it Got Started and Evolved, Howard Raiffa (2002)</vt:lpstr>
      <vt:lpstr>Normative, Descriptive and Prescriptive Decision Theories</vt:lpstr>
      <vt:lpstr>Análise de Decisão (Decision Analysis, Decision Engineering) </vt:lpstr>
      <vt:lpstr>Bazerman &amp; Moore (2009)</vt:lpstr>
      <vt:lpstr>Fusão de Prescrição com Descrição</vt:lpstr>
      <vt:lpstr>“Nothing is quite so  practical as a good theory”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Abraham</dc:creator>
  <cp:lastModifiedBy>particular</cp:lastModifiedBy>
  <cp:revision>52</cp:revision>
  <dcterms:created xsi:type="dcterms:W3CDTF">2016-03-10T00:08:08Z</dcterms:created>
  <dcterms:modified xsi:type="dcterms:W3CDTF">2018-03-16T00:20:05Z</dcterms:modified>
</cp:coreProperties>
</file>