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1" r:id="rId7"/>
  </p:sldMasterIdLst>
  <p:notesMasterIdLst>
    <p:notesMasterId r:id="rId35"/>
  </p:notesMasterIdLst>
  <p:sldIdLst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9" r:id="rId19"/>
    <p:sldId id="280" r:id="rId20"/>
    <p:sldId id="281" r:id="rId21"/>
    <p:sldId id="282" r:id="rId22"/>
    <p:sldId id="283" r:id="rId23"/>
    <p:sldId id="278" r:id="rId24"/>
    <p:sldId id="273" r:id="rId25"/>
    <p:sldId id="269" r:id="rId26"/>
    <p:sldId id="268" r:id="rId27"/>
    <p:sldId id="270" r:id="rId28"/>
    <p:sldId id="271" r:id="rId29"/>
    <p:sldId id="272" r:id="rId30"/>
    <p:sldId id="275" r:id="rId31"/>
    <p:sldId id="276" r:id="rId32"/>
    <p:sldId id="277" r:id="rId33"/>
    <p:sldId id="274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6124" autoAdjust="0"/>
  </p:normalViewPr>
  <p:slideViewPr>
    <p:cSldViewPr>
      <p:cViewPr varScale="1">
        <p:scale>
          <a:sx n="85" d="100"/>
          <a:sy n="85" d="100"/>
        </p:scale>
        <p:origin x="137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8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051A-94C4-403D-8F64-CF662ACF453E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F9133-DC49-430C-8090-990905F35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63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96BF8-2CCD-40FE-A76F-BDFFC029C4D8}" type="slidenum">
              <a:rPr lang="pt-BR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533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B15D5E0-FFBE-4C87-9656-152C14C17B3B}" type="slidenum">
              <a:rPr lang="pt-BR" sz="1200" b="0" i="0">
                <a:solidFill>
                  <a:prstClr val="black"/>
                </a:solidFill>
              </a:rPr>
              <a:pPr eaLnBrk="1" hangingPunct="1"/>
              <a:t>15</a:t>
            </a:fld>
            <a:endParaRPr lang="pt-BR" sz="1200" b="0" i="0">
              <a:solidFill>
                <a:prstClr val="black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197447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3B32DDF-C2AC-4FC9-8C3F-8B3A66D31575}" type="slidenum">
              <a:rPr lang="pt-BR" sz="1200" b="0" i="0">
                <a:solidFill>
                  <a:prstClr val="black"/>
                </a:solidFill>
              </a:rPr>
              <a:pPr eaLnBrk="1" hangingPunct="1"/>
              <a:t>16</a:t>
            </a:fld>
            <a:endParaRPr lang="pt-BR" sz="1200" b="0" i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15294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F84F0D-FDDD-4C2A-AC33-75BEFC3504F3}" type="slidenum">
              <a:rPr lang="pt-BR" sz="1200" b="0" i="0">
                <a:solidFill>
                  <a:prstClr val="black"/>
                </a:solidFill>
              </a:rPr>
              <a:pPr eaLnBrk="1" hangingPunct="1"/>
              <a:t>17</a:t>
            </a:fld>
            <a:endParaRPr lang="pt-BR" sz="1200" b="0" i="0">
              <a:solidFill>
                <a:prstClr val="black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221275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61A23-9ADF-4B52-BDDD-20A1D2134556}" type="slidenum">
              <a:rPr lang="pt-BR">
                <a:solidFill>
                  <a:prstClr val="black"/>
                </a:solidFill>
              </a:rPr>
              <a:pPr/>
              <a:t>18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376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r>
              <a:rPr lang="pt-BR" dirty="0" smtClean="0"/>
              <a:t>Para </a:t>
            </a:r>
            <a:r>
              <a:rPr lang="pt-BR" dirty="0" err="1" smtClean="0"/>
              <a:t>Positronics</a:t>
            </a:r>
            <a:r>
              <a:rPr lang="pt-BR" dirty="0" smtClean="0"/>
              <a:t> </a:t>
            </a:r>
            <a:r>
              <a:rPr lang="pt-BR" dirty="0" err="1" smtClean="0"/>
              <a:t>bid</a:t>
            </a:r>
            <a:r>
              <a:rPr lang="pt-BR" dirty="0" smtClean="0"/>
              <a:t> de 300, temos </a:t>
            </a:r>
          </a:p>
          <a:p>
            <a:r>
              <a:rPr lang="pt-BR" dirty="0" err="1" smtClean="0"/>
              <a:t>Prob</a:t>
            </a:r>
            <a:r>
              <a:rPr lang="pt-BR" dirty="0" smtClean="0"/>
              <a:t> (</a:t>
            </a:r>
            <a:r>
              <a:rPr lang="pt-BR" dirty="0" err="1" smtClean="0"/>
              <a:t>profit</a:t>
            </a:r>
            <a:r>
              <a:rPr lang="pt-BR" baseline="0" dirty="0" smtClean="0"/>
              <a:t> = 100) = 0,35*0,25+0,5*0,25+0,15*0,25 = 0,25</a:t>
            </a:r>
          </a:p>
          <a:p>
            <a:r>
              <a:rPr lang="pt-BR" baseline="0" dirty="0" err="1" smtClean="0"/>
              <a:t>Prob</a:t>
            </a:r>
            <a:r>
              <a:rPr lang="pt-BR" baseline="0" dirty="0" smtClean="0"/>
              <a:t> (</a:t>
            </a:r>
            <a:r>
              <a:rPr lang="pt-BR" baseline="0" dirty="0" err="1" smtClean="0"/>
              <a:t>profit</a:t>
            </a:r>
            <a:r>
              <a:rPr lang="pt-BR" baseline="0" dirty="0" smtClean="0"/>
              <a:t> = -100) = 0,50</a:t>
            </a:r>
          </a:p>
          <a:p>
            <a:r>
              <a:rPr lang="pt-BR" baseline="0" dirty="0" err="1" smtClean="0"/>
              <a:t>Prob</a:t>
            </a:r>
            <a:r>
              <a:rPr lang="pt-BR" baseline="0" dirty="0" smtClean="0"/>
              <a:t> (</a:t>
            </a:r>
            <a:r>
              <a:rPr lang="pt-BR" baseline="0" dirty="0" err="1" smtClean="0"/>
              <a:t>profit</a:t>
            </a:r>
            <a:r>
              <a:rPr lang="pt-BR" baseline="0" dirty="0" smtClean="0"/>
              <a:t> = -300) = 0,25</a:t>
            </a:r>
          </a:p>
          <a:p>
            <a:r>
              <a:rPr lang="pt-BR" baseline="0" dirty="0" smtClean="0"/>
              <a:t>Podemos agora elaborar a probabilidade acumulada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F9133-DC49-430C-8090-990905F3560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833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F9133-DC49-430C-8090-990905F3560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19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AB6DA-96D8-48B4-909E-DE398414958F}" type="slidenum">
              <a:rPr lang="pt-BR">
                <a:solidFill>
                  <a:prstClr val="black"/>
                </a:solidFill>
              </a:rPr>
              <a:pPr/>
              <a:t>22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290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8B8E0-244F-43EE-9049-49AD76427CA0}" type="slidenum">
              <a:rPr lang="pt-BR">
                <a:solidFill>
                  <a:prstClr val="black"/>
                </a:solidFill>
              </a:rPr>
              <a:pPr/>
              <a:t>24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63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5614F02-FCBE-49D2-8D96-1A2C9EC169D1}" type="slidenum">
              <a:rPr lang="pt-BR" sz="1200" b="0" i="0">
                <a:solidFill>
                  <a:prstClr val="black"/>
                </a:solidFill>
              </a:rPr>
              <a:pPr eaLnBrk="1" hangingPunct="1"/>
              <a:t>25</a:t>
            </a:fld>
            <a:endParaRPr lang="pt-BR" sz="1200" b="0" i="0">
              <a:solidFill>
                <a:prstClr val="black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015211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E95E95-A113-40CC-848B-1F77C37087BE}" type="slidenum">
              <a:rPr lang="pt-BR">
                <a:solidFill>
                  <a:prstClr val="black"/>
                </a:solidFill>
              </a:rPr>
              <a:pPr/>
              <a:t>26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4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61E80-1D87-45D1-8E2C-113C4EDF1AB3}" type="slidenum">
              <a:rPr lang="pt-BR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6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19993" indent="-276920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107681" indent="-221536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50754" indent="-221536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93826" indent="-221536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436899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79971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323044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766116" indent="-22153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9E0C63A-A125-4D99-8B87-D69FB242C270}" type="slidenum">
              <a:rPr lang="pt-BR" sz="1200">
                <a:solidFill>
                  <a:prstClr val="black"/>
                </a:solidFill>
                <a:latin typeface="Times New Roman" pitchFamily="18" charset="0"/>
              </a:rPr>
              <a:pPr/>
              <a:t>5</a:t>
            </a:fld>
            <a:endParaRPr lang="pt-BR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124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7BD9D12-C08D-4710-8EDD-89140CE13E75}" type="slidenum">
              <a:rPr lang="pt-BR" sz="1200" b="0" i="0">
                <a:solidFill>
                  <a:prstClr val="black"/>
                </a:solidFill>
              </a:rPr>
              <a:pPr eaLnBrk="1" hangingPunct="1"/>
              <a:t>8</a:t>
            </a:fld>
            <a:endParaRPr lang="pt-BR" sz="1200" b="0" i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63708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2FCB2C-B7A8-4FB1-833C-4044BDDFE35C}" type="slidenum">
              <a:rPr lang="pt-BR" sz="1200" b="0" i="0">
                <a:solidFill>
                  <a:prstClr val="black"/>
                </a:solidFill>
              </a:rPr>
              <a:pPr eaLnBrk="1" hangingPunct="1"/>
              <a:t>9</a:t>
            </a:fld>
            <a:endParaRPr lang="pt-BR" sz="1200" b="0" i="0">
              <a:solidFill>
                <a:prstClr val="black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928520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87950-1CBE-426A-ABA5-D10BC952DEBC}" type="slidenum">
              <a:rPr lang="pt-BR" altLang="pt-BR">
                <a:solidFill>
                  <a:prstClr val="black"/>
                </a:solidFill>
              </a:rPr>
              <a:pPr/>
              <a:t>11</a:t>
            </a:fld>
            <a:endParaRPr lang="pt-BR" altLang="pt-BR">
              <a:solidFill>
                <a:prstClr val="black"/>
              </a:solidFill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8" y="4343144"/>
            <a:ext cx="502898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pt-BR"/>
              <a:t>Custo global inclui: custos de aquisição de dormentes, de manutenção em operação, de disposição, de impactos ambientais (processos judiciais, etc.)</a:t>
            </a:r>
          </a:p>
          <a:p>
            <a:r>
              <a:rPr lang="pt-BR" altLang="pt-BR"/>
              <a:t>Importância de analisar a evolução ao longo do tempo das principais variáveis do problema. Por exemplo, o preço de dormente de uma espécie pode variar ao longo do tempo, refletir a redução de inventário da mesma ou a maior demanda por outros usos da espécie.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67520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86171A2-8D4D-414B-BD6B-EF36A7F6870B}" type="slidenum">
              <a:rPr lang="pt-BR" sz="1200" b="0" i="0">
                <a:solidFill>
                  <a:prstClr val="black"/>
                </a:solidFill>
              </a:rPr>
              <a:pPr eaLnBrk="1" hangingPunct="1"/>
              <a:t>12</a:t>
            </a:fld>
            <a:endParaRPr lang="pt-BR" sz="1200" b="0" i="0">
              <a:solidFill>
                <a:prstClr val="black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521498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411C131-ECC0-4530-BED2-8FA5D9FB870C}" type="slidenum">
              <a:rPr lang="pt-BR" sz="1200" b="0" i="0">
                <a:solidFill>
                  <a:prstClr val="black"/>
                </a:solidFill>
              </a:rPr>
              <a:pPr eaLnBrk="1" hangingPunct="1"/>
              <a:t>13</a:t>
            </a:fld>
            <a:endParaRPr lang="pt-BR" sz="1200" b="0" i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760304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EE1418B-B4CD-426C-97B8-3988334C51E2}" type="slidenum">
              <a:rPr lang="pt-BR" sz="1200" b="0" i="0">
                <a:solidFill>
                  <a:prstClr val="black"/>
                </a:solidFill>
              </a:rPr>
              <a:pPr eaLnBrk="1" hangingPunct="1"/>
              <a:t>14</a:t>
            </a:fld>
            <a:endParaRPr lang="pt-BR" sz="1200" b="0" i="0">
              <a:solidFill>
                <a:prstClr val="black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31910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77EB-B278-4B31-A2EE-D8675D90727C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9CB-8147-4DD4-A697-9D752E112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92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77EB-B278-4B31-A2EE-D8675D90727C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9CB-8147-4DD4-A697-9D752E112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4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77EB-B278-4B31-A2EE-D8675D90727C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9CB-8147-4DD4-A697-9D752E112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23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27717-5EF1-4A23-B8A1-436B80569F5F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426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CC441D-E329-43B3-AF12-5413D2EA1333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351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CBF50-A3FA-4C75-A649-7452F34F2679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6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50747-BD89-48A3-A313-5F3A48019276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31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E2F0D-5C3B-4FEB-86BB-A8246FB253BC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14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11B6C-B312-42FD-9828-0773893D09D6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2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D1EAB-D4B3-4305-8930-671C04DC8AF0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84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40642-F3D7-441B-8619-551D7392BAEA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20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77EB-B278-4B31-A2EE-D8675D90727C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9CB-8147-4DD4-A697-9D752E112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066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B05B5-C8E2-47CA-937D-7D0179B43512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956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014D8-2B8F-4D3B-A369-F5C53BDC93BD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505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D2D9E-8050-4358-8730-F5CC43115135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55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8A725F-CBE9-46A1-88EA-9881DFED57BD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187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DE889-8260-4693-B18A-1CCD91AA2DA2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53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B1A8D-3EF8-4DBD-93F6-6736024F9EB2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960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829E60-D3CC-4CCE-8DF3-5DFC6AF22E26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0991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050D4-FD14-42D8-A07A-C77B217A1E8E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4790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F5F79-4E83-46CB-9CE1-654E08FEF666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70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E8759-75A7-4B0E-9F81-618C1757140E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15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77EB-B278-4B31-A2EE-D8675D90727C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9CB-8147-4DD4-A697-9D752E112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47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DCEDE-FE9F-4CA0-9549-92265801AD3D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535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E5A2A2-FB9E-4BE1-AE05-79BDA67C4DD5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720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08FBE2-B93C-42C1-9A6F-543A80035F25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178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2D9C5-1603-4A69-A089-2E749AA1EEAC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06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8647B-8671-47BA-AF19-A3D957A42886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2329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015B0-C1B7-47BD-BDEC-D7299108FE04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706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55B46-F273-49D2-9355-D1F44D7533F8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638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FC32C-3ED1-4CB6-9462-A1F81720F25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510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983FB-F716-4BD0-9E51-22BCCD159728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2149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6B38D-1BC5-4960-80C5-414F8534CBD9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91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77EB-B278-4B31-A2EE-D8675D90727C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9CB-8147-4DD4-A697-9D752E112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7869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ED99A-63E3-4345-B078-E77FC11FD39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677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C1090-E7E8-46A1-A89C-7D164CA839E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310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69789-B60F-400D-8CAB-E60BFF794A09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023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4EA18-18FD-464A-A51B-9D0FF3E683CA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426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43CCD-0E2F-4EB4-8370-A2DC05E57D0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381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B3B04-FD17-4496-91D6-6012CDF5D934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777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7E00F-1AA3-4A95-9628-7B953C2130E1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828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3C6FF5-55C7-42AD-BC56-A580C69B1645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9786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F20E25-33D1-4968-954F-D0A2D42B5EA5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769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0A87F0-035A-4E1D-BA8B-65801C984076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9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77EB-B278-4B31-A2EE-D8675D90727C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9CB-8147-4DD4-A697-9D752E112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6059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CB669-D83D-48C0-8D7F-9C863A04DD6F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8579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EA5D3-099D-4F14-A7BE-FA047A940F1B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452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EE076-19A8-474A-855D-89716064EF2E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9930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8A9260-62AB-4314-925E-E8AC5444878E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8410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EC1A2-2D43-4C23-8B33-FB018F513FC7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648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7B827-7CDB-4691-B027-5CD08A59FB6C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2337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54089-ADAC-41AF-89C9-29AB4FD1F345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42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123BC-B567-4DAD-8BCC-8271D03F61C4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5981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A13EF-D4D2-4A11-A77D-91F0C907122C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231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BD4F2-F089-4FA9-9758-1A3870CAA22E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9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77EB-B278-4B31-A2EE-D8675D90727C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9CB-8147-4DD4-A697-9D752E112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408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3D28D-E066-4AB5-AB56-7B6A5657606D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1417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C6F34-D0EF-4038-91A9-608DEB61DF6C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634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87CF5-3E73-44DE-85F0-F68026A47979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219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9D647-9680-493C-80A9-7EC45E75C605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707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36685-C7B7-441D-88FB-1E17D3A01323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9179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CA4BE-4A51-412D-BA2D-0BDB5D0329C3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701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A0CE7-9429-4174-974B-8B67DA335978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0716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F2B31B2-8A80-4FFE-B43B-9FF36EFA2B53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80090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BC9C8-7047-426A-A60A-21AA3D4D92D2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44543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302095-7F21-492D-BC1C-5AD1D476B472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2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77EB-B278-4B31-A2EE-D8675D90727C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9CB-8147-4DD4-A697-9D752E112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977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CDA61-F3D0-499A-BEF9-94283DBE5380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732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F4098-BADC-4502-BE8D-EECF7961563C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996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BA5AD1-8970-4996-AC03-C84741950239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0679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13C44-4BD1-4919-B5D7-E9BCA66F0262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43201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0FD3F-FBC3-4398-9DB0-EAE62690A2F4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0196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AD1A5-57E2-4099-80BC-FBFF151C249D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2497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2C110-CD0E-4F1F-90C6-250B6D97FC47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2369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06728-00D0-4129-977B-3B8607F85C1F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73106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597F4-DB66-4D34-93E1-CE0BC0E3D95A}" type="slidenum">
              <a:rPr lang="pt-BR" altLang="pt-BR">
                <a:solidFill>
                  <a:srgbClr val="000000"/>
                </a:solidFill>
              </a:rPr>
              <a:pPr/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9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77EB-B278-4B31-A2EE-D8675D90727C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9CB-8147-4DD4-A697-9D752E112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98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77EB-B278-4B31-A2EE-D8675D90727C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9CB-8147-4DD4-A697-9D752E112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88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577EB-B278-4B31-A2EE-D8675D90727C}" type="datetimeFigureOut">
              <a:rPr lang="pt-BR" smtClean="0"/>
              <a:t>26/04/2018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749CB-8147-4DD4-A697-9D752E112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45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solidFill>
                  <a:srgbClr val="000000"/>
                </a:solidFill>
              </a:rPr>
              <a:t>FEA/USP  EAD-5853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068CC2-39D6-409F-B301-F2FFCF7DD568}" type="slidenum">
              <a:rPr lang="pt-B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99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323020-746E-4DFB-897C-72CEBAE9E41C}" type="slidenum">
              <a:rPr lang="pt-B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0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C13948-AB27-4250-BA68-6496EBBA8756}" type="slidenum">
              <a:rPr lang="pt-B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78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B16C27-B0AB-453D-8144-E1237E674C61}" type="slidenum">
              <a:rPr lang="pt-B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7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27FBEB-51C2-46A5-9741-E961B5278D4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70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50155A-F60A-40A7-9BB9-5DD43FE1DFDF}" type="slidenum">
              <a:rPr lang="pt-BR" altLang="pt-B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5.wmf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9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7387" y="2286000"/>
            <a:ext cx="8712968" cy="1503040"/>
          </a:xfrm>
        </p:spPr>
        <p:txBody>
          <a:bodyPr/>
          <a:lstStyle/>
          <a:p>
            <a:r>
              <a:rPr lang="pt-BR" sz="3200" b="1" i="1" dirty="0" smtClean="0"/>
              <a:t/>
            </a:r>
            <a:br>
              <a:rPr lang="pt-BR" sz="3200" b="1" i="1" dirty="0" smtClean="0"/>
            </a:br>
            <a:r>
              <a:rPr lang="pt-BR" sz="4000" b="1" i="1" dirty="0" smtClean="0"/>
              <a:t>EAD-5853 Aula 06</a:t>
            </a:r>
            <a:br>
              <a:rPr lang="pt-BR" sz="4000" b="1" i="1" dirty="0" smtClean="0"/>
            </a:br>
            <a:r>
              <a:rPr lang="pt-BR" sz="3200" b="1" i="1" dirty="0" smtClean="0"/>
              <a:t/>
            </a:r>
            <a:br>
              <a:rPr lang="pt-BR" sz="3200" b="1" i="1" dirty="0" smtClean="0"/>
            </a:br>
            <a:r>
              <a:rPr lang="pt-BR" sz="3200" b="1" i="1" dirty="0" smtClean="0"/>
              <a:t/>
            </a:r>
            <a:br>
              <a:rPr lang="pt-BR" sz="3200" b="1" i="1" dirty="0" smtClean="0"/>
            </a:br>
            <a:endParaRPr lang="pt-BR" sz="3200" b="1" i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49080"/>
            <a:ext cx="6400800" cy="1489720"/>
          </a:xfrm>
        </p:spPr>
        <p:txBody>
          <a:bodyPr/>
          <a:lstStyle/>
          <a:p>
            <a:r>
              <a:rPr lang="pt-BR" sz="2000" b="1" dirty="0" smtClean="0"/>
              <a:t>Abraham </a:t>
            </a:r>
            <a:r>
              <a:rPr lang="pt-BR" sz="2000" b="1" dirty="0" err="1" smtClean="0"/>
              <a:t>Yu</a:t>
            </a:r>
            <a:endParaRPr lang="pt-BR" sz="2000" b="1" dirty="0" smtClean="0"/>
          </a:p>
          <a:p>
            <a:r>
              <a:rPr lang="pt-BR" sz="2000" b="1" dirty="0" smtClean="0"/>
              <a:t>Gabriel </a:t>
            </a:r>
            <a:r>
              <a:rPr lang="pt-BR" sz="2000" b="1" dirty="0" err="1" smtClean="0"/>
              <a:t>Venturim</a:t>
            </a:r>
            <a:endParaRPr lang="pt-BR" sz="2000" b="1" dirty="0" smtClean="0"/>
          </a:p>
          <a:p>
            <a:endParaRPr lang="pt-BR" sz="2000" b="1" dirty="0"/>
          </a:p>
          <a:p>
            <a:r>
              <a:rPr lang="pt-BR" sz="2000" b="1" dirty="0"/>
              <a:t>EAD-FEA</a:t>
            </a:r>
          </a:p>
        </p:txBody>
      </p:sp>
      <p:pic>
        <p:nvPicPr>
          <p:cNvPr id="2052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3886200" y="0"/>
            <a:ext cx="1143000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84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C4E0-1FAF-48A7-A712-9F9CEE6DD485}" type="slidenum">
              <a:rPr lang="pt-BR" altLang="pt-BR">
                <a:solidFill>
                  <a:srgbClr val="000000"/>
                </a:solidFill>
              </a:rPr>
              <a:pPr/>
              <a:t>10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i="1"/>
              <a:t>Empresa EFB*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pt-BR" altLang="pt-BR" sz="2800"/>
              <a:t>EFB: 1000 km de ferrovia</a:t>
            </a:r>
          </a:p>
          <a:p>
            <a:r>
              <a:rPr lang="pt-BR" altLang="pt-BR" sz="2800"/>
              <a:t>1,5 milhões de dormentes de madeira instalados</a:t>
            </a:r>
          </a:p>
          <a:p>
            <a:pPr lvl="1"/>
            <a:r>
              <a:rPr lang="pt-BR" altLang="pt-BR" sz="2400"/>
              <a:t>São tratados com creosoto</a:t>
            </a:r>
          </a:p>
          <a:p>
            <a:pPr lvl="1"/>
            <a:r>
              <a:rPr lang="pt-BR" altLang="pt-BR" sz="2400"/>
              <a:t>Preço unitário: 100 R$ por unidade</a:t>
            </a:r>
          </a:p>
          <a:p>
            <a:r>
              <a:rPr lang="pt-BR" altLang="pt-BR" sz="2800"/>
              <a:t>Durabilidade média: aproximadamente 10 anos</a:t>
            </a:r>
          </a:p>
          <a:p>
            <a:r>
              <a:rPr lang="pt-BR" altLang="pt-BR" sz="2800"/>
              <a:t>Origem de fornecimento: florestas nativas</a:t>
            </a:r>
          </a:p>
          <a:p>
            <a:pPr>
              <a:buFontTx/>
              <a:buNone/>
            </a:pPr>
            <a:endParaRPr lang="pt-BR" altLang="pt-BR" sz="1800"/>
          </a:p>
          <a:p>
            <a:pPr>
              <a:buFontTx/>
              <a:buNone/>
            </a:pPr>
            <a:endParaRPr lang="pt-BR" altLang="pt-BR" sz="1800"/>
          </a:p>
          <a:p>
            <a:pPr>
              <a:buFontTx/>
              <a:buNone/>
            </a:pPr>
            <a:r>
              <a:rPr lang="pt-BR" altLang="pt-BR" sz="1800"/>
              <a:t>* Nome fictício</a:t>
            </a:r>
          </a:p>
        </p:txBody>
      </p:sp>
    </p:spTree>
    <p:extLst>
      <p:ext uri="{BB962C8B-B14F-4D97-AF65-F5344CB8AC3E}">
        <p14:creationId xmlns:p14="http://schemas.microsoft.com/office/powerpoint/2010/main" val="33705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27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5A86-1B1E-4A13-BF3E-B4B48A7F1CE9}" type="slidenum">
              <a:rPr lang="pt-BR" altLang="pt-BR">
                <a:solidFill>
                  <a:srgbClr val="000000"/>
                </a:solidFill>
              </a:rPr>
              <a:pPr/>
              <a:t>11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pt-BR" altLang="pt-BR" sz="4000" b="1" i="1"/>
              <a:t>Principais Fatores e Relações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417638" y="1958975"/>
            <a:ext cx="5392737" cy="3910013"/>
            <a:chOff x="893" y="1234"/>
            <a:chExt cx="3397" cy="2463"/>
          </a:xfrm>
        </p:grpSpPr>
        <p:sp>
          <p:nvSpPr>
            <p:cNvPr id="11268" name="Line 4"/>
            <p:cNvSpPr>
              <a:spLocks noChangeShapeType="1"/>
            </p:cNvSpPr>
            <p:nvPr/>
          </p:nvSpPr>
          <p:spPr bwMode="auto">
            <a:xfrm>
              <a:off x="2727" y="2136"/>
              <a:ext cx="420" cy="9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auto">
            <a:xfrm>
              <a:off x="3003" y="2821"/>
              <a:ext cx="59" cy="103"/>
            </a:xfrm>
            <a:custGeom>
              <a:avLst/>
              <a:gdLst>
                <a:gd name="T0" fmla="*/ 0 w 59"/>
                <a:gd name="T1" fmla="*/ 22 h 103"/>
                <a:gd name="T2" fmla="*/ 59 w 59"/>
                <a:gd name="T3" fmla="*/ 103 h 103"/>
                <a:gd name="T4" fmla="*/ 41 w 59"/>
                <a:gd name="T5" fmla="*/ 0 h 103"/>
                <a:gd name="T6" fmla="*/ 0 w 59"/>
                <a:gd name="T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03">
                  <a:moveTo>
                    <a:pt x="0" y="22"/>
                  </a:moveTo>
                  <a:lnTo>
                    <a:pt x="59" y="103"/>
                  </a:lnTo>
                  <a:lnTo>
                    <a:pt x="41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 flipH="1" flipV="1">
              <a:off x="2712" y="1246"/>
              <a:ext cx="1235" cy="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auto">
            <a:xfrm>
              <a:off x="2955" y="1234"/>
              <a:ext cx="92" cy="50"/>
            </a:xfrm>
            <a:custGeom>
              <a:avLst/>
              <a:gdLst>
                <a:gd name="T0" fmla="*/ 92 w 92"/>
                <a:gd name="T1" fmla="*/ 0 h 50"/>
                <a:gd name="T2" fmla="*/ 0 w 92"/>
                <a:gd name="T3" fmla="*/ 21 h 50"/>
                <a:gd name="T4" fmla="*/ 90 w 92"/>
                <a:gd name="T5" fmla="*/ 50 h 50"/>
                <a:gd name="T6" fmla="*/ 92 w 92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50">
                  <a:moveTo>
                    <a:pt x="92" y="0"/>
                  </a:moveTo>
                  <a:lnTo>
                    <a:pt x="0" y="21"/>
                  </a:lnTo>
                  <a:lnTo>
                    <a:pt x="90" y="5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>
              <a:off x="2712" y="1246"/>
              <a:ext cx="1006" cy="9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3476" y="1930"/>
              <a:ext cx="85" cy="82"/>
            </a:xfrm>
            <a:custGeom>
              <a:avLst/>
              <a:gdLst>
                <a:gd name="T0" fmla="*/ 0 w 85"/>
                <a:gd name="T1" fmla="*/ 37 h 82"/>
                <a:gd name="T2" fmla="*/ 85 w 85"/>
                <a:gd name="T3" fmla="*/ 82 h 82"/>
                <a:gd name="T4" fmla="*/ 30 w 85"/>
                <a:gd name="T5" fmla="*/ 0 h 82"/>
                <a:gd name="T6" fmla="*/ 0 w 85"/>
                <a:gd name="T7" fmla="*/ 3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82">
                  <a:moveTo>
                    <a:pt x="0" y="37"/>
                  </a:moveTo>
                  <a:lnTo>
                    <a:pt x="85" y="82"/>
                  </a:lnTo>
                  <a:lnTo>
                    <a:pt x="3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 flipV="1">
              <a:off x="3147" y="2152"/>
              <a:ext cx="571" cy="9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auto">
            <a:xfrm>
              <a:off x="3560" y="2307"/>
              <a:ext cx="68" cy="99"/>
            </a:xfrm>
            <a:custGeom>
              <a:avLst/>
              <a:gdLst>
                <a:gd name="T0" fmla="*/ 0 w 68"/>
                <a:gd name="T1" fmla="*/ 70 h 99"/>
                <a:gd name="T2" fmla="*/ 68 w 68"/>
                <a:gd name="T3" fmla="*/ 0 h 99"/>
                <a:gd name="T4" fmla="*/ 37 w 68"/>
                <a:gd name="T5" fmla="*/ 99 h 99"/>
                <a:gd name="T6" fmla="*/ 0 w 68"/>
                <a:gd name="T7" fmla="*/ 7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99">
                  <a:moveTo>
                    <a:pt x="0" y="70"/>
                  </a:moveTo>
                  <a:lnTo>
                    <a:pt x="68" y="0"/>
                  </a:lnTo>
                  <a:lnTo>
                    <a:pt x="37" y="99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>
              <a:off x="3147" y="3125"/>
              <a:ext cx="1143" cy="5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77" name="Freeform 13"/>
            <p:cNvSpPr>
              <a:spLocks/>
            </p:cNvSpPr>
            <p:nvPr/>
          </p:nvSpPr>
          <p:spPr bwMode="auto">
            <a:xfrm>
              <a:off x="3961" y="3497"/>
              <a:ext cx="93" cy="63"/>
            </a:xfrm>
            <a:custGeom>
              <a:avLst/>
              <a:gdLst>
                <a:gd name="T0" fmla="*/ 0 w 93"/>
                <a:gd name="T1" fmla="*/ 47 h 63"/>
                <a:gd name="T2" fmla="*/ 93 w 93"/>
                <a:gd name="T3" fmla="*/ 63 h 63"/>
                <a:gd name="T4" fmla="*/ 18 w 93"/>
                <a:gd name="T5" fmla="*/ 0 h 63"/>
                <a:gd name="T6" fmla="*/ 0 w 93"/>
                <a:gd name="T7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63">
                  <a:moveTo>
                    <a:pt x="0" y="47"/>
                  </a:moveTo>
                  <a:lnTo>
                    <a:pt x="93" y="63"/>
                  </a:lnTo>
                  <a:lnTo>
                    <a:pt x="18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>
              <a:off x="1119" y="3672"/>
              <a:ext cx="317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auto">
            <a:xfrm>
              <a:off x="3961" y="3646"/>
              <a:ext cx="92" cy="51"/>
            </a:xfrm>
            <a:custGeom>
              <a:avLst/>
              <a:gdLst>
                <a:gd name="T0" fmla="*/ 0 w 92"/>
                <a:gd name="T1" fmla="*/ 51 h 51"/>
                <a:gd name="T2" fmla="*/ 92 w 92"/>
                <a:gd name="T3" fmla="*/ 26 h 51"/>
                <a:gd name="T4" fmla="*/ 0 w 92"/>
                <a:gd name="T5" fmla="*/ 0 h 51"/>
                <a:gd name="T6" fmla="*/ 0 w 92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51">
                  <a:moveTo>
                    <a:pt x="0" y="51"/>
                  </a:moveTo>
                  <a:lnTo>
                    <a:pt x="92" y="26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V="1">
              <a:off x="1119" y="3641"/>
              <a:ext cx="1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 flipV="1">
              <a:off x="1130" y="3612"/>
              <a:ext cx="10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 flipV="1">
              <a:off x="1140" y="3585"/>
              <a:ext cx="8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flipV="1">
              <a:off x="1148" y="3557"/>
              <a:ext cx="10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flipV="1">
              <a:off x="1158" y="3528"/>
              <a:ext cx="9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 flipV="1">
              <a:off x="1167" y="3499"/>
              <a:ext cx="10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flipV="1">
              <a:off x="1177" y="3470"/>
              <a:ext cx="10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 flipV="1">
              <a:off x="1187" y="3443"/>
              <a:ext cx="10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 flipV="1">
              <a:off x="1197" y="3415"/>
              <a:ext cx="10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 flipV="1">
              <a:off x="1207" y="3388"/>
              <a:ext cx="9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90" name="Line 26"/>
            <p:cNvSpPr>
              <a:spLocks noChangeShapeType="1"/>
            </p:cNvSpPr>
            <p:nvPr/>
          </p:nvSpPr>
          <p:spPr bwMode="auto">
            <a:xfrm flipV="1">
              <a:off x="1216" y="3359"/>
              <a:ext cx="10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 flipV="1">
              <a:off x="1226" y="3332"/>
              <a:ext cx="12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92" name="Line 28"/>
            <p:cNvSpPr>
              <a:spLocks noChangeShapeType="1"/>
            </p:cNvSpPr>
            <p:nvPr/>
          </p:nvSpPr>
          <p:spPr bwMode="auto">
            <a:xfrm flipV="1">
              <a:off x="1238" y="3303"/>
              <a:ext cx="10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93" name="Line 29"/>
            <p:cNvSpPr>
              <a:spLocks noChangeShapeType="1"/>
            </p:cNvSpPr>
            <p:nvPr/>
          </p:nvSpPr>
          <p:spPr bwMode="auto">
            <a:xfrm flipV="1">
              <a:off x="1248" y="3276"/>
              <a:ext cx="9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94" name="Line 30"/>
            <p:cNvSpPr>
              <a:spLocks noChangeShapeType="1"/>
            </p:cNvSpPr>
            <p:nvPr/>
          </p:nvSpPr>
          <p:spPr bwMode="auto">
            <a:xfrm flipV="1">
              <a:off x="1257" y="3249"/>
              <a:ext cx="12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 flipV="1">
              <a:off x="1269" y="3222"/>
              <a:ext cx="10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 flipV="1">
              <a:off x="1279" y="3195"/>
              <a:ext cx="1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 flipV="1">
              <a:off x="1290" y="3168"/>
              <a:ext cx="1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 flipV="1">
              <a:off x="1301" y="3141"/>
              <a:ext cx="12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 flipV="1">
              <a:off x="1313" y="3114"/>
              <a:ext cx="1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 flipV="1">
              <a:off x="1324" y="3089"/>
              <a:ext cx="12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01" name="Line 37"/>
            <p:cNvSpPr>
              <a:spLocks noChangeShapeType="1"/>
            </p:cNvSpPr>
            <p:nvPr/>
          </p:nvSpPr>
          <p:spPr bwMode="auto">
            <a:xfrm flipV="1">
              <a:off x="1336" y="3062"/>
              <a:ext cx="1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 flipV="1">
              <a:off x="1347" y="3037"/>
              <a:ext cx="12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 flipV="1">
              <a:off x="1359" y="3012"/>
              <a:ext cx="13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04" name="Line 40"/>
            <p:cNvSpPr>
              <a:spLocks noChangeShapeType="1"/>
            </p:cNvSpPr>
            <p:nvPr/>
          </p:nvSpPr>
          <p:spPr bwMode="auto">
            <a:xfrm flipV="1">
              <a:off x="1372" y="2987"/>
              <a:ext cx="1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05" name="Line 41"/>
            <p:cNvSpPr>
              <a:spLocks noChangeShapeType="1"/>
            </p:cNvSpPr>
            <p:nvPr/>
          </p:nvSpPr>
          <p:spPr bwMode="auto">
            <a:xfrm flipV="1">
              <a:off x="1383" y="2961"/>
              <a:ext cx="13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06" name="Line 42"/>
            <p:cNvSpPr>
              <a:spLocks noChangeShapeType="1"/>
            </p:cNvSpPr>
            <p:nvPr/>
          </p:nvSpPr>
          <p:spPr bwMode="auto">
            <a:xfrm flipV="1">
              <a:off x="1396" y="2938"/>
              <a:ext cx="13" cy="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07" name="Line 43"/>
            <p:cNvSpPr>
              <a:spLocks noChangeShapeType="1"/>
            </p:cNvSpPr>
            <p:nvPr/>
          </p:nvSpPr>
          <p:spPr bwMode="auto">
            <a:xfrm flipV="1">
              <a:off x="1409" y="2913"/>
              <a:ext cx="13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08" name="Line 44"/>
            <p:cNvSpPr>
              <a:spLocks noChangeShapeType="1"/>
            </p:cNvSpPr>
            <p:nvPr/>
          </p:nvSpPr>
          <p:spPr bwMode="auto">
            <a:xfrm flipV="1">
              <a:off x="1422" y="2890"/>
              <a:ext cx="15" cy="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09" name="Line 45"/>
            <p:cNvSpPr>
              <a:spLocks noChangeShapeType="1"/>
            </p:cNvSpPr>
            <p:nvPr/>
          </p:nvSpPr>
          <p:spPr bwMode="auto">
            <a:xfrm flipV="1">
              <a:off x="1437" y="2866"/>
              <a:ext cx="13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10" name="Line 46"/>
            <p:cNvSpPr>
              <a:spLocks noChangeShapeType="1"/>
            </p:cNvSpPr>
            <p:nvPr/>
          </p:nvSpPr>
          <p:spPr bwMode="auto">
            <a:xfrm flipV="1">
              <a:off x="1450" y="2843"/>
              <a:ext cx="15" cy="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11" name="Line 47"/>
            <p:cNvSpPr>
              <a:spLocks noChangeShapeType="1"/>
            </p:cNvSpPr>
            <p:nvPr/>
          </p:nvSpPr>
          <p:spPr bwMode="auto">
            <a:xfrm flipV="1">
              <a:off x="1465" y="2819"/>
              <a:ext cx="14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12" name="Line 48"/>
            <p:cNvSpPr>
              <a:spLocks noChangeShapeType="1"/>
            </p:cNvSpPr>
            <p:nvPr/>
          </p:nvSpPr>
          <p:spPr bwMode="auto">
            <a:xfrm flipV="1">
              <a:off x="1479" y="2798"/>
              <a:ext cx="15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13" name="Line 49"/>
            <p:cNvSpPr>
              <a:spLocks noChangeShapeType="1"/>
            </p:cNvSpPr>
            <p:nvPr/>
          </p:nvSpPr>
          <p:spPr bwMode="auto">
            <a:xfrm flipV="1">
              <a:off x="1494" y="2776"/>
              <a:ext cx="15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14" name="Line 50"/>
            <p:cNvSpPr>
              <a:spLocks noChangeShapeType="1"/>
            </p:cNvSpPr>
            <p:nvPr/>
          </p:nvSpPr>
          <p:spPr bwMode="auto">
            <a:xfrm flipV="1">
              <a:off x="1509" y="2755"/>
              <a:ext cx="14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15" name="Line 51"/>
            <p:cNvSpPr>
              <a:spLocks noChangeShapeType="1"/>
            </p:cNvSpPr>
            <p:nvPr/>
          </p:nvSpPr>
          <p:spPr bwMode="auto">
            <a:xfrm flipV="1">
              <a:off x="1523" y="2733"/>
              <a:ext cx="17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16" name="Line 52"/>
            <p:cNvSpPr>
              <a:spLocks noChangeShapeType="1"/>
            </p:cNvSpPr>
            <p:nvPr/>
          </p:nvSpPr>
          <p:spPr bwMode="auto">
            <a:xfrm flipV="1">
              <a:off x="1540" y="2712"/>
              <a:ext cx="16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17" name="Line 53"/>
            <p:cNvSpPr>
              <a:spLocks noChangeShapeType="1"/>
            </p:cNvSpPr>
            <p:nvPr/>
          </p:nvSpPr>
          <p:spPr bwMode="auto">
            <a:xfrm flipV="1">
              <a:off x="1556" y="2692"/>
              <a:ext cx="16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18" name="Line 54"/>
            <p:cNvSpPr>
              <a:spLocks noChangeShapeType="1"/>
            </p:cNvSpPr>
            <p:nvPr/>
          </p:nvSpPr>
          <p:spPr bwMode="auto">
            <a:xfrm flipV="1">
              <a:off x="1572" y="2672"/>
              <a:ext cx="17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19" name="Line 55"/>
            <p:cNvSpPr>
              <a:spLocks noChangeShapeType="1"/>
            </p:cNvSpPr>
            <p:nvPr/>
          </p:nvSpPr>
          <p:spPr bwMode="auto">
            <a:xfrm flipV="1">
              <a:off x="1589" y="2652"/>
              <a:ext cx="18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20" name="Line 56"/>
            <p:cNvSpPr>
              <a:spLocks noChangeShapeType="1"/>
            </p:cNvSpPr>
            <p:nvPr/>
          </p:nvSpPr>
          <p:spPr bwMode="auto">
            <a:xfrm flipV="1">
              <a:off x="1607" y="2632"/>
              <a:ext cx="18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21" name="Line 57"/>
            <p:cNvSpPr>
              <a:spLocks noChangeShapeType="1"/>
            </p:cNvSpPr>
            <p:nvPr/>
          </p:nvSpPr>
          <p:spPr bwMode="auto">
            <a:xfrm flipV="1">
              <a:off x="1625" y="2614"/>
              <a:ext cx="18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22" name="Line 58"/>
            <p:cNvSpPr>
              <a:spLocks noChangeShapeType="1"/>
            </p:cNvSpPr>
            <p:nvPr/>
          </p:nvSpPr>
          <p:spPr bwMode="auto">
            <a:xfrm flipV="1">
              <a:off x="1643" y="2597"/>
              <a:ext cx="18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23" name="Line 59"/>
            <p:cNvSpPr>
              <a:spLocks noChangeShapeType="1"/>
            </p:cNvSpPr>
            <p:nvPr/>
          </p:nvSpPr>
          <p:spPr bwMode="auto">
            <a:xfrm flipV="1">
              <a:off x="1661" y="2579"/>
              <a:ext cx="19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24" name="Line 60"/>
            <p:cNvSpPr>
              <a:spLocks noChangeShapeType="1"/>
            </p:cNvSpPr>
            <p:nvPr/>
          </p:nvSpPr>
          <p:spPr bwMode="auto">
            <a:xfrm flipV="1">
              <a:off x="1680" y="2562"/>
              <a:ext cx="20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25" name="Line 61"/>
            <p:cNvSpPr>
              <a:spLocks noChangeShapeType="1"/>
            </p:cNvSpPr>
            <p:nvPr/>
          </p:nvSpPr>
          <p:spPr bwMode="auto">
            <a:xfrm flipV="1">
              <a:off x="1700" y="2544"/>
              <a:ext cx="19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26" name="Line 62"/>
            <p:cNvSpPr>
              <a:spLocks noChangeShapeType="1"/>
            </p:cNvSpPr>
            <p:nvPr/>
          </p:nvSpPr>
          <p:spPr bwMode="auto">
            <a:xfrm flipV="1">
              <a:off x="1719" y="2530"/>
              <a:ext cx="20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27" name="Line 63"/>
            <p:cNvSpPr>
              <a:spLocks noChangeShapeType="1"/>
            </p:cNvSpPr>
            <p:nvPr/>
          </p:nvSpPr>
          <p:spPr bwMode="auto">
            <a:xfrm flipV="1">
              <a:off x="1739" y="2516"/>
              <a:ext cx="21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28" name="Line 64"/>
            <p:cNvSpPr>
              <a:spLocks noChangeShapeType="1"/>
            </p:cNvSpPr>
            <p:nvPr/>
          </p:nvSpPr>
          <p:spPr bwMode="auto">
            <a:xfrm flipV="1">
              <a:off x="1760" y="2499"/>
              <a:ext cx="20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29" name="Line 65"/>
            <p:cNvSpPr>
              <a:spLocks noChangeShapeType="1"/>
            </p:cNvSpPr>
            <p:nvPr/>
          </p:nvSpPr>
          <p:spPr bwMode="auto">
            <a:xfrm flipV="1">
              <a:off x="1780" y="2485"/>
              <a:ext cx="21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30" name="Line 66"/>
            <p:cNvSpPr>
              <a:spLocks noChangeShapeType="1"/>
            </p:cNvSpPr>
            <p:nvPr/>
          </p:nvSpPr>
          <p:spPr bwMode="auto">
            <a:xfrm flipV="1">
              <a:off x="1801" y="2471"/>
              <a:ext cx="23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31" name="Line 67"/>
            <p:cNvSpPr>
              <a:spLocks noChangeShapeType="1"/>
            </p:cNvSpPr>
            <p:nvPr/>
          </p:nvSpPr>
          <p:spPr bwMode="auto">
            <a:xfrm flipV="1">
              <a:off x="1824" y="2456"/>
              <a:ext cx="2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32" name="Line 68"/>
            <p:cNvSpPr>
              <a:spLocks noChangeShapeType="1"/>
            </p:cNvSpPr>
            <p:nvPr/>
          </p:nvSpPr>
          <p:spPr bwMode="auto">
            <a:xfrm flipV="1">
              <a:off x="1845" y="2442"/>
              <a:ext cx="23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33" name="Line 69"/>
            <p:cNvSpPr>
              <a:spLocks noChangeShapeType="1"/>
            </p:cNvSpPr>
            <p:nvPr/>
          </p:nvSpPr>
          <p:spPr bwMode="auto">
            <a:xfrm flipV="1">
              <a:off x="1868" y="2429"/>
              <a:ext cx="23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34" name="Line 70"/>
            <p:cNvSpPr>
              <a:spLocks noChangeShapeType="1"/>
            </p:cNvSpPr>
            <p:nvPr/>
          </p:nvSpPr>
          <p:spPr bwMode="auto">
            <a:xfrm flipV="1">
              <a:off x="1891" y="2417"/>
              <a:ext cx="23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35" name="Line 71"/>
            <p:cNvSpPr>
              <a:spLocks noChangeShapeType="1"/>
            </p:cNvSpPr>
            <p:nvPr/>
          </p:nvSpPr>
          <p:spPr bwMode="auto">
            <a:xfrm flipV="1">
              <a:off x="1914" y="2404"/>
              <a:ext cx="23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36" name="Line 72"/>
            <p:cNvSpPr>
              <a:spLocks noChangeShapeType="1"/>
            </p:cNvSpPr>
            <p:nvPr/>
          </p:nvSpPr>
          <p:spPr bwMode="auto">
            <a:xfrm flipV="1">
              <a:off x="1937" y="2392"/>
              <a:ext cx="22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37" name="Line 73"/>
            <p:cNvSpPr>
              <a:spLocks noChangeShapeType="1"/>
            </p:cNvSpPr>
            <p:nvPr/>
          </p:nvSpPr>
          <p:spPr bwMode="auto">
            <a:xfrm flipV="1">
              <a:off x="1959" y="2379"/>
              <a:ext cx="25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38" name="Line 74"/>
            <p:cNvSpPr>
              <a:spLocks noChangeShapeType="1"/>
            </p:cNvSpPr>
            <p:nvPr/>
          </p:nvSpPr>
          <p:spPr bwMode="auto">
            <a:xfrm flipV="1">
              <a:off x="1984" y="2368"/>
              <a:ext cx="24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39" name="Line 75"/>
            <p:cNvSpPr>
              <a:spLocks noChangeShapeType="1"/>
            </p:cNvSpPr>
            <p:nvPr/>
          </p:nvSpPr>
          <p:spPr bwMode="auto">
            <a:xfrm flipV="1">
              <a:off x="2008" y="2357"/>
              <a:ext cx="25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40" name="Line 76"/>
            <p:cNvSpPr>
              <a:spLocks noChangeShapeType="1"/>
            </p:cNvSpPr>
            <p:nvPr/>
          </p:nvSpPr>
          <p:spPr bwMode="auto">
            <a:xfrm flipV="1">
              <a:off x="2033" y="2347"/>
              <a:ext cx="24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41" name="Line 77"/>
            <p:cNvSpPr>
              <a:spLocks noChangeShapeType="1"/>
            </p:cNvSpPr>
            <p:nvPr/>
          </p:nvSpPr>
          <p:spPr bwMode="auto">
            <a:xfrm flipV="1">
              <a:off x="2057" y="2336"/>
              <a:ext cx="25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42" name="Line 78"/>
            <p:cNvSpPr>
              <a:spLocks noChangeShapeType="1"/>
            </p:cNvSpPr>
            <p:nvPr/>
          </p:nvSpPr>
          <p:spPr bwMode="auto">
            <a:xfrm flipV="1">
              <a:off x="2082" y="2325"/>
              <a:ext cx="24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43" name="Line 79"/>
            <p:cNvSpPr>
              <a:spLocks noChangeShapeType="1"/>
            </p:cNvSpPr>
            <p:nvPr/>
          </p:nvSpPr>
          <p:spPr bwMode="auto">
            <a:xfrm flipV="1">
              <a:off x="2106" y="2314"/>
              <a:ext cx="27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44" name="Line 80"/>
            <p:cNvSpPr>
              <a:spLocks noChangeShapeType="1"/>
            </p:cNvSpPr>
            <p:nvPr/>
          </p:nvSpPr>
          <p:spPr bwMode="auto">
            <a:xfrm flipV="1">
              <a:off x="2133" y="2305"/>
              <a:ext cx="24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45" name="Line 81"/>
            <p:cNvSpPr>
              <a:spLocks noChangeShapeType="1"/>
            </p:cNvSpPr>
            <p:nvPr/>
          </p:nvSpPr>
          <p:spPr bwMode="auto">
            <a:xfrm flipV="1">
              <a:off x="2157" y="2296"/>
              <a:ext cx="26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46" name="Line 82"/>
            <p:cNvSpPr>
              <a:spLocks noChangeShapeType="1"/>
            </p:cNvSpPr>
            <p:nvPr/>
          </p:nvSpPr>
          <p:spPr bwMode="auto">
            <a:xfrm flipV="1">
              <a:off x="2183" y="2286"/>
              <a:ext cx="26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47" name="Line 83"/>
            <p:cNvSpPr>
              <a:spLocks noChangeShapeType="1"/>
            </p:cNvSpPr>
            <p:nvPr/>
          </p:nvSpPr>
          <p:spPr bwMode="auto">
            <a:xfrm flipV="1">
              <a:off x="2209" y="2277"/>
              <a:ext cx="26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48" name="Line 84"/>
            <p:cNvSpPr>
              <a:spLocks noChangeShapeType="1"/>
            </p:cNvSpPr>
            <p:nvPr/>
          </p:nvSpPr>
          <p:spPr bwMode="auto">
            <a:xfrm flipV="1">
              <a:off x="2235" y="2268"/>
              <a:ext cx="27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49" name="Line 85"/>
            <p:cNvSpPr>
              <a:spLocks noChangeShapeType="1"/>
            </p:cNvSpPr>
            <p:nvPr/>
          </p:nvSpPr>
          <p:spPr bwMode="auto">
            <a:xfrm flipV="1">
              <a:off x="2262" y="2259"/>
              <a:ext cx="27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50" name="Line 86"/>
            <p:cNvSpPr>
              <a:spLocks noChangeShapeType="1"/>
            </p:cNvSpPr>
            <p:nvPr/>
          </p:nvSpPr>
          <p:spPr bwMode="auto">
            <a:xfrm flipV="1">
              <a:off x="2289" y="2251"/>
              <a:ext cx="26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51" name="Line 87"/>
            <p:cNvSpPr>
              <a:spLocks noChangeShapeType="1"/>
            </p:cNvSpPr>
            <p:nvPr/>
          </p:nvSpPr>
          <p:spPr bwMode="auto">
            <a:xfrm flipV="1">
              <a:off x="2315" y="2242"/>
              <a:ext cx="27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52" name="Line 88"/>
            <p:cNvSpPr>
              <a:spLocks noChangeShapeType="1"/>
            </p:cNvSpPr>
            <p:nvPr/>
          </p:nvSpPr>
          <p:spPr bwMode="auto">
            <a:xfrm flipV="1">
              <a:off x="2342" y="2233"/>
              <a:ext cx="27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53" name="Line 89"/>
            <p:cNvSpPr>
              <a:spLocks noChangeShapeType="1"/>
            </p:cNvSpPr>
            <p:nvPr/>
          </p:nvSpPr>
          <p:spPr bwMode="auto">
            <a:xfrm flipV="1">
              <a:off x="2369" y="2226"/>
              <a:ext cx="26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54" name="Line 90"/>
            <p:cNvSpPr>
              <a:spLocks noChangeShapeType="1"/>
            </p:cNvSpPr>
            <p:nvPr/>
          </p:nvSpPr>
          <p:spPr bwMode="auto">
            <a:xfrm flipV="1">
              <a:off x="2395" y="2217"/>
              <a:ext cx="28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55" name="Line 91"/>
            <p:cNvSpPr>
              <a:spLocks noChangeShapeType="1"/>
            </p:cNvSpPr>
            <p:nvPr/>
          </p:nvSpPr>
          <p:spPr bwMode="auto">
            <a:xfrm flipV="1">
              <a:off x="2423" y="2210"/>
              <a:ext cx="28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56" name="Freeform 92"/>
            <p:cNvSpPr>
              <a:spLocks/>
            </p:cNvSpPr>
            <p:nvPr/>
          </p:nvSpPr>
          <p:spPr bwMode="auto">
            <a:xfrm>
              <a:off x="2343" y="2212"/>
              <a:ext cx="95" cy="50"/>
            </a:xfrm>
            <a:custGeom>
              <a:avLst/>
              <a:gdLst>
                <a:gd name="T0" fmla="*/ 0 w 95"/>
                <a:gd name="T1" fmla="*/ 2 h 50"/>
                <a:gd name="T2" fmla="*/ 95 w 95"/>
                <a:gd name="T3" fmla="*/ 0 h 50"/>
                <a:gd name="T4" fmla="*/ 12 w 95"/>
                <a:gd name="T5" fmla="*/ 50 h 50"/>
                <a:gd name="T6" fmla="*/ 0 w 95"/>
                <a:gd name="T7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50">
                  <a:moveTo>
                    <a:pt x="0" y="2"/>
                  </a:moveTo>
                  <a:lnTo>
                    <a:pt x="95" y="0"/>
                  </a:lnTo>
                  <a:lnTo>
                    <a:pt x="12" y="5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57" name="Line 93"/>
            <p:cNvSpPr>
              <a:spLocks noChangeShapeType="1"/>
            </p:cNvSpPr>
            <p:nvPr/>
          </p:nvSpPr>
          <p:spPr bwMode="auto">
            <a:xfrm>
              <a:off x="1644" y="1834"/>
              <a:ext cx="1083" cy="30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58" name="Freeform 94"/>
            <p:cNvSpPr>
              <a:spLocks/>
            </p:cNvSpPr>
            <p:nvPr/>
          </p:nvSpPr>
          <p:spPr bwMode="auto">
            <a:xfrm>
              <a:off x="2343" y="2009"/>
              <a:ext cx="95" cy="48"/>
            </a:xfrm>
            <a:custGeom>
              <a:avLst/>
              <a:gdLst>
                <a:gd name="T0" fmla="*/ 0 w 95"/>
                <a:gd name="T1" fmla="*/ 48 h 48"/>
                <a:gd name="T2" fmla="*/ 95 w 95"/>
                <a:gd name="T3" fmla="*/ 48 h 48"/>
                <a:gd name="T4" fmla="*/ 12 w 95"/>
                <a:gd name="T5" fmla="*/ 0 h 48"/>
                <a:gd name="T6" fmla="*/ 0 w 9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48">
                  <a:moveTo>
                    <a:pt x="0" y="48"/>
                  </a:moveTo>
                  <a:lnTo>
                    <a:pt x="95" y="48"/>
                  </a:lnTo>
                  <a:lnTo>
                    <a:pt x="1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59" name="Line 95"/>
            <p:cNvSpPr>
              <a:spLocks noChangeShapeType="1"/>
            </p:cNvSpPr>
            <p:nvPr/>
          </p:nvSpPr>
          <p:spPr bwMode="auto">
            <a:xfrm flipV="1">
              <a:off x="2033" y="2136"/>
              <a:ext cx="694" cy="10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60" name="Freeform 96"/>
            <p:cNvSpPr>
              <a:spLocks/>
            </p:cNvSpPr>
            <p:nvPr/>
          </p:nvSpPr>
          <p:spPr bwMode="auto">
            <a:xfrm>
              <a:off x="2498" y="2375"/>
              <a:ext cx="72" cy="97"/>
            </a:xfrm>
            <a:custGeom>
              <a:avLst/>
              <a:gdLst>
                <a:gd name="T0" fmla="*/ 0 w 72"/>
                <a:gd name="T1" fmla="*/ 67 h 97"/>
                <a:gd name="T2" fmla="*/ 72 w 72"/>
                <a:gd name="T3" fmla="*/ 0 h 97"/>
                <a:gd name="T4" fmla="*/ 38 w 72"/>
                <a:gd name="T5" fmla="*/ 97 h 97"/>
                <a:gd name="T6" fmla="*/ 0 w 72"/>
                <a:gd name="T7" fmla="*/ 6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97">
                  <a:moveTo>
                    <a:pt x="0" y="67"/>
                  </a:moveTo>
                  <a:lnTo>
                    <a:pt x="72" y="0"/>
                  </a:lnTo>
                  <a:lnTo>
                    <a:pt x="38" y="9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61" name="Line 97"/>
            <p:cNvSpPr>
              <a:spLocks noChangeShapeType="1"/>
            </p:cNvSpPr>
            <p:nvPr/>
          </p:nvSpPr>
          <p:spPr bwMode="auto">
            <a:xfrm flipH="1" flipV="1">
              <a:off x="1112" y="3637"/>
              <a:ext cx="7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62" name="Line 98"/>
            <p:cNvSpPr>
              <a:spLocks noChangeShapeType="1"/>
            </p:cNvSpPr>
            <p:nvPr/>
          </p:nvSpPr>
          <p:spPr bwMode="auto">
            <a:xfrm flipH="1" flipV="1">
              <a:off x="1105" y="3605"/>
              <a:ext cx="7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 flipH="1" flipV="1">
              <a:off x="1099" y="3575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 flipH="1" flipV="1">
              <a:off x="1091" y="3542"/>
              <a:ext cx="8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 flipH="1" flipV="1">
              <a:off x="1084" y="3510"/>
              <a:ext cx="7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 flipH="1" flipV="1">
              <a:off x="1078" y="3477"/>
              <a:ext cx="6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67" name="Line 103"/>
            <p:cNvSpPr>
              <a:spLocks noChangeShapeType="1"/>
            </p:cNvSpPr>
            <p:nvPr/>
          </p:nvSpPr>
          <p:spPr bwMode="auto">
            <a:xfrm flipH="1" flipV="1">
              <a:off x="1070" y="3445"/>
              <a:ext cx="8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 flipH="1" flipV="1">
              <a:off x="1063" y="3415"/>
              <a:ext cx="7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 flipH="1" flipV="1">
              <a:off x="1056" y="3382"/>
              <a:ext cx="7" cy="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 flipH="1" flipV="1">
              <a:off x="1048" y="3350"/>
              <a:ext cx="8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71" name="Line 107"/>
            <p:cNvSpPr>
              <a:spLocks noChangeShapeType="1"/>
            </p:cNvSpPr>
            <p:nvPr/>
          </p:nvSpPr>
          <p:spPr bwMode="auto">
            <a:xfrm flipH="1" flipV="1">
              <a:off x="1042" y="3319"/>
              <a:ext cx="6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 flipH="1" flipV="1">
              <a:off x="1035" y="3287"/>
              <a:ext cx="7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73" name="Line 109"/>
            <p:cNvSpPr>
              <a:spLocks noChangeShapeType="1"/>
            </p:cNvSpPr>
            <p:nvPr/>
          </p:nvSpPr>
          <p:spPr bwMode="auto">
            <a:xfrm flipH="1" flipV="1">
              <a:off x="1029" y="3255"/>
              <a:ext cx="6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74" name="Line 110"/>
            <p:cNvSpPr>
              <a:spLocks noChangeShapeType="1"/>
            </p:cNvSpPr>
            <p:nvPr/>
          </p:nvSpPr>
          <p:spPr bwMode="auto">
            <a:xfrm flipH="1" flipV="1">
              <a:off x="1022" y="3224"/>
              <a:ext cx="7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75" name="Line 111"/>
            <p:cNvSpPr>
              <a:spLocks noChangeShapeType="1"/>
            </p:cNvSpPr>
            <p:nvPr/>
          </p:nvSpPr>
          <p:spPr bwMode="auto">
            <a:xfrm flipH="1" flipV="1">
              <a:off x="1016" y="3192"/>
              <a:ext cx="6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76" name="Line 112"/>
            <p:cNvSpPr>
              <a:spLocks noChangeShapeType="1"/>
            </p:cNvSpPr>
            <p:nvPr/>
          </p:nvSpPr>
          <p:spPr bwMode="auto">
            <a:xfrm flipH="1" flipV="1">
              <a:off x="1009" y="3161"/>
              <a:ext cx="7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77" name="Line 113"/>
            <p:cNvSpPr>
              <a:spLocks noChangeShapeType="1"/>
            </p:cNvSpPr>
            <p:nvPr/>
          </p:nvSpPr>
          <p:spPr bwMode="auto">
            <a:xfrm flipH="1" flipV="1">
              <a:off x="1003" y="3130"/>
              <a:ext cx="6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78" name="Line 114"/>
            <p:cNvSpPr>
              <a:spLocks noChangeShapeType="1"/>
            </p:cNvSpPr>
            <p:nvPr/>
          </p:nvSpPr>
          <p:spPr bwMode="auto">
            <a:xfrm flipH="1" flipV="1">
              <a:off x="996" y="3098"/>
              <a:ext cx="7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79" name="Line 115"/>
            <p:cNvSpPr>
              <a:spLocks noChangeShapeType="1"/>
            </p:cNvSpPr>
            <p:nvPr/>
          </p:nvSpPr>
          <p:spPr bwMode="auto">
            <a:xfrm flipH="1" flipV="1">
              <a:off x="991" y="3068"/>
              <a:ext cx="5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80" name="Line 116"/>
            <p:cNvSpPr>
              <a:spLocks noChangeShapeType="1"/>
            </p:cNvSpPr>
            <p:nvPr/>
          </p:nvSpPr>
          <p:spPr bwMode="auto">
            <a:xfrm flipH="1" flipV="1">
              <a:off x="985" y="3037"/>
              <a:ext cx="6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81" name="Line 117"/>
            <p:cNvSpPr>
              <a:spLocks noChangeShapeType="1"/>
            </p:cNvSpPr>
            <p:nvPr/>
          </p:nvSpPr>
          <p:spPr bwMode="auto">
            <a:xfrm flipH="1" flipV="1">
              <a:off x="980" y="3005"/>
              <a:ext cx="5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82" name="Line 118"/>
            <p:cNvSpPr>
              <a:spLocks noChangeShapeType="1"/>
            </p:cNvSpPr>
            <p:nvPr/>
          </p:nvSpPr>
          <p:spPr bwMode="auto">
            <a:xfrm flipH="1" flipV="1">
              <a:off x="973" y="2974"/>
              <a:ext cx="7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83" name="Line 119"/>
            <p:cNvSpPr>
              <a:spLocks noChangeShapeType="1"/>
            </p:cNvSpPr>
            <p:nvPr/>
          </p:nvSpPr>
          <p:spPr bwMode="auto">
            <a:xfrm flipH="1" flipV="1">
              <a:off x="968" y="2943"/>
              <a:ext cx="5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84" name="Line 120"/>
            <p:cNvSpPr>
              <a:spLocks noChangeShapeType="1"/>
            </p:cNvSpPr>
            <p:nvPr/>
          </p:nvSpPr>
          <p:spPr bwMode="auto">
            <a:xfrm flipH="1" flipV="1">
              <a:off x="962" y="2913"/>
              <a:ext cx="6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85" name="Line 121"/>
            <p:cNvSpPr>
              <a:spLocks noChangeShapeType="1"/>
            </p:cNvSpPr>
            <p:nvPr/>
          </p:nvSpPr>
          <p:spPr bwMode="auto">
            <a:xfrm flipH="1" flipV="1">
              <a:off x="957" y="2882"/>
              <a:ext cx="5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86" name="Line 122"/>
            <p:cNvSpPr>
              <a:spLocks noChangeShapeType="1"/>
            </p:cNvSpPr>
            <p:nvPr/>
          </p:nvSpPr>
          <p:spPr bwMode="auto">
            <a:xfrm flipH="1" flipV="1">
              <a:off x="952" y="2854"/>
              <a:ext cx="5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87" name="Line 123"/>
            <p:cNvSpPr>
              <a:spLocks noChangeShapeType="1"/>
            </p:cNvSpPr>
            <p:nvPr/>
          </p:nvSpPr>
          <p:spPr bwMode="auto">
            <a:xfrm flipH="1" flipV="1">
              <a:off x="947" y="2823"/>
              <a:ext cx="5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88" name="Line 124"/>
            <p:cNvSpPr>
              <a:spLocks noChangeShapeType="1"/>
            </p:cNvSpPr>
            <p:nvPr/>
          </p:nvSpPr>
          <p:spPr bwMode="auto">
            <a:xfrm flipH="1" flipV="1">
              <a:off x="942" y="2792"/>
              <a:ext cx="5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89" name="Line 125"/>
            <p:cNvSpPr>
              <a:spLocks noChangeShapeType="1"/>
            </p:cNvSpPr>
            <p:nvPr/>
          </p:nvSpPr>
          <p:spPr bwMode="auto">
            <a:xfrm flipH="1" flipV="1">
              <a:off x="937" y="2764"/>
              <a:ext cx="5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90" name="Line 126"/>
            <p:cNvSpPr>
              <a:spLocks noChangeShapeType="1"/>
            </p:cNvSpPr>
            <p:nvPr/>
          </p:nvSpPr>
          <p:spPr bwMode="auto">
            <a:xfrm flipH="1" flipV="1">
              <a:off x="934" y="2733"/>
              <a:ext cx="3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91" name="Line 127"/>
            <p:cNvSpPr>
              <a:spLocks noChangeShapeType="1"/>
            </p:cNvSpPr>
            <p:nvPr/>
          </p:nvSpPr>
          <p:spPr bwMode="auto">
            <a:xfrm flipH="1" flipV="1">
              <a:off x="929" y="2704"/>
              <a:ext cx="5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92" name="Line 128"/>
            <p:cNvSpPr>
              <a:spLocks noChangeShapeType="1"/>
            </p:cNvSpPr>
            <p:nvPr/>
          </p:nvSpPr>
          <p:spPr bwMode="auto">
            <a:xfrm flipH="1" flipV="1">
              <a:off x="926" y="2676"/>
              <a:ext cx="3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93" name="Line 129"/>
            <p:cNvSpPr>
              <a:spLocks noChangeShapeType="1"/>
            </p:cNvSpPr>
            <p:nvPr/>
          </p:nvSpPr>
          <p:spPr bwMode="auto">
            <a:xfrm flipH="1" flipV="1">
              <a:off x="921" y="2647"/>
              <a:ext cx="5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94" name="Line 130"/>
            <p:cNvSpPr>
              <a:spLocks noChangeShapeType="1"/>
            </p:cNvSpPr>
            <p:nvPr/>
          </p:nvSpPr>
          <p:spPr bwMode="auto">
            <a:xfrm flipH="1" flipV="1">
              <a:off x="918" y="2616"/>
              <a:ext cx="3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95" name="Line 131"/>
            <p:cNvSpPr>
              <a:spLocks noChangeShapeType="1"/>
            </p:cNvSpPr>
            <p:nvPr/>
          </p:nvSpPr>
          <p:spPr bwMode="auto">
            <a:xfrm flipH="1" flipV="1">
              <a:off x="914" y="2589"/>
              <a:ext cx="4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96" name="Line 132"/>
            <p:cNvSpPr>
              <a:spLocks noChangeShapeType="1"/>
            </p:cNvSpPr>
            <p:nvPr/>
          </p:nvSpPr>
          <p:spPr bwMode="auto">
            <a:xfrm flipH="1" flipV="1">
              <a:off x="911" y="2561"/>
              <a:ext cx="3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97" name="Line 133"/>
            <p:cNvSpPr>
              <a:spLocks noChangeShapeType="1"/>
            </p:cNvSpPr>
            <p:nvPr/>
          </p:nvSpPr>
          <p:spPr bwMode="auto">
            <a:xfrm flipH="1" flipV="1">
              <a:off x="908" y="2532"/>
              <a:ext cx="3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98" name="Line 134"/>
            <p:cNvSpPr>
              <a:spLocks noChangeShapeType="1"/>
            </p:cNvSpPr>
            <p:nvPr/>
          </p:nvSpPr>
          <p:spPr bwMode="auto">
            <a:xfrm flipH="1" flipV="1">
              <a:off x="906" y="2505"/>
              <a:ext cx="2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399" name="Line 135"/>
            <p:cNvSpPr>
              <a:spLocks noChangeShapeType="1"/>
            </p:cNvSpPr>
            <p:nvPr/>
          </p:nvSpPr>
          <p:spPr bwMode="auto">
            <a:xfrm flipH="1" flipV="1">
              <a:off x="903" y="2478"/>
              <a:ext cx="3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00" name="Line 136"/>
            <p:cNvSpPr>
              <a:spLocks noChangeShapeType="1"/>
            </p:cNvSpPr>
            <p:nvPr/>
          </p:nvSpPr>
          <p:spPr bwMode="auto">
            <a:xfrm flipH="1" flipV="1">
              <a:off x="901" y="2449"/>
              <a:ext cx="2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01" name="Line 137"/>
            <p:cNvSpPr>
              <a:spLocks noChangeShapeType="1"/>
            </p:cNvSpPr>
            <p:nvPr/>
          </p:nvSpPr>
          <p:spPr bwMode="auto">
            <a:xfrm flipH="1" flipV="1">
              <a:off x="900" y="2422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02" name="Line 138"/>
            <p:cNvSpPr>
              <a:spLocks noChangeShapeType="1"/>
            </p:cNvSpPr>
            <p:nvPr/>
          </p:nvSpPr>
          <p:spPr bwMode="auto">
            <a:xfrm flipH="1" flipV="1">
              <a:off x="898" y="2395"/>
              <a:ext cx="2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03" name="Line 139"/>
            <p:cNvSpPr>
              <a:spLocks noChangeShapeType="1"/>
            </p:cNvSpPr>
            <p:nvPr/>
          </p:nvSpPr>
          <p:spPr bwMode="auto">
            <a:xfrm flipH="1" flipV="1">
              <a:off x="896" y="2368"/>
              <a:ext cx="2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04" name="Line 140"/>
            <p:cNvSpPr>
              <a:spLocks noChangeShapeType="1"/>
            </p:cNvSpPr>
            <p:nvPr/>
          </p:nvSpPr>
          <p:spPr bwMode="auto">
            <a:xfrm flipH="1" flipV="1">
              <a:off x="895" y="2341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05" name="Line 141"/>
            <p:cNvSpPr>
              <a:spLocks noChangeShapeType="1"/>
            </p:cNvSpPr>
            <p:nvPr/>
          </p:nvSpPr>
          <p:spPr bwMode="auto">
            <a:xfrm flipV="1">
              <a:off x="895" y="231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06" name="Line 142"/>
            <p:cNvSpPr>
              <a:spLocks noChangeShapeType="1"/>
            </p:cNvSpPr>
            <p:nvPr/>
          </p:nvSpPr>
          <p:spPr bwMode="auto">
            <a:xfrm flipH="1" flipV="1">
              <a:off x="893" y="2289"/>
              <a:ext cx="2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07" name="Line 143"/>
            <p:cNvSpPr>
              <a:spLocks noChangeShapeType="1"/>
            </p:cNvSpPr>
            <p:nvPr/>
          </p:nvSpPr>
          <p:spPr bwMode="auto">
            <a:xfrm flipV="1">
              <a:off x="893" y="2264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08" name="Line 144"/>
            <p:cNvSpPr>
              <a:spLocks noChangeShapeType="1"/>
            </p:cNvSpPr>
            <p:nvPr/>
          </p:nvSpPr>
          <p:spPr bwMode="auto">
            <a:xfrm flipV="1">
              <a:off x="893" y="2237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09" name="Line 145"/>
            <p:cNvSpPr>
              <a:spLocks noChangeShapeType="1"/>
            </p:cNvSpPr>
            <p:nvPr/>
          </p:nvSpPr>
          <p:spPr bwMode="auto">
            <a:xfrm flipV="1">
              <a:off x="893" y="2212"/>
              <a:ext cx="2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10" name="Line 146"/>
            <p:cNvSpPr>
              <a:spLocks noChangeShapeType="1"/>
            </p:cNvSpPr>
            <p:nvPr/>
          </p:nvSpPr>
          <p:spPr bwMode="auto">
            <a:xfrm flipV="1">
              <a:off x="895" y="2187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11" name="Line 147"/>
            <p:cNvSpPr>
              <a:spLocks noChangeShapeType="1"/>
            </p:cNvSpPr>
            <p:nvPr/>
          </p:nvSpPr>
          <p:spPr bwMode="auto">
            <a:xfrm flipV="1">
              <a:off x="895" y="2161"/>
              <a:ext cx="1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12" name="Line 148"/>
            <p:cNvSpPr>
              <a:spLocks noChangeShapeType="1"/>
            </p:cNvSpPr>
            <p:nvPr/>
          </p:nvSpPr>
          <p:spPr bwMode="auto">
            <a:xfrm flipV="1">
              <a:off x="896" y="2138"/>
              <a:ext cx="1" cy="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13" name="Line 149"/>
            <p:cNvSpPr>
              <a:spLocks noChangeShapeType="1"/>
            </p:cNvSpPr>
            <p:nvPr/>
          </p:nvSpPr>
          <p:spPr bwMode="auto">
            <a:xfrm flipV="1">
              <a:off x="896" y="2113"/>
              <a:ext cx="2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14" name="Line 150"/>
            <p:cNvSpPr>
              <a:spLocks noChangeShapeType="1"/>
            </p:cNvSpPr>
            <p:nvPr/>
          </p:nvSpPr>
          <p:spPr bwMode="auto">
            <a:xfrm flipV="1">
              <a:off x="898" y="2090"/>
              <a:ext cx="3" cy="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15" name="Line 151"/>
            <p:cNvSpPr>
              <a:spLocks noChangeShapeType="1"/>
            </p:cNvSpPr>
            <p:nvPr/>
          </p:nvSpPr>
          <p:spPr bwMode="auto">
            <a:xfrm flipV="1">
              <a:off x="901" y="2066"/>
              <a:ext cx="2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16" name="Line 152"/>
            <p:cNvSpPr>
              <a:spLocks noChangeShapeType="1"/>
            </p:cNvSpPr>
            <p:nvPr/>
          </p:nvSpPr>
          <p:spPr bwMode="auto">
            <a:xfrm flipV="1">
              <a:off x="903" y="2043"/>
              <a:ext cx="3" cy="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17" name="Line 153"/>
            <p:cNvSpPr>
              <a:spLocks noChangeShapeType="1"/>
            </p:cNvSpPr>
            <p:nvPr/>
          </p:nvSpPr>
          <p:spPr bwMode="auto">
            <a:xfrm flipV="1">
              <a:off x="906" y="2019"/>
              <a:ext cx="4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18" name="Line 154"/>
            <p:cNvSpPr>
              <a:spLocks noChangeShapeType="1"/>
            </p:cNvSpPr>
            <p:nvPr/>
          </p:nvSpPr>
          <p:spPr bwMode="auto">
            <a:xfrm flipV="1">
              <a:off x="910" y="1998"/>
              <a:ext cx="3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19" name="Line 155"/>
            <p:cNvSpPr>
              <a:spLocks noChangeShapeType="1"/>
            </p:cNvSpPr>
            <p:nvPr/>
          </p:nvSpPr>
          <p:spPr bwMode="auto">
            <a:xfrm flipV="1">
              <a:off x="913" y="1974"/>
              <a:ext cx="3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20" name="Line 156"/>
            <p:cNvSpPr>
              <a:spLocks noChangeShapeType="1"/>
            </p:cNvSpPr>
            <p:nvPr/>
          </p:nvSpPr>
          <p:spPr bwMode="auto">
            <a:xfrm flipV="1">
              <a:off x="916" y="1953"/>
              <a:ext cx="5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21" name="Line 157"/>
            <p:cNvSpPr>
              <a:spLocks noChangeShapeType="1"/>
            </p:cNvSpPr>
            <p:nvPr/>
          </p:nvSpPr>
          <p:spPr bwMode="auto">
            <a:xfrm flipV="1">
              <a:off x="921" y="1931"/>
              <a:ext cx="5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22" name="Line 158"/>
            <p:cNvSpPr>
              <a:spLocks noChangeShapeType="1"/>
            </p:cNvSpPr>
            <p:nvPr/>
          </p:nvSpPr>
          <p:spPr bwMode="auto">
            <a:xfrm flipV="1">
              <a:off x="926" y="1910"/>
              <a:ext cx="5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23" name="Line 159"/>
            <p:cNvSpPr>
              <a:spLocks noChangeShapeType="1"/>
            </p:cNvSpPr>
            <p:nvPr/>
          </p:nvSpPr>
          <p:spPr bwMode="auto">
            <a:xfrm flipV="1">
              <a:off x="931" y="1888"/>
              <a:ext cx="5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24" name="Line 160"/>
            <p:cNvSpPr>
              <a:spLocks noChangeShapeType="1"/>
            </p:cNvSpPr>
            <p:nvPr/>
          </p:nvSpPr>
          <p:spPr bwMode="auto">
            <a:xfrm flipV="1">
              <a:off x="936" y="1868"/>
              <a:ext cx="6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25" name="Line 161"/>
            <p:cNvSpPr>
              <a:spLocks noChangeShapeType="1"/>
            </p:cNvSpPr>
            <p:nvPr/>
          </p:nvSpPr>
          <p:spPr bwMode="auto">
            <a:xfrm flipV="1">
              <a:off x="942" y="1849"/>
              <a:ext cx="5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26" name="Line 162"/>
            <p:cNvSpPr>
              <a:spLocks noChangeShapeType="1"/>
            </p:cNvSpPr>
            <p:nvPr/>
          </p:nvSpPr>
          <p:spPr bwMode="auto">
            <a:xfrm flipV="1">
              <a:off x="947" y="1829"/>
              <a:ext cx="7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27" name="Line 163"/>
            <p:cNvSpPr>
              <a:spLocks noChangeShapeType="1"/>
            </p:cNvSpPr>
            <p:nvPr/>
          </p:nvSpPr>
          <p:spPr bwMode="auto">
            <a:xfrm flipV="1">
              <a:off x="954" y="1809"/>
              <a:ext cx="8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28" name="Line 164"/>
            <p:cNvSpPr>
              <a:spLocks noChangeShapeType="1"/>
            </p:cNvSpPr>
            <p:nvPr/>
          </p:nvSpPr>
          <p:spPr bwMode="auto">
            <a:xfrm flipV="1">
              <a:off x="962" y="1789"/>
              <a:ext cx="6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29" name="Line 165"/>
            <p:cNvSpPr>
              <a:spLocks noChangeShapeType="1"/>
            </p:cNvSpPr>
            <p:nvPr/>
          </p:nvSpPr>
          <p:spPr bwMode="auto">
            <a:xfrm flipV="1">
              <a:off x="968" y="1771"/>
              <a:ext cx="8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30" name="Line 166"/>
            <p:cNvSpPr>
              <a:spLocks noChangeShapeType="1"/>
            </p:cNvSpPr>
            <p:nvPr/>
          </p:nvSpPr>
          <p:spPr bwMode="auto">
            <a:xfrm flipV="1">
              <a:off x="976" y="1753"/>
              <a:ext cx="9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31" name="Line 167"/>
            <p:cNvSpPr>
              <a:spLocks noChangeShapeType="1"/>
            </p:cNvSpPr>
            <p:nvPr/>
          </p:nvSpPr>
          <p:spPr bwMode="auto">
            <a:xfrm flipV="1">
              <a:off x="985" y="1735"/>
              <a:ext cx="9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32" name="Line 168"/>
            <p:cNvSpPr>
              <a:spLocks noChangeShapeType="1"/>
            </p:cNvSpPr>
            <p:nvPr/>
          </p:nvSpPr>
          <p:spPr bwMode="auto">
            <a:xfrm flipV="1">
              <a:off x="994" y="1717"/>
              <a:ext cx="9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33" name="Line 169"/>
            <p:cNvSpPr>
              <a:spLocks noChangeShapeType="1"/>
            </p:cNvSpPr>
            <p:nvPr/>
          </p:nvSpPr>
          <p:spPr bwMode="auto">
            <a:xfrm flipV="1">
              <a:off x="1003" y="1699"/>
              <a:ext cx="9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34" name="Line 170"/>
            <p:cNvSpPr>
              <a:spLocks noChangeShapeType="1"/>
            </p:cNvSpPr>
            <p:nvPr/>
          </p:nvSpPr>
          <p:spPr bwMode="auto">
            <a:xfrm flipV="1">
              <a:off x="1012" y="1683"/>
              <a:ext cx="12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35" name="Line 171"/>
            <p:cNvSpPr>
              <a:spLocks noChangeShapeType="1"/>
            </p:cNvSpPr>
            <p:nvPr/>
          </p:nvSpPr>
          <p:spPr bwMode="auto">
            <a:xfrm flipV="1">
              <a:off x="1024" y="1667"/>
              <a:ext cx="10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36" name="Line 172"/>
            <p:cNvSpPr>
              <a:spLocks noChangeShapeType="1"/>
            </p:cNvSpPr>
            <p:nvPr/>
          </p:nvSpPr>
          <p:spPr bwMode="auto">
            <a:xfrm flipV="1">
              <a:off x="1034" y="1651"/>
              <a:ext cx="1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37" name="Line 173"/>
            <p:cNvSpPr>
              <a:spLocks noChangeShapeType="1"/>
            </p:cNvSpPr>
            <p:nvPr/>
          </p:nvSpPr>
          <p:spPr bwMode="auto">
            <a:xfrm flipV="1">
              <a:off x="1045" y="1637"/>
              <a:ext cx="11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38" name="Line 174"/>
            <p:cNvSpPr>
              <a:spLocks noChangeShapeType="1"/>
            </p:cNvSpPr>
            <p:nvPr/>
          </p:nvSpPr>
          <p:spPr bwMode="auto">
            <a:xfrm flipV="1">
              <a:off x="1056" y="1620"/>
              <a:ext cx="14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39" name="Line 175"/>
            <p:cNvSpPr>
              <a:spLocks noChangeShapeType="1"/>
            </p:cNvSpPr>
            <p:nvPr/>
          </p:nvSpPr>
          <p:spPr bwMode="auto">
            <a:xfrm flipV="1">
              <a:off x="1070" y="1606"/>
              <a:ext cx="11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40" name="Line 176"/>
            <p:cNvSpPr>
              <a:spLocks noChangeShapeType="1"/>
            </p:cNvSpPr>
            <p:nvPr/>
          </p:nvSpPr>
          <p:spPr bwMode="auto">
            <a:xfrm flipV="1">
              <a:off x="1081" y="1592"/>
              <a:ext cx="13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41" name="Line 177"/>
            <p:cNvSpPr>
              <a:spLocks noChangeShapeType="1"/>
            </p:cNvSpPr>
            <p:nvPr/>
          </p:nvSpPr>
          <p:spPr bwMode="auto">
            <a:xfrm flipV="1">
              <a:off x="1094" y="1579"/>
              <a:ext cx="13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42" name="Line 178"/>
            <p:cNvSpPr>
              <a:spLocks noChangeShapeType="1"/>
            </p:cNvSpPr>
            <p:nvPr/>
          </p:nvSpPr>
          <p:spPr bwMode="auto">
            <a:xfrm flipV="1">
              <a:off x="1107" y="1565"/>
              <a:ext cx="15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43" name="Line 179"/>
            <p:cNvSpPr>
              <a:spLocks noChangeShapeType="1"/>
            </p:cNvSpPr>
            <p:nvPr/>
          </p:nvSpPr>
          <p:spPr bwMode="auto">
            <a:xfrm flipV="1">
              <a:off x="1122" y="1552"/>
              <a:ext cx="14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44" name="Line 180"/>
            <p:cNvSpPr>
              <a:spLocks noChangeShapeType="1"/>
            </p:cNvSpPr>
            <p:nvPr/>
          </p:nvSpPr>
          <p:spPr bwMode="auto">
            <a:xfrm flipV="1">
              <a:off x="1136" y="1539"/>
              <a:ext cx="15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45" name="Line 181"/>
            <p:cNvSpPr>
              <a:spLocks noChangeShapeType="1"/>
            </p:cNvSpPr>
            <p:nvPr/>
          </p:nvSpPr>
          <p:spPr bwMode="auto">
            <a:xfrm flipV="1">
              <a:off x="1151" y="1527"/>
              <a:ext cx="15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46" name="Line 182"/>
            <p:cNvSpPr>
              <a:spLocks noChangeShapeType="1"/>
            </p:cNvSpPr>
            <p:nvPr/>
          </p:nvSpPr>
          <p:spPr bwMode="auto">
            <a:xfrm flipV="1">
              <a:off x="1166" y="1514"/>
              <a:ext cx="16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47" name="Line 183"/>
            <p:cNvSpPr>
              <a:spLocks noChangeShapeType="1"/>
            </p:cNvSpPr>
            <p:nvPr/>
          </p:nvSpPr>
          <p:spPr bwMode="auto">
            <a:xfrm flipV="1">
              <a:off x="1182" y="1503"/>
              <a:ext cx="15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48" name="Line 184"/>
            <p:cNvSpPr>
              <a:spLocks noChangeShapeType="1"/>
            </p:cNvSpPr>
            <p:nvPr/>
          </p:nvSpPr>
          <p:spPr bwMode="auto">
            <a:xfrm flipV="1">
              <a:off x="1197" y="1491"/>
              <a:ext cx="16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49" name="Line 185"/>
            <p:cNvSpPr>
              <a:spLocks noChangeShapeType="1"/>
            </p:cNvSpPr>
            <p:nvPr/>
          </p:nvSpPr>
          <p:spPr bwMode="auto">
            <a:xfrm flipV="1">
              <a:off x="1213" y="1480"/>
              <a:ext cx="18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50" name="Line 186"/>
            <p:cNvSpPr>
              <a:spLocks noChangeShapeType="1"/>
            </p:cNvSpPr>
            <p:nvPr/>
          </p:nvSpPr>
          <p:spPr bwMode="auto">
            <a:xfrm flipV="1">
              <a:off x="1231" y="1471"/>
              <a:ext cx="17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51" name="Line 187"/>
            <p:cNvSpPr>
              <a:spLocks noChangeShapeType="1"/>
            </p:cNvSpPr>
            <p:nvPr/>
          </p:nvSpPr>
          <p:spPr bwMode="auto">
            <a:xfrm flipV="1">
              <a:off x="1248" y="1460"/>
              <a:ext cx="17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52" name="Line 188"/>
            <p:cNvSpPr>
              <a:spLocks noChangeShapeType="1"/>
            </p:cNvSpPr>
            <p:nvPr/>
          </p:nvSpPr>
          <p:spPr bwMode="auto">
            <a:xfrm flipV="1">
              <a:off x="1265" y="1450"/>
              <a:ext cx="18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53" name="Line 189"/>
            <p:cNvSpPr>
              <a:spLocks noChangeShapeType="1"/>
            </p:cNvSpPr>
            <p:nvPr/>
          </p:nvSpPr>
          <p:spPr bwMode="auto">
            <a:xfrm flipV="1">
              <a:off x="1283" y="1441"/>
              <a:ext cx="18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54" name="Line 190"/>
            <p:cNvSpPr>
              <a:spLocks noChangeShapeType="1"/>
            </p:cNvSpPr>
            <p:nvPr/>
          </p:nvSpPr>
          <p:spPr bwMode="auto">
            <a:xfrm flipV="1">
              <a:off x="1301" y="1432"/>
              <a:ext cx="18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55" name="Line 191"/>
            <p:cNvSpPr>
              <a:spLocks noChangeShapeType="1"/>
            </p:cNvSpPr>
            <p:nvPr/>
          </p:nvSpPr>
          <p:spPr bwMode="auto">
            <a:xfrm flipV="1">
              <a:off x="1319" y="1423"/>
              <a:ext cx="2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56" name="Line 192"/>
            <p:cNvSpPr>
              <a:spLocks noChangeShapeType="1"/>
            </p:cNvSpPr>
            <p:nvPr/>
          </p:nvSpPr>
          <p:spPr bwMode="auto">
            <a:xfrm flipV="1">
              <a:off x="1339" y="1414"/>
              <a:ext cx="2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57" name="Line 193"/>
            <p:cNvSpPr>
              <a:spLocks noChangeShapeType="1"/>
            </p:cNvSpPr>
            <p:nvPr/>
          </p:nvSpPr>
          <p:spPr bwMode="auto">
            <a:xfrm flipV="1">
              <a:off x="1359" y="1406"/>
              <a:ext cx="19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58" name="Line 194"/>
            <p:cNvSpPr>
              <a:spLocks noChangeShapeType="1"/>
            </p:cNvSpPr>
            <p:nvPr/>
          </p:nvSpPr>
          <p:spPr bwMode="auto">
            <a:xfrm flipV="1">
              <a:off x="1378" y="1397"/>
              <a:ext cx="20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59" name="Line 195"/>
            <p:cNvSpPr>
              <a:spLocks noChangeShapeType="1"/>
            </p:cNvSpPr>
            <p:nvPr/>
          </p:nvSpPr>
          <p:spPr bwMode="auto">
            <a:xfrm flipV="1">
              <a:off x="1398" y="1390"/>
              <a:ext cx="2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60" name="Line 196"/>
            <p:cNvSpPr>
              <a:spLocks noChangeShapeType="1"/>
            </p:cNvSpPr>
            <p:nvPr/>
          </p:nvSpPr>
          <p:spPr bwMode="auto">
            <a:xfrm flipV="1">
              <a:off x="1419" y="1383"/>
              <a:ext cx="20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61" name="Line 197"/>
            <p:cNvSpPr>
              <a:spLocks noChangeShapeType="1"/>
            </p:cNvSpPr>
            <p:nvPr/>
          </p:nvSpPr>
          <p:spPr bwMode="auto">
            <a:xfrm flipV="1">
              <a:off x="1439" y="1376"/>
              <a:ext cx="2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62" name="Line 198"/>
            <p:cNvSpPr>
              <a:spLocks noChangeShapeType="1"/>
            </p:cNvSpPr>
            <p:nvPr/>
          </p:nvSpPr>
          <p:spPr bwMode="auto">
            <a:xfrm flipV="1">
              <a:off x="1460" y="1369"/>
              <a:ext cx="2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63" name="Line 199"/>
            <p:cNvSpPr>
              <a:spLocks noChangeShapeType="1"/>
            </p:cNvSpPr>
            <p:nvPr/>
          </p:nvSpPr>
          <p:spPr bwMode="auto">
            <a:xfrm flipV="1">
              <a:off x="1481" y="1361"/>
              <a:ext cx="23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64" name="Line 200"/>
            <p:cNvSpPr>
              <a:spLocks noChangeShapeType="1"/>
            </p:cNvSpPr>
            <p:nvPr/>
          </p:nvSpPr>
          <p:spPr bwMode="auto">
            <a:xfrm flipV="1">
              <a:off x="1504" y="1356"/>
              <a:ext cx="2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65" name="Line 201"/>
            <p:cNvSpPr>
              <a:spLocks noChangeShapeType="1"/>
            </p:cNvSpPr>
            <p:nvPr/>
          </p:nvSpPr>
          <p:spPr bwMode="auto">
            <a:xfrm flipV="1">
              <a:off x="1525" y="1349"/>
              <a:ext cx="23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66" name="Line 202"/>
            <p:cNvSpPr>
              <a:spLocks noChangeShapeType="1"/>
            </p:cNvSpPr>
            <p:nvPr/>
          </p:nvSpPr>
          <p:spPr bwMode="auto">
            <a:xfrm flipV="1">
              <a:off x="1548" y="1343"/>
              <a:ext cx="2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  <p:sp>
          <p:nvSpPr>
            <p:cNvPr id="11467" name="Line 203"/>
            <p:cNvSpPr>
              <a:spLocks noChangeShapeType="1"/>
            </p:cNvSpPr>
            <p:nvPr/>
          </p:nvSpPr>
          <p:spPr bwMode="auto">
            <a:xfrm flipV="1">
              <a:off x="1569" y="1338"/>
              <a:ext cx="23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2400">
                <a:solidFill>
                  <a:srgbClr val="000000"/>
                </a:solidFill>
              </a:endParaRPr>
            </a:p>
          </p:txBody>
        </p:sp>
      </p:grpSp>
      <p:sp>
        <p:nvSpPr>
          <p:cNvPr id="11468" name="Line 204"/>
          <p:cNvSpPr>
            <a:spLocks noChangeShapeType="1"/>
          </p:cNvSpPr>
          <p:nvPr/>
        </p:nvSpPr>
        <p:spPr bwMode="auto">
          <a:xfrm flipV="1">
            <a:off x="2527300" y="2116138"/>
            <a:ext cx="36513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69" name="Line 205"/>
          <p:cNvSpPr>
            <a:spLocks noChangeShapeType="1"/>
          </p:cNvSpPr>
          <p:nvPr/>
        </p:nvSpPr>
        <p:spPr bwMode="auto">
          <a:xfrm flipV="1">
            <a:off x="2563813" y="2106613"/>
            <a:ext cx="38100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70" name="Line 206"/>
          <p:cNvSpPr>
            <a:spLocks noChangeShapeType="1"/>
          </p:cNvSpPr>
          <p:nvPr/>
        </p:nvSpPr>
        <p:spPr bwMode="auto">
          <a:xfrm flipV="1">
            <a:off x="2601913" y="2098675"/>
            <a:ext cx="36512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71" name="Line 207"/>
          <p:cNvSpPr>
            <a:spLocks noChangeShapeType="1"/>
          </p:cNvSpPr>
          <p:nvPr/>
        </p:nvSpPr>
        <p:spPr bwMode="auto">
          <a:xfrm flipV="1">
            <a:off x="2638425" y="2092325"/>
            <a:ext cx="39688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72" name="Line 208"/>
          <p:cNvSpPr>
            <a:spLocks noChangeShapeType="1"/>
          </p:cNvSpPr>
          <p:nvPr/>
        </p:nvSpPr>
        <p:spPr bwMode="auto">
          <a:xfrm flipV="1">
            <a:off x="2678113" y="2084388"/>
            <a:ext cx="36512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73" name="Line 209"/>
          <p:cNvSpPr>
            <a:spLocks noChangeShapeType="1"/>
          </p:cNvSpPr>
          <p:nvPr/>
        </p:nvSpPr>
        <p:spPr bwMode="auto">
          <a:xfrm flipV="1">
            <a:off x="2714625" y="2078038"/>
            <a:ext cx="38100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74" name="Line 210"/>
          <p:cNvSpPr>
            <a:spLocks noChangeShapeType="1"/>
          </p:cNvSpPr>
          <p:nvPr/>
        </p:nvSpPr>
        <p:spPr bwMode="auto">
          <a:xfrm flipV="1">
            <a:off x="2752725" y="2070100"/>
            <a:ext cx="39688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75" name="Line 211"/>
          <p:cNvSpPr>
            <a:spLocks noChangeShapeType="1"/>
          </p:cNvSpPr>
          <p:nvPr/>
        </p:nvSpPr>
        <p:spPr bwMode="auto">
          <a:xfrm flipV="1">
            <a:off x="2792413" y="2063750"/>
            <a:ext cx="38100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76" name="Line 212"/>
          <p:cNvSpPr>
            <a:spLocks noChangeShapeType="1"/>
          </p:cNvSpPr>
          <p:nvPr/>
        </p:nvSpPr>
        <p:spPr bwMode="auto">
          <a:xfrm flipV="1">
            <a:off x="2830513" y="2058988"/>
            <a:ext cx="41275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77" name="Line 213"/>
          <p:cNvSpPr>
            <a:spLocks noChangeShapeType="1"/>
          </p:cNvSpPr>
          <p:nvPr/>
        </p:nvSpPr>
        <p:spPr bwMode="auto">
          <a:xfrm flipV="1">
            <a:off x="2871788" y="2052638"/>
            <a:ext cx="39687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78" name="Line 214"/>
          <p:cNvSpPr>
            <a:spLocks noChangeShapeType="1"/>
          </p:cNvSpPr>
          <p:nvPr/>
        </p:nvSpPr>
        <p:spPr bwMode="auto">
          <a:xfrm flipV="1">
            <a:off x="2911475" y="2047875"/>
            <a:ext cx="38100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79" name="Line 215"/>
          <p:cNvSpPr>
            <a:spLocks noChangeShapeType="1"/>
          </p:cNvSpPr>
          <p:nvPr/>
        </p:nvSpPr>
        <p:spPr bwMode="auto">
          <a:xfrm flipV="1">
            <a:off x="2949575" y="2044700"/>
            <a:ext cx="4127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80" name="Line 216"/>
          <p:cNvSpPr>
            <a:spLocks noChangeShapeType="1"/>
          </p:cNvSpPr>
          <p:nvPr/>
        </p:nvSpPr>
        <p:spPr bwMode="auto">
          <a:xfrm flipV="1">
            <a:off x="2990850" y="2038350"/>
            <a:ext cx="41275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81" name="Line 217"/>
          <p:cNvSpPr>
            <a:spLocks noChangeShapeType="1"/>
          </p:cNvSpPr>
          <p:nvPr/>
        </p:nvSpPr>
        <p:spPr bwMode="auto">
          <a:xfrm flipV="1">
            <a:off x="3032125" y="2035175"/>
            <a:ext cx="42863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82" name="Line 218"/>
          <p:cNvSpPr>
            <a:spLocks noChangeShapeType="1"/>
          </p:cNvSpPr>
          <p:nvPr/>
        </p:nvSpPr>
        <p:spPr bwMode="auto">
          <a:xfrm flipV="1">
            <a:off x="3074988" y="2030413"/>
            <a:ext cx="41275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83" name="Line 219"/>
          <p:cNvSpPr>
            <a:spLocks noChangeShapeType="1"/>
          </p:cNvSpPr>
          <p:nvPr/>
        </p:nvSpPr>
        <p:spPr bwMode="auto">
          <a:xfrm flipV="1">
            <a:off x="3116263" y="2027238"/>
            <a:ext cx="4127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84" name="Line 220"/>
          <p:cNvSpPr>
            <a:spLocks noChangeShapeType="1"/>
          </p:cNvSpPr>
          <p:nvPr/>
        </p:nvSpPr>
        <p:spPr bwMode="auto">
          <a:xfrm flipV="1">
            <a:off x="3157538" y="2020888"/>
            <a:ext cx="41275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85" name="Line 221"/>
          <p:cNvSpPr>
            <a:spLocks noChangeShapeType="1"/>
          </p:cNvSpPr>
          <p:nvPr/>
        </p:nvSpPr>
        <p:spPr bwMode="auto">
          <a:xfrm flipV="1">
            <a:off x="3198813" y="2019300"/>
            <a:ext cx="412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86" name="Line 222"/>
          <p:cNvSpPr>
            <a:spLocks noChangeShapeType="1"/>
          </p:cNvSpPr>
          <p:nvPr/>
        </p:nvSpPr>
        <p:spPr bwMode="auto">
          <a:xfrm flipV="1">
            <a:off x="3240088" y="2016125"/>
            <a:ext cx="4445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87" name="Line 223"/>
          <p:cNvSpPr>
            <a:spLocks noChangeShapeType="1"/>
          </p:cNvSpPr>
          <p:nvPr/>
        </p:nvSpPr>
        <p:spPr bwMode="auto">
          <a:xfrm flipV="1">
            <a:off x="3284538" y="2012950"/>
            <a:ext cx="4127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88" name="Line 224"/>
          <p:cNvSpPr>
            <a:spLocks noChangeShapeType="1"/>
          </p:cNvSpPr>
          <p:nvPr/>
        </p:nvSpPr>
        <p:spPr bwMode="auto">
          <a:xfrm flipV="1">
            <a:off x="3325813" y="2009775"/>
            <a:ext cx="4445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89" name="Line 225"/>
          <p:cNvSpPr>
            <a:spLocks noChangeShapeType="1"/>
          </p:cNvSpPr>
          <p:nvPr/>
        </p:nvSpPr>
        <p:spPr bwMode="auto">
          <a:xfrm flipV="1">
            <a:off x="3370263" y="2006600"/>
            <a:ext cx="42862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90" name="Line 226"/>
          <p:cNvSpPr>
            <a:spLocks noChangeShapeType="1"/>
          </p:cNvSpPr>
          <p:nvPr/>
        </p:nvSpPr>
        <p:spPr bwMode="auto">
          <a:xfrm flipV="1">
            <a:off x="3413125" y="2005013"/>
            <a:ext cx="428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91" name="Line 227"/>
          <p:cNvSpPr>
            <a:spLocks noChangeShapeType="1"/>
          </p:cNvSpPr>
          <p:nvPr/>
        </p:nvSpPr>
        <p:spPr bwMode="auto">
          <a:xfrm flipV="1">
            <a:off x="3455988" y="2001838"/>
            <a:ext cx="42862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92" name="Line 228"/>
          <p:cNvSpPr>
            <a:spLocks noChangeShapeType="1"/>
          </p:cNvSpPr>
          <p:nvPr/>
        </p:nvSpPr>
        <p:spPr bwMode="auto">
          <a:xfrm>
            <a:off x="3498850" y="2001838"/>
            <a:ext cx="444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93" name="Line 229"/>
          <p:cNvSpPr>
            <a:spLocks noChangeShapeType="1"/>
          </p:cNvSpPr>
          <p:nvPr/>
        </p:nvSpPr>
        <p:spPr bwMode="auto">
          <a:xfrm flipV="1">
            <a:off x="3543300" y="1998663"/>
            <a:ext cx="4445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94" name="Line 230"/>
          <p:cNvSpPr>
            <a:spLocks noChangeShapeType="1"/>
          </p:cNvSpPr>
          <p:nvPr/>
        </p:nvSpPr>
        <p:spPr bwMode="auto">
          <a:xfrm flipV="1">
            <a:off x="3587750" y="1995488"/>
            <a:ext cx="4445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95" name="Line 231"/>
          <p:cNvSpPr>
            <a:spLocks noChangeShapeType="1"/>
          </p:cNvSpPr>
          <p:nvPr/>
        </p:nvSpPr>
        <p:spPr bwMode="auto">
          <a:xfrm>
            <a:off x="3632200" y="1995488"/>
            <a:ext cx="428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96" name="Line 232"/>
          <p:cNvSpPr>
            <a:spLocks noChangeShapeType="1"/>
          </p:cNvSpPr>
          <p:nvPr/>
        </p:nvSpPr>
        <p:spPr bwMode="auto">
          <a:xfrm flipV="1">
            <a:off x="3675063" y="1992313"/>
            <a:ext cx="4445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97" name="Line 233"/>
          <p:cNvSpPr>
            <a:spLocks noChangeShapeType="1"/>
          </p:cNvSpPr>
          <p:nvPr/>
        </p:nvSpPr>
        <p:spPr bwMode="auto">
          <a:xfrm>
            <a:off x="3719513" y="1992313"/>
            <a:ext cx="444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98" name="Line 234"/>
          <p:cNvSpPr>
            <a:spLocks noChangeShapeType="1"/>
          </p:cNvSpPr>
          <p:nvPr/>
        </p:nvSpPr>
        <p:spPr bwMode="auto">
          <a:xfrm flipV="1">
            <a:off x="3763963" y="1990725"/>
            <a:ext cx="460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499" name="Line 235"/>
          <p:cNvSpPr>
            <a:spLocks noChangeShapeType="1"/>
          </p:cNvSpPr>
          <p:nvPr/>
        </p:nvSpPr>
        <p:spPr bwMode="auto">
          <a:xfrm>
            <a:off x="3810000" y="1990725"/>
            <a:ext cx="444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500" name="Line 236"/>
          <p:cNvSpPr>
            <a:spLocks noChangeShapeType="1"/>
          </p:cNvSpPr>
          <p:nvPr/>
        </p:nvSpPr>
        <p:spPr bwMode="auto">
          <a:xfrm flipV="1">
            <a:off x="3854450" y="1987550"/>
            <a:ext cx="4445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501" name="Line 237"/>
          <p:cNvSpPr>
            <a:spLocks noChangeShapeType="1"/>
          </p:cNvSpPr>
          <p:nvPr/>
        </p:nvSpPr>
        <p:spPr bwMode="auto">
          <a:xfrm>
            <a:off x="3898900" y="1987550"/>
            <a:ext cx="460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502" name="Freeform 238"/>
          <p:cNvSpPr>
            <a:spLocks/>
          </p:cNvSpPr>
          <p:nvPr/>
        </p:nvSpPr>
        <p:spPr bwMode="auto">
          <a:xfrm>
            <a:off x="3773488" y="1947863"/>
            <a:ext cx="146050" cy="79375"/>
          </a:xfrm>
          <a:custGeom>
            <a:avLst/>
            <a:gdLst>
              <a:gd name="T0" fmla="*/ 0 w 92"/>
              <a:gd name="T1" fmla="*/ 0 h 50"/>
              <a:gd name="T2" fmla="*/ 92 w 92"/>
              <a:gd name="T3" fmla="*/ 23 h 50"/>
              <a:gd name="T4" fmla="*/ 0 w 92"/>
              <a:gd name="T5" fmla="*/ 50 h 50"/>
              <a:gd name="T6" fmla="*/ 0 w 92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50">
                <a:moveTo>
                  <a:pt x="0" y="0"/>
                </a:moveTo>
                <a:lnTo>
                  <a:pt x="92" y="23"/>
                </a:lnTo>
                <a:lnTo>
                  <a:pt x="0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503" name="Line 239"/>
          <p:cNvSpPr>
            <a:spLocks noChangeShapeType="1"/>
          </p:cNvSpPr>
          <p:nvPr/>
        </p:nvSpPr>
        <p:spPr bwMode="auto">
          <a:xfrm flipH="1" flipV="1">
            <a:off x="5902325" y="3416300"/>
            <a:ext cx="908050" cy="24130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504" name="Freeform 240"/>
          <p:cNvSpPr>
            <a:spLocks/>
          </p:cNvSpPr>
          <p:nvPr/>
        </p:nvSpPr>
        <p:spPr bwMode="auto">
          <a:xfrm>
            <a:off x="5992813" y="3662363"/>
            <a:ext cx="88900" cy="163512"/>
          </a:xfrm>
          <a:custGeom>
            <a:avLst/>
            <a:gdLst>
              <a:gd name="T0" fmla="*/ 56 w 56"/>
              <a:gd name="T1" fmla="*/ 83 h 103"/>
              <a:gd name="T2" fmla="*/ 0 w 56"/>
              <a:gd name="T3" fmla="*/ 0 h 103"/>
              <a:gd name="T4" fmla="*/ 15 w 56"/>
              <a:gd name="T5" fmla="*/ 103 h 103"/>
              <a:gd name="T6" fmla="*/ 56 w 56"/>
              <a:gd name="T7" fmla="*/ 8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103">
                <a:moveTo>
                  <a:pt x="56" y="83"/>
                </a:moveTo>
                <a:lnTo>
                  <a:pt x="0" y="0"/>
                </a:lnTo>
                <a:lnTo>
                  <a:pt x="15" y="103"/>
                </a:lnTo>
                <a:lnTo>
                  <a:pt x="56" y="8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505" name="Line 241"/>
          <p:cNvSpPr>
            <a:spLocks noChangeShapeType="1"/>
          </p:cNvSpPr>
          <p:nvPr/>
        </p:nvSpPr>
        <p:spPr bwMode="auto">
          <a:xfrm flipH="1" flipV="1">
            <a:off x="5902325" y="3416300"/>
            <a:ext cx="1643063" cy="2143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506" name="Freeform 242"/>
          <p:cNvSpPr>
            <a:spLocks/>
          </p:cNvSpPr>
          <p:nvPr/>
        </p:nvSpPr>
        <p:spPr bwMode="auto">
          <a:xfrm>
            <a:off x="6200775" y="3433763"/>
            <a:ext cx="147638" cy="77787"/>
          </a:xfrm>
          <a:custGeom>
            <a:avLst/>
            <a:gdLst>
              <a:gd name="T0" fmla="*/ 93 w 93"/>
              <a:gd name="T1" fmla="*/ 0 h 49"/>
              <a:gd name="T2" fmla="*/ 0 w 93"/>
              <a:gd name="T3" fmla="*/ 13 h 49"/>
              <a:gd name="T4" fmla="*/ 88 w 93"/>
              <a:gd name="T5" fmla="*/ 49 h 49"/>
              <a:gd name="T6" fmla="*/ 93 w 93"/>
              <a:gd name="T7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" h="49">
                <a:moveTo>
                  <a:pt x="93" y="0"/>
                </a:moveTo>
                <a:lnTo>
                  <a:pt x="0" y="13"/>
                </a:lnTo>
                <a:lnTo>
                  <a:pt x="88" y="49"/>
                </a:lnTo>
                <a:lnTo>
                  <a:pt x="93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507" name="Line 243"/>
          <p:cNvSpPr>
            <a:spLocks noChangeShapeType="1"/>
          </p:cNvSpPr>
          <p:nvPr/>
        </p:nvSpPr>
        <p:spPr bwMode="auto">
          <a:xfrm flipH="1">
            <a:off x="6810375" y="3630613"/>
            <a:ext cx="735013" cy="21986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508" name="Freeform 244"/>
          <p:cNvSpPr>
            <a:spLocks/>
          </p:cNvSpPr>
          <p:nvPr/>
        </p:nvSpPr>
        <p:spPr bwMode="auto">
          <a:xfrm>
            <a:off x="6913563" y="5354638"/>
            <a:ext cx="85725" cy="163512"/>
          </a:xfrm>
          <a:custGeom>
            <a:avLst/>
            <a:gdLst>
              <a:gd name="T0" fmla="*/ 54 w 54"/>
              <a:gd name="T1" fmla="*/ 16 h 103"/>
              <a:gd name="T2" fmla="*/ 0 w 54"/>
              <a:gd name="T3" fmla="*/ 103 h 103"/>
              <a:gd name="T4" fmla="*/ 10 w 54"/>
              <a:gd name="T5" fmla="*/ 0 h 103"/>
              <a:gd name="T6" fmla="*/ 54 w 54"/>
              <a:gd name="T7" fmla="*/ 1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" h="103">
                <a:moveTo>
                  <a:pt x="54" y="16"/>
                </a:moveTo>
                <a:lnTo>
                  <a:pt x="0" y="103"/>
                </a:lnTo>
                <a:lnTo>
                  <a:pt x="10" y="0"/>
                </a:lnTo>
                <a:lnTo>
                  <a:pt x="54" y="1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509" name="Line 245"/>
          <p:cNvSpPr>
            <a:spLocks noChangeShapeType="1"/>
          </p:cNvSpPr>
          <p:nvPr/>
        </p:nvSpPr>
        <p:spPr bwMode="auto">
          <a:xfrm flipV="1">
            <a:off x="2609850" y="1978025"/>
            <a:ext cx="1695450" cy="9334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510" name="Freeform 246"/>
          <p:cNvSpPr>
            <a:spLocks/>
          </p:cNvSpPr>
          <p:nvPr/>
        </p:nvSpPr>
        <p:spPr bwMode="auto">
          <a:xfrm>
            <a:off x="3781425" y="2187575"/>
            <a:ext cx="146050" cy="107950"/>
          </a:xfrm>
          <a:custGeom>
            <a:avLst/>
            <a:gdLst>
              <a:gd name="T0" fmla="*/ 0 w 92"/>
              <a:gd name="T1" fmla="*/ 23 h 68"/>
              <a:gd name="T2" fmla="*/ 92 w 92"/>
              <a:gd name="T3" fmla="*/ 0 h 68"/>
              <a:gd name="T4" fmla="*/ 20 w 92"/>
              <a:gd name="T5" fmla="*/ 68 h 68"/>
              <a:gd name="T6" fmla="*/ 0 w 92"/>
              <a:gd name="T7" fmla="*/ 2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68">
                <a:moveTo>
                  <a:pt x="0" y="23"/>
                </a:moveTo>
                <a:lnTo>
                  <a:pt x="92" y="0"/>
                </a:lnTo>
                <a:lnTo>
                  <a:pt x="20" y="68"/>
                </a:lnTo>
                <a:lnTo>
                  <a:pt x="0" y="2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511" name="Line 247"/>
          <p:cNvSpPr>
            <a:spLocks noChangeShapeType="1"/>
          </p:cNvSpPr>
          <p:nvPr/>
        </p:nvSpPr>
        <p:spPr bwMode="auto">
          <a:xfrm flipV="1">
            <a:off x="3227388" y="4960938"/>
            <a:ext cx="1768475" cy="1079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512" name="Freeform 248"/>
          <p:cNvSpPr>
            <a:spLocks/>
          </p:cNvSpPr>
          <p:nvPr/>
        </p:nvSpPr>
        <p:spPr bwMode="auto">
          <a:xfrm>
            <a:off x="4460875" y="4953000"/>
            <a:ext cx="147638" cy="79375"/>
          </a:xfrm>
          <a:custGeom>
            <a:avLst/>
            <a:gdLst>
              <a:gd name="T0" fmla="*/ 0 w 93"/>
              <a:gd name="T1" fmla="*/ 0 h 50"/>
              <a:gd name="T2" fmla="*/ 93 w 93"/>
              <a:gd name="T3" fmla="*/ 19 h 50"/>
              <a:gd name="T4" fmla="*/ 3 w 93"/>
              <a:gd name="T5" fmla="*/ 50 h 50"/>
              <a:gd name="T6" fmla="*/ 0 w 93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" h="50">
                <a:moveTo>
                  <a:pt x="0" y="0"/>
                </a:moveTo>
                <a:lnTo>
                  <a:pt x="93" y="19"/>
                </a:lnTo>
                <a:lnTo>
                  <a:pt x="3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513" name="AutoShape 249"/>
          <p:cNvSpPr>
            <a:spLocks noChangeArrowheads="1"/>
          </p:cNvSpPr>
          <p:nvPr/>
        </p:nvSpPr>
        <p:spPr bwMode="auto">
          <a:xfrm>
            <a:off x="4554538" y="4598988"/>
            <a:ext cx="881062" cy="723900"/>
          </a:xfrm>
          <a:prstGeom prst="roundRect">
            <a:avLst>
              <a:gd name="adj" fmla="val 25000"/>
            </a:avLst>
          </a:prstGeom>
          <a:solidFill>
            <a:srgbClr val="00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514" name="Rectangle 250"/>
          <p:cNvSpPr>
            <a:spLocks noChangeArrowheads="1"/>
          </p:cNvSpPr>
          <p:nvPr/>
        </p:nvSpPr>
        <p:spPr bwMode="auto">
          <a:xfrm>
            <a:off x="4725988" y="4800600"/>
            <a:ext cx="62547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>
                <a:solidFill>
                  <a:srgbClr val="000000"/>
                </a:solidFill>
                <a:latin typeface="Arial" charset="0"/>
              </a:rPr>
              <a:t>Consumo</a:t>
            </a:r>
            <a:endParaRPr lang="pt-BR" altLang="pt-BR" sz="2400">
              <a:solidFill>
                <a:srgbClr val="000000"/>
              </a:solidFill>
            </a:endParaRPr>
          </a:p>
        </p:txBody>
      </p:sp>
      <p:sp>
        <p:nvSpPr>
          <p:cNvPr id="11515" name="Rectangle 251"/>
          <p:cNvSpPr>
            <a:spLocks noChangeArrowheads="1"/>
          </p:cNvSpPr>
          <p:nvPr/>
        </p:nvSpPr>
        <p:spPr bwMode="auto">
          <a:xfrm>
            <a:off x="4727575" y="4960938"/>
            <a:ext cx="614363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>
                <a:solidFill>
                  <a:srgbClr val="000000"/>
                </a:solidFill>
                <a:latin typeface="Arial" charset="0"/>
              </a:rPr>
              <a:t>dormente</a:t>
            </a:r>
            <a:endParaRPr lang="pt-BR" altLang="pt-BR" sz="2400">
              <a:solidFill>
                <a:srgbClr val="000000"/>
              </a:solidFill>
            </a:endParaRPr>
          </a:p>
        </p:txBody>
      </p:sp>
      <p:sp>
        <p:nvSpPr>
          <p:cNvPr id="11516" name="AutoShape 252"/>
          <p:cNvSpPr>
            <a:spLocks noChangeArrowheads="1"/>
          </p:cNvSpPr>
          <p:nvPr/>
        </p:nvSpPr>
        <p:spPr bwMode="auto">
          <a:xfrm>
            <a:off x="3808413" y="2960688"/>
            <a:ext cx="1041400" cy="862012"/>
          </a:xfrm>
          <a:prstGeom prst="roundRect">
            <a:avLst>
              <a:gd name="adj" fmla="val 25000"/>
            </a:avLst>
          </a:prstGeom>
          <a:solidFill>
            <a:srgbClr val="00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517" name="Rectangle 253"/>
          <p:cNvSpPr>
            <a:spLocks noChangeArrowheads="1"/>
          </p:cNvSpPr>
          <p:nvPr/>
        </p:nvSpPr>
        <p:spPr bwMode="auto">
          <a:xfrm>
            <a:off x="3978275" y="3311525"/>
            <a:ext cx="7937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>
                <a:solidFill>
                  <a:srgbClr val="000000"/>
                </a:solidFill>
                <a:latin typeface="Arial" charset="0"/>
              </a:rPr>
              <a:t>Durabilidade</a:t>
            </a:r>
            <a:endParaRPr lang="pt-BR" altLang="pt-BR" sz="2400">
              <a:solidFill>
                <a:srgbClr val="000000"/>
              </a:solidFill>
            </a:endParaRPr>
          </a:p>
        </p:txBody>
      </p:sp>
      <p:sp>
        <p:nvSpPr>
          <p:cNvPr id="11518" name="AutoShape 254"/>
          <p:cNvSpPr>
            <a:spLocks noChangeArrowheads="1"/>
          </p:cNvSpPr>
          <p:nvPr/>
        </p:nvSpPr>
        <p:spPr bwMode="auto">
          <a:xfrm>
            <a:off x="3870325" y="1619250"/>
            <a:ext cx="871538" cy="719138"/>
          </a:xfrm>
          <a:prstGeom prst="roundRect">
            <a:avLst>
              <a:gd name="adj" fmla="val 25000"/>
            </a:avLst>
          </a:prstGeom>
          <a:solidFill>
            <a:srgbClr val="00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519" name="Rectangle 255"/>
          <p:cNvSpPr>
            <a:spLocks noChangeArrowheads="1"/>
          </p:cNvSpPr>
          <p:nvPr/>
        </p:nvSpPr>
        <p:spPr bwMode="auto">
          <a:xfrm>
            <a:off x="4051300" y="1819275"/>
            <a:ext cx="585788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>
                <a:solidFill>
                  <a:srgbClr val="000000"/>
                </a:solidFill>
                <a:latin typeface="Arial" charset="0"/>
              </a:rPr>
              <a:t>Preço de</a:t>
            </a:r>
            <a:endParaRPr lang="pt-BR" altLang="pt-BR" sz="2400">
              <a:solidFill>
                <a:srgbClr val="000000"/>
              </a:solidFill>
            </a:endParaRPr>
          </a:p>
        </p:txBody>
      </p:sp>
      <p:sp>
        <p:nvSpPr>
          <p:cNvPr id="11520" name="Rectangle 256"/>
          <p:cNvSpPr>
            <a:spLocks noChangeArrowheads="1"/>
          </p:cNvSpPr>
          <p:nvPr/>
        </p:nvSpPr>
        <p:spPr bwMode="auto">
          <a:xfrm>
            <a:off x="4041775" y="1978025"/>
            <a:ext cx="614363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>
                <a:solidFill>
                  <a:srgbClr val="000000"/>
                </a:solidFill>
                <a:latin typeface="Arial" charset="0"/>
              </a:rPr>
              <a:t>dormente</a:t>
            </a:r>
            <a:endParaRPr lang="pt-BR" altLang="pt-BR" sz="2400">
              <a:solidFill>
                <a:srgbClr val="000000"/>
              </a:solidFill>
            </a:endParaRPr>
          </a:p>
        </p:txBody>
      </p:sp>
      <p:sp>
        <p:nvSpPr>
          <p:cNvPr id="11521" name="AutoShape 257"/>
          <p:cNvSpPr>
            <a:spLocks noChangeArrowheads="1"/>
          </p:cNvSpPr>
          <p:nvPr/>
        </p:nvSpPr>
        <p:spPr bwMode="auto">
          <a:xfrm>
            <a:off x="5905500" y="1758950"/>
            <a:ext cx="720725" cy="598488"/>
          </a:xfrm>
          <a:prstGeom prst="roundRect">
            <a:avLst>
              <a:gd name="adj" fmla="val 25000"/>
            </a:avLst>
          </a:prstGeom>
          <a:solidFill>
            <a:srgbClr val="00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522" name="Rectangle 258"/>
          <p:cNvSpPr>
            <a:spLocks noChangeArrowheads="1"/>
          </p:cNvSpPr>
          <p:nvPr/>
        </p:nvSpPr>
        <p:spPr bwMode="auto">
          <a:xfrm>
            <a:off x="6075363" y="1898650"/>
            <a:ext cx="45561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>
                <a:solidFill>
                  <a:srgbClr val="000000"/>
                </a:solidFill>
                <a:latin typeface="Arial" charset="0"/>
              </a:rPr>
              <a:t>Outros</a:t>
            </a:r>
            <a:endParaRPr lang="pt-BR" altLang="pt-BR" sz="2400">
              <a:solidFill>
                <a:srgbClr val="000000"/>
              </a:solidFill>
            </a:endParaRPr>
          </a:p>
        </p:txBody>
      </p:sp>
      <p:sp>
        <p:nvSpPr>
          <p:cNvPr id="11523" name="Rectangle 259"/>
          <p:cNvSpPr>
            <a:spLocks noChangeArrowheads="1"/>
          </p:cNvSpPr>
          <p:nvPr/>
        </p:nvSpPr>
        <p:spPr bwMode="auto">
          <a:xfrm>
            <a:off x="6130925" y="2058988"/>
            <a:ext cx="3397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>
                <a:solidFill>
                  <a:srgbClr val="000000"/>
                </a:solidFill>
                <a:latin typeface="Arial" charset="0"/>
              </a:rPr>
              <a:t>usos</a:t>
            </a:r>
            <a:endParaRPr lang="pt-BR" altLang="pt-BR" sz="2400">
              <a:solidFill>
                <a:srgbClr val="000000"/>
              </a:solidFill>
            </a:endParaRPr>
          </a:p>
        </p:txBody>
      </p:sp>
      <p:sp>
        <p:nvSpPr>
          <p:cNvPr id="11524" name="AutoShape 260"/>
          <p:cNvSpPr>
            <a:spLocks noChangeArrowheads="1"/>
          </p:cNvSpPr>
          <p:nvPr/>
        </p:nvSpPr>
        <p:spPr bwMode="auto">
          <a:xfrm>
            <a:off x="5565775" y="3140075"/>
            <a:ext cx="673100" cy="554038"/>
          </a:xfrm>
          <a:prstGeom prst="roundRect">
            <a:avLst>
              <a:gd name="adj" fmla="val 25000"/>
            </a:avLst>
          </a:prstGeom>
          <a:solidFill>
            <a:srgbClr val="00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525" name="Rectangle 261"/>
          <p:cNvSpPr>
            <a:spLocks noChangeArrowheads="1"/>
          </p:cNvSpPr>
          <p:nvPr/>
        </p:nvSpPr>
        <p:spPr bwMode="auto">
          <a:xfrm>
            <a:off x="5737225" y="3257550"/>
            <a:ext cx="404813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>
                <a:solidFill>
                  <a:srgbClr val="000000"/>
                </a:solidFill>
                <a:latin typeface="Arial" charset="0"/>
              </a:rPr>
              <a:t>Custo</a:t>
            </a:r>
            <a:endParaRPr lang="pt-BR" altLang="pt-BR" sz="2400">
              <a:solidFill>
                <a:srgbClr val="000000"/>
              </a:solidFill>
            </a:endParaRPr>
          </a:p>
        </p:txBody>
      </p:sp>
      <p:sp>
        <p:nvSpPr>
          <p:cNvPr id="11526" name="Rectangle 262"/>
          <p:cNvSpPr>
            <a:spLocks noChangeArrowheads="1"/>
          </p:cNvSpPr>
          <p:nvPr/>
        </p:nvSpPr>
        <p:spPr bwMode="auto">
          <a:xfrm>
            <a:off x="5737225" y="3416300"/>
            <a:ext cx="4064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>
                <a:solidFill>
                  <a:srgbClr val="000000"/>
                </a:solidFill>
                <a:latin typeface="Arial" charset="0"/>
              </a:rPr>
              <a:t>global</a:t>
            </a:r>
            <a:endParaRPr lang="pt-BR" altLang="pt-BR" sz="2400">
              <a:solidFill>
                <a:srgbClr val="000000"/>
              </a:solidFill>
            </a:endParaRPr>
          </a:p>
        </p:txBody>
      </p:sp>
      <p:sp>
        <p:nvSpPr>
          <p:cNvPr id="11527" name="AutoShape 263"/>
          <p:cNvSpPr>
            <a:spLocks noChangeArrowheads="1"/>
          </p:cNvSpPr>
          <p:nvPr/>
        </p:nvSpPr>
        <p:spPr bwMode="auto">
          <a:xfrm>
            <a:off x="6381750" y="5475288"/>
            <a:ext cx="855663" cy="708025"/>
          </a:xfrm>
          <a:prstGeom prst="roundRect">
            <a:avLst>
              <a:gd name="adj" fmla="val 25000"/>
            </a:avLst>
          </a:prstGeom>
          <a:solidFill>
            <a:srgbClr val="00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528" name="Rectangle 264"/>
          <p:cNvSpPr>
            <a:spLocks noChangeArrowheads="1"/>
          </p:cNvSpPr>
          <p:nvPr/>
        </p:nvSpPr>
        <p:spPr bwMode="auto">
          <a:xfrm>
            <a:off x="6553200" y="5668963"/>
            <a:ext cx="5937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>
                <a:solidFill>
                  <a:srgbClr val="000000"/>
                </a:solidFill>
                <a:latin typeface="Arial" charset="0"/>
              </a:rPr>
              <a:t>Impactos</a:t>
            </a:r>
            <a:endParaRPr lang="pt-BR" altLang="pt-BR" sz="2400">
              <a:solidFill>
                <a:srgbClr val="000000"/>
              </a:solidFill>
            </a:endParaRPr>
          </a:p>
        </p:txBody>
      </p:sp>
      <p:sp>
        <p:nvSpPr>
          <p:cNvPr id="11529" name="Rectangle 265"/>
          <p:cNvSpPr>
            <a:spLocks noChangeArrowheads="1"/>
          </p:cNvSpPr>
          <p:nvPr/>
        </p:nvSpPr>
        <p:spPr bwMode="auto">
          <a:xfrm>
            <a:off x="6713538" y="5829300"/>
            <a:ext cx="25876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>
                <a:solidFill>
                  <a:srgbClr val="000000"/>
                </a:solidFill>
                <a:latin typeface="Arial" charset="0"/>
              </a:rPr>
              <a:t>MA</a:t>
            </a:r>
            <a:endParaRPr lang="pt-BR" altLang="pt-BR" sz="2400">
              <a:solidFill>
                <a:srgbClr val="000000"/>
              </a:solidFill>
            </a:endParaRPr>
          </a:p>
        </p:txBody>
      </p:sp>
      <p:sp>
        <p:nvSpPr>
          <p:cNvPr id="11530" name="Rectangle 266"/>
          <p:cNvSpPr>
            <a:spLocks noChangeArrowheads="1"/>
          </p:cNvSpPr>
          <p:nvPr/>
        </p:nvSpPr>
        <p:spPr bwMode="auto">
          <a:xfrm>
            <a:off x="2212975" y="2584450"/>
            <a:ext cx="793750" cy="655638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531" name="Rectangle 267"/>
          <p:cNvSpPr>
            <a:spLocks noChangeArrowheads="1"/>
          </p:cNvSpPr>
          <p:nvPr/>
        </p:nvSpPr>
        <p:spPr bwMode="auto">
          <a:xfrm>
            <a:off x="2384425" y="2832100"/>
            <a:ext cx="539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>
                <a:solidFill>
                  <a:srgbClr val="000000"/>
                </a:solidFill>
                <a:latin typeface="Arial" charset="0"/>
              </a:rPr>
              <a:t>Espécie</a:t>
            </a:r>
            <a:endParaRPr lang="pt-BR" altLang="pt-BR" sz="2400">
              <a:solidFill>
                <a:srgbClr val="000000"/>
              </a:solidFill>
            </a:endParaRPr>
          </a:p>
        </p:txBody>
      </p:sp>
      <p:sp>
        <p:nvSpPr>
          <p:cNvPr id="11532" name="Rectangle 268"/>
          <p:cNvSpPr>
            <a:spLocks noChangeArrowheads="1"/>
          </p:cNvSpPr>
          <p:nvPr/>
        </p:nvSpPr>
        <p:spPr bwMode="auto">
          <a:xfrm>
            <a:off x="1282700" y="5421313"/>
            <a:ext cx="985838" cy="815975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533" name="Rectangle 269"/>
          <p:cNvSpPr>
            <a:spLocks noChangeArrowheads="1"/>
          </p:cNvSpPr>
          <p:nvPr/>
        </p:nvSpPr>
        <p:spPr bwMode="auto">
          <a:xfrm>
            <a:off x="1454150" y="5748338"/>
            <a:ext cx="7302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>
                <a:solidFill>
                  <a:srgbClr val="000000"/>
                </a:solidFill>
                <a:latin typeface="Arial" charset="0"/>
              </a:rPr>
              <a:t>Tratamento</a:t>
            </a:r>
            <a:endParaRPr lang="pt-BR" altLang="pt-BR" sz="2400">
              <a:solidFill>
                <a:srgbClr val="000000"/>
              </a:solidFill>
            </a:endParaRPr>
          </a:p>
        </p:txBody>
      </p:sp>
      <p:sp>
        <p:nvSpPr>
          <p:cNvPr id="11534" name="Rectangle 270"/>
          <p:cNvSpPr>
            <a:spLocks noChangeArrowheads="1"/>
          </p:cNvSpPr>
          <p:nvPr/>
        </p:nvSpPr>
        <p:spPr bwMode="auto">
          <a:xfrm>
            <a:off x="2794000" y="4710113"/>
            <a:ext cx="866775" cy="719137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535" name="Rectangle 271"/>
          <p:cNvSpPr>
            <a:spLocks noChangeArrowheads="1"/>
          </p:cNvSpPr>
          <p:nvPr/>
        </p:nvSpPr>
        <p:spPr bwMode="auto">
          <a:xfrm>
            <a:off x="3022600" y="4910138"/>
            <a:ext cx="484188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>
                <a:solidFill>
                  <a:srgbClr val="000000"/>
                </a:solidFill>
                <a:latin typeface="Arial" charset="0"/>
              </a:rPr>
              <a:t>Gestão</a:t>
            </a:r>
            <a:endParaRPr lang="pt-BR" altLang="pt-BR" sz="2400">
              <a:solidFill>
                <a:srgbClr val="000000"/>
              </a:solidFill>
            </a:endParaRPr>
          </a:p>
        </p:txBody>
      </p:sp>
      <p:sp>
        <p:nvSpPr>
          <p:cNvPr id="11536" name="Rectangle 272"/>
          <p:cNvSpPr>
            <a:spLocks noChangeArrowheads="1"/>
          </p:cNvSpPr>
          <p:nvPr/>
        </p:nvSpPr>
        <p:spPr bwMode="auto">
          <a:xfrm>
            <a:off x="2965450" y="5068888"/>
            <a:ext cx="6064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>
                <a:solidFill>
                  <a:srgbClr val="000000"/>
                </a:solidFill>
                <a:latin typeface="Arial" charset="0"/>
              </a:rPr>
              <a:t>operação</a:t>
            </a:r>
            <a:endParaRPr lang="pt-BR" altLang="pt-BR" sz="2400">
              <a:solidFill>
                <a:srgbClr val="000000"/>
              </a:solidFill>
            </a:endParaRPr>
          </a:p>
        </p:txBody>
      </p:sp>
      <p:sp>
        <p:nvSpPr>
          <p:cNvPr id="11537" name="Rectangle 273"/>
          <p:cNvSpPr>
            <a:spLocks noChangeArrowheads="1"/>
          </p:cNvSpPr>
          <p:nvPr/>
        </p:nvSpPr>
        <p:spPr bwMode="auto">
          <a:xfrm>
            <a:off x="7099300" y="3262313"/>
            <a:ext cx="892175" cy="73660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11538" name="Rectangle 274"/>
          <p:cNvSpPr>
            <a:spLocks noChangeArrowheads="1"/>
          </p:cNvSpPr>
          <p:nvPr/>
        </p:nvSpPr>
        <p:spPr bwMode="auto">
          <a:xfrm>
            <a:off x="7270750" y="3471863"/>
            <a:ext cx="630238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>
                <a:solidFill>
                  <a:srgbClr val="000000"/>
                </a:solidFill>
                <a:latin typeface="Arial" charset="0"/>
              </a:rPr>
              <a:t>Opção de</a:t>
            </a:r>
            <a:endParaRPr lang="pt-BR" altLang="pt-BR" sz="2400">
              <a:solidFill>
                <a:srgbClr val="000000"/>
              </a:solidFill>
            </a:endParaRPr>
          </a:p>
        </p:txBody>
      </p:sp>
      <p:sp>
        <p:nvSpPr>
          <p:cNvPr id="11539" name="Rectangle 275"/>
          <p:cNvSpPr>
            <a:spLocks noChangeArrowheads="1"/>
          </p:cNvSpPr>
          <p:nvPr/>
        </p:nvSpPr>
        <p:spPr bwMode="auto">
          <a:xfrm>
            <a:off x="7302500" y="3630613"/>
            <a:ext cx="5651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200">
                <a:solidFill>
                  <a:srgbClr val="000000"/>
                </a:solidFill>
                <a:latin typeface="Arial" charset="0"/>
              </a:rPr>
              <a:t>descarte</a:t>
            </a:r>
            <a:endParaRPr lang="pt-BR" altLang="pt-BR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25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sz="1400" b="0" i="0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11267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sz="1400" b="0" i="0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1126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277737-9BD9-45D2-AA4E-1C896AC3BB46}" type="slidenum">
              <a:rPr lang="pt-BR" sz="1400" b="0" i="0">
                <a:solidFill>
                  <a:srgbClr val="000000"/>
                </a:solidFill>
              </a:rPr>
              <a:pPr eaLnBrk="1" hangingPunct="1"/>
              <a:t>12</a:t>
            </a:fld>
            <a:endParaRPr lang="pt-BR" sz="1400" b="0" i="0">
              <a:solidFill>
                <a:srgbClr val="000000"/>
              </a:solidFill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b="1" i="1" smtClean="0"/>
              <a:t>Vantagens de Árvore de Decisão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Representação mais intuitiva de estrutura, dados e resultados da decisão</a:t>
            </a:r>
          </a:p>
          <a:p>
            <a:pPr eaLnBrk="1" hangingPunct="1"/>
            <a:r>
              <a:rPr lang="pt-BR" smtClean="0"/>
              <a:t>Não há dificuldade em lidar com as assimetrias</a:t>
            </a:r>
          </a:p>
          <a:p>
            <a:pPr eaLnBrk="1" hangingPunct="1"/>
            <a:r>
              <a:rPr lang="pt-BR" smtClean="0"/>
              <a:t>Procedimento de solução transparente</a:t>
            </a:r>
          </a:p>
        </p:txBody>
      </p:sp>
      <p:pic>
        <p:nvPicPr>
          <p:cNvPr id="11271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3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sz="1400" b="0" i="0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12291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sz="1400" b="0" i="0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1229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A5CAA4-6025-4140-92A3-662E0FFE10DF}" type="slidenum">
              <a:rPr lang="pt-BR" sz="1400" b="0" i="0">
                <a:solidFill>
                  <a:srgbClr val="000000"/>
                </a:solidFill>
              </a:rPr>
              <a:pPr eaLnBrk="1" hangingPunct="1"/>
              <a:t>13</a:t>
            </a:fld>
            <a:endParaRPr lang="pt-BR" sz="1400" b="0" i="0">
              <a:solidFill>
                <a:srgbClr val="000000"/>
              </a:solidFill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b="1" i="1" smtClean="0"/>
              <a:t>Desvantagens de Árvore de Decisão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4114800"/>
          </a:xfrm>
        </p:spPr>
        <p:txBody>
          <a:bodyPr/>
          <a:lstStyle/>
          <a:p>
            <a:pPr eaLnBrk="1" hangingPunct="1"/>
            <a:r>
              <a:rPr lang="pt-BR" smtClean="0"/>
              <a:t>Tamanho da árvore cresce exponencialmente com a complexidade</a:t>
            </a:r>
          </a:p>
          <a:p>
            <a:pPr eaLnBrk="1" hangingPunct="1"/>
            <a:r>
              <a:rPr lang="pt-BR" smtClean="0"/>
              <a:t>Duas versões são requeridas</a:t>
            </a:r>
          </a:p>
          <a:p>
            <a:pPr lvl="1" eaLnBrk="1" hangingPunct="1"/>
            <a:r>
              <a:rPr lang="pt-BR" smtClean="0"/>
              <a:t>Uma para obter dados</a:t>
            </a:r>
          </a:p>
          <a:p>
            <a:pPr lvl="1" eaLnBrk="1" hangingPunct="1"/>
            <a:r>
              <a:rPr lang="pt-BR" smtClean="0"/>
              <a:t>Outra para computação</a:t>
            </a:r>
          </a:p>
          <a:p>
            <a:pPr eaLnBrk="1" hangingPunct="1"/>
            <a:r>
              <a:rPr lang="pt-BR" smtClean="0"/>
              <a:t>Relações probabilísticas não são transparentes</a:t>
            </a:r>
          </a:p>
        </p:txBody>
      </p:sp>
      <p:pic>
        <p:nvPicPr>
          <p:cNvPr id="12295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4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sz="1400" b="0" i="0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13315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sz="1400" b="0" i="0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1331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35EF8A-E4CF-4FEC-B8EB-655E3A998FCE}" type="slidenum">
              <a:rPr lang="pt-BR" sz="1400" b="0" i="0">
                <a:solidFill>
                  <a:srgbClr val="000000"/>
                </a:solidFill>
              </a:rPr>
              <a:pPr eaLnBrk="1" hangingPunct="1"/>
              <a:t>14</a:t>
            </a:fld>
            <a:endParaRPr lang="pt-BR" sz="1400" b="0" i="0">
              <a:solidFill>
                <a:srgbClr val="000000"/>
              </a:solidFill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b="1" i="1" smtClean="0"/>
              <a:t>Vantagens de Diagrama de Influência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 eaLnBrk="1" hangingPunct="1"/>
            <a:r>
              <a:rPr lang="pt-BR" smtClean="0"/>
              <a:t>Mostra claramente as relações probabilísticas</a:t>
            </a:r>
          </a:p>
          <a:p>
            <a:pPr eaLnBrk="1" hangingPunct="1"/>
            <a:r>
              <a:rPr lang="pt-BR" smtClean="0"/>
              <a:t>É compacto mesmo para problemas complexos</a:t>
            </a:r>
          </a:p>
          <a:p>
            <a:pPr eaLnBrk="1" hangingPunct="1"/>
            <a:r>
              <a:rPr lang="pt-BR" smtClean="0"/>
              <a:t>Representação intuitiva das relações qualitativas</a:t>
            </a:r>
          </a:p>
          <a:p>
            <a:pPr lvl="1" eaLnBrk="1" hangingPunct="1"/>
            <a:r>
              <a:rPr lang="pt-BR" smtClean="0"/>
              <a:t>Modelo conceitual</a:t>
            </a:r>
          </a:p>
          <a:p>
            <a:pPr lvl="1" eaLnBrk="1" hangingPunct="1"/>
            <a:r>
              <a:rPr lang="pt-BR" smtClean="0"/>
              <a:t>Captura de conhecimentos de especialistas</a:t>
            </a:r>
          </a:p>
          <a:p>
            <a:pPr eaLnBrk="1" hangingPunct="1"/>
            <a:endParaRPr lang="pt-BR" smtClean="0"/>
          </a:p>
        </p:txBody>
      </p:sp>
      <p:pic>
        <p:nvPicPr>
          <p:cNvPr id="13319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7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sz="1400" b="0" i="0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14339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sz="1400" b="0" i="0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1434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D82FFDB-66E2-4B8F-94E1-890FC8C81C8E}" type="slidenum">
              <a:rPr lang="pt-BR" sz="1400" b="0" i="0">
                <a:solidFill>
                  <a:srgbClr val="000000"/>
                </a:solidFill>
              </a:rPr>
              <a:pPr eaLnBrk="1" hangingPunct="1"/>
              <a:t>15</a:t>
            </a:fld>
            <a:endParaRPr lang="pt-BR" sz="1400" b="0" i="0">
              <a:solidFill>
                <a:srgbClr val="000000"/>
              </a:solidFill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66725"/>
            <a:ext cx="7772400" cy="1143000"/>
          </a:xfrm>
        </p:spPr>
        <p:txBody>
          <a:bodyPr/>
          <a:lstStyle/>
          <a:p>
            <a:pPr eaLnBrk="1" hangingPunct="1"/>
            <a:r>
              <a:rPr lang="pt-BR" sz="4000" b="1" i="1" dirty="0" smtClean="0"/>
              <a:t>Desvantagens de Diagrama de Influência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Dificuldade em lidar com as assimetrias do problema</a:t>
            </a:r>
          </a:p>
          <a:p>
            <a:pPr eaLnBrk="1" hangingPunct="1"/>
            <a:r>
              <a:rPr lang="pt-BR" dirty="0" smtClean="0"/>
              <a:t>Procedimento computacional complexo</a:t>
            </a:r>
          </a:p>
          <a:p>
            <a:pPr eaLnBrk="1" hangingPunct="1"/>
            <a:r>
              <a:rPr lang="pt-BR" dirty="0" smtClean="0"/>
              <a:t>Requer estruturas adicionais para </a:t>
            </a:r>
          </a:p>
          <a:p>
            <a:pPr lvl="1" eaLnBrk="1" hangingPunct="1"/>
            <a:r>
              <a:rPr lang="pt-BR" dirty="0" smtClean="0"/>
              <a:t>Inserção de dados </a:t>
            </a:r>
          </a:p>
          <a:p>
            <a:pPr lvl="1" eaLnBrk="1" hangingPunct="1"/>
            <a:r>
              <a:rPr lang="pt-BR" dirty="0" smtClean="0"/>
              <a:t>Apresentação de resultados</a:t>
            </a:r>
          </a:p>
          <a:p>
            <a:pPr eaLnBrk="1" hangingPunct="1"/>
            <a:endParaRPr lang="pt-BR" dirty="0" smtClean="0"/>
          </a:p>
        </p:txBody>
      </p:sp>
      <p:pic>
        <p:nvPicPr>
          <p:cNvPr id="14343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Data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sz="1400" b="0" i="0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15363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sz="1400" b="0" i="0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15364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85076D9-BD2A-41FC-90BD-1F3F81A84A34}" type="slidenum">
              <a:rPr lang="pt-BR" sz="1400" b="0" i="0">
                <a:solidFill>
                  <a:srgbClr val="000000"/>
                </a:solidFill>
              </a:rPr>
              <a:pPr eaLnBrk="1" hangingPunct="1"/>
              <a:t>16</a:t>
            </a:fld>
            <a:endParaRPr lang="pt-BR" sz="1400" b="0" i="0">
              <a:solidFill>
                <a:srgbClr val="000000"/>
              </a:solidFill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b="1" i="1" smtClean="0"/>
              <a:t>Assimetria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t-BR" smtClean="0"/>
              <a:t>Árvore Assimétrica</a:t>
            </a:r>
          </a:p>
        </p:txBody>
      </p:sp>
      <p:sp>
        <p:nvSpPr>
          <p:cNvPr id="1536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t-BR" smtClean="0"/>
              <a:t>Diagrama de Influência “Equivalente”</a:t>
            </a:r>
          </a:p>
        </p:txBody>
      </p:sp>
      <p:pic>
        <p:nvPicPr>
          <p:cNvPr id="15368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371600"/>
            <a:ext cx="10782300" cy="694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1044575"/>
            <a:ext cx="10782300" cy="694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14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Data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sz="1400" b="0" i="0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171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sz="1400" b="0" i="0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7172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EC68A5-0F35-4F53-B673-165D4BB824FB}" type="slidenum">
              <a:rPr lang="pt-BR" sz="1400" b="0" i="0">
                <a:solidFill>
                  <a:srgbClr val="000000"/>
                </a:solidFill>
              </a:rPr>
              <a:pPr eaLnBrk="1" hangingPunct="1"/>
              <a:t>17</a:t>
            </a:fld>
            <a:endParaRPr lang="pt-BR" sz="1400" b="0" i="0">
              <a:solidFill>
                <a:srgbClr val="000000"/>
              </a:solidFill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0"/>
            <a:ext cx="61102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88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174A-7262-4B2F-BB0B-1409A7706ABA}" type="slidenum">
              <a:rPr lang="pt-BR">
                <a:solidFill>
                  <a:srgbClr val="000000"/>
                </a:solidFill>
              </a:rPr>
              <a:pPr/>
              <a:t>18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pt-BR" sz="4000" b="1" i="1"/>
              <a:t>Critério de Decisão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pt-BR" sz="2800" dirty="0"/>
              <a:t>Função: comparar as alternativas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pt-BR" sz="2800" dirty="0"/>
              <a:t>Seleção do critério depende dos objetivos do </a:t>
            </a:r>
            <a:r>
              <a:rPr lang="pt-BR" sz="2800" dirty="0" err="1"/>
              <a:t>decisor</a:t>
            </a:r>
            <a:endParaRPr lang="pt-BR" sz="2800" dirty="0"/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pt-BR" sz="2400" dirty="0"/>
              <a:t>D</a:t>
            </a:r>
            <a:r>
              <a:rPr lang="pt-BR" sz="2400" dirty="0" smtClean="0"/>
              <a:t>eve </a:t>
            </a:r>
            <a:r>
              <a:rPr lang="pt-BR" sz="2400" dirty="0"/>
              <a:t>incorporar a atitude em relação ao risco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pt-BR" sz="2400" dirty="0"/>
              <a:t>D</a:t>
            </a:r>
            <a:r>
              <a:rPr lang="pt-BR" sz="2400" dirty="0" smtClean="0"/>
              <a:t>eve </a:t>
            </a:r>
            <a:r>
              <a:rPr lang="pt-BR" sz="2400" dirty="0"/>
              <a:t>incorporar os ‘</a:t>
            </a:r>
            <a:r>
              <a:rPr lang="pt-BR" sz="2400" dirty="0" err="1"/>
              <a:t>trade-off</a:t>
            </a:r>
            <a:r>
              <a:rPr lang="pt-BR" sz="2400" dirty="0"/>
              <a:t>” entre objetivos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pt-BR" sz="2800" dirty="0"/>
              <a:t>Tipos de critérios de decisão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pt-BR" sz="2400" dirty="0"/>
              <a:t>V</a:t>
            </a:r>
            <a:r>
              <a:rPr lang="pt-BR" sz="2400" dirty="0" smtClean="0"/>
              <a:t>alor </a:t>
            </a:r>
            <a:r>
              <a:rPr lang="pt-BR" sz="2400" dirty="0"/>
              <a:t>esperado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pt-BR" sz="2400" dirty="0"/>
              <a:t>P</a:t>
            </a:r>
            <a:r>
              <a:rPr lang="pt-BR" sz="2400" dirty="0" smtClean="0"/>
              <a:t>essimismo </a:t>
            </a:r>
            <a:r>
              <a:rPr lang="pt-BR" sz="2400" dirty="0"/>
              <a:t>ou otimismo ao extremo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pt-BR" sz="2400" dirty="0"/>
              <a:t>V</a:t>
            </a:r>
            <a:r>
              <a:rPr lang="pt-BR" sz="2400" dirty="0" smtClean="0"/>
              <a:t>alor </a:t>
            </a:r>
            <a:r>
              <a:rPr lang="pt-BR" sz="2400" dirty="0"/>
              <a:t>esperado e </a:t>
            </a:r>
            <a:r>
              <a:rPr lang="pt-BR" sz="2400" dirty="0" smtClean="0"/>
              <a:t>variância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pt-BR" sz="2400" dirty="0" smtClean="0"/>
              <a:t>Função utilidade</a:t>
            </a:r>
            <a:endParaRPr lang="pt-BR" sz="2400" dirty="0"/>
          </a:p>
        </p:txBody>
      </p:sp>
      <p:pic>
        <p:nvPicPr>
          <p:cNvPr id="24580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838200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03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EAD-5853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A. Yu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7CF5-3E73-44DE-85F0-F68026A47979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6632"/>
            <a:ext cx="6408712" cy="604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2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FCFC-C08F-4E3F-B7D9-C1E21FA02D78}" type="slidenum">
              <a:rPr lang="pt-BR">
                <a:solidFill>
                  <a:srgbClr val="000000"/>
                </a:solidFill>
              </a:rPr>
              <a:pPr/>
              <a:t>2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2608"/>
            <a:ext cx="7772400" cy="1143000"/>
          </a:xfrm>
        </p:spPr>
        <p:txBody>
          <a:bodyPr/>
          <a:lstStyle/>
          <a:p>
            <a:r>
              <a:rPr lang="pt-BR" sz="4000" b="1" i="1" dirty="0"/>
              <a:t>Aula </a:t>
            </a:r>
            <a:r>
              <a:rPr lang="pt-BR" sz="4000" b="1" i="1" dirty="0" smtClean="0"/>
              <a:t>Nº6 </a:t>
            </a:r>
            <a:r>
              <a:rPr lang="pt-BR" sz="4000" b="1" i="1" dirty="0"/>
              <a:t>- Agenda</a:t>
            </a:r>
            <a:endParaRPr lang="en-US" sz="4000" b="1" i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6792"/>
            <a:ext cx="7772400" cy="4234408"/>
          </a:xfrm>
        </p:spPr>
        <p:txBody>
          <a:bodyPr/>
          <a:lstStyle/>
          <a:p>
            <a:r>
              <a:rPr lang="pt-BR" sz="2800" dirty="0" smtClean="0"/>
              <a:t>Exercícios: </a:t>
            </a:r>
          </a:p>
          <a:p>
            <a:pPr lvl="1"/>
            <a:r>
              <a:rPr lang="pt-BR" dirty="0" err="1"/>
              <a:t>McNamee</a:t>
            </a:r>
            <a:r>
              <a:rPr lang="pt-BR" dirty="0"/>
              <a:t> &amp; </a:t>
            </a:r>
            <a:r>
              <a:rPr lang="pt-BR" dirty="0" err="1" smtClean="0"/>
              <a:t>Celona</a:t>
            </a:r>
            <a:r>
              <a:rPr lang="pt-BR" dirty="0" smtClean="0"/>
              <a:t> - 2.5; 2.7; 2.9; e 2.12</a:t>
            </a:r>
            <a:endParaRPr lang="pt-BR" dirty="0"/>
          </a:p>
          <a:p>
            <a:r>
              <a:rPr lang="pt-BR" sz="2800" dirty="0" err="1" smtClean="0"/>
              <a:t>McNamee</a:t>
            </a:r>
            <a:r>
              <a:rPr lang="pt-BR" sz="2800" dirty="0" smtClean="0"/>
              <a:t> &amp; </a:t>
            </a:r>
            <a:r>
              <a:rPr lang="pt-BR" sz="2800" dirty="0" err="1" smtClean="0"/>
              <a:t>Celona</a:t>
            </a:r>
            <a:r>
              <a:rPr lang="pt-BR" sz="2800" dirty="0" smtClean="0"/>
              <a:t>: </a:t>
            </a:r>
          </a:p>
          <a:p>
            <a:pPr lvl="1"/>
            <a:r>
              <a:rPr lang="pt-BR" dirty="0" smtClean="0"/>
              <a:t>Capítulo 3 - </a:t>
            </a:r>
            <a:r>
              <a:rPr lang="pt-BR" dirty="0" err="1" smtClean="0"/>
              <a:t>Decision</a:t>
            </a:r>
            <a:r>
              <a:rPr lang="pt-BR" dirty="0" smtClean="0"/>
              <a:t> </a:t>
            </a:r>
            <a:r>
              <a:rPr lang="pt-BR" dirty="0" err="1" smtClean="0"/>
              <a:t>Under</a:t>
            </a:r>
            <a:r>
              <a:rPr lang="pt-BR" dirty="0" smtClean="0"/>
              <a:t> </a:t>
            </a:r>
            <a:r>
              <a:rPr lang="pt-BR" dirty="0" err="1" smtClean="0"/>
              <a:t>Uncertainty</a:t>
            </a:r>
            <a:endParaRPr lang="pt-BR" dirty="0" smtClean="0"/>
          </a:p>
          <a:p>
            <a:r>
              <a:rPr lang="pt-BR" sz="2800" dirty="0" err="1"/>
              <a:t>Politics</a:t>
            </a:r>
            <a:r>
              <a:rPr lang="pt-BR" sz="2800" dirty="0"/>
              <a:t> e </a:t>
            </a:r>
            <a:r>
              <a:rPr lang="pt-BR" sz="2800" dirty="0" smtClean="0"/>
              <a:t>decisão: </a:t>
            </a:r>
            <a:r>
              <a:rPr lang="pt-BR" sz="2800" dirty="0" err="1" smtClean="0"/>
              <a:t>Pettigrew</a:t>
            </a:r>
            <a:r>
              <a:rPr lang="pt-BR" sz="2800" dirty="0" smtClean="0"/>
              <a:t> (1977) </a:t>
            </a:r>
            <a:endParaRPr lang="en-US" sz="2800" dirty="0" smtClean="0"/>
          </a:p>
          <a:p>
            <a:r>
              <a:rPr lang="en-US" sz="2800" dirty="0" err="1" smtClean="0"/>
              <a:t>Trabalhos</a:t>
            </a:r>
            <a:r>
              <a:rPr lang="en-US" sz="2800" dirty="0" smtClean="0"/>
              <a:t> </a:t>
            </a:r>
            <a:endParaRPr lang="pt-BR" sz="2800" dirty="0"/>
          </a:p>
          <a:p>
            <a:endParaRPr lang="en-US" dirty="0"/>
          </a:p>
        </p:txBody>
      </p:sp>
      <p:pic>
        <p:nvPicPr>
          <p:cNvPr id="20484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838200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11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EAD-5853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A. Yu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7CF5-3E73-44DE-85F0-F68026A47979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7982704" cy="566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04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EAD-5853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A. Yu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7CF5-3E73-44DE-85F0-F68026A47979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5788"/>
            <a:ext cx="721042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106375" y="496539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FF0000"/>
                </a:solidFill>
              </a:rPr>
              <a:t>Análise de sensibilidade probabilística:</a:t>
            </a:r>
          </a:p>
          <a:p>
            <a:pPr algn="r"/>
            <a:r>
              <a:rPr lang="pt-BR" b="1" dirty="0">
                <a:solidFill>
                  <a:srgbClr val="FF0000"/>
                </a:solidFill>
              </a:rPr>
              <a:t>P(X| S’ )</a:t>
            </a:r>
          </a:p>
        </p:txBody>
      </p:sp>
    </p:spTree>
    <p:extLst>
      <p:ext uri="{BB962C8B-B14F-4D97-AF65-F5344CB8AC3E}">
        <p14:creationId xmlns:p14="http://schemas.microsoft.com/office/powerpoint/2010/main" val="57235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FEAA-15B3-411B-8672-F330F8864BC0}" type="slidenum">
              <a:rPr lang="pt-BR">
                <a:solidFill>
                  <a:srgbClr val="000000"/>
                </a:solidFill>
              </a:rPr>
              <a:pPr/>
              <a:t>22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pt-BR" sz="4000" b="1" i="1" dirty="0"/>
              <a:t>Aquisição de um Gerador para Usina Hidroelétrica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Duas opções de geradores no mercado: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pt-BR" b="1" dirty="0"/>
              <a:t>Convencional</a:t>
            </a:r>
            <a:r>
              <a:rPr lang="pt-BR" dirty="0"/>
              <a:t>: VPL de $5 milhões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pt-BR" b="1" dirty="0"/>
              <a:t>Novidade</a:t>
            </a:r>
            <a:r>
              <a:rPr lang="pt-BR" dirty="0"/>
              <a:t>: 30% de chance de funcionar precariamente (VPL de $3 milhões) e 70% de chance de funcionar bem (VPL de $8 milhões)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pt-BR" dirty="0"/>
              <a:t>Usina tem a alternativa de testar a </a:t>
            </a:r>
            <a:r>
              <a:rPr lang="pt-BR" b="1" dirty="0"/>
              <a:t>Novidade</a:t>
            </a:r>
            <a:r>
              <a:rPr lang="pt-BR" dirty="0"/>
              <a:t> antes de se comprometer com a compra. Custo do teste é $0,5 milhões, mas é “perfeito”</a:t>
            </a:r>
          </a:p>
        </p:txBody>
      </p:sp>
    </p:spTree>
    <p:extLst>
      <p:ext uri="{BB962C8B-B14F-4D97-AF65-F5344CB8AC3E}">
        <p14:creationId xmlns:p14="http://schemas.microsoft.com/office/powerpoint/2010/main" val="404986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solidFill>
                  <a:srgbClr val="000000"/>
                </a:solidFill>
              </a:rPr>
              <a:t>EAD-5853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>
                <a:solidFill>
                  <a:srgbClr val="000000"/>
                </a:solidFill>
              </a:rPr>
              <a:t>Abraham Yu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A5D3-099D-4F14-A7BE-FA047A940F1B}" type="slidenum">
              <a:rPr lang="pt-BR" smtClean="0">
                <a:solidFill>
                  <a:srgbClr val="000000"/>
                </a:solidFill>
              </a:rPr>
              <a:pPr/>
              <a:t>23</a:t>
            </a:fld>
            <a:endParaRPr lang="pt-BR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2867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77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381F-5DB0-4340-84EA-63CB71B762AF}" type="slidenum">
              <a:rPr lang="pt-BR">
                <a:solidFill>
                  <a:srgbClr val="000000"/>
                </a:solidFill>
              </a:rPr>
              <a:pPr/>
              <a:t>24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Informação e Decisão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Decidir já ou coletar mais informação?</a:t>
            </a:r>
          </a:p>
          <a:p>
            <a:pPr>
              <a:lnSpc>
                <a:spcPct val="90000"/>
              </a:lnSpc>
            </a:pPr>
            <a:r>
              <a:rPr lang="pt-BR"/>
              <a:t>É sempre aconselhável obter mais informação antes de tomar decisão?</a:t>
            </a:r>
          </a:p>
          <a:p>
            <a:pPr>
              <a:lnSpc>
                <a:spcPct val="90000"/>
              </a:lnSpc>
            </a:pPr>
            <a:r>
              <a:rPr lang="pt-BR"/>
              <a:t>Quais são as vantagens e desvantagens de obter mais informação para a tomada de decisão? </a:t>
            </a:r>
          </a:p>
          <a:p>
            <a:pPr>
              <a:lnSpc>
                <a:spcPct val="90000"/>
              </a:lnSpc>
            </a:pPr>
            <a:r>
              <a:rPr lang="pt-BR"/>
              <a:t>Em que condições o decisor deve parar de coletar mais informação?</a:t>
            </a:r>
          </a:p>
        </p:txBody>
      </p:sp>
      <p:pic>
        <p:nvPicPr>
          <p:cNvPr id="3076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12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Data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sz="1400" b="0" i="0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147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sz="1400" b="0" i="0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148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2FEBDE-DD48-45B3-8883-2B30EE506AE7}" type="slidenum">
              <a:rPr lang="pt-BR" sz="1400" b="0" i="0">
                <a:solidFill>
                  <a:srgbClr val="000000"/>
                </a:solidFill>
              </a:rPr>
              <a:pPr eaLnBrk="1" hangingPunct="1"/>
              <a:t>25</a:t>
            </a:fld>
            <a:endParaRPr lang="pt-BR" sz="1400" b="0" i="0">
              <a:solidFill>
                <a:srgbClr val="000000"/>
              </a:solidFill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b="1" i="1" smtClean="0"/>
              <a:t>“Evacuation Decision”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1193800" y="4437063"/>
            <a:ext cx="1828800" cy="1350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pt-BR" sz="2000" b="0" i="0">
              <a:solidFill>
                <a:srgbClr val="000000"/>
              </a:solidFill>
            </a:endParaRPr>
          </a:p>
          <a:p>
            <a:pPr algn="ctr" eaLnBrk="1" fontAlgn="base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pt-BR" b="0" i="0">
                <a:solidFill>
                  <a:srgbClr val="000000"/>
                </a:solidFill>
              </a:rPr>
              <a:t>Decisão</a:t>
            </a:r>
          </a:p>
          <a:p>
            <a:pPr algn="ctr" eaLnBrk="1" fontAlgn="base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pt-BR" b="0" i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151" name="Oval 5"/>
          <p:cNvSpPr>
            <a:spLocks noChangeArrowheads="1"/>
          </p:cNvSpPr>
          <p:nvPr/>
        </p:nvSpPr>
        <p:spPr bwMode="auto">
          <a:xfrm>
            <a:off x="5022850" y="2286000"/>
            <a:ext cx="2590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 b="1" i="1">
              <a:solidFill>
                <a:srgbClr val="000000"/>
              </a:solidFill>
            </a:endParaRPr>
          </a:p>
        </p:txBody>
      </p:sp>
      <p:sp>
        <p:nvSpPr>
          <p:cNvPr id="6152" name="Text Box 6"/>
          <p:cNvSpPr txBox="1">
            <a:spLocks noChangeArrowheads="1"/>
          </p:cNvSpPr>
          <p:nvPr/>
        </p:nvSpPr>
        <p:spPr bwMode="auto">
          <a:xfrm>
            <a:off x="5268913" y="25781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pt-BR" b="0" i="0">
                <a:solidFill>
                  <a:srgbClr val="000000"/>
                </a:solidFill>
              </a:rPr>
              <a:t>Rota de furacão</a:t>
            </a:r>
          </a:p>
        </p:txBody>
      </p:sp>
      <p:sp>
        <p:nvSpPr>
          <p:cNvPr id="6153" name="AutoShape 7"/>
          <p:cNvSpPr>
            <a:spLocks noChangeArrowheads="1"/>
          </p:cNvSpPr>
          <p:nvPr/>
        </p:nvSpPr>
        <p:spPr bwMode="auto">
          <a:xfrm>
            <a:off x="5181600" y="4800600"/>
            <a:ext cx="2362200" cy="9144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 b="1" i="1">
              <a:solidFill>
                <a:srgbClr val="000000"/>
              </a:solidFill>
            </a:endParaRPr>
          </a:p>
        </p:txBody>
      </p:sp>
      <p:sp>
        <p:nvSpPr>
          <p:cNvPr id="6154" name="Text Box 8"/>
          <p:cNvSpPr txBox="1">
            <a:spLocks noChangeArrowheads="1"/>
          </p:cNvSpPr>
          <p:nvPr/>
        </p:nvSpPr>
        <p:spPr bwMode="auto">
          <a:xfrm>
            <a:off x="5416550" y="5029200"/>
            <a:ext cx="1905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pt-BR" sz="2200">
                <a:solidFill>
                  <a:srgbClr val="000000"/>
                </a:solidFill>
              </a:rPr>
              <a:t>Conseqüência</a:t>
            </a:r>
          </a:p>
        </p:txBody>
      </p:sp>
      <p:sp>
        <p:nvSpPr>
          <p:cNvPr id="6155" name="Line 9"/>
          <p:cNvSpPr>
            <a:spLocks noChangeShapeType="1"/>
          </p:cNvSpPr>
          <p:nvPr/>
        </p:nvSpPr>
        <p:spPr bwMode="auto">
          <a:xfrm flipV="1">
            <a:off x="3048000" y="52578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 b="1" i="1">
              <a:solidFill>
                <a:srgbClr val="000000"/>
              </a:solidFill>
            </a:endParaRPr>
          </a:p>
        </p:txBody>
      </p:sp>
      <p:sp>
        <p:nvSpPr>
          <p:cNvPr id="6156" name="Line 10"/>
          <p:cNvSpPr>
            <a:spLocks noChangeShapeType="1"/>
          </p:cNvSpPr>
          <p:nvPr/>
        </p:nvSpPr>
        <p:spPr bwMode="auto">
          <a:xfrm>
            <a:off x="6324600" y="33528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 b="1" i="1">
              <a:solidFill>
                <a:srgbClr val="000000"/>
              </a:solidFill>
            </a:endParaRP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 flipV="1">
            <a:off x="3352800" y="28194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 b="1" i="1">
              <a:solidFill>
                <a:srgbClr val="000000"/>
              </a:solidFill>
            </a:endParaRPr>
          </a:p>
        </p:txBody>
      </p:sp>
      <p:pic>
        <p:nvPicPr>
          <p:cNvPr id="6158" name="Picture 12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9" name="Oval 13"/>
          <p:cNvSpPr>
            <a:spLocks noChangeArrowheads="1"/>
          </p:cNvSpPr>
          <p:nvPr/>
        </p:nvSpPr>
        <p:spPr bwMode="auto">
          <a:xfrm>
            <a:off x="822325" y="2357438"/>
            <a:ext cx="2514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 b="1" i="1">
              <a:solidFill>
                <a:srgbClr val="000000"/>
              </a:solidFill>
            </a:endParaRP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2051050" y="3357563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 b="1" i="1">
              <a:solidFill>
                <a:srgbClr val="000000"/>
              </a:solidFill>
            </a:endParaRPr>
          </a:p>
        </p:txBody>
      </p:sp>
      <p:sp>
        <p:nvSpPr>
          <p:cNvPr id="6161" name="Text Box 15"/>
          <p:cNvSpPr txBox="1">
            <a:spLocks noChangeArrowheads="1"/>
          </p:cNvSpPr>
          <p:nvPr/>
        </p:nvSpPr>
        <p:spPr bwMode="auto">
          <a:xfrm>
            <a:off x="1066800" y="26019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pt-BR" b="0" i="0">
                <a:solidFill>
                  <a:srgbClr val="000000"/>
                </a:solidFill>
              </a:rPr>
              <a:t>Previsão</a:t>
            </a:r>
            <a:endParaRPr lang="en-US" b="0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7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9" grpId="0" animBg="1"/>
      <p:bldP spid="430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2794-D42F-4565-B6D9-E45686E8CB11}" type="slidenum">
              <a:rPr lang="pt-BR">
                <a:solidFill>
                  <a:srgbClr val="000000"/>
                </a:solidFill>
              </a:rPr>
              <a:pPr/>
              <a:t>26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Comentários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VEIP – valor esperado da informação perfeita</a:t>
            </a:r>
          </a:p>
          <a:p>
            <a:r>
              <a:rPr lang="pt-BR"/>
              <a:t>VEII – valor esperado da informação imperfeita</a:t>
            </a:r>
          </a:p>
          <a:p>
            <a:pPr lvl="1"/>
            <a:r>
              <a:rPr lang="pt-BR"/>
              <a:t>Inversão da árvore (Teorema de Bayes)</a:t>
            </a:r>
          </a:p>
          <a:p>
            <a:r>
              <a:rPr lang="pt-BR"/>
              <a:t>Complicações</a:t>
            </a:r>
          </a:p>
          <a:p>
            <a:pPr lvl="1"/>
            <a:r>
              <a:rPr lang="pt-BR"/>
              <a:t>Mais de uma incerteza</a:t>
            </a:r>
          </a:p>
        </p:txBody>
      </p:sp>
      <p:pic>
        <p:nvPicPr>
          <p:cNvPr id="10244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84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0" y="208321"/>
            <a:ext cx="8424936" cy="618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58964" y="6514530"/>
            <a:ext cx="8849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solidFill>
                  <a:prstClr val="black"/>
                </a:solidFill>
              </a:rPr>
              <a:t>Feng</a:t>
            </a:r>
            <a:r>
              <a:rPr lang="pt-BR" sz="1200" dirty="0">
                <a:solidFill>
                  <a:prstClr val="black"/>
                </a:solidFill>
              </a:rPr>
              <a:t>, et al. </a:t>
            </a:r>
            <a:r>
              <a:rPr lang="pt-BR" sz="1200" dirty="0" err="1">
                <a:solidFill>
                  <a:prstClr val="black"/>
                </a:solidFill>
              </a:rPr>
              <a:t>Modeling</a:t>
            </a:r>
            <a:r>
              <a:rPr lang="pt-BR" sz="1200" dirty="0">
                <a:solidFill>
                  <a:prstClr val="black"/>
                </a:solidFill>
              </a:rPr>
              <a:t> </a:t>
            </a:r>
            <a:r>
              <a:rPr lang="pt-BR" sz="1200" dirty="0" err="1">
                <a:solidFill>
                  <a:prstClr val="black"/>
                </a:solidFill>
              </a:rPr>
              <a:t>multi-objective</a:t>
            </a:r>
            <a:r>
              <a:rPr lang="pt-BR" sz="1200" dirty="0">
                <a:solidFill>
                  <a:prstClr val="black"/>
                </a:solidFill>
              </a:rPr>
              <a:t> </a:t>
            </a:r>
            <a:r>
              <a:rPr lang="pt-BR" sz="1200" dirty="0" err="1">
                <a:solidFill>
                  <a:prstClr val="black"/>
                </a:solidFill>
              </a:rPr>
              <a:t>multi-stakeholder</a:t>
            </a:r>
            <a:r>
              <a:rPr lang="pt-BR" sz="1200" dirty="0">
                <a:solidFill>
                  <a:prstClr val="black"/>
                </a:solidFill>
              </a:rPr>
              <a:t> </a:t>
            </a:r>
            <a:r>
              <a:rPr lang="pt-BR" sz="1200" dirty="0" err="1">
                <a:solidFill>
                  <a:prstClr val="black"/>
                </a:solidFill>
              </a:rPr>
              <a:t>decision</a:t>
            </a:r>
            <a:r>
              <a:rPr lang="pt-BR" sz="1200" dirty="0">
                <a:solidFill>
                  <a:prstClr val="black"/>
                </a:solidFill>
              </a:rPr>
              <a:t>: a case-</a:t>
            </a:r>
            <a:r>
              <a:rPr lang="pt-BR" sz="1200" dirty="0" err="1">
                <a:solidFill>
                  <a:prstClr val="black"/>
                </a:solidFill>
              </a:rPr>
              <a:t>exercise</a:t>
            </a:r>
            <a:r>
              <a:rPr lang="pt-BR" sz="1200" dirty="0">
                <a:solidFill>
                  <a:prstClr val="black"/>
                </a:solidFill>
              </a:rPr>
              <a:t> approach, INFORMS </a:t>
            </a:r>
            <a:r>
              <a:rPr lang="pt-BR" sz="1200" dirty="0" err="1">
                <a:solidFill>
                  <a:prstClr val="black"/>
                </a:solidFill>
              </a:rPr>
              <a:t>Transactions</a:t>
            </a:r>
            <a:r>
              <a:rPr lang="pt-BR" sz="1200" dirty="0">
                <a:solidFill>
                  <a:prstClr val="black"/>
                </a:solidFill>
              </a:rPr>
              <a:t> </a:t>
            </a:r>
            <a:r>
              <a:rPr lang="pt-BR" sz="1200" dirty="0" err="1">
                <a:solidFill>
                  <a:prstClr val="black"/>
                </a:solidFill>
              </a:rPr>
              <a:t>on</a:t>
            </a:r>
            <a:r>
              <a:rPr lang="pt-BR" sz="1200" dirty="0">
                <a:solidFill>
                  <a:prstClr val="black"/>
                </a:solidFill>
              </a:rPr>
              <a:t> </a:t>
            </a:r>
            <a:r>
              <a:rPr lang="pt-BR" sz="1200" dirty="0" err="1">
                <a:solidFill>
                  <a:prstClr val="black"/>
                </a:solidFill>
              </a:rPr>
              <a:t>Education</a:t>
            </a:r>
            <a:r>
              <a:rPr lang="pt-BR" sz="1200" dirty="0">
                <a:solidFill>
                  <a:prstClr val="black"/>
                </a:solidFill>
              </a:rPr>
              <a:t>, May 2008</a:t>
            </a:r>
          </a:p>
        </p:txBody>
      </p:sp>
      <p:pic>
        <p:nvPicPr>
          <p:cNvPr id="4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838200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22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i="1" dirty="0" smtClean="0"/>
              <a:t>Exercícios para a Próxima Aula</a:t>
            </a:r>
            <a:endParaRPr lang="pt-BR" sz="36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pt-BR" dirty="0" smtClean="0"/>
              <a:t>M&amp;C 3.7</a:t>
            </a:r>
          </a:p>
          <a:p>
            <a:pPr algn="ctr"/>
            <a:r>
              <a:rPr lang="pt-BR" dirty="0" smtClean="0"/>
              <a:t>M&amp;C 3.17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sz="2400" dirty="0" smtClean="0"/>
              <a:t>MGS3100-Solved_exercises</a:t>
            </a: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>
                <a:solidFill>
                  <a:srgbClr val="000000"/>
                </a:solidFill>
              </a:rPr>
              <a:t>Abraham Yu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>
                <a:solidFill>
                  <a:srgbClr val="000000"/>
                </a:solidFill>
              </a:rPr>
              <a:t>EAD-5853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015B0-C1B7-47BD-BDEC-D7299108FE04}" type="slidenum">
              <a:rPr lang="pt-BR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5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solidFill>
                  <a:srgbClr val="000000"/>
                </a:solidFill>
              </a:rPr>
              <a:t>EAD-5853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>
                <a:solidFill>
                  <a:srgbClr val="000000"/>
                </a:solidFill>
              </a:rPr>
              <a:t>Abraham Yu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E00F-1AA3-4A95-9628-7B953C2130E1}" type="slidenum">
              <a:rPr lang="pt-BR" smtClean="0">
                <a:solidFill>
                  <a:srgbClr val="000000"/>
                </a:solidFill>
              </a:rPr>
              <a:pPr/>
              <a:t>4</a:t>
            </a:fld>
            <a:endParaRPr lang="pt-BR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25" y="283050"/>
            <a:ext cx="7315200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2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t-BR" sz="1400" smtClean="0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9219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5184486-E51D-4918-BBDF-3B3797BAA9F0}" type="slidenum">
              <a:rPr lang="pt-BR" sz="1400" smtClean="0">
                <a:solidFill>
                  <a:srgbClr val="000000"/>
                </a:solidFill>
              </a:rPr>
              <a:pPr eaLnBrk="1" hangingPunct="1"/>
              <a:t>5</a:t>
            </a:fld>
            <a:endParaRPr lang="pt-BR" sz="1400" smtClean="0">
              <a:solidFill>
                <a:srgbClr val="000000"/>
              </a:solidFill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4000" b="1" smtClean="0">
                <a:solidFill>
                  <a:schemeClr val="tx1"/>
                </a:solidFill>
              </a:rPr>
              <a:t>Uma Boa Decisão</a:t>
            </a:r>
            <a:endParaRPr lang="pt-BR" b="1" smtClean="0">
              <a:solidFill>
                <a:schemeClr val="tx1"/>
              </a:solidFill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dirty="0" smtClean="0"/>
              <a:t>É</a:t>
            </a:r>
            <a:r>
              <a:rPr lang="pt-PT" b="1" dirty="0" smtClean="0"/>
              <a:t> </a:t>
            </a:r>
            <a:r>
              <a:rPr lang="pt-PT" dirty="0" smtClean="0"/>
              <a:t>aquela logicamente consistente com informações, alternativas e valores trazidos ao problema (McNamee e Celona)</a:t>
            </a:r>
          </a:p>
          <a:p>
            <a:pPr eaLnBrk="1" hangingPunct="1"/>
            <a:endParaRPr lang="pt-PT" dirty="0" smtClean="0"/>
          </a:p>
          <a:p>
            <a:pPr eaLnBrk="1" hangingPunct="1"/>
            <a:r>
              <a:rPr lang="pt-PT" dirty="0" smtClean="0"/>
              <a:t>Boa decisão = Bom resultado?</a:t>
            </a:r>
          </a:p>
          <a:p>
            <a:pPr eaLnBrk="1" hangingPunct="1"/>
            <a:endParaRPr lang="pt-PT" dirty="0" smtClean="0"/>
          </a:p>
          <a:p>
            <a:pPr eaLnBrk="1" hangingPunct="1"/>
            <a:r>
              <a:rPr lang="pt-PT" dirty="0" smtClean="0"/>
              <a:t>"Na prática, o que conta é o resultado"</a:t>
            </a:r>
          </a:p>
          <a:p>
            <a:pPr eaLnBrk="1" hangingPunct="1"/>
            <a:endParaRPr lang="pt-BR" dirty="0" smtClean="0"/>
          </a:p>
        </p:txBody>
      </p:sp>
      <p:pic>
        <p:nvPicPr>
          <p:cNvPr id="6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893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EAD-5853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A. Yu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7CF5-3E73-44DE-85F0-F68026A47979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509364"/>
            <a:ext cx="757555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2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EAD-5853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A. Yu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7CF5-3E73-44DE-85F0-F68026A47979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6955"/>
            <a:ext cx="6480720" cy="583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6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sz="1400" b="0" i="0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4099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sz="1400" b="0" i="0" dirty="0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410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2E2ADDF-073F-40B0-BA86-9706A2A2CDF3}" type="slidenum">
              <a:rPr lang="pt-BR" sz="1400" b="0" i="0">
                <a:solidFill>
                  <a:srgbClr val="000000"/>
                </a:solidFill>
              </a:rPr>
              <a:pPr eaLnBrk="1" hangingPunct="1"/>
              <a:t>8</a:t>
            </a:fld>
            <a:endParaRPr lang="pt-BR" sz="1400" b="0" i="0" dirty="0">
              <a:solidFill>
                <a:srgbClr val="000000"/>
              </a:solidFill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pt-BR" sz="4000" b="1" i="1" smtClean="0"/>
              <a:t>Diagrama de Influencia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114800"/>
          </a:xfrm>
        </p:spPr>
        <p:txBody>
          <a:bodyPr/>
          <a:lstStyle/>
          <a:p>
            <a:pPr eaLnBrk="1" hangingPunct="1"/>
            <a:r>
              <a:rPr lang="pt-BR" sz="2800" dirty="0" smtClean="0"/>
              <a:t>DI pode trabalhar nos três níveis de modelos: </a:t>
            </a:r>
            <a:r>
              <a:rPr lang="pt-BR" sz="2800" b="1" dirty="0" smtClean="0"/>
              <a:t>relação</a:t>
            </a:r>
            <a:r>
              <a:rPr lang="pt-BR" sz="2800" dirty="0" smtClean="0"/>
              <a:t>, </a:t>
            </a:r>
            <a:r>
              <a:rPr lang="pt-BR" sz="2800" b="1" dirty="0" smtClean="0"/>
              <a:t>função</a:t>
            </a:r>
            <a:r>
              <a:rPr lang="pt-BR" sz="2800" dirty="0" smtClean="0"/>
              <a:t> e </a:t>
            </a:r>
            <a:r>
              <a:rPr lang="pt-BR" sz="2800" b="1" dirty="0" smtClean="0"/>
              <a:t>números</a:t>
            </a:r>
          </a:p>
          <a:p>
            <a:pPr eaLnBrk="1" hangingPunct="1"/>
            <a:r>
              <a:rPr lang="pt-BR" sz="2800" dirty="0" smtClean="0"/>
              <a:t>Desenvolvido, no início de 1980, para governo americano pela SRI </a:t>
            </a:r>
            <a:r>
              <a:rPr lang="pt-BR" sz="2800" dirty="0" err="1" smtClean="0"/>
              <a:t>International</a:t>
            </a:r>
            <a:endParaRPr lang="pt-BR" sz="2800" dirty="0" smtClean="0"/>
          </a:p>
          <a:p>
            <a:pPr lvl="1" eaLnBrk="1" hangingPunct="1"/>
            <a:r>
              <a:rPr lang="pt-BR" sz="2400" dirty="0" smtClean="0"/>
              <a:t>Necessidade de ter uma representação compacta de problemas decisórios</a:t>
            </a:r>
          </a:p>
          <a:p>
            <a:pPr eaLnBrk="1" hangingPunct="1"/>
            <a:r>
              <a:rPr lang="pt-BR" sz="2800" dirty="0" smtClean="0"/>
              <a:t>Evoluções</a:t>
            </a:r>
          </a:p>
          <a:p>
            <a:pPr lvl="1" eaLnBrk="1" hangingPunct="1"/>
            <a:r>
              <a:rPr lang="pt-BR" sz="2400" dirty="0" smtClean="0"/>
              <a:t>Softwares: DPL, </a:t>
            </a:r>
            <a:r>
              <a:rPr lang="pt-BR" sz="2400" dirty="0" err="1" smtClean="0"/>
              <a:t>Analytica</a:t>
            </a:r>
            <a:r>
              <a:rPr lang="pt-BR" sz="2400" dirty="0" smtClean="0"/>
              <a:t> e outros</a:t>
            </a:r>
          </a:p>
          <a:p>
            <a:pPr lvl="1" eaLnBrk="1" hangingPunct="1"/>
            <a:r>
              <a:rPr lang="pt-BR" sz="2400" b="1" i="1" dirty="0" err="1" smtClean="0"/>
              <a:t>Belief</a:t>
            </a:r>
            <a:r>
              <a:rPr lang="pt-BR" sz="2400" b="1" i="1" dirty="0" smtClean="0"/>
              <a:t> networks</a:t>
            </a:r>
          </a:p>
        </p:txBody>
      </p:sp>
      <p:pic>
        <p:nvPicPr>
          <p:cNvPr id="4103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4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Data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sz="1400" b="0" i="0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5123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BR" sz="1400" b="0" i="0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124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D510702-095A-45F4-A2BB-E41F49C1A306}" type="slidenum">
              <a:rPr lang="pt-BR" sz="1400" b="0" i="0">
                <a:solidFill>
                  <a:srgbClr val="000000"/>
                </a:solidFill>
              </a:rPr>
              <a:pPr eaLnBrk="1" hangingPunct="1"/>
              <a:t>9</a:t>
            </a:fld>
            <a:endParaRPr lang="pt-BR" sz="1400" b="0" i="0">
              <a:solidFill>
                <a:srgbClr val="000000"/>
              </a:solidFill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b="1" i="1" smtClean="0"/>
              <a:t>“The Basic Risky Decision”</a:t>
            </a:r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1143000" y="3581400"/>
            <a:ext cx="2057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 b="1" i="1">
              <a:solidFill>
                <a:srgbClr val="000000"/>
              </a:solidFill>
            </a:endParaRPr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1219200" y="3657600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pt-BR" b="0" i="0">
                <a:solidFill>
                  <a:srgbClr val="000000"/>
                </a:solidFill>
              </a:rPr>
              <a:t>Decisão de investimento</a:t>
            </a:r>
          </a:p>
        </p:txBody>
      </p:sp>
      <p:sp>
        <p:nvSpPr>
          <p:cNvPr id="5128" name="Oval 5"/>
          <p:cNvSpPr>
            <a:spLocks noChangeArrowheads="1"/>
          </p:cNvSpPr>
          <p:nvPr/>
        </p:nvSpPr>
        <p:spPr bwMode="auto">
          <a:xfrm>
            <a:off x="4953000" y="2286000"/>
            <a:ext cx="2590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 b="1" i="1">
              <a:solidFill>
                <a:srgbClr val="000000"/>
              </a:solidFill>
            </a:endParaRPr>
          </a:p>
        </p:txBody>
      </p:sp>
      <p:sp>
        <p:nvSpPr>
          <p:cNvPr id="5129" name="Text Box 6"/>
          <p:cNvSpPr txBox="1">
            <a:spLocks noChangeArrowheads="1"/>
          </p:cNvSpPr>
          <p:nvPr/>
        </p:nvSpPr>
        <p:spPr bwMode="auto">
          <a:xfrm>
            <a:off x="5181600" y="2438400"/>
            <a:ext cx="220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pt-BR" b="0" i="0">
                <a:solidFill>
                  <a:srgbClr val="000000"/>
                </a:solidFill>
              </a:rPr>
              <a:t>Resultados do negócio</a:t>
            </a:r>
          </a:p>
        </p:txBody>
      </p:sp>
      <p:sp>
        <p:nvSpPr>
          <p:cNvPr id="5130" name="AutoShape 7"/>
          <p:cNvSpPr>
            <a:spLocks noChangeArrowheads="1"/>
          </p:cNvSpPr>
          <p:nvPr/>
        </p:nvSpPr>
        <p:spPr bwMode="auto">
          <a:xfrm>
            <a:off x="5181600" y="4800600"/>
            <a:ext cx="2362200" cy="9144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 b="1" i="1">
              <a:solidFill>
                <a:srgbClr val="000000"/>
              </a:solidFill>
            </a:endParaRPr>
          </a:p>
        </p:txBody>
      </p:sp>
      <p:sp>
        <p:nvSpPr>
          <p:cNvPr id="5131" name="Text Box 8"/>
          <p:cNvSpPr txBox="1">
            <a:spLocks noChangeArrowheads="1"/>
          </p:cNvSpPr>
          <p:nvPr/>
        </p:nvSpPr>
        <p:spPr bwMode="auto">
          <a:xfrm>
            <a:off x="5562600" y="50292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pt-BR" b="0" i="0">
                <a:solidFill>
                  <a:srgbClr val="000000"/>
                </a:solidFill>
              </a:rPr>
              <a:t>retorno</a:t>
            </a:r>
          </a:p>
        </p:txBody>
      </p:sp>
      <p:sp>
        <p:nvSpPr>
          <p:cNvPr id="5132" name="Line 9"/>
          <p:cNvSpPr>
            <a:spLocks noChangeShapeType="1"/>
          </p:cNvSpPr>
          <p:nvPr/>
        </p:nvSpPr>
        <p:spPr bwMode="auto">
          <a:xfrm>
            <a:off x="3200400" y="4191000"/>
            <a:ext cx="2514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 b="1" i="1">
              <a:solidFill>
                <a:srgbClr val="000000"/>
              </a:solidFill>
            </a:endParaRPr>
          </a:p>
        </p:txBody>
      </p:sp>
      <p:sp>
        <p:nvSpPr>
          <p:cNvPr id="5133" name="Line 10"/>
          <p:cNvSpPr>
            <a:spLocks noChangeShapeType="1"/>
          </p:cNvSpPr>
          <p:nvPr/>
        </p:nvSpPr>
        <p:spPr bwMode="auto">
          <a:xfrm>
            <a:off x="6248400" y="3352800"/>
            <a:ext cx="762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 b="1" i="1">
              <a:solidFill>
                <a:srgbClr val="000000"/>
              </a:solidFill>
            </a:endParaRP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 flipV="1">
            <a:off x="3200400" y="2895600"/>
            <a:ext cx="1752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2400" b="1" i="1">
              <a:solidFill>
                <a:srgbClr val="000000"/>
              </a:solidFill>
            </a:endParaRPr>
          </a:p>
        </p:txBody>
      </p:sp>
      <p:pic>
        <p:nvPicPr>
          <p:cNvPr id="5135" name="Picture 12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42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3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831</Words>
  <Application>Microsoft Office PowerPoint</Application>
  <PresentationFormat>Apresentação na tela (4:3)</PresentationFormat>
  <Paragraphs>223</Paragraphs>
  <Slides>27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7</vt:i4>
      </vt:variant>
      <vt:variant>
        <vt:lpstr>Títulos de slides</vt:lpstr>
      </vt:variant>
      <vt:variant>
        <vt:i4>27</vt:i4>
      </vt:variant>
    </vt:vector>
  </HeadingPairs>
  <TitlesOfParts>
    <vt:vector size="38" baseType="lpstr">
      <vt:lpstr>Arial</vt:lpstr>
      <vt:lpstr>Calibri</vt:lpstr>
      <vt:lpstr>Tahoma</vt:lpstr>
      <vt:lpstr>Times New Roman</vt:lpstr>
      <vt:lpstr>Tema do Office</vt:lpstr>
      <vt:lpstr>1_Estrutura padrão</vt:lpstr>
      <vt:lpstr>3_Estrutura padrão</vt:lpstr>
      <vt:lpstr>2_Estrutura padrão</vt:lpstr>
      <vt:lpstr>Estrutura padrão</vt:lpstr>
      <vt:lpstr>4_Estrutura padrão</vt:lpstr>
      <vt:lpstr>5_Estrutura padrão</vt:lpstr>
      <vt:lpstr> EAD-5853 Aula 06   </vt:lpstr>
      <vt:lpstr>Aula Nº6 - Agenda</vt:lpstr>
      <vt:lpstr>Exercícios para a Próxima Aula</vt:lpstr>
      <vt:lpstr>Apresentação do PowerPoint</vt:lpstr>
      <vt:lpstr>Uma Boa Decisão</vt:lpstr>
      <vt:lpstr>Apresentação do PowerPoint</vt:lpstr>
      <vt:lpstr>Apresentação do PowerPoint</vt:lpstr>
      <vt:lpstr>Diagrama de Influencia</vt:lpstr>
      <vt:lpstr>“The Basic Risky Decision”</vt:lpstr>
      <vt:lpstr>Empresa EFB*</vt:lpstr>
      <vt:lpstr>Principais Fatores e Relações</vt:lpstr>
      <vt:lpstr>Vantagens de Árvore de Decisão</vt:lpstr>
      <vt:lpstr>Desvantagens de Árvore de Decisão</vt:lpstr>
      <vt:lpstr>Vantagens de Diagrama de Influência</vt:lpstr>
      <vt:lpstr>Desvantagens de Diagrama de Influência</vt:lpstr>
      <vt:lpstr>Assimetria</vt:lpstr>
      <vt:lpstr>Apresentação do PowerPoint</vt:lpstr>
      <vt:lpstr>Critério de Decisão</vt:lpstr>
      <vt:lpstr>Apresentação do PowerPoint</vt:lpstr>
      <vt:lpstr>Apresentação do PowerPoint</vt:lpstr>
      <vt:lpstr>Apresentação do PowerPoint</vt:lpstr>
      <vt:lpstr>Aquisição de um Gerador para Usina Hidroelétrica</vt:lpstr>
      <vt:lpstr>Apresentação do PowerPoint</vt:lpstr>
      <vt:lpstr>Informação e Decisão</vt:lpstr>
      <vt:lpstr>“Evacuation Decision”</vt:lpstr>
      <vt:lpstr>Comentários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Abraham</dc:creator>
  <cp:lastModifiedBy>particular</cp:lastModifiedBy>
  <cp:revision>15</cp:revision>
  <dcterms:created xsi:type="dcterms:W3CDTF">2016-04-13T23:02:47Z</dcterms:created>
  <dcterms:modified xsi:type="dcterms:W3CDTF">2018-04-27T00:44:29Z</dcterms:modified>
</cp:coreProperties>
</file>