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5"/>
  </p:notesMasterIdLst>
  <p:sldIdLst>
    <p:sldId id="257" r:id="rId3"/>
    <p:sldId id="272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342A7-B38E-4D78-9C83-DDC82789024D}" type="datetimeFigureOut">
              <a:rPr lang="pt-BR" smtClean="0"/>
              <a:t>10/05/2018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044F-A376-4769-9B30-DB551A1FC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8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61E80-1D87-45D1-8E2C-113C4EDF1AB3}" type="slidenum">
              <a:rPr lang="pt-BR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03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C64DE0-4E02-46F1-B049-6FF6B5861823}" type="slidenum">
              <a:rPr lang="pt-BR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AF132-2AC6-4334-9C33-46328BD5C8C3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1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782D5-E127-46B5-9633-FB50B8D1AC15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8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07DF0-54A6-49A3-AF78-CE061C9137CF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54089-ADAC-41AF-89C9-29AB4FD1F345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7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23BC-B567-4DAD-8BCC-8271D03F61C4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8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A13EF-D4D2-4A11-A77D-91F0C907122C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6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BD4F2-F089-4FA9-9758-1A3870CAA22E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9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3D28D-E066-4AB5-AB56-7B6A5657606D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99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C6F34-D0EF-4038-91A9-608DEB61DF6C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30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7CF5-3E73-44DE-85F0-F68026A47979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39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9D647-9680-493C-80A9-7EC45E75C605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6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27D26-9F56-46F1-910C-0FFBF3E87C96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01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36685-C7B7-441D-88FB-1E17D3A0132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99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CA4BE-4A51-412D-BA2D-0BDB5D0329C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95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A0CE7-9429-4174-974B-8B67DA335978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9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2B31B2-8A80-4FFE-B43B-9FF36EFA2B53}" type="slidenum">
              <a:rPr lang="en-US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1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A653F-816B-41DA-8A11-71D0508BF5BE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0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E7E5D-9994-44FE-8BF9-7417F4D31ACA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6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7258A-7E07-4D48-B913-A889E03D06CB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2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174A9-BA72-488C-9CF6-028F67322AE3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2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43E79-7F83-4DB7-8669-F82E8D94AE41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7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BFFB3-B38E-451B-BC8A-C38008883C7A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5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7D373-6A13-4AEA-ADD3-E5299D7FA8DC}" type="slidenum">
              <a:rPr lang="pt-BR">
                <a:solidFill>
                  <a:srgbClr val="000000"/>
                </a:solidFill>
              </a:rPr>
              <a:pPr/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317833-D627-4104-8D1B-110B2F6CF269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6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A.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27FBEB-51C2-46A5-9741-E961B5278D4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9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p.b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http://www.ead.fea.usp.br/imagens/usp.gif" TargetMode="External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FCFC-C08F-4E3F-B7D9-C1E21FA02D78}" type="slidenum">
              <a:rPr lang="pt-BR">
                <a:solidFill>
                  <a:srgbClr val="000000"/>
                </a:solidFill>
              </a:rPr>
              <a:pPr/>
              <a:t>1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pt-BR" sz="4000" b="1" i="1" dirty="0"/>
              <a:t>Aula </a:t>
            </a:r>
            <a:r>
              <a:rPr lang="pt-BR" sz="4000" b="1" i="1" dirty="0" smtClean="0"/>
              <a:t>Nº8 </a:t>
            </a:r>
            <a:r>
              <a:rPr lang="pt-BR" sz="4000" b="1" i="1" dirty="0"/>
              <a:t>- Agenda</a:t>
            </a:r>
            <a:endParaRPr lang="en-US" sz="4000" b="1" i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76400"/>
            <a:ext cx="7630616" cy="4114800"/>
          </a:xfrm>
        </p:spPr>
        <p:txBody>
          <a:bodyPr/>
          <a:lstStyle/>
          <a:p>
            <a:r>
              <a:rPr lang="pt-BR" sz="2800" dirty="0" smtClean="0"/>
              <a:t>Exercícios</a:t>
            </a:r>
          </a:p>
          <a:p>
            <a:pPr lvl="1"/>
            <a:r>
              <a:rPr lang="pt-BR" sz="2400" dirty="0"/>
              <a:t>M&amp;C 5.7</a:t>
            </a:r>
          </a:p>
          <a:p>
            <a:pPr lvl="1"/>
            <a:r>
              <a:rPr lang="pt-BR" sz="2400" dirty="0"/>
              <a:t>Exercício da Slide </a:t>
            </a:r>
            <a:r>
              <a:rPr lang="pt-BR" sz="2400" dirty="0" smtClean="0"/>
              <a:t>19 </a:t>
            </a:r>
            <a:r>
              <a:rPr lang="pt-BR" sz="2400" dirty="0" smtClean="0"/>
              <a:t>(Aula </a:t>
            </a:r>
            <a:r>
              <a:rPr lang="pt-BR" sz="2400" dirty="0" smtClean="0"/>
              <a:t>7)</a:t>
            </a:r>
            <a:endParaRPr lang="pt-BR" sz="2400" dirty="0" smtClean="0"/>
          </a:p>
          <a:p>
            <a:pPr marL="342900" lvl="1" indent="-342900">
              <a:buFontTx/>
              <a:buChar char="•"/>
            </a:pPr>
            <a:r>
              <a:rPr lang="pt-BR" dirty="0"/>
              <a:t>M&amp;C Capítulo 7</a:t>
            </a:r>
          </a:p>
          <a:p>
            <a:pPr lvl="1"/>
            <a:r>
              <a:rPr lang="en-US" sz="2400" dirty="0" smtClean="0"/>
              <a:t>Sharpe </a:t>
            </a:r>
            <a:r>
              <a:rPr lang="en-US" sz="2400" dirty="0"/>
              <a:t>e </a:t>
            </a:r>
            <a:r>
              <a:rPr lang="en-US" sz="2400" dirty="0" err="1"/>
              <a:t>Keelin</a:t>
            </a:r>
            <a:r>
              <a:rPr lang="en-US" sz="2400" dirty="0"/>
              <a:t> (1998</a:t>
            </a:r>
            <a:r>
              <a:rPr lang="en-US" sz="2400" dirty="0" smtClean="0"/>
              <a:t>)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sz="2800" dirty="0" smtClean="0"/>
              <a:t>Lerner et al (2015): emoção </a:t>
            </a:r>
          </a:p>
          <a:p>
            <a:r>
              <a:rPr lang="pt-BR" sz="2800" dirty="0" smtClean="0"/>
              <a:t>Pensamento grupal (filme)</a:t>
            </a:r>
            <a:endParaRPr lang="pt-BR" sz="2800" dirty="0" smtClean="0"/>
          </a:p>
          <a:p>
            <a:r>
              <a:rPr lang="pt-BR" sz="2800" dirty="0" smtClean="0"/>
              <a:t>Andamento da pesquisa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  <p:pic>
        <p:nvPicPr>
          <p:cNvPr id="20484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8382000" y="0"/>
            <a:ext cx="762000" cy="46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1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850"/>
          </a:xfrm>
        </p:spPr>
        <p:txBody>
          <a:bodyPr/>
          <a:lstStyle/>
          <a:p>
            <a:r>
              <a:rPr lang="pt-BR" sz="3600" b="1" i="1" dirty="0" smtClean="0"/>
              <a:t>Exercícios para Semana</a:t>
            </a:r>
            <a:endParaRPr lang="pt-BR" sz="3600" b="1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sz="2800" i="1" dirty="0"/>
              <a:t>Diagnóstico </a:t>
            </a:r>
            <a:r>
              <a:rPr lang="pt-BR" sz="2800" i="1" dirty="0" smtClean="0"/>
              <a:t>Médico</a:t>
            </a:r>
            <a:endParaRPr lang="pt-B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/>
              <a:t>A chance de uma pessoa ter tuberculose numa dada população é 1 em 200</a:t>
            </a:r>
          </a:p>
          <a:p>
            <a:pPr>
              <a:lnSpc>
                <a:spcPct val="90000"/>
              </a:lnSpc>
            </a:pPr>
            <a:r>
              <a:rPr lang="pt-BR" sz="2000" dirty="0"/>
              <a:t>Um indivíduo desta população decidiu realizar um check-up por raio-X</a:t>
            </a:r>
          </a:p>
          <a:p>
            <a:pPr>
              <a:lnSpc>
                <a:spcPct val="90000"/>
              </a:lnSpc>
            </a:pPr>
            <a:r>
              <a:rPr lang="pt-BR" sz="2000" dirty="0"/>
              <a:t>Confiabilidade do raio –X: 95%</a:t>
            </a:r>
          </a:p>
          <a:p>
            <a:pPr>
              <a:lnSpc>
                <a:spcPct val="90000"/>
              </a:lnSpc>
            </a:pPr>
            <a:r>
              <a:rPr lang="pt-BR" sz="2000" dirty="0"/>
              <a:t>Resultado do raio-X para este indivíduo: “positivo” em tuberculose</a:t>
            </a:r>
          </a:p>
          <a:p>
            <a:pPr>
              <a:lnSpc>
                <a:spcPct val="90000"/>
              </a:lnSpc>
            </a:pPr>
            <a:r>
              <a:rPr lang="pt-BR" sz="2000" b="1" i="1" dirty="0"/>
              <a:t>Qual é a chance deste indivíduo ter tuberculose agora?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>
          <a:xfrm>
            <a:off x="4645025" y="2038033"/>
            <a:ext cx="4041775" cy="639762"/>
          </a:xfrm>
        </p:spPr>
        <p:txBody>
          <a:bodyPr/>
          <a:lstStyle/>
          <a:p>
            <a:pPr algn="ctr"/>
            <a:r>
              <a:rPr lang="pt-BR" sz="2800" i="1" dirty="0" err="1" smtClean="0"/>
              <a:t>Prospect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Theory</a:t>
            </a:r>
            <a:r>
              <a:rPr lang="pt-BR" sz="2800" i="1" dirty="0" smtClean="0"/>
              <a:t> </a:t>
            </a:r>
          </a:p>
          <a:p>
            <a:pPr algn="ctr"/>
            <a:r>
              <a:rPr lang="pt-BR" sz="2800" i="1" dirty="0"/>
              <a:t>e</a:t>
            </a:r>
            <a:r>
              <a:rPr lang="pt-BR" sz="2800" i="1" dirty="0" smtClean="0"/>
              <a:t> Teoria </a:t>
            </a:r>
            <a:r>
              <a:rPr lang="pt-BR" sz="2800" i="1" dirty="0"/>
              <a:t>de Utilidade 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4"/>
          </p:nvPr>
        </p:nvSpPr>
        <p:spPr>
          <a:xfrm>
            <a:off x="4645025" y="2891799"/>
            <a:ext cx="4041775" cy="3417243"/>
          </a:xfrm>
        </p:spPr>
        <p:txBody>
          <a:bodyPr/>
          <a:lstStyle/>
          <a:p>
            <a:r>
              <a:rPr lang="pt-BR" sz="2000" b="1" i="1" dirty="0"/>
              <a:t>Teoria Prospectiva é </a:t>
            </a:r>
            <a:r>
              <a:rPr lang="pt-BR" sz="2000" b="1" i="1" dirty="0" smtClean="0"/>
              <a:t>uma teoria concorrente ou </a:t>
            </a:r>
            <a:r>
              <a:rPr lang="pt-BR" sz="2000" b="1" i="1" dirty="0"/>
              <a:t>uma versão </a:t>
            </a:r>
            <a:r>
              <a:rPr lang="pt-BR" sz="2000" b="1" i="1" dirty="0" smtClean="0"/>
              <a:t>melhorada da </a:t>
            </a:r>
            <a:r>
              <a:rPr lang="pt-BR" sz="2000" b="1" i="1" dirty="0"/>
              <a:t>Teoria de Utilidade de von Neumann e </a:t>
            </a:r>
            <a:r>
              <a:rPr lang="pt-BR" sz="2000" b="1" i="1" dirty="0" err="1" smtClean="0"/>
              <a:t>Morgenstern</a:t>
            </a:r>
            <a:r>
              <a:rPr lang="pt-BR" sz="2000" b="1" i="1" dirty="0" smtClean="0"/>
              <a:t> (1947) [M&amp;C Capítulo 5]? </a:t>
            </a:r>
          </a:p>
          <a:p>
            <a:r>
              <a:rPr lang="pt-BR" sz="2000" b="1" i="1" dirty="0" smtClean="0"/>
              <a:t>Em que situações as duas possibilidades podem ser verdadeiras?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EAD-5853</a:t>
            </a: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Abraham Yu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FF98-9352-4B45-9D36-483A14034F10}" type="slidenum">
              <a:rPr lang="pt-BR">
                <a:solidFill>
                  <a:srgbClr val="000000"/>
                </a:solidFill>
              </a:rPr>
              <a:pPr/>
              <a:t>2</a:t>
            </a:fld>
            <a:endParaRPr lang="pt-BR" dirty="0">
              <a:solidFill>
                <a:srgbClr val="000000"/>
              </a:solidFill>
            </a:endParaRPr>
          </a:p>
        </p:txBody>
      </p:sp>
      <p:pic>
        <p:nvPicPr>
          <p:cNvPr id="2052" name="Picture 4" descr="USP">
            <a:hlinkClick r:id="rId3"/>
          </p:cNvPr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0" y="0"/>
            <a:ext cx="838200" cy="55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17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151</Words>
  <Application>Microsoft Office PowerPoint</Application>
  <PresentationFormat>Apresentação na tela (4:3)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Times New Roman</vt:lpstr>
      <vt:lpstr>Estrutura padrão</vt:lpstr>
      <vt:lpstr>2_Estrutura padrão</vt:lpstr>
      <vt:lpstr>Aula Nº8 - Agenda</vt:lpstr>
      <vt:lpstr>Exercícios para Semana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Abraham</dc:creator>
  <cp:lastModifiedBy>particular</cp:lastModifiedBy>
  <cp:revision>21</cp:revision>
  <dcterms:created xsi:type="dcterms:W3CDTF">2014-05-09T00:10:19Z</dcterms:created>
  <dcterms:modified xsi:type="dcterms:W3CDTF">2018-05-11T01:48:13Z</dcterms:modified>
</cp:coreProperties>
</file>