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5.jpeg" ContentType="image/jpeg"/>
  <Override PartName="/ppt/media/image4.png" ContentType="image/pn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28880" y="5181480"/>
            <a:ext cx="4799160" cy="233496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360" y="2840400"/>
            <a:ext cx="6856560" cy="195840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pic>
        <p:nvPicPr>
          <p:cNvPr descr="" id="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7756560"/>
            <a:ext cx="2284920" cy="161496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6034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" y="366120"/>
            <a:ext cx="6856560" cy="152244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pic>
        <p:nvPicPr>
          <p:cNvPr descr="" id="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7756920"/>
            <a:ext cx="2284920" cy="1614960"/>
          </a:xfrm>
          <a:prstGeom prst="rect">
            <a:avLst/>
          </a:prstGeom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6034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57200" y="3429000"/>
            <a:ext cx="5828040" cy="1958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ffffff"/>
                </a:solidFill>
                <a:latin typeface="Nexa Bold"/>
              </a:rPr>
              <a:t>itapemapa.com.br</a:t>
            </a:r>
            <a:endParaRPr/>
          </a:p>
        </p:txBody>
      </p:sp>
      <p:sp>
        <p:nvSpPr>
          <p:cNvPr id="10" name="CustomShape 2"/>
          <p:cNvSpPr/>
          <p:nvPr/>
        </p:nvSpPr>
        <p:spPr>
          <a:xfrm>
            <a:off x="1028520" y="5537160"/>
            <a:ext cx="4799160" cy="2335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3600">
                <a:solidFill>
                  <a:srgbClr val="8b8b8b"/>
                </a:solidFill>
                <a:latin typeface="Nexa Light"/>
              </a:rPr>
              <a:t>mapa comercial de Itapetininga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O que a empresa ganha</a:t>
            </a:r>
            <a:endParaRPr/>
          </a:p>
        </p:txBody>
      </p:sp>
      <p:sp>
        <p:nvSpPr>
          <p:cNvPr id="33" name="CustomShape 2"/>
          <p:cNvSpPr/>
          <p:nvPr/>
        </p:nvSpPr>
        <p:spPr>
          <a:xfrm>
            <a:off x="342720" y="2133360"/>
            <a:ext cx="6170760" cy="8948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/>
              <a:t>Página exclusiva no site Itapemapa</a:t>
            </a:r>
            <a:endParaRPr/>
          </a:p>
          <a:p>
            <a:r>
              <a:rPr lang="en-US" sz="2400"/>
              <a:t>Com informações comerciais e de contato</a:t>
            </a:r>
            <a:endParaRPr/>
          </a:p>
          <a:p>
            <a:r>
              <a:rPr lang="en-US" sz="2400"/>
              <a:t>Links das redes sociais se houver</a:t>
            </a:r>
            <a:endParaRPr/>
          </a:p>
          <a:p>
            <a:r>
              <a:rPr lang="en-US" sz="2400"/>
              <a:t>Pode divulgar folheto, cartão de visita, fotos ou qualquer imagem</a:t>
            </a:r>
            <a:endParaRPr/>
          </a:p>
          <a:p>
            <a:r>
              <a:rPr lang="en-US" sz="2400"/>
              <a:t>Estrelinhas e comentários de clientes</a:t>
            </a:r>
            <a:endParaRPr/>
          </a:p>
          <a:p>
            <a:r>
              <a:rPr lang="en-US" sz="2400"/>
              <a:t>Kit de marketing para lojista</a:t>
            </a:r>
            <a:endParaRPr/>
          </a:p>
          <a:p>
            <a:r>
              <a:rPr lang="en-US" sz="2400"/>
              <a:t>Cartaz estamos no mapa</a:t>
            </a:r>
            <a:endParaRPr/>
          </a:p>
          <a:p>
            <a:r>
              <a:rPr lang="en-US" sz="2400"/>
              <a:t>Folheto avalie nossa loja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Prêmio ItapeMapa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342720" y="2133360"/>
            <a:ext cx="6170760" cy="6033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Todas as empresas concorrem ao prêmio ItapeMapa</a:t>
            </a:r>
            <a:endParaRPr/>
          </a:p>
          <a:p>
            <a:r>
              <a:rPr lang="en-US"/>
              <a:t>Peça para seus clientes visitarem o site e darem “estrelinhas” para sua loja</a:t>
            </a:r>
            <a:endParaRPr/>
          </a:p>
          <a:p>
            <a:r>
              <a:rPr lang="en-US"/>
              <a:t>No final do ano a loja melhor colocada de cada categoria ganha um certificado emoldurado e destaque no site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Valores promocionais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42720" y="2133360"/>
            <a:ext cx="6170760" cy="8468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600"/>
              <a:t>Assinatura R$15,00/mensal</a:t>
            </a:r>
            <a:endParaRPr/>
          </a:p>
          <a:p>
            <a:r>
              <a:rPr lang="en-US" sz="2600"/>
              <a:t>Assinatura anual ganhe 2 mese grátis, somente R$150,00/ano</a:t>
            </a:r>
            <a:endParaRPr/>
          </a:p>
          <a:p>
            <a:r>
              <a:rPr lang="en-US" sz="2600"/>
              <a:t>Assine até 2014 e ganhe mais 20% de desconto na assinatura anual, ficando R$120,00 por ano</a:t>
            </a:r>
            <a:endParaRPr/>
          </a:p>
          <a:p>
            <a:r>
              <a:rPr lang="en-US" sz="2600"/>
              <a:t>Assinatura trianual também ganha desconto, R$360,00/trianual</a:t>
            </a:r>
            <a:endParaRPr/>
          </a:p>
          <a:p>
            <a:r>
              <a:rPr lang="en-US" sz="2600"/>
              <a:t>Pague no boleto ou parcele no cartão!</a:t>
            </a:r>
            <a:endParaRPr/>
          </a:p>
          <a:p>
            <a:r>
              <a:rPr lang="en-US" sz="2600"/>
              <a:t>Solicite uma visita de um representante comercial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Central de atendimento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345960" y="2125080"/>
            <a:ext cx="6167880" cy="6041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Visite nosso site e tire todas suas dúvidas</a:t>
            </a:r>
            <a:endParaRPr/>
          </a:p>
          <a:p>
            <a:r>
              <a:rPr lang="en-US"/>
              <a:t>Fale conosco pelo formulário de contato</a:t>
            </a:r>
            <a:endParaRPr/>
          </a:p>
          <a:p>
            <a:r>
              <a:rPr lang="en-US"/>
              <a:t>WhatsApp</a:t>
            </a:r>
            <a:endParaRPr/>
          </a:p>
          <a:p>
            <a:r>
              <a:rPr lang="en-US"/>
              <a:t>Facebook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42720" y="690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O Projeto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343440" y="2133720"/>
            <a:ext cx="6170760" cy="335268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3" name="CustomShape 3"/>
          <p:cNvSpPr/>
          <p:nvPr/>
        </p:nvSpPr>
        <p:spPr>
          <a:xfrm>
            <a:off x="457200" y="2286000"/>
            <a:ext cx="5714280" cy="3200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Primeiro guia comercial com geolocalização de Itapetininga, mostrando as empresas no </a:t>
            </a:r>
            <a:r>
              <a:rPr b="1" lang="en-US" sz="2800">
                <a:latin typeface="Nexa Light"/>
              </a:rPr>
              <a:t>Google Maps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42720" y="690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Modelo de Negócios</a:t>
            </a:r>
            <a:endParaRPr/>
          </a:p>
        </p:txBody>
      </p:sp>
      <p:sp>
        <p:nvSpPr>
          <p:cNvPr id="15" name="CustomShape 2"/>
          <p:cNvSpPr/>
          <p:nvPr/>
        </p:nvSpPr>
        <p:spPr>
          <a:xfrm>
            <a:off x="421200" y="2100600"/>
            <a:ext cx="6170760" cy="6033240"/>
          </a:xfrm>
          <a:prstGeom prst="rect">
            <a:avLst/>
          </a:prstGeom>
        </p:spPr>
      </p:sp>
      <p:sp>
        <p:nvSpPr>
          <p:cNvPr id="16" name="CustomShape 3"/>
          <p:cNvSpPr/>
          <p:nvPr/>
        </p:nvSpPr>
        <p:spPr>
          <a:xfrm>
            <a:off x="343800" y="2133720"/>
            <a:ext cx="6170760" cy="603288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7" name="CustomShape 4"/>
          <p:cNvSpPr/>
          <p:nvPr/>
        </p:nvSpPr>
        <p:spPr>
          <a:xfrm>
            <a:off x="457200" y="2286000"/>
            <a:ext cx="5714280" cy="5714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Assinatura comercial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Vendedores autônomos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Administração terceirizada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Investimentos Previstos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342720" y="2133360"/>
            <a:ext cx="6170760" cy="6033240"/>
          </a:xfrm>
          <a:prstGeom prst="rect">
            <a:avLst/>
          </a:prstGeom>
        </p:spPr>
      </p:sp>
      <p:sp>
        <p:nvSpPr>
          <p:cNvPr id="20" name="CustomShape 3"/>
          <p:cNvSpPr/>
          <p:nvPr/>
        </p:nvSpPr>
        <p:spPr>
          <a:xfrm>
            <a:off x="457200" y="2286000"/>
            <a:ext cx="5714280" cy="5714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Contratação de funcionários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Ponto comercial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Campanhas de marketing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CPD, central de processamento de dados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Kits de marketing para lojista</a:t>
            </a:r>
            <a:endParaRPr/>
          </a:p>
        </p:txBody>
      </p:sp>
      <p:sp>
        <p:nvSpPr>
          <p:cNvPr id="22" name="CustomShape 2"/>
          <p:cNvSpPr/>
          <p:nvPr/>
        </p:nvSpPr>
        <p:spPr>
          <a:xfrm>
            <a:off x="342720" y="2133360"/>
            <a:ext cx="6170760" cy="6033240"/>
          </a:xfrm>
          <a:prstGeom prst="rect">
            <a:avLst/>
          </a:prstGeom>
        </p:spPr>
      </p:sp>
      <p:sp>
        <p:nvSpPr>
          <p:cNvPr id="23" name="CustomShape 3"/>
          <p:cNvSpPr/>
          <p:nvPr/>
        </p:nvSpPr>
        <p:spPr>
          <a:xfrm>
            <a:off x="457200" y="2286000"/>
            <a:ext cx="5714280" cy="5714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en-US" sz="2800">
                <a:latin typeface="Nexa Light"/>
              </a:rPr>
              <a:t>Folheto exclusivo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Avalie nossa empresa</a:t>
            </a:r>
            <a:endParaRPr/>
          </a:p>
          <a:p>
            <a:endParaRPr/>
          </a:p>
          <a:p>
            <a:pPr algn="just">
              <a:lnSpc>
                <a:spcPct val="150000"/>
              </a:lnSpc>
            </a:pPr>
            <a:r>
              <a:rPr b="1" lang="en-US" sz="2800">
                <a:latin typeface="Nexa Light"/>
              </a:rPr>
              <a:t>Cartaz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Estamos no mapa, visita nossa página</a:t>
            </a: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Mapas</a:t>
            </a:r>
            <a:endParaRPr/>
          </a:p>
        </p:txBody>
      </p:sp>
      <p:sp>
        <p:nvSpPr>
          <p:cNvPr id="25" name="CustomShape 2"/>
          <p:cNvSpPr/>
          <p:nvPr/>
        </p:nvSpPr>
        <p:spPr>
          <a:xfrm>
            <a:off x="342720" y="2133360"/>
            <a:ext cx="6170760" cy="6033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Comercial</a:t>
            </a:r>
            <a:endParaRPr/>
          </a:p>
          <a:p>
            <a:r>
              <a:rPr lang="en-US"/>
              <a:t>Serviços públicos</a:t>
            </a:r>
            <a:endParaRPr/>
          </a:p>
          <a:p>
            <a:r>
              <a:rPr lang="en-US"/>
              <a:t>Social</a:t>
            </a:r>
            <a:endParaRPr/>
          </a:p>
          <a:p>
            <a:r>
              <a:rPr lang="en-US"/>
              <a:t>Lazer</a:t>
            </a:r>
            <a:endParaRPr/>
          </a:p>
          <a:p>
            <a:r>
              <a:rPr lang="en-US"/>
              <a:t>Ecológico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Parcerias a vista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342720" y="2133360"/>
            <a:ext cx="6170760" cy="9428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600"/>
              <a:t>Prefeitura de Itapetininga</a:t>
            </a:r>
            <a:endParaRPr/>
          </a:p>
          <a:p>
            <a:r>
              <a:rPr lang="en-US" sz="2600"/>
              <a:t>Associação comercial</a:t>
            </a:r>
            <a:endParaRPr/>
          </a:p>
          <a:p>
            <a:r>
              <a:rPr lang="en-US" sz="2600"/>
              <a:t>Ongs e oscips, como APAE, Casa da Criança, UIPA</a:t>
            </a:r>
            <a:endParaRPr/>
          </a:p>
          <a:p>
            <a:r>
              <a:rPr lang="en-US" sz="2600"/>
              <a:t>Empresa de call center da região</a:t>
            </a:r>
            <a:endParaRPr/>
          </a:p>
          <a:p>
            <a:r>
              <a:rPr lang="en-US" sz="2600"/>
              <a:t>Gráfica local</a:t>
            </a:r>
            <a:endParaRPr/>
          </a:p>
          <a:p>
            <a:r>
              <a:rPr lang="en-US" sz="2600"/>
              <a:t>Tv local</a:t>
            </a:r>
            <a:endParaRPr/>
          </a:p>
          <a:p>
            <a:r>
              <a:rPr lang="en-US" sz="2600"/>
              <a:t>Jornal impresso de Itapetininga</a:t>
            </a:r>
            <a:endParaRPr/>
          </a:p>
          <a:p>
            <a:r>
              <a:rPr lang="en-US" sz="2600"/>
              <a:t>Imobiliária local</a:t>
            </a:r>
            <a:endParaRPr/>
          </a:p>
          <a:p>
            <a:r>
              <a:rPr lang="en-US" sz="2600"/>
              <a:t>Empresa de outdoor</a:t>
            </a:r>
            <a:endParaRPr/>
          </a:p>
          <a:p>
            <a:r>
              <a:rPr lang="en-US" sz="2600"/>
              <a:t>Empresa de pesquisa de mercado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Tipos de assinatura</a:t>
            </a:r>
            <a:endParaRPr/>
          </a:p>
        </p:txBody>
      </p:sp>
      <p:sp>
        <p:nvSpPr>
          <p:cNvPr id="29" name="CustomShape 2"/>
          <p:cNvSpPr/>
          <p:nvPr/>
        </p:nvSpPr>
        <p:spPr>
          <a:xfrm>
            <a:off x="342720" y="2133360"/>
            <a:ext cx="6170760" cy="6033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Assinatura grátis</a:t>
            </a:r>
            <a:endParaRPr/>
          </a:p>
          <a:p>
            <a:r>
              <a:rPr lang="en-US"/>
              <a:t>Endereço no mapa</a:t>
            </a:r>
            <a:endParaRPr/>
          </a:p>
          <a:p>
            <a:r>
              <a:rPr lang="en-US"/>
              <a:t>Assinatura comercial</a:t>
            </a:r>
            <a:endParaRPr/>
          </a:p>
          <a:p>
            <a:r>
              <a:rPr lang="en-US"/>
              <a:t>Telefone e informações comerciais</a:t>
            </a:r>
            <a:endParaRPr/>
          </a:p>
          <a:p>
            <a:r>
              <a:rPr lang="en-US"/>
              <a:t>Página exclusiva dentro do ItapeMapa</a:t>
            </a:r>
            <a:endParaRPr/>
          </a:p>
          <a:p>
            <a:r>
              <a:rPr lang="en-US"/>
              <a:t>Destaque</a:t>
            </a:r>
            <a:endParaRPr/>
          </a:p>
          <a:p>
            <a:r>
              <a:rPr lang="en-US"/>
              <a:t>Empresa em evidência como principal no seu ramo de atuação e destaque na página inicial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342720" y="366120"/>
            <a:ext cx="6170760" cy="1522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Vantagens e benefícios</a:t>
            </a:r>
            <a:endParaRPr/>
          </a:p>
        </p:txBody>
      </p:sp>
      <p:sp>
        <p:nvSpPr>
          <p:cNvPr id="31" name="CustomShape 2"/>
          <p:cNvSpPr/>
          <p:nvPr/>
        </p:nvSpPr>
        <p:spPr>
          <a:xfrm>
            <a:off x="342720" y="2133360"/>
            <a:ext cx="6170760" cy="764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/>
              <a:t>Aumenta a visibilidade da marca</a:t>
            </a:r>
            <a:endParaRPr/>
          </a:p>
          <a:p>
            <a:r>
              <a:rPr lang="en-US" sz="2800"/>
              <a:t>Atingi público jovem</a:t>
            </a:r>
            <a:endParaRPr/>
          </a:p>
          <a:p>
            <a:r>
              <a:rPr lang="en-US" sz="2800"/>
              <a:t>Pode ser vista por pessoas de fora de Itapetininga</a:t>
            </a:r>
            <a:endParaRPr/>
          </a:p>
          <a:p>
            <a:r>
              <a:rPr lang="en-US" sz="2800"/>
              <a:t>Exposição em mídias, como:</a:t>
            </a:r>
            <a:endParaRPr/>
          </a:p>
          <a:p>
            <a:r>
              <a:rPr lang="en-US" sz="2800"/>
              <a:t>Google e Facebook</a:t>
            </a:r>
            <a:endParaRPr/>
          </a:p>
          <a:p>
            <a:r>
              <a:rPr lang="en-US" sz="2800"/>
              <a:t>Outdoor</a:t>
            </a:r>
            <a:endParaRPr/>
          </a:p>
          <a:p>
            <a:r>
              <a:rPr lang="en-US" sz="2800"/>
              <a:t>Jornal e revistas</a:t>
            </a:r>
            <a:endParaRPr/>
          </a:p>
          <a:p>
            <a:r>
              <a:rPr lang="en-US" sz="2800"/>
              <a:t>Panfleto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