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02" r:id="rId4"/>
  </p:sldMasterIdLst>
  <p:notesMasterIdLst>
    <p:notesMasterId r:id="rId37"/>
  </p:notesMasterIdLst>
  <p:handoutMasterIdLst>
    <p:handoutMasterId r:id="rId38"/>
  </p:handoutMasterIdLst>
  <p:sldIdLst>
    <p:sldId id="303" r:id="rId5"/>
    <p:sldId id="304" r:id="rId6"/>
    <p:sldId id="305" r:id="rId7"/>
    <p:sldId id="306" r:id="rId8"/>
    <p:sldId id="339"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Lst>
  <p:sldSz cx="12188825" cy="6858000"/>
  <p:notesSz cx="6858000" cy="9144000"/>
  <p:defaultText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pos="95">
          <p15:clr>
            <a:srgbClr val="A4A3A4"/>
          </p15:clr>
        </p15:guide>
        <p15:guide id="4" pos="75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a:srgbClr val="00188F"/>
    <a:srgbClr val="68217A"/>
    <a:srgbClr val="0072C6"/>
    <a:srgbClr val="000000"/>
    <a:srgbClr val="DC3C00"/>
    <a:srgbClr val="969696"/>
    <a:srgbClr val="7FBA00"/>
    <a:srgbClr val="5050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63446" autoAdjust="0"/>
  </p:normalViewPr>
  <p:slideViewPr>
    <p:cSldViewPr snapToGrid="0" snapToObjects="1" showGuides="1">
      <p:cViewPr varScale="1">
        <p:scale>
          <a:sx n="70" d="100"/>
          <a:sy n="70" d="100"/>
        </p:scale>
        <p:origin x="1245" y="54"/>
      </p:cViewPr>
      <p:guideLst>
        <p:guide orient="horz" pos="2160"/>
        <p:guide pos="3839"/>
        <p:guide pos="95"/>
        <p:guide pos="758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20" d="100"/>
          <a:sy n="120" d="100"/>
        </p:scale>
        <p:origin x="147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MTC Azure Infrastructure Workshop</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Copyright 2016 Microsoft. Do not distribute.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B3B5BF-9571-4DD3-9F54-EA710EA0BDFF}" type="slidenum">
              <a:rPr lang="en-US" smtClean="0"/>
              <a:t>‹#›</a:t>
            </a:fld>
            <a:endParaRPr lang="en-US"/>
          </a:p>
        </p:txBody>
      </p:sp>
    </p:spTree>
    <p:extLst>
      <p:ext uri="{BB962C8B-B14F-4D97-AF65-F5344CB8AC3E}">
        <p14:creationId xmlns:p14="http://schemas.microsoft.com/office/powerpoint/2010/main" val="4122218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9"/>
          <p:cNvSpPr>
            <a:spLocks noGrp="1" noChangeArrowheads="1"/>
          </p:cNvSpPr>
          <p:nvPr>
            <p:ph type="body" sz="quarter" idx="3"/>
          </p:nvPr>
        </p:nvSpPr>
        <p:spPr bwMode="auto">
          <a:xfrm>
            <a:off x="196260" y="2348286"/>
            <a:ext cx="6506122" cy="6469501"/>
          </a:xfrm>
          <a:prstGeom prst="rect">
            <a:avLst/>
          </a:prstGeom>
          <a:noFill/>
          <a:ln w="9525">
            <a:noFill/>
            <a:miter lim="800000"/>
            <a:headEnd/>
            <a:tailEnd/>
          </a:ln>
          <a:effectLst/>
        </p:spPr>
        <p:txBody>
          <a:bodyPr vert="horz" wrap="square" lIns="95096" tIns="47549" rIns="95096" bIns="4754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Box 12"/>
          <p:cNvSpPr txBox="1">
            <a:spLocks noChangeArrowheads="1"/>
          </p:cNvSpPr>
          <p:nvPr/>
        </p:nvSpPr>
        <p:spPr bwMode="auto">
          <a:xfrm>
            <a:off x="123103" y="2029902"/>
            <a:ext cx="2604400" cy="278901"/>
          </a:xfrm>
          <a:prstGeom prst="rect">
            <a:avLst/>
          </a:prstGeom>
          <a:noFill/>
          <a:ln w="9525" algn="ctr">
            <a:noFill/>
            <a:miter lim="800000"/>
            <a:headEnd/>
            <a:tailEnd/>
          </a:ln>
          <a:effectLst/>
        </p:spPr>
        <p:txBody>
          <a:bodyPr lIns="93324" tIns="46662" rIns="93324" bIns="46662">
            <a:spAutoFit/>
          </a:bodyPr>
          <a:lstStyle/>
          <a:p>
            <a:pPr algn="l" eaLnBrk="0" hangingPunct="0">
              <a:spcBef>
                <a:spcPct val="50000"/>
              </a:spcBef>
              <a:defRPr/>
            </a:pPr>
            <a:r>
              <a:rPr lang="en-US" sz="1200" dirty="0">
                <a:effectLst/>
                <a:latin typeface="Segoe UI Light" pitchFamily="34" charset="0"/>
              </a:rPr>
              <a:t>Slide Notes:</a:t>
            </a:r>
          </a:p>
        </p:txBody>
      </p:sp>
      <p:sp>
        <p:nvSpPr>
          <p:cNvPr id="10" name="Line 13"/>
          <p:cNvSpPr>
            <a:spLocks noChangeShapeType="1"/>
          </p:cNvSpPr>
          <p:nvPr/>
        </p:nvSpPr>
        <p:spPr bwMode="auto">
          <a:xfrm>
            <a:off x="202763" y="2269093"/>
            <a:ext cx="6530508" cy="0"/>
          </a:xfrm>
          <a:prstGeom prst="line">
            <a:avLst/>
          </a:prstGeom>
          <a:noFill/>
          <a:ln w="9525">
            <a:solidFill>
              <a:schemeClr val="accent6"/>
            </a:solidFill>
            <a:round/>
            <a:headEnd/>
            <a:tailEnd/>
          </a:ln>
          <a:effectLst/>
        </p:spPr>
        <p:txBody>
          <a:bodyPr wrap="none" lIns="93324" tIns="46662" rIns="93324" bIns="46662">
            <a:spAutoFit/>
          </a:bodyPr>
          <a:lstStyle/>
          <a:p>
            <a:pPr>
              <a:defRPr/>
            </a:pPr>
            <a:endParaRPr lang="en-US" dirty="0">
              <a:latin typeface="Arial" pitchFamily="34" charset="0"/>
            </a:endParaRPr>
          </a:p>
        </p:txBody>
      </p:sp>
      <p:sp>
        <p:nvSpPr>
          <p:cNvPr id="11" name="Text Box 14"/>
          <p:cNvSpPr txBox="1">
            <a:spLocks noChangeArrowheads="1"/>
          </p:cNvSpPr>
          <p:nvPr/>
        </p:nvSpPr>
        <p:spPr bwMode="auto">
          <a:xfrm>
            <a:off x="124728" y="849673"/>
            <a:ext cx="3185955" cy="402012"/>
          </a:xfrm>
          <a:prstGeom prst="rect">
            <a:avLst/>
          </a:prstGeom>
          <a:noFill/>
          <a:ln w="9525" algn="ctr">
            <a:noFill/>
            <a:miter lim="800000"/>
            <a:headEnd/>
            <a:tailEnd/>
          </a:ln>
          <a:effectLst/>
        </p:spPr>
        <p:txBody>
          <a:bodyPr wrap="square" lIns="93324" tIns="46662" rIns="93324" bIns="46662">
            <a:spAutoFit/>
          </a:bodyPr>
          <a:lstStyle/>
          <a:p>
            <a:pPr algn="l" eaLnBrk="0" hangingPunct="0">
              <a:spcBef>
                <a:spcPts val="0"/>
              </a:spcBef>
              <a:defRPr/>
            </a:pPr>
            <a:r>
              <a:rPr lang="en-US" sz="2000" b="0" i="0" dirty="0">
                <a:solidFill>
                  <a:schemeClr val="tx1"/>
                </a:solidFill>
                <a:effectLst/>
                <a:latin typeface="Segoe UI Light" pitchFamily="34" charset="0"/>
                <a:cs typeface="Arial" pitchFamily="34" charset="0"/>
              </a:rPr>
              <a:t>Microsoft</a:t>
            </a:r>
            <a:r>
              <a:rPr lang="en-US" sz="2000" b="0" i="0" baseline="0" dirty="0">
                <a:solidFill>
                  <a:schemeClr val="tx1"/>
                </a:solidFill>
                <a:effectLst/>
                <a:latin typeface="Segoe UI Light" pitchFamily="34" charset="0"/>
                <a:cs typeface="Arial" pitchFamily="34" charset="0"/>
              </a:rPr>
              <a:t> in the Enterprise</a:t>
            </a:r>
            <a:endParaRPr lang="en-US" sz="2000" b="0" i="1" dirty="0">
              <a:solidFill>
                <a:schemeClr val="tx1"/>
              </a:solidFill>
              <a:effectLst/>
              <a:latin typeface="Segoe UI Light" pitchFamily="34" charset="0"/>
              <a:cs typeface="Arial" pitchFamily="34" charset="0"/>
            </a:endParaRPr>
          </a:p>
        </p:txBody>
      </p:sp>
      <p:sp>
        <p:nvSpPr>
          <p:cNvPr id="12" name="Slide Number Placeholder 14"/>
          <p:cNvSpPr>
            <a:spLocks noGrp="1"/>
          </p:cNvSpPr>
          <p:nvPr>
            <p:ph type="sldNum" sz="quarter" idx="5"/>
          </p:nvPr>
        </p:nvSpPr>
        <p:spPr>
          <a:xfrm>
            <a:off x="6260187" y="8900371"/>
            <a:ext cx="466581" cy="254385"/>
          </a:xfrm>
          <a:prstGeom prst="rect">
            <a:avLst/>
          </a:prstGeom>
        </p:spPr>
        <p:txBody>
          <a:bodyPr vert="horz" lIns="93324" tIns="46662" rIns="93324" bIns="46662" rtlCol="0" anchor="b"/>
          <a:lstStyle>
            <a:lvl1pPr algn="r">
              <a:defRPr sz="1000">
                <a:latin typeface="Segoe UI Light" pitchFamily="34" charset="0"/>
                <a:cs typeface="Arial" pitchFamily="34" charset="0"/>
              </a:defRPr>
            </a:lvl1pPr>
          </a:lstStyle>
          <a:p>
            <a:fld id="{A5B258F2-B2E5-4175-B339-81AEE5988F5F}" type="slidenum">
              <a:rPr lang="en-US" smtClean="0"/>
              <a:pPr/>
              <a:t>‹#›</a:t>
            </a:fld>
            <a:endParaRPr lang="en-US" dirty="0"/>
          </a:p>
        </p:txBody>
      </p:sp>
      <p:sp>
        <p:nvSpPr>
          <p:cNvPr id="13" name="TextBox 12"/>
          <p:cNvSpPr txBox="1"/>
          <p:nvPr/>
        </p:nvSpPr>
        <p:spPr>
          <a:xfrm>
            <a:off x="101968" y="8933563"/>
            <a:ext cx="5698300" cy="188000"/>
          </a:xfrm>
          <a:prstGeom prst="rect">
            <a:avLst/>
          </a:prstGeom>
          <a:noFill/>
        </p:spPr>
        <p:txBody>
          <a:bodyPr wrap="none" lIns="93324" tIns="46662" rIns="93324" bIns="46662" rtlCol="0">
            <a:spAutoFit/>
          </a:bodyPr>
          <a:lstStyle/>
          <a:p>
            <a:pPr marL="0" marR="0" indent="0" algn="l" defTabSz="466618" rtl="0" eaLnBrk="1" fontAlgn="auto" latinLnBrk="0" hangingPunct="1">
              <a:lnSpc>
                <a:spcPct val="100000"/>
              </a:lnSpc>
              <a:spcBef>
                <a:spcPts val="0"/>
              </a:spcBef>
              <a:spcAft>
                <a:spcPts val="0"/>
              </a:spcAft>
              <a:buClrTx/>
              <a:buSzTx/>
              <a:buFontTx/>
              <a:buNone/>
              <a:tabLst/>
              <a:defRPr/>
            </a:pPr>
            <a:r>
              <a:rPr lang="en-NZ" sz="600" dirty="0">
                <a:latin typeface="Segoe UI Light" pitchFamily="34" charset="0"/>
                <a:cs typeface="Arial" pitchFamily="34" charset="0"/>
              </a:rPr>
              <a:t>© 2012 Microsoft Corporation. This presentation is for informational purposes only. MICROSOFT MAKES NO WARRANTIES, EXPRESS OR IMPLIED, IN THIS SUMMARY. </a:t>
            </a:r>
            <a:endParaRPr lang="en-US" sz="600" dirty="0">
              <a:solidFill>
                <a:srgbClr val="000000"/>
              </a:solidFill>
              <a:latin typeface="Segoe UI Light" pitchFamily="34" charset="0"/>
              <a:cs typeface="Arial" pitchFamily="34" charset="0"/>
            </a:endParaRPr>
          </a:p>
        </p:txBody>
      </p:sp>
      <p:sp>
        <p:nvSpPr>
          <p:cNvPr id="14" name="Slide Image Placeholder 15"/>
          <p:cNvSpPr>
            <a:spLocks noGrp="1" noRot="1" noChangeAspect="1"/>
          </p:cNvSpPr>
          <p:nvPr>
            <p:ph type="sldImg" idx="2"/>
          </p:nvPr>
        </p:nvSpPr>
        <p:spPr>
          <a:xfrm>
            <a:off x="3479800" y="233363"/>
            <a:ext cx="3243263" cy="1825625"/>
          </a:xfrm>
          <a:prstGeom prst="rect">
            <a:avLst/>
          </a:prstGeom>
          <a:noFill/>
          <a:ln w="12700">
            <a:solidFill>
              <a:schemeClr val="accent6"/>
            </a:solidFill>
          </a:ln>
        </p:spPr>
        <p:txBody>
          <a:bodyPr vert="horz" lIns="93324" tIns="46662" rIns="93324" bIns="46662" rtlCol="0" anchor="ctr"/>
          <a:lstStyle/>
          <a:p>
            <a:endParaRPr lang="en-US" dirty="0"/>
          </a:p>
        </p:txBody>
      </p:sp>
    </p:spTree>
    <p:extLst>
      <p:ext uri="{BB962C8B-B14F-4D97-AF65-F5344CB8AC3E}">
        <p14:creationId xmlns:p14="http://schemas.microsoft.com/office/powerpoint/2010/main" val="839440964"/>
      </p:ext>
    </p:extLst>
  </p:cSld>
  <p:clrMap bg1="lt1" tx1="dk1" bg2="lt2" tx2="dk2" accent1="accent1" accent2="accent2" accent3="accent3" accent4="accent4" accent5="accent5" accent6="accent6" hlink="hlink" folHlink="folHlink"/>
  <p:notesStyle>
    <a:lvl1pPr marL="0" algn="l" defTabSz="761787" rtl="0" eaLnBrk="1" latinLnBrk="0" hangingPunct="1">
      <a:defRPr sz="700" kern="1200">
        <a:solidFill>
          <a:schemeClr val="tx1"/>
        </a:solidFill>
        <a:latin typeface="Arial" pitchFamily="34" charset="0"/>
        <a:ea typeface="+mn-ea"/>
        <a:cs typeface="Arial" pitchFamily="34" charset="0"/>
      </a:defRPr>
    </a:lvl1pPr>
    <a:lvl2pPr marL="380893" algn="l" defTabSz="761787" rtl="0" eaLnBrk="1" latinLnBrk="0" hangingPunct="1">
      <a:defRPr sz="700" kern="1200">
        <a:solidFill>
          <a:schemeClr val="tx1"/>
        </a:solidFill>
        <a:latin typeface="Arial" pitchFamily="34" charset="0"/>
        <a:ea typeface="+mn-ea"/>
        <a:cs typeface="Arial" pitchFamily="34" charset="0"/>
      </a:defRPr>
    </a:lvl2pPr>
    <a:lvl3pPr marL="761787" algn="l" defTabSz="761787" rtl="0" eaLnBrk="1" latinLnBrk="0" hangingPunct="1">
      <a:defRPr sz="700" kern="1200">
        <a:solidFill>
          <a:schemeClr val="tx1"/>
        </a:solidFill>
        <a:latin typeface="Arial" pitchFamily="34" charset="0"/>
        <a:ea typeface="+mn-ea"/>
        <a:cs typeface="Arial" pitchFamily="34" charset="0"/>
      </a:defRPr>
    </a:lvl3pPr>
    <a:lvl4pPr marL="1142680" algn="l" defTabSz="761787" rtl="0" eaLnBrk="1" latinLnBrk="0" hangingPunct="1">
      <a:defRPr sz="700" kern="1200">
        <a:solidFill>
          <a:schemeClr val="tx1"/>
        </a:solidFill>
        <a:latin typeface="Arial" pitchFamily="34" charset="0"/>
        <a:ea typeface="+mn-ea"/>
        <a:cs typeface="Arial" pitchFamily="34" charset="0"/>
      </a:defRPr>
    </a:lvl4pPr>
    <a:lvl5pPr marL="1523573" algn="l" defTabSz="761787" rtl="0" eaLnBrk="1" latinLnBrk="0" hangingPunct="1">
      <a:defRPr sz="700" kern="1200">
        <a:solidFill>
          <a:schemeClr val="tx1"/>
        </a:solidFill>
        <a:latin typeface="Arial" pitchFamily="34" charset="0"/>
        <a:ea typeface="+mn-ea"/>
        <a:cs typeface="Arial" pitchFamily="34" charset="0"/>
      </a:defRPr>
    </a:lvl5pPr>
    <a:lvl6pPr marL="1904467" algn="l" defTabSz="761787" rtl="0" eaLnBrk="1" latinLnBrk="0" hangingPunct="1">
      <a:defRPr sz="1000" kern="1200">
        <a:solidFill>
          <a:schemeClr val="tx1"/>
        </a:solidFill>
        <a:latin typeface="+mn-lt"/>
        <a:ea typeface="+mn-ea"/>
        <a:cs typeface="+mn-cs"/>
      </a:defRPr>
    </a:lvl6pPr>
    <a:lvl7pPr marL="2285360" algn="l" defTabSz="761787" rtl="0" eaLnBrk="1" latinLnBrk="0" hangingPunct="1">
      <a:defRPr sz="1000" kern="1200">
        <a:solidFill>
          <a:schemeClr val="tx1"/>
        </a:solidFill>
        <a:latin typeface="+mn-lt"/>
        <a:ea typeface="+mn-ea"/>
        <a:cs typeface="+mn-cs"/>
      </a:defRPr>
    </a:lvl7pPr>
    <a:lvl8pPr marL="2666253" algn="l" defTabSz="761787" rtl="0" eaLnBrk="1" latinLnBrk="0" hangingPunct="1">
      <a:defRPr sz="1000" kern="1200">
        <a:solidFill>
          <a:schemeClr val="tx1"/>
        </a:solidFill>
        <a:latin typeface="+mn-lt"/>
        <a:ea typeface="+mn-ea"/>
        <a:cs typeface="+mn-cs"/>
      </a:defRPr>
    </a:lvl8pPr>
    <a:lvl9pPr marL="3047147" algn="l" defTabSz="761787"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en-us/documentation/articles/expressroute-location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azure.microsoft.com/en-us/pricing/details/expressrout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indowsitpro.com/azure/azure-active-directory-vs-premises-active-directory"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insupersite.com/office-36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a</a:t>
            </a:r>
            <a:r>
              <a:rPr lang="en-US" baseline="0" dirty="0"/>
              <a:t> Virtual Network was created within an Affinity Group however this is no longer the case and if you had virtual networks within an Affinity Group over time they will be converted to a regional virtual network</a:t>
            </a:r>
          </a:p>
          <a:p>
            <a:endParaRPr lang="en-US" baseline="0" dirty="0"/>
          </a:p>
          <a:p>
            <a:r>
              <a:rPr lang="en-US" dirty="0"/>
              <a:t>http://azure.microsoft.com/blog/2014/05/14/regional-virtual-networks/</a:t>
            </a:r>
          </a:p>
          <a:p>
            <a:endParaRPr lang="en-US" dirty="0"/>
          </a:p>
          <a:p>
            <a:r>
              <a:rPr lang="en-US" dirty="0"/>
              <a:t>ARM – Azure Resource Manager. Must specify Virtual network as part of creation/template</a:t>
            </a:r>
          </a:p>
        </p:txBody>
      </p:sp>
      <p:sp>
        <p:nvSpPr>
          <p:cNvPr id="4" name="Slide Number Placeholder 3"/>
          <p:cNvSpPr>
            <a:spLocks noGrp="1"/>
          </p:cNvSpPr>
          <p:nvPr>
            <p:ph type="sldNum" sz="quarter" idx="10"/>
          </p:nvPr>
        </p:nvSpPr>
        <p:spPr/>
        <p:txBody>
          <a:bodyPr/>
          <a:lstStyle/>
          <a:p>
            <a:fld id="{4EE8966D-E35F-44E2-B3EC-7543C3C514EB}" type="slidenum">
              <a:rPr lang="en-US" smtClean="0"/>
              <a:t>2</a:t>
            </a:fld>
            <a:endParaRPr lang="en-US"/>
          </a:p>
        </p:txBody>
      </p:sp>
    </p:spTree>
    <p:extLst>
      <p:ext uri="{BB962C8B-B14F-4D97-AF65-F5344CB8AC3E}">
        <p14:creationId xmlns:p14="http://schemas.microsoft.com/office/powerpoint/2010/main" val="2668099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We generate a pre-shared key (PSK) when we create the VPN gateway. You must use the PSK to authenticate. The PSK can be re-generated at any time and the PSK length can be changed as needed. </a:t>
            </a:r>
          </a:p>
          <a:p>
            <a:endParaRPr lang="en-US" dirty="0">
              <a:effectLst/>
            </a:endParaRPr>
          </a:p>
          <a:p>
            <a:r>
              <a:rPr lang="en-US" b="1" dirty="0">
                <a:effectLst/>
              </a:rPr>
              <a:t>What is a static-routing gateway?</a:t>
            </a:r>
          </a:p>
          <a:p>
            <a:r>
              <a:rPr lang="en-US" dirty="0">
                <a:effectLst/>
              </a:rPr>
              <a:t>Static routing VPNs are also referred to as policy-based VPNs. Policy-based VPNs encrypt and route packets through an interface based on a customer-defined policy. The policy is usually defined as an access list.</a:t>
            </a:r>
          </a:p>
          <a:p>
            <a:r>
              <a:rPr lang="en-US" b="1" dirty="0">
                <a:effectLst/>
              </a:rPr>
              <a:t>What is a dynamic-routing gateway?</a:t>
            </a:r>
          </a:p>
          <a:p>
            <a:r>
              <a:rPr lang="en-US" dirty="0">
                <a:effectLst/>
              </a:rPr>
              <a:t>Dynamic routing VPNs are also referred to as route-based VPNs. Route-based VPNs depend on a tunnel interface specifically created for forwarding packets. Any packet arriving on the tunnel interface will be forwarded through the VPN connection.</a:t>
            </a:r>
          </a:p>
          <a:p>
            <a:endParaRPr lang="en-US" dirty="0"/>
          </a:p>
        </p:txBody>
      </p:sp>
      <p:sp>
        <p:nvSpPr>
          <p:cNvPr id="4" name="Slide Number Placeholder 3"/>
          <p:cNvSpPr>
            <a:spLocks noGrp="1"/>
          </p:cNvSpPr>
          <p:nvPr>
            <p:ph type="sldNum" sz="quarter" idx="10"/>
          </p:nvPr>
        </p:nvSpPr>
        <p:spPr/>
        <p:txBody>
          <a:bodyPr/>
          <a:lstStyle/>
          <a:p>
            <a:fld id="{4EE8966D-E35F-44E2-B3EC-7543C3C514EB}" type="slidenum">
              <a:rPr lang="en-US" smtClean="0"/>
              <a:t>13</a:t>
            </a:fld>
            <a:endParaRPr lang="en-US"/>
          </a:p>
        </p:txBody>
      </p:sp>
    </p:spTree>
    <p:extLst>
      <p:ext uri="{BB962C8B-B14F-4D97-AF65-F5344CB8AC3E}">
        <p14:creationId xmlns:p14="http://schemas.microsoft.com/office/powerpoint/2010/main" val="1321906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really ideal</a:t>
            </a:r>
          </a:p>
          <a:p>
            <a:endParaRPr lang="en-US" dirty="0"/>
          </a:p>
          <a:p>
            <a:r>
              <a:rPr lang="en-US" dirty="0"/>
              <a:t>It’s not efficient for</a:t>
            </a:r>
            <a:r>
              <a:rPr lang="en-US" baseline="0" dirty="0"/>
              <a:t> everyone to be communicating via endpoints</a:t>
            </a:r>
          </a:p>
          <a:p>
            <a:endParaRPr lang="en-US" baseline="0" dirty="0"/>
          </a:p>
          <a:p>
            <a:r>
              <a:rPr lang="en-US" baseline="0" dirty="0"/>
              <a:t>No ability for Azure to communicate to on-premises systems and really no efficient way for on-premises systems to talk to Azure</a:t>
            </a:r>
          </a:p>
          <a:p>
            <a:endParaRPr lang="en-US" baseline="0" dirty="0"/>
          </a:p>
          <a:p>
            <a:r>
              <a:rPr lang="en-US" baseline="0" dirty="0"/>
              <a:t>Most likely don’t want to publish internal services by an Internet facing UNC path</a:t>
            </a:r>
          </a:p>
          <a:p>
            <a:endParaRPr lang="en-US" baseline="0" dirty="0"/>
          </a:p>
          <a:p>
            <a:r>
              <a:rPr lang="en-US" b="1" baseline="0" dirty="0"/>
              <a:t>Stress note each cloud service has own VIP. A reason to have multiple cloud services is to get those multiple VIPS</a:t>
            </a:r>
            <a:endParaRPr lang="en-US" b="1" dirty="0"/>
          </a:p>
          <a:p>
            <a:endParaRPr lang="en-US" dirty="0"/>
          </a:p>
        </p:txBody>
      </p:sp>
      <p:sp>
        <p:nvSpPr>
          <p:cNvPr id="4" name="Slide Number Placeholder 3"/>
          <p:cNvSpPr>
            <a:spLocks noGrp="1"/>
          </p:cNvSpPr>
          <p:nvPr>
            <p:ph type="sldNum" sz="quarter" idx="10"/>
          </p:nvPr>
        </p:nvSpPr>
        <p:spPr/>
        <p:txBody>
          <a:bodyPr/>
          <a:lstStyle/>
          <a:p>
            <a:fld id="{A3668215-F9DC-468B-AAD1-3C611FE7081D}" type="slidenum">
              <a:rPr lang="en-US" smtClean="0"/>
              <a:t>14</a:t>
            </a:fld>
            <a:endParaRPr lang="en-US"/>
          </a:p>
        </p:txBody>
      </p:sp>
    </p:spTree>
    <p:extLst>
      <p:ext uri="{BB962C8B-B14F-4D97-AF65-F5344CB8AC3E}">
        <p14:creationId xmlns:p14="http://schemas.microsoft.com/office/powerpoint/2010/main" val="3581658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in detail. Just create</a:t>
            </a:r>
            <a:r>
              <a:rPr lang="en-US" baseline="0" dirty="0"/>
              <a:t> a new virtual network</a:t>
            </a:r>
            <a:endParaRPr lang="en-US" dirty="0"/>
          </a:p>
          <a:p>
            <a:endParaRPr lang="en-US" dirty="0"/>
          </a:p>
          <a:p>
            <a:r>
              <a:rPr lang="en-US" dirty="0"/>
              <a:t>Explain subnet</a:t>
            </a:r>
            <a:r>
              <a:rPr lang="en-US" baseline="0" dirty="0"/>
              <a:t> used by gateway. Trick create a subnet starting high (change the main IP range first), create gateway so its at start then remove and create others</a:t>
            </a:r>
          </a:p>
          <a:p>
            <a:r>
              <a:rPr lang="en-US" b="1" dirty="0">
                <a:effectLst/>
              </a:rPr>
              <a:t>What is the “gateway subnet” and why is it needed?</a:t>
            </a:r>
          </a:p>
          <a:p>
            <a:r>
              <a:rPr lang="en-US" dirty="0">
                <a:effectLst/>
              </a:rPr>
              <a:t>We have a gateway service that we run to enable cross-premises connectivity. We need 2 IP addresses from your routing domain for us to enable routing between your premises and the cloud. We require you to specify at least a /29 subnet from which we can pick IP addresses for setting up routes. </a:t>
            </a:r>
          </a:p>
          <a:p>
            <a:r>
              <a:rPr lang="en-US" dirty="0">
                <a:effectLst/>
              </a:rPr>
              <a:t>Please note that you must not deploy virtual machines or role instances in the gateway subnet.</a:t>
            </a:r>
          </a:p>
          <a:p>
            <a:endParaRPr lang="en-US" dirty="0"/>
          </a:p>
          <a:p>
            <a:endParaRPr lang="en-US" dirty="0"/>
          </a:p>
          <a:p>
            <a:r>
              <a:rPr lang="en-US" b="1" dirty="0">
                <a:effectLst/>
              </a:rPr>
              <a:t>What is a static-routing gateway?</a:t>
            </a:r>
          </a:p>
          <a:p>
            <a:r>
              <a:rPr lang="en-US" dirty="0">
                <a:effectLst/>
              </a:rPr>
              <a:t>Static routing VPNs are also referred to as policy-based VPNs. Policy-based VPNs encrypt and route packets through an interface based on a customer-defined policy. The policy is usually defined as an access list.</a:t>
            </a:r>
          </a:p>
          <a:p>
            <a:r>
              <a:rPr lang="en-US" b="1" dirty="0">
                <a:effectLst/>
              </a:rPr>
              <a:t>What is a dynamic-routing gateway?</a:t>
            </a:r>
          </a:p>
          <a:p>
            <a:r>
              <a:rPr lang="en-US" dirty="0">
                <a:effectLst/>
              </a:rPr>
              <a:t>Dynamic routing VPNs are also referred to as route-based VPNs. Route-based VPNs depend on a tunnel interface specifically created for forwarding packets. Any packet arriving on the tunnel interface will be forwarded through the VPN connection.</a:t>
            </a:r>
          </a:p>
          <a:p>
            <a:endParaRPr lang="en-US" dirty="0"/>
          </a:p>
          <a:p>
            <a:endParaRPr lang="en-US" dirty="0"/>
          </a:p>
          <a:p>
            <a:r>
              <a:rPr lang="en-US" dirty="0"/>
              <a:t>2012 RRAS requires dynamic routing</a:t>
            </a:r>
          </a:p>
        </p:txBody>
      </p:sp>
      <p:sp>
        <p:nvSpPr>
          <p:cNvPr id="4" name="Slide Number Placeholder 3"/>
          <p:cNvSpPr>
            <a:spLocks noGrp="1"/>
          </p:cNvSpPr>
          <p:nvPr>
            <p:ph type="sldNum" sz="quarter" idx="10"/>
          </p:nvPr>
        </p:nvSpPr>
        <p:spPr/>
        <p:txBody>
          <a:bodyPr/>
          <a:lstStyle/>
          <a:p>
            <a:fld id="{4EE8966D-E35F-44E2-B3EC-7543C3C514EB}" type="slidenum">
              <a:rPr lang="en-US" smtClean="0"/>
              <a:t>15</a:t>
            </a:fld>
            <a:endParaRPr lang="en-US"/>
          </a:p>
        </p:txBody>
      </p:sp>
    </p:spTree>
    <p:extLst>
      <p:ext uri="{BB962C8B-B14F-4D97-AF65-F5344CB8AC3E}">
        <p14:creationId xmlns:p14="http://schemas.microsoft.com/office/powerpoint/2010/main" val="291559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https://azure.microsoft.com/en-us/documentation/articles/expressroute-locations/</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4"/>
              </a:rPr>
              <a:t>http://azure.microsoft.com/en-us/pricing/details/expressroute/</a:t>
            </a:r>
            <a:endParaRPr lang="en-US" sz="1200" kern="1200" dirty="0">
              <a:solidFill>
                <a:schemeClr val="tx1"/>
              </a:solidFill>
              <a:effectLst/>
              <a:latin typeface="+mn-lt"/>
              <a:ea typeface="+mn-ea"/>
              <a:cs typeface="+mn-cs"/>
            </a:endParaRPr>
          </a:p>
          <a:p>
            <a:endParaRPr lang="en-US" dirty="0"/>
          </a:p>
          <a:p>
            <a:endParaRPr lang="en-US" dirty="0"/>
          </a:p>
          <a:p>
            <a:r>
              <a:rPr lang="en-US" dirty="0"/>
              <a:t>http://azure.microsoft.com/blog/2014/06/02/expressroute-an-overview/ </a:t>
            </a:r>
          </a:p>
          <a:p>
            <a:endParaRPr lang="en-US" dirty="0"/>
          </a:p>
          <a:p>
            <a:endParaRPr lang="en-US" dirty="0"/>
          </a:p>
          <a:p>
            <a:endParaRPr lang="en-US" dirty="0"/>
          </a:p>
          <a:p>
            <a:r>
              <a:rPr lang="en-US" dirty="0"/>
              <a:t>Not using crypto on the wire which is heavily CPU heavy</a:t>
            </a:r>
          </a:p>
          <a:p>
            <a:endParaRPr lang="en-US" dirty="0"/>
          </a:p>
          <a:p>
            <a:r>
              <a:rPr lang="en-US" dirty="0"/>
              <a:t>Can combine circuits</a:t>
            </a:r>
          </a:p>
          <a:p>
            <a:endParaRPr lang="en-US" dirty="0"/>
          </a:p>
          <a:p>
            <a:endParaRPr lang="en-US" dirty="0"/>
          </a:p>
          <a:p>
            <a:r>
              <a:rPr lang="en-US" dirty="0"/>
              <a:t>The higher bandwidth and lower</a:t>
            </a:r>
            <a:r>
              <a:rPr lang="en-US" baseline="0" dirty="0"/>
              <a:t> latency enables new scenarios that were not possible before because of limits of connectivity</a:t>
            </a:r>
          </a:p>
          <a:p>
            <a:r>
              <a:rPr lang="en-US" dirty="0"/>
              <a:t>https://azure.microsoft.com/en-us/documentation/articles/expressroute-faqs/</a:t>
            </a:r>
          </a:p>
        </p:txBody>
      </p:sp>
      <p:sp>
        <p:nvSpPr>
          <p:cNvPr id="4" name="Slide Number Placeholder 3"/>
          <p:cNvSpPr>
            <a:spLocks noGrp="1"/>
          </p:cNvSpPr>
          <p:nvPr>
            <p:ph type="sldNum" sz="quarter" idx="10"/>
          </p:nvPr>
        </p:nvSpPr>
        <p:spPr/>
        <p:txBody>
          <a:bodyPr/>
          <a:lstStyle/>
          <a:p>
            <a:fld id="{4EE8966D-E35F-44E2-B3EC-7543C3C514EB}" type="slidenum">
              <a:rPr lang="en-US" smtClean="0"/>
              <a:t>17</a:t>
            </a:fld>
            <a:endParaRPr lang="en-US"/>
          </a:p>
        </p:txBody>
      </p:sp>
    </p:spTree>
    <p:extLst>
      <p:ext uri="{BB962C8B-B14F-4D97-AF65-F5344CB8AC3E}">
        <p14:creationId xmlns:p14="http://schemas.microsoft.com/office/powerpoint/2010/main" val="1740335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http://channel9.msdn.com/Events/TechEd/NorthAmerica/2014/DCIM-B382#fbid= </a:t>
            </a:r>
          </a:p>
          <a:p>
            <a:endParaRPr lang="en-US" dirty="0"/>
          </a:p>
          <a:p>
            <a:r>
              <a:rPr lang="en-US" dirty="0"/>
              <a:t>C:\Users\josavi\skydrive\NTFAQ Files\15may2014.htm for main http://windowsitpro.com/azure/azure-active-directory-vs-premises-active-directory </a:t>
            </a:r>
          </a:p>
          <a:p>
            <a:endParaRPr lang="en-US" dirty="0"/>
          </a:p>
          <a:p>
            <a:r>
              <a:rPr lang="en-US" dirty="0" err="1"/>
              <a:t>Deprovisioning</a:t>
            </a:r>
            <a:r>
              <a:rPr lang="en-US" dirty="0"/>
              <a:t> a person in 20 companies very hard. 1 identity ideal</a:t>
            </a:r>
          </a:p>
          <a:p>
            <a:endParaRPr lang="en-US" dirty="0"/>
          </a:p>
          <a:p>
            <a:r>
              <a:rPr lang="en-US" dirty="0"/>
              <a:t>http://channel9.msdn.com/Series/Windows-Azure-Active-Directory/Windows-Azure-Active-Directory-Cartoon</a:t>
            </a:r>
          </a:p>
          <a:p>
            <a:r>
              <a:rPr lang="en-US" dirty="0"/>
              <a:t>http://windowsitpro.com/identity-management/overview-microsoft-azure-active-directory-premium </a:t>
            </a:r>
          </a:p>
          <a:p>
            <a:r>
              <a:rPr lang="en-US" dirty="0"/>
              <a:t>http://azure.microsoft.com/en-us/services/active-directory/</a:t>
            </a:r>
          </a:p>
          <a:p>
            <a:r>
              <a:rPr lang="en-US" dirty="0"/>
              <a:t>Link between - http://windowsitpro.com/hybrid-cloud/link-between-azure-ad-account-and-premises-ad-account </a:t>
            </a:r>
          </a:p>
          <a:p>
            <a:endParaRPr lang="en-US" dirty="0"/>
          </a:p>
          <a:p>
            <a:r>
              <a:rPr lang="en-US" dirty="0"/>
              <a:t>http://windowsitpro.com/azure/azure-active-directory-vs-azure-active-directory-premium</a:t>
            </a:r>
          </a:p>
          <a:p>
            <a:endParaRPr lang="en-US" dirty="0"/>
          </a:p>
          <a:p>
            <a:r>
              <a:rPr lang="en-US" dirty="0"/>
              <a:t>Sync - C:\Users\josavi\skydrive\NTFAQ Files\19jun2014.htm </a:t>
            </a:r>
          </a:p>
          <a:p>
            <a:endParaRPr lang="en-US" dirty="0"/>
          </a:p>
          <a:p>
            <a:r>
              <a:rPr lang="en-US" dirty="0"/>
              <a:t>The Active Directory capabilities that are part of Windows Server actually include a number of different roles such as Active Directory Certificate Service (ADCS), Active Directory Lightweight Directory Services (ADLDS), Active Directory Federation Services (ADFS), Active Directory Rights Management Services (ADRMS) however most people think of Active Directory as the Active Directory Domain Services role and is what people typically think of as "Active Directory" and is the focus when comparing to Azure Active Directory.</a:t>
            </a:r>
          </a:p>
          <a:p>
            <a:endParaRPr lang="en-US" dirty="0"/>
          </a:p>
          <a:p>
            <a:r>
              <a:rPr lang="en-US" dirty="0"/>
              <a:t>The reality is Active Directory Domain Services (henceforth just Active Directory) in Windows Server is completely different from Azure Active Directory (Azure AD) and really they have different focus areas. When you think about Active Directory you are talking about a true directory service that has a hierarchical structure (based on X.500) that uses DNS as its locator mechanism and can be interacted with via LDAP. Additionally for authentication it primarily uses Kerberos. Active Directory enables Organizational Units and Group Policy Objects in addition to actually joining machines to the domain and trusts are created between domains.</a:t>
            </a:r>
          </a:p>
          <a:p>
            <a:endParaRPr lang="en-US" dirty="0"/>
          </a:p>
          <a:p>
            <a:r>
              <a:rPr lang="en-US" dirty="0"/>
              <a:t>Azure AD while having some aspects of a directory service is really an identity solution and allows users and groups to be created but in a flat structure without OU's or Group Policy Objects. I cannot join a machine to Azure AD. There is no Kerberos authentication and I cannot query it via LDAP. This is OK as those things it does not have make sense on-premises where all types of communication are possible but Azure AD is focused around identity throughout the Internet where the types of communication are typically limited to HTTP (port 80) and HTTPS (port 443) and are used by all types of devices and not just corporate assets. Authentication is done through a number of protocols such as SAML, WS-Federation and </a:t>
            </a:r>
            <a:r>
              <a:rPr lang="en-US" dirty="0" err="1"/>
              <a:t>OAuth</a:t>
            </a:r>
            <a:r>
              <a:rPr lang="en-US" dirty="0"/>
              <a:t>. It is possible to query Azure AD but instead of using LDAP you use a REST API called AD Graph API. These all work over HTTP and HTTPS.</a:t>
            </a:r>
          </a:p>
          <a:p>
            <a:endParaRPr lang="en-US" dirty="0"/>
          </a:p>
          <a:p>
            <a:r>
              <a:rPr lang="en-US" dirty="0"/>
              <a:t>When you think about using Azure AD you will use it for authentication for Internet based services such as Office 365, Azure but much more including Facebook and 1000's of other services which are already federated with Azure AD which mean they trust Azure AD without you having to do anything other than enable that application/service to be used by your users.</a:t>
            </a:r>
          </a:p>
          <a:p>
            <a:r>
              <a:rPr lang="en-US" dirty="0"/>
              <a:t>For the best seamless experience you think about combining your on-premises Active Directory with Azure AD by setting up directory synchronization (including password sync) and federation. This allows users on their corporate assets to logon with their AD account and when they access Internet services, such as Office 365, authentication with Azure AD just happens via the federation seamlessly allowing access to all the different services that Azure AD is federated with. This is actually a great benefit of federating your on-premises AD with Azure AD. It is possible for your organization to federate with all the different companies out on the internet but this is a lot of work to setup and maintain. If however you just federate with Azure AD then you are now by proxy federated with all the organizations that Azure AD is federated with which is pretty much ALL of the major services out on the Internet today. Think of Azure AD as acting like a federation hub for you!</a:t>
            </a:r>
          </a:p>
          <a:p>
            <a:endParaRPr lang="en-US" dirty="0"/>
          </a:p>
        </p:txBody>
      </p:sp>
      <p:sp>
        <p:nvSpPr>
          <p:cNvPr id="4" name="Slide Number Placeholder 3"/>
          <p:cNvSpPr>
            <a:spLocks noGrp="1"/>
          </p:cNvSpPr>
          <p:nvPr>
            <p:ph type="sldNum" sz="quarter" idx="10"/>
          </p:nvPr>
        </p:nvSpPr>
        <p:spPr/>
        <p:txBody>
          <a:bodyPr/>
          <a:lstStyle/>
          <a:p>
            <a:fld id="{4EE8966D-E35F-44E2-B3EC-7543C3C514EB}" type="slidenum">
              <a:rPr lang="en-US" smtClean="0"/>
              <a:t>19</a:t>
            </a:fld>
            <a:endParaRPr lang="en-US"/>
          </a:p>
        </p:txBody>
      </p:sp>
    </p:spTree>
    <p:extLst>
      <p:ext uri="{BB962C8B-B14F-4D97-AF65-F5344CB8AC3E}">
        <p14:creationId xmlns:p14="http://schemas.microsoft.com/office/powerpoint/2010/main" val="2733807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is also a basic version http://azure.microsoft.com/en-us/pricing/details/active-directory/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WALK THROUGH THE DIFFERENCES and key features and show</a:t>
            </a:r>
          </a:p>
          <a:p>
            <a:endParaRPr lang="en-US" dirty="0"/>
          </a:p>
          <a:p>
            <a:endParaRPr lang="en-US" dirty="0"/>
          </a:p>
          <a:p>
            <a:endParaRPr lang="en-US" dirty="0"/>
          </a:p>
          <a:p>
            <a:endParaRPr lang="en-US" dirty="0"/>
          </a:p>
          <a:p>
            <a:r>
              <a:rPr lang="en-US" dirty="0"/>
              <a:t>Office apps – Office 365, Windows Intune, Dynamics CRM</a:t>
            </a:r>
          </a:p>
          <a:p>
            <a:endParaRPr lang="en-US" dirty="0"/>
          </a:p>
          <a:p>
            <a:r>
              <a:rPr lang="en-US" dirty="0"/>
              <a:t>Non Microsoft – Facebook, AWS, Salesforce </a:t>
            </a:r>
            <a:r>
              <a:rPr lang="en-US" dirty="0" err="1"/>
              <a:t>etc</a:t>
            </a:r>
            <a:r>
              <a:rPr lang="en-US" dirty="0"/>
              <a:t> </a:t>
            </a:r>
            <a:r>
              <a:rPr lang="en-US" dirty="0" err="1"/>
              <a:t>etc</a:t>
            </a:r>
            <a:endParaRPr lang="en-US" dirty="0"/>
          </a:p>
          <a:p>
            <a:endParaRPr lang="en-US" dirty="0"/>
          </a:p>
          <a:p>
            <a:endParaRPr lang="en-US" dirty="0"/>
          </a:p>
          <a:p>
            <a:r>
              <a:rPr lang="en-US" dirty="0"/>
              <a:t>Basically means </a:t>
            </a:r>
            <a:r>
              <a:rPr lang="en-US" b="1" dirty="0"/>
              <a:t>you only need one </a:t>
            </a:r>
            <a:r>
              <a:rPr lang="en-US" b="1" dirty="0" err="1"/>
              <a:t>fedearation</a:t>
            </a:r>
            <a:r>
              <a:rPr lang="en-US" b="1" baseline="0" dirty="0"/>
              <a:t> </a:t>
            </a:r>
            <a:r>
              <a:rPr lang="en-US" baseline="0" dirty="0"/>
              <a:t>to Azure AD then can take advantage of all the federations Azure AD has to near thousands of SaaS available over the Internet</a:t>
            </a:r>
          </a:p>
          <a:p>
            <a:endParaRPr lang="en-US" baseline="0" dirty="0"/>
          </a:p>
          <a:p>
            <a:r>
              <a:rPr lang="en-US" baseline="0" dirty="0"/>
              <a:t>This means you can now control the partner services can be used. Also has a Cloud App Discovery tool that will give you a detailed report of how many and which applications your users are offering.</a:t>
            </a:r>
          </a:p>
          <a:p>
            <a:endParaRPr lang="en-US" baseline="0" dirty="0"/>
          </a:p>
          <a:p>
            <a:endParaRPr lang="en-US" baseline="0" dirty="0"/>
          </a:p>
          <a:p>
            <a:endParaRPr lang="en-US" baseline="0" dirty="0"/>
          </a:p>
          <a:p>
            <a:r>
              <a:rPr lang="en-US" baseline="0" dirty="0"/>
              <a:t>http://azure.microsoft.com/en-us/gallery/active-directory/ - all the applications that are federated with Azure AD</a:t>
            </a:r>
          </a:p>
          <a:p>
            <a:endParaRPr lang="en-US" baseline="0" dirty="0"/>
          </a:p>
          <a:p>
            <a:endParaRPr lang="en-US" baseline="0" dirty="0"/>
          </a:p>
          <a:p>
            <a:r>
              <a:rPr lang="en-US" baseline="0" dirty="0"/>
              <a:t>Can be cloud only if you don’t want to sync with on-premises but most likely you will want this.</a:t>
            </a:r>
          </a:p>
          <a:p>
            <a:endParaRPr lang="en-US" baseline="0" dirty="0"/>
          </a:p>
          <a:p>
            <a:endParaRPr lang="en-US" baseline="0" dirty="0"/>
          </a:p>
          <a:p>
            <a:r>
              <a:rPr lang="en-US" dirty="0"/>
              <a:t>When you think about using Azure AD you will use it for authentication for Internet based services such as Office 365, Azure but much more including Facebook and 1000's of other services which are already federated with Azure AD which mean they trust Azure AD without you having to do anything other than enable that application/service to be used by your users.</a:t>
            </a:r>
          </a:p>
          <a:p>
            <a:r>
              <a:rPr lang="en-US" dirty="0"/>
              <a:t>For the best seamless experience you think about combining your on-premises Active Directory with Azure AD by setting up directory synchronization (including password sync) and federation. This allows users on their corporate assets to logon with their AD account and when they access Internet services, such as Office 365, authentication with Azure AD just happens via the federation seamlessly allowing access to all the different services that Azure AD is federated with. This is actually a great benefit of federating your on-premises AD with Azure AD. It is possible for your organization to federate with all the different companies out on the internet but this is a lot of work to setup and maintain. If however you just federate with Azure AD then you are now by proxy federated with all the organizations that Azure AD is federated with which is pretty much ALL of the major services out on the Internet today. Think of Azure AD as acting like a federation hub for you!</a:t>
            </a:r>
          </a:p>
          <a:p>
            <a:endParaRPr lang="en-US" dirty="0"/>
          </a:p>
        </p:txBody>
      </p:sp>
      <p:sp>
        <p:nvSpPr>
          <p:cNvPr id="4" name="Slide Number Placeholder 3"/>
          <p:cNvSpPr>
            <a:spLocks noGrp="1"/>
          </p:cNvSpPr>
          <p:nvPr>
            <p:ph type="sldNum" sz="quarter" idx="10"/>
          </p:nvPr>
        </p:nvSpPr>
        <p:spPr/>
        <p:txBody>
          <a:bodyPr/>
          <a:lstStyle/>
          <a:p>
            <a:fld id="{4EE8966D-E35F-44E2-B3EC-7543C3C514EB}" type="slidenum">
              <a:rPr lang="en-US" smtClean="0"/>
              <a:t>20</a:t>
            </a:fld>
            <a:endParaRPr lang="en-US"/>
          </a:p>
        </p:txBody>
      </p:sp>
    </p:spTree>
    <p:extLst>
      <p:ext uri="{BB962C8B-B14F-4D97-AF65-F5344CB8AC3E}">
        <p14:creationId xmlns:p14="http://schemas.microsoft.com/office/powerpoint/2010/main" val="3886254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Includes sync of the password hash (which is itself hashed again before being sent!)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FIM now is Microsoft Identity Manager (MIM)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Miisclient</a:t>
            </a:r>
            <a:r>
              <a:rPr lang="en-US" baseline="0" dirty="0"/>
              <a:t> to actually view and see the configurations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http://windowsitpro.com/windows-server/control-dirsync-object-synchronization to control the objects actually being sync’d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PS C:\Program Files\Windows Azure Active Directory Sync\</a:t>
            </a:r>
            <a:r>
              <a:rPr lang="en-US" sz="1200" kern="1200" dirty="0" err="1">
                <a:solidFill>
                  <a:schemeClr val="tx1"/>
                </a:solidFill>
                <a:effectLst/>
                <a:latin typeface="+mn-lt"/>
                <a:ea typeface="+mn-ea"/>
                <a:cs typeface="+mn-cs"/>
              </a:rPr>
              <a:t>DirSync</a:t>
            </a:r>
            <a:r>
              <a:rPr lang="en-US" sz="1200" kern="1200" dirty="0">
                <a:solidFill>
                  <a:schemeClr val="tx1"/>
                </a:solidFill>
                <a:effectLst/>
                <a:latin typeface="+mn-lt"/>
                <a:ea typeface="+mn-ea"/>
                <a:cs typeface="+mn-cs"/>
              </a:rPr>
              <a:t>&gt; .\ImportModules.ps1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PS C:\Program Files\Windows Azure Active Directory Sync\</a:t>
            </a:r>
            <a:r>
              <a:rPr lang="en-US" sz="1200" kern="1200" dirty="0" err="1">
                <a:solidFill>
                  <a:schemeClr val="tx1"/>
                </a:solidFill>
                <a:effectLst/>
                <a:latin typeface="+mn-lt"/>
                <a:ea typeface="+mn-ea"/>
                <a:cs typeface="+mn-cs"/>
              </a:rPr>
              <a:t>DirSync</a:t>
            </a:r>
            <a:r>
              <a:rPr lang="en-US" sz="1200" kern="1200" dirty="0">
                <a:solidFill>
                  <a:schemeClr val="tx1"/>
                </a:solidFill>
                <a:effectLst/>
                <a:latin typeface="+mn-lt"/>
                <a:ea typeface="+mn-ea"/>
                <a:cs typeface="+mn-cs"/>
              </a:rPr>
              <a:t>&gt; Start-</a:t>
            </a:r>
            <a:r>
              <a:rPr lang="en-US" sz="1200" kern="1200" dirty="0" err="1">
                <a:solidFill>
                  <a:schemeClr val="tx1"/>
                </a:solidFill>
                <a:effectLst/>
                <a:latin typeface="+mn-lt"/>
                <a:ea typeface="+mn-ea"/>
                <a:cs typeface="+mn-cs"/>
              </a:rPr>
              <a:t>OnlineCoexistenceSync</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ADFS and Password Sync http://social.technet.microsoft.com/wiki/contents/articles/17857.dirsync-how-to-switch-from-single-sign-on-to-password-sync.aspx </a:t>
            </a:r>
          </a:p>
          <a:p>
            <a:r>
              <a:rPr lang="en-US" sz="1200" kern="1200" dirty="0">
                <a:solidFill>
                  <a:schemeClr val="tx1"/>
                </a:solidFill>
                <a:effectLst/>
                <a:latin typeface="+mn-lt"/>
                <a:ea typeface="+mn-ea"/>
                <a:cs typeface="+mn-cs"/>
              </a:rPr>
              <a:t>Got a nice stat about customers using federation vs password sync</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statistically, it's 50/50 (we know who does which), but the 50% that do pw sync are small, and 50% federation are big customers.  seat count wise, it's 75/25</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http://msdn.microsoft.com/en-us/library/azure/dn688249.aspx – password write back to 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http://windowsitpro.com/hybrid-cloud/link-between-azure-ad-account-and-premises-ad-account link between accounts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1" dirty="0">
                <a:effectLst/>
              </a:rPr>
              <a:t>Q: What is the link between Azure AD and my on-premises AD account?</a:t>
            </a:r>
            <a:endParaRPr lang="en-US" dirty="0">
              <a:effectLst/>
            </a:endParaRPr>
          </a:p>
          <a:p>
            <a:r>
              <a:rPr lang="en-US" b="1" dirty="0">
                <a:effectLst/>
              </a:rPr>
              <a:t>A:</a:t>
            </a:r>
            <a:r>
              <a:rPr lang="en-US" dirty="0">
                <a:effectLst/>
              </a:rPr>
              <a:t> In "</a:t>
            </a:r>
            <a:r>
              <a:rPr lang="en-US" dirty="0">
                <a:effectLst/>
                <a:hlinkClick r:id="rId3"/>
              </a:rPr>
              <a:t>Azure Active Directory vs. On-Premises Active Directory</a:t>
            </a:r>
            <a:r>
              <a:rPr lang="en-US" dirty="0">
                <a:effectLst/>
              </a:rPr>
              <a:t>," I discussed the difference between on-premises Active Directory (AD) and Azure Active Directory. Most organizations won't choose one approach over the other; instead, they'll use both because they achieve very different results. It's possible to use </a:t>
            </a:r>
            <a:r>
              <a:rPr lang="en-US" dirty="0" err="1">
                <a:effectLst/>
              </a:rPr>
              <a:t>DirSync</a:t>
            </a:r>
            <a:r>
              <a:rPr lang="en-US" dirty="0">
                <a:effectLst/>
              </a:rPr>
              <a:t> to replicate from on-premises AD to Azure AD, which can also include replication of password </a:t>
            </a:r>
            <a:r>
              <a:rPr lang="en-US" dirty="0" err="1">
                <a:effectLst/>
              </a:rPr>
              <a:t>hashs</a:t>
            </a:r>
            <a:r>
              <a:rPr lang="en-US" dirty="0">
                <a:effectLst/>
              </a:rPr>
              <a:t>—which means the same password can be used for on-premises AD and Azure AD. Some organizations will stop here, simply using the password replication so the two different security principals (AD and Azure AD) have the same password—which is a type of SSO.</a:t>
            </a:r>
          </a:p>
          <a:p>
            <a:r>
              <a:rPr lang="en-US" dirty="0">
                <a:effectLst/>
              </a:rPr>
              <a:t>The next step is to leverage federation—or more specifically, Active Directory Federation Services (AD FS)—to create a relationship between Azure AD and on-premises AD. With AD FS, when a user authenticates against services that leverage AD FS, the actual authentication is redirected to on-premises AD via AD FS and then a token passed back to the service from AD FS, consisting of claims about the user that's then used by the cloud service. For services that leverage Azure AD, such as </a:t>
            </a:r>
            <a:r>
              <a:rPr lang="en-US" dirty="0">
                <a:effectLst/>
                <a:hlinkClick r:id="rId4" tooltip="Office 365 info"/>
              </a:rPr>
              <a:t>Office 365</a:t>
            </a:r>
            <a:r>
              <a:rPr lang="en-US" dirty="0">
                <a:effectLst/>
              </a:rPr>
              <a:t>, when a user authenticates using Azure AD with federation configured, the actual authentication is redirected to the organization's AD and the token that's returned contains an </a:t>
            </a:r>
            <a:r>
              <a:rPr lang="en-US" dirty="0" err="1">
                <a:effectLst/>
              </a:rPr>
              <a:t>ImmutableID</a:t>
            </a:r>
            <a:r>
              <a:rPr lang="en-US" dirty="0">
                <a:effectLst/>
              </a:rPr>
              <a:t> claim based on the AD user object ID per the AD FS rule created (as the following figure shows).</a:t>
            </a:r>
          </a:p>
          <a:p>
            <a:r>
              <a:rPr lang="en-US" dirty="0">
                <a:effectLst/>
              </a:rPr>
              <a:t>In Azure AD, that </a:t>
            </a:r>
            <a:r>
              <a:rPr lang="en-US" dirty="0" err="1">
                <a:effectLst/>
              </a:rPr>
              <a:t>ImmutableID</a:t>
            </a:r>
            <a:r>
              <a:rPr lang="en-US" dirty="0">
                <a:effectLst/>
              </a:rPr>
              <a:t> is used to find the corresponding Azure AD object, which the authenticated user now has the rights of. Note that the on-premises AD has no knowledge of Azure AD and has no link to which Azure AD account relates to an on-premises AD account.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4EE8966D-E35F-44E2-B3EC-7543C3C514EB}" type="slidenum">
              <a:rPr lang="en-US" smtClean="0"/>
              <a:t>21</a:t>
            </a:fld>
            <a:endParaRPr lang="en-US"/>
          </a:p>
        </p:txBody>
      </p:sp>
    </p:spTree>
    <p:extLst>
      <p:ext uri="{BB962C8B-B14F-4D97-AF65-F5344CB8AC3E}">
        <p14:creationId xmlns:p14="http://schemas.microsoft.com/office/powerpoint/2010/main" val="3413667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even mix, some users authenticate back to on-premises, some via Azure AD</a:t>
            </a:r>
            <a:r>
              <a:rPr lang="en-US" baseline="0" dirty="0"/>
              <a:t> via the password sync (both experiences give user SSO experience)</a:t>
            </a:r>
          </a:p>
          <a:p>
            <a:endParaRPr lang="en-US" baseline="0" dirty="0"/>
          </a:p>
          <a:p>
            <a:r>
              <a:rPr lang="en-US" baseline="0" dirty="0"/>
              <a:t>Can also consider the Azure AD password sync as a backup if on-premises connectivity fails</a:t>
            </a:r>
          </a:p>
          <a:p>
            <a:endParaRPr lang="en-US" baseline="0" dirty="0"/>
          </a:p>
          <a:p>
            <a:r>
              <a:rPr lang="en-US" b="1" baseline="0" dirty="0"/>
              <a:t>In first scenario the user and password hash sync’d then authentication is against the Azure AD</a:t>
            </a:r>
          </a:p>
          <a:p>
            <a:endParaRPr lang="en-US" b="1" baseline="0" dirty="0"/>
          </a:p>
          <a:p>
            <a:r>
              <a:rPr lang="en-US" b="1" baseline="0" dirty="0"/>
              <a:t>In second scenario the user attributes are sync’d via identity sync but authentication is passed back to on-premises against windows server AD</a:t>
            </a:r>
          </a:p>
          <a:p>
            <a:endParaRPr lang="en-US" baseline="0" dirty="0"/>
          </a:p>
          <a:p>
            <a:endParaRPr lang="en-US" baseline="0" dirty="0"/>
          </a:p>
          <a:p>
            <a:r>
              <a:rPr lang="en-US" baseline="0" dirty="0"/>
              <a:t>Password hash is still optional if using bottom scenario</a:t>
            </a:r>
            <a:endParaRPr lang="en-US" dirty="0"/>
          </a:p>
        </p:txBody>
      </p:sp>
      <p:sp>
        <p:nvSpPr>
          <p:cNvPr id="4" name="Slide Number Placeholder 3"/>
          <p:cNvSpPr>
            <a:spLocks noGrp="1"/>
          </p:cNvSpPr>
          <p:nvPr>
            <p:ph type="sldNum" sz="quarter" idx="10"/>
          </p:nvPr>
        </p:nvSpPr>
        <p:spPr/>
        <p:txBody>
          <a:bodyPr/>
          <a:lstStyle/>
          <a:p>
            <a:fld id="{4EE8966D-E35F-44E2-B3EC-7543C3C514EB}" type="slidenum">
              <a:rPr lang="en-US" smtClean="0"/>
              <a:t>22</a:t>
            </a:fld>
            <a:endParaRPr lang="en-US"/>
          </a:p>
        </p:txBody>
      </p:sp>
    </p:spTree>
    <p:extLst>
      <p:ext uri="{BB962C8B-B14F-4D97-AF65-F5344CB8AC3E}">
        <p14:creationId xmlns:p14="http://schemas.microsoft.com/office/powerpoint/2010/main" val="687156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DR using HVR channel</a:t>
            </a:r>
          </a:p>
          <a:p>
            <a:endParaRPr lang="en-US" dirty="0"/>
          </a:p>
          <a:p>
            <a:r>
              <a:rPr lang="en-US" b="0" dirty="0"/>
              <a:t>Have DR from within guest OS from any hypervisor or physical to Azure through </a:t>
            </a:r>
            <a:r>
              <a:rPr lang="en-US" b="0" dirty="0" err="1"/>
              <a:t>InMage</a:t>
            </a:r>
            <a:r>
              <a:rPr lang="en-US" b="0" dirty="0"/>
              <a:t> Scout technology (or to Hyper-V)!</a:t>
            </a:r>
          </a:p>
          <a:p>
            <a:endParaRPr lang="en-US" b="0" dirty="0"/>
          </a:p>
          <a:p>
            <a:r>
              <a:rPr lang="en-US" b="0" dirty="0"/>
              <a:t>Can make data available</a:t>
            </a:r>
            <a:r>
              <a:rPr lang="en-US" b="0" baseline="0" dirty="0"/>
              <a:t> in cloud via </a:t>
            </a:r>
            <a:r>
              <a:rPr lang="en-US" b="0" baseline="0" dirty="0" err="1"/>
              <a:t>StorSimple</a:t>
            </a:r>
            <a:r>
              <a:rPr lang="en-US" b="0" baseline="0" dirty="0"/>
              <a:t> and virtual appliance which can then be accessed by VMs in Azure over iSCSI</a:t>
            </a:r>
          </a:p>
          <a:p>
            <a:endParaRPr lang="en-US" b="0" baseline="0" dirty="0"/>
          </a:p>
          <a:p>
            <a:r>
              <a:rPr lang="en-US" b="1" baseline="0" dirty="0"/>
              <a:t>Remember don’t forget about DR for Azure itself of regions</a:t>
            </a:r>
          </a:p>
          <a:p>
            <a:endParaRPr lang="en-US" b="1" dirty="0"/>
          </a:p>
        </p:txBody>
      </p:sp>
      <p:sp>
        <p:nvSpPr>
          <p:cNvPr id="4" name="Slide Number Placeholder 3"/>
          <p:cNvSpPr>
            <a:spLocks noGrp="1"/>
          </p:cNvSpPr>
          <p:nvPr>
            <p:ph type="sldNum" sz="quarter" idx="10"/>
          </p:nvPr>
        </p:nvSpPr>
        <p:spPr/>
        <p:txBody>
          <a:bodyPr/>
          <a:lstStyle/>
          <a:p>
            <a:fld id="{4EE8966D-E35F-44E2-B3EC-7543C3C514EB}" type="slidenum">
              <a:rPr lang="en-US" smtClean="0"/>
              <a:t>23</a:t>
            </a:fld>
            <a:endParaRPr lang="en-US"/>
          </a:p>
        </p:txBody>
      </p:sp>
    </p:spTree>
    <p:extLst>
      <p:ext uri="{BB962C8B-B14F-4D97-AF65-F5344CB8AC3E}">
        <p14:creationId xmlns:p14="http://schemas.microsoft.com/office/powerpoint/2010/main" val="3321113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time between register. Check via the Jobs view to make sure the status is complete</a:t>
            </a:r>
          </a:p>
        </p:txBody>
      </p:sp>
      <p:sp>
        <p:nvSpPr>
          <p:cNvPr id="4" name="Slide Number Placeholder 3"/>
          <p:cNvSpPr>
            <a:spLocks noGrp="1"/>
          </p:cNvSpPr>
          <p:nvPr>
            <p:ph type="sldNum" sz="quarter" idx="10"/>
          </p:nvPr>
        </p:nvSpPr>
        <p:spPr/>
        <p:txBody>
          <a:bodyPr/>
          <a:lstStyle/>
          <a:p>
            <a:fld id="{4EE8966D-E35F-44E2-B3EC-7543C3C514EB}" type="slidenum">
              <a:rPr lang="en-US" smtClean="0"/>
              <a:t>24</a:t>
            </a:fld>
            <a:endParaRPr lang="en-US"/>
          </a:p>
        </p:txBody>
      </p:sp>
    </p:spTree>
    <p:extLst>
      <p:ext uri="{BB962C8B-B14F-4D97-AF65-F5344CB8AC3E}">
        <p14:creationId xmlns:p14="http://schemas.microsoft.com/office/powerpoint/2010/main" val="52646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create a virtual network within affinity group but need</a:t>
            </a:r>
            <a:r>
              <a:rPr lang="en-US" baseline="0" dirty="0"/>
              <a:t> to manually edit network configuration files</a:t>
            </a:r>
          </a:p>
          <a:p>
            <a:endParaRPr lang="en-US" baseline="0" dirty="0"/>
          </a:p>
          <a:p>
            <a:r>
              <a:rPr lang="en-US" baseline="0" dirty="0"/>
              <a:t>Create Virtual Network before you do anything</a:t>
            </a:r>
          </a:p>
          <a:p>
            <a:endParaRPr lang="en-US" baseline="0" dirty="0"/>
          </a:p>
          <a:p>
            <a:r>
              <a:rPr lang="en-US" baseline="0" dirty="0"/>
              <a:t>Create VM in the virtual subnet. </a:t>
            </a:r>
          </a:p>
          <a:p>
            <a:endParaRPr lang="en-US" baseline="0" dirty="0"/>
          </a:p>
          <a:p>
            <a:r>
              <a:rPr lang="en-US" baseline="0" dirty="0"/>
              <a:t>All VMs in same Virtual Network can communicate even if in different virtual subnets</a:t>
            </a:r>
            <a:endParaRPr lang="en-US" dirty="0"/>
          </a:p>
        </p:txBody>
      </p:sp>
      <p:sp>
        <p:nvSpPr>
          <p:cNvPr id="4" name="Slide Number Placeholder 3"/>
          <p:cNvSpPr>
            <a:spLocks noGrp="1"/>
          </p:cNvSpPr>
          <p:nvPr>
            <p:ph type="sldNum" sz="quarter" idx="10"/>
          </p:nvPr>
        </p:nvSpPr>
        <p:spPr/>
        <p:txBody>
          <a:bodyPr/>
          <a:lstStyle/>
          <a:p>
            <a:fld id="{4EE8966D-E35F-44E2-B3EC-7543C3C514EB}" type="slidenum">
              <a:rPr lang="en-US" smtClean="0"/>
              <a:t>3</a:t>
            </a:fld>
            <a:endParaRPr lang="en-US"/>
          </a:p>
        </p:txBody>
      </p:sp>
    </p:spTree>
    <p:extLst>
      <p:ext uri="{BB962C8B-B14F-4D97-AF65-F5344CB8AC3E}">
        <p14:creationId xmlns:p14="http://schemas.microsoft.com/office/powerpoint/2010/main" val="3803124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Akamai to services</a:t>
            </a:r>
          </a:p>
        </p:txBody>
      </p:sp>
      <p:sp>
        <p:nvSpPr>
          <p:cNvPr id="4" name="Slide Number Placeholder 3"/>
          <p:cNvSpPr>
            <a:spLocks noGrp="1"/>
          </p:cNvSpPr>
          <p:nvPr>
            <p:ph type="sldNum" sz="quarter" idx="10"/>
          </p:nvPr>
        </p:nvSpPr>
        <p:spPr/>
        <p:txBody>
          <a:bodyPr/>
          <a:lstStyle/>
          <a:p>
            <a:fld id="{4EE8966D-E35F-44E2-B3EC-7543C3C514EB}" type="slidenum">
              <a:rPr lang="en-US" smtClean="0"/>
              <a:t>25</a:t>
            </a:fld>
            <a:endParaRPr lang="en-US"/>
          </a:p>
        </p:txBody>
      </p:sp>
    </p:spTree>
    <p:extLst>
      <p:ext uri="{BB962C8B-B14F-4D97-AF65-F5344CB8AC3E}">
        <p14:creationId xmlns:p14="http://schemas.microsoft.com/office/powerpoint/2010/main" val="1339371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http://windowsitpro.com/windows-azure/understand-azure-traffic-manager </a:t>
            </a:r>
          </a:p>
          <a:p>
            <a:endParaRPr lang="en-US" dirty="0"/>
          </a:p>
          <a:p>
            <a:r>
              <a:rPr lang="en-US" dirty="0"/>
              <a:t>http://azure.microsoft.com/blog/2014/06/26/azure-traffic-manager-external-endpoints-and-weighted-round-robin-via-powershell/ </a:t>
            </a:r>
          </a:p>
          <a:p>
            <a:endParaRPr lang="en-US" dirty="0"/>
          </a:p>
          <a:p>
            <a:r>
              <a:rPr lang="en-US" dirty="0"/>
              <a:t>Show it. Note the endpoint can be a load balancer!</a:t>
            </a:r>
          </a:p>
        </p:txBody>
      </p:sp>
      <p:sp>
        <p:nvSpPr>
          <p:cNvPr id="4" name="Slide Number Placeholder 3"/>
          <p:cNvSpPr>
            <a:spLocks noGrp="1"/>
          </p:cNvSpPr>
          <p:nvPr>
            <p:ph type="sldNum" sz="quarter" idx="10"/>
          </p:nvPr>
        </p:nvSpPr>
        <p:spPr/>
        <p:txBody>
          <a:bodyPr/>
          <a:lstStyle/>
          <a:p>
            <a:fld id="{4EE8966D-E35F-44E2-B3EC-7543C3C514EB}" type="slidenum">
              <a:rPr lang="en-US" smtClean="0"/>
              <a:t>26</a:t>
            </a:fld>
            <a:endParaRPr lang="en-US"/>
          </a:p>
        </p:txBody>
      </p:sp>
    </p:spTree>
    <p:extLst>
      <p:ext uri="{BB962C8B-B14F-4D97-AF65-F5344CB8AC3E}">
        <p14:creationId xmlns:p14="http://schemas.microsoft.com/office/powerpoint/2010/main" val="3771308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http://azure.microsoft.com/en-us/documentation/services/automation/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http://blogs.technet.com/b/keithmayer/archive/2014/04/04/step-by-step-getting-started-with-windows-azure-automation.aspx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Cmdlets</a:t>
            </a:r>
            <a:r>
              <a:rPr lang="en-US" sz="1200" kern="1200" dirty="0">
                <a:solidFill>
                  <a:schemeClr val="tx1"/>
                </a:solidFill>
                <a:effectLst/>
                <a:latin typeface="+mn-lt"/>
                <a:ea typeface="+mn-ea"/>
                <a:cs typeface="+mn-cs"/>
              </a:rPr>
              <a:t> that require interaction don’t </a:t>
            </a:r>
            <a:r>
              <a:rPr lang="en-US" sz="1200" kern="1200" dirty="0" err="1">
                <a:solidFill>
                  <a:schemeClr val="tx1"/>
                </a:solidFill>
                <a:effectLst/>
                <a:latin typeface="+mn-lt"/>
                <a:ea typeface="+mn-ea"/>
                <a:cs typeface="+mn-cs"/>
              </a:rPr>
              <a:t>workl</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EE8966D-E35F-44E2-B3EC-7543C3C514EB}" type="slidenum">
              <a:rPr lang="en-US" smtClean="0"/>
              <a:t>27</a:t>
            </a:fld>
            <a:endParaRPr lang="en-US"/>
          </a:p>
        </p:txBody>
      </p:sp>
    </p:spTree>
    <p:extLst>
      <p:ext uri="{BB962C8B-B14F-4D97-AF65-F5344CB8AC3E}">
        <p14:creationId xmlns:p14="http://schemas.microsoft.com/office/powerpoint/2010/main" val="1773137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Desktop as a Service.</a:t>
            </a:r>
          </a:p>
          <a:p>
            <a:r>
              <a:rPr lang="en-US" dirty="0"/>
              <a:t>Cannot</a:t>
            </a:r>
            <a:r>
              <a:rPr lang="en-US" baseline="0" dirty="0"/>
              <a:t> license Windows Client in Azure</a:t>
            </a:r>
          </a:p>
          <a:p>
            <a:r>
              <a:rPr lang="en-US" baseline="0" dirty="0"/>
              <a:t>Can standard up Remote Desktop Services and things like Citrix to offer your own</a:t>
            </a:r>
          </a:p>
          <a:p>
            <a:r>
              <a:rPr lang="en-US" baseline="0" dirty="0"/>
              <a:t>Don’t have to use </a:t>
            </a:r>
            <a:r>
              <a:rPr lang="en-US" baseline="0" dirty="0" err="1"/>
              <a:t>RemoteApp</a:t>
            </a:r>
            <a:r>
              <a:rPr lang="en-US" baseline="0" dirty="0"/>
              <a:t> Azure service but rather just regular </a:t>
            </a:r>
            <a:r>
              <a:rPr lang="en-US" baseline="0" dirty="0" err="1"/>
              <a:t>IaaS</a:t>
            </a:r>
            <a:r>
              <a:rPr lang="en-US" baseline="0" dirty="0"/>
              <a:t> but then need to take care of licensing yourself where as Azure </a:t>
            </a:r>
            <a:r>
              <a:rPr lang="en-US" baseline="0" dirty="0" err="1"/>
              <a:t>RemoteApp</a:t>
            </a:r>
            <a:r>
              <a:rPr lang="en-US" baseline="0" dirty="0"/>
              <a:t> includes all licenses (http://azure.microsoft.com/en-us/pricing/details/remoteapp/)</a:t>
            </a:r>
          </a:p>
          <a:p>
            <a:endParaRPr lang="en-US" baseline="0" dirty="0"/>
          </a:p>
          <a:p>
            <a:endParaRPr lang="en-US" baseline="0" dirty="0"/>
          </a:p>
          <a:p>
            <a:endParaRPr lang="en-US" baseline="0" dirty="0"/>
          </a:p>
          <a:p>
            <a:r>
              <a:rPr lang="en-US" baseline="0" dirty="0"/>
              <a:t>Custom template - http://blogs.msdn.com/b/rds/archive/2014/07/15/microsoft-azure-remoteapp-you-can-now-create-cloud-deployments-with-your-own-template-image.aspx</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EE8966D-E35F-44E2-B3EC-7543C3C514EB}" type="slidenum">
              <a:rPr lang="en-US" smtClean="0"/>
              <a:t>28</a:t>
            </a:fld>
            <a:endParaRPr lang="en-US"/>
          </a:p>
        </p:txBody>
      </p:sp>
    </p:spTree>
    <p:extLst>
      <p:ext uri="{BB962C8B-B14F-4D97-AF65-F5344CB8AC3E}">
        <p14:creationId xmlns:p14="http://schemas.microsoft.com/office/powerpoint/2010/main" val="3659681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http://www.gartner.com/technology/research/methodologies/research_mq.jsp </a:t>
            </a:r>
          </a:p>
          <a:p>
            <a:r>
              <a:rPr lang="en-US" sz="1200" kern="1200" dirty="0">
                <a:solidFill>
                  <a:schemeClr val="tx1"/>
                </a:solidFill>
                <a:effectLst/>
                <a:latin typeface="+mn-lt"/>
                <a:ea typeface="+mn-ea"/>
                <a:cs typeface="+mn-cs"/>
              </a:rPr>
              <a:t>Gartner quadrants where azure is a leader</a:t>
            </a:r>
          </a:p>
          <a:p>
            <a:r>
              <a:rPr lang="en-US" sz="1200" kern="1200" dirty="0">
                <a:solidFill>
                  <a:schemeClr val="tx1"/>
                </a:solidFill>
                <a:effectLst/>
                <a:latin typeface="+mn-lt"/>
                <a:ea typeface="+mn-ea"/>
                <a:cs typeface="+mn-cs"/>
              </a:rPr>
              <a:t>Also focus that Microsoft</a:t>
            </a:r>
            <a:r>
              <a:rPr lang="en-US" sz="1200" kern="1200" baseline="0" dirty="0">
                <a:solidFill>
                  <a:schemeClr val="tx1"/>
                </a:solidFill>
                <a:effectLst/>
                <a:latin typeface="+mn-lt"/>
                <a:ea typeface="+mn-ea"/>
                <a:cs typeface="+mn-cs"/>
              </a:rPr>
              <a:t> is in leader quadrant for</a:t>
            </a:r>
          </a:p>
          <a:p>
            <a:r>
              <a:rPr lang="en-US" sz="1200" kern="1200" baseline="0" dirty="0">
                <a:solidFill>
                  <a:schemeClr val="tx1"/>
                </a:solidFill>
                <a:effectLst/>
                <a:latin typeface="+mn-lt"/>
                <a:ea typeface="+mn-ea"/>
                <a:cs typeface="+mn-cs"/>
              </a:rPr>
              <a:t>Cloud </a:t>
            </a:r>
            <a:r>
              <a:rPr lang="en-US" sz="1200" kern="1200" baseline="0" dirty="0" err="1">
                <a:solidFill>
                  <a:schemeClr val="tx1"/>
                </a:solidFill>
                <a:effectLst/>
                <a:latin typeface="+mn-lt"/>
                <a:ea typeface="+mn-ea"/>
                <a:cs typeface="+mn-cs"/>
              </a:rPr>
              <a:t>IaaS</a:t>
            </a:r>
            <a:r>
              <a:rPr lang="en-US" sz="1200" kern="1200" baseline="0" dirty="0">
                <a:solidFill>
                  <a:schemeClr val="tx1"/>
                </a:solidFill>
                <a:effectLst/>
                <a:latin typeface="+mn-lt"/>
                <a:ea typeface="+mn-ea"/>
                <a:cs typeface="+mn-cs"/>
              </a:rPr>
              <a:t> (Azure)</a:t>
            </a:r>
          </a:p>
          <a:p>
            <a:r>
              <a:rPr lang="en-US" sz="1200" kern="1200" baseline="0" dirty="0">
                <a:solidFill>
                  <a:schemeClr val="tx1"/>
                </a:solidFill>
                <a:effectLst/>
                <a:latin typeface="+mn-lt"/>
                <a:ea typeface="+mn-ea"/>
                <a:cs typeface="+mn-cs"/>
              </a:rPr>
              <a:t>Enterprise Application </a:t>
            </a:r>
            <a:r>
              <a:rPr lang="en-US" sz="1200" kern="1200" baseline="0" dirty="0" err="1">
                <a:solidFill>
                  <a:schemeClr val="tx1"/>
                </a:solidFill>
                <a:effectLst/>
                <a:latin typeface="+mn-lt"/>
                <a:ea typeface="+mn-ea"/>
                <a:cs typeface="+mn-cs"/>
              </a:rPr>
              <a:t>PaaS</a:t>
            </a:r>
            <a:r>
              <a:rPr lang="en-US" sz="1200" kern="1200" baseline="0" dirty="0">
                <a:solidFill>
                  <a:schemeClr val="tx1"/>
                </a:solidFill>
                <a:effectLst/>
                <a:latin typeface="+mn-lt"/>
                <a:ea typeface="+mn-ea"/>
                <a:cs typeface="+mn-cs"/>
              </a:rPr>
              <a:t> (Hyper-V)</a:t>
            </a:r>
          </a:p>
          <a:p>
            <a:r>
              <a:rPr lang="en-US" sz="1200" kern="1200" baseline="0" dirty="0">
                <a:solidFill>
                  <a:schemeClr val="tx1"/>
                </a:solidFill>
                <a:effectLst/>
                <a:latin typeface="+mn-lt"/>
                <a:ea typeface="+mn-ea"/>
                <a:cs typeface="+mn-cs"/>
              </a:rPr>
              <a:t>Public Cloud Storage Services</a:t>
            </a:r>
          </a:p>
          <a:p>
            <a:r>
              <a:rPr lang="en-US" sz="1200" kern="1200" baseline="0" dirty="0">
                <a:solidFill>
                  <a:schemeClr val="tx1"/>
                </a:solidFill>
                <a:effectLst/>
                <a:latin typeface="+mn-lt"/>
                <a:ea typeface="+mn-ea"/>
                <a:cs typeface="+mn-cs"/>
              </a:rPr>
              <a:t>X86 Server Virtualization</a:t>
            </a:r>
          </a:p>
          <a:p>
            <a:r>
              <a:rPr lang="en-US" sz="1200" kern="1200" baseline="0" dirty="0">
                <a:solidFill>
                  <a:schemeClr val="tx1"/>
                </a:solidFill>
                <a:effectLst/>
                <a:latin typeface="+mn-lt"/>
                <a:ea typeface="+mn-ea"/>
                <a:cs typeface="+mn-cs"/>
              </a:rPr>
              <a:t>Only leader in all four magic quadrants!!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Gartner hype cycle key for our customers and key is overall integration. 45 min of </a:t>
            </a:r>
            <a:r>
              <a:rPr lang="en-US" sz="1200" kern="1200" dirty="0" err="1">
                <a:solidFill>
                  <a:schemeClr val="tx1"/>
                </a:solidFill>
                <a:effectLst/>
                <a:latin typeface="+mn-lt"/>
                <a:ea typeface="+mn-ea"/>
                <a:cs typeface="+mn-cs"/>
              </a:rPr>
              <a:t>chapell</a:t>
            </a:r>
            <a:r>
              <a:rPr lang="en-US" sz="1200" kern="1200" dirty="0">
                <a:solidFill>
                  <a:schemeClr val="tx1"/>
                </a:solidFill>
                <a:effectLst/>
                <a:latin typeface="+mn-lt"/>
                <a:ea typeface="+mn-ea"/>
                <a:cs typeface="+mn-cs"/>
              </a:rPr>
              <a:t> video. Azr203</a:t>
            </a:r>
          </a:p>
          <a:p>
            <a:endParaRPr lang="en-US" dirty="0"/>
          </a:p>
        </p:txBody>
      </p:sp>
      <p:sp>
        <p:nvSpPr>
          <p:cNvPr id="4" name="Slide Number Placeholder 3"/>
          <p:cNvSpPr>
            <a:spLocks noGrp="1"/>
          </p:cNvSpPr>
          <p:nvPr>
            <p:ph type="sldNum" sz="quarter" idx="10"/>
          </p:nvPr>
        </p:nvSpPr>
        <p:spPr/>
        <p:txBody>
          <a:bodyPr/>
          <a:lstStyle/>
          <a:p>
            <a:fld id="{4EE8966D-E35F-44E2-B3EC-7543C3C514EB}" type="slidenum">
              <a:rPr lang="en-US" smtClean="0"/>
              <a:t>30</a:t>
            </a:fld>
            <a:endParaRPr lang="en-US"/>
          </a:p>
        </p:txBody>
      </p:sp>
    </p:spTree>
    <p:extLst>
      <p:ext uri="{BB962C8B-B14F-4D97-AF65-F5344CB8AC3E}">
        <p14:creationId xmlns:p14="http://schemas.microsoft.com/office/powerpoint/2010/main" val="792267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 squiggle</a:t>
            </a:r>
          </a:p>
          <a:p>
            <a:r>
              <a:rPr lang="en-US" dirty="0"/>
              <a:t>Also called the Gartner Hype Cycle</a:t>
            </a:r>
          </a:p>
          <a:p>
            <a:endParaRPr lang="en-US" dirty="0"/>
          </a:p>
          <a:p>
            <a:r>
              <a:rPr lang="en-US" dirty="0"/>
              <a:t>This applies to Azure, Hyper-V and really anything in the world. </a:t>
            </a:r>
          </a:p>
          <a:p>
            <a:endParaRPr lang="en-US" dirty="0"/>
          </a:p>
          <a:p>
            <a:endParaRPr lang="en-US" dirty="0"/>
          </a:p>
          <a:p>
            <a:r>
              <a:rPr lang="en-US" dirty="0"/>
              <a:t>You initially get a technology</a:t>
            </a:r>
          </a:p>
          <a:p>
            <a:r>
              <a:rPr lang="en-US" dirty="0"/>
              <a:t>Initially it’s the best thing in the world. It can do x, it can do y</a:t>
            </a:r>
          </a:p>
          <a:p>
            <a:r>
              <a:rPr lang="en-US" dirty="0"/>
              <a:t>Then the trough, it can’t do z, its</a:t>
            </a:r>
            <a:r>
              <a:rPr lang="en-US" baseline="0" dirty="0"/>
              <a:t> slower than I thought. It won’t make me coffee</a:t>
            </a:r>
          </a:p>
          <a:p>
            <a:r>
              <a:rPr lang="en-US" baseline="0" dirty="0"/>
              <a:t>Then start to understand really how it will work and how can benefit</a:t>
            </a:r>
          </a:p>
          <a:p>
            <a:r>
              <a:rPr lang="en-US" baseline="0" dirty="0"/>
              <a:t>Then finally get productive with it.</a:t>
            </a:r>
            <a:endParaRPr lang="en-US" dirty="0"/>
          </a:p>
          <a:p>
            <a:endParaRPr lang="en-US" dirty="0"/>
          </a:p>
          <a:p>
            <a:endParaRPr lang="en-US" dirty="0"/>
          </a:p>
          <a:p>
            <a:r>
              <a:rPr lang="en-US" dirty="0"/>
              <a:t>When in the peak of expectations you focus on features because at this point you don’t understand what technologies go with</a:t>
            </a:r>
            <a:r>
              <a:rPr lang="en-US" baseline="0" dirty="0"/>
              <a:t> whichever technologies so its feature </a:t>
            </a:r>
            <a:r>
              <a:rPr lang="en-US" baseline="0" dirty="0" err="1"/>
              <a:t>feature</a:t>
            </a:r>
            <a:r>
              <a:rPr lang="en-US" baseline="0" dirty="0"/>
              <a:t> </a:t>
            </a:r>
            <a:r>
              <a:rPr lang="en-US" baseline="0" dirty="0" err="1"/>
              <a:t>feature</a:t>
            </a:r>
            <a:r>
              <a:rPr lang="en-US" baseline="0" dirty="0"/>
              <a:t>. Think cloud and not thinking hybrid. You just think “best-of-breed” without any thought to integration with the rest of your environment</a:t>
            </a:r>
          </a:p>
          <a:p>
            <a:endParaRPr lang="en-US" baseline="0" dirty="0"/>
          </a:p>
          <a:p>
            <a:r>
              <a:rPr lang="en-US" baseline="0" dirty="0"/>
              <a:t>Once technologies reach the plateau of productivity organizations care more about integration with their other technologies and the holistic complete solution.</a:t>
            </a:r>
          </a:p>
          <a:p>
            <a:endParaRPr lang="en-US" dirty="0"/>
          </a:p>
          <a:p>
            <a:endParaRPr lang="en-US" dirty="0"/>
          </a:p>
          <a:p>
            <a:endParaRPr lang="en-US" dirty="0"/>
          </a:p>
          <a:p>
            <a:r>
              <a:rPr lang="en-US" dirty="0"/>
              <a:t>Don’t get me wrong. I want features but don’t make a decision today on “a” feature. That feature will come and looking at the history of innovation in things like Azure and even Hyper-V it will come very soon</a:t>
            </a:r>
          </a:p>
        </p:txBody>
      </p:sp>
      <p:sp>
        <p:nvSpPr>
          <p:cNvPr id="4" name="Slide Number Placeholder 3"/>
          <p:cNvSpPr>
            <a:spLocks noGrp="1"/>
          </p:cNvSpPr>
          <p:nvPr>
            <p:ph type="sldNum" sz="quarter" idx="10"/>
          </p:nvPr>
        </p:nvSpPr>
        <p:spPr/>
        <p:txBody>
          <a:bodyPr/>
          <a:lstStyle/>
          <a:p>
            <a:fld id="{4EE8966D-E35F-44E2-B3EC-7543C3C514EB}" type="slidenum">
              <a:rPr lang="en-US" smtClean="0"/>
              <a:t>31</a:t>
            </a:fld>
            <a:endParaRPr lang="en-US"/>
          </a:p>
        </p:txBody>
      </p:sp>
    </p:spTree>
    <p:extLst>
      <p:ext uri="{BB962C8B-B14F-4D97-AF65-F5344CB8AC3E}">
        <p14:creationId xmlns:p14="http://schemas.microsoft.com/office/powerpoint/2010/main" val="3700423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out identity Azure AD</a:t>
            </a:r>
          </a:p>
          <a:p>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32</a:t>
            </a:fld>
            <a:endParaRPr lang="en-US" dirty="0"/>
          </a:p>
        </p:txBody>
      </p:sp>
    </p:spTree>
    <p:extLst>
      <p:ext uri="{BB962C8B-B14F-4D97-AF65-F5344CB8AC3E}">
        <p14:creationId xmlns:p14="http://schemas.microsoft.com/office/powerpoint/2010/main" val="28482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in detail</a:t>
            </a:r>
          </a:p>
          <a:p>
            <a:endParaRPr lang="en-US" dirty="0"/>
          </a:p>
          <a:p>
            <a:r>
              <a:rPr lang="en-US" dirty="0"/>
              <a:t>Explain subnet</a:t>
            </a:r>
            <a:r>
              <a:rPr lang="en-US" baseline="0" dirty="0"/>
              <a:t> used by gateway. Trick create a subnet starting high (change the main IP range first), create gateway so its at start then remove and create others</a:t>
            </a:r>
          </a:p>
          <a:p>
            <a:endParaRPr lang="en-US" baseline="0" dirty="0"/>
          </a:p>
          <a:p>
            <a:r>
              <a:rPr lang="en-US" baseline="0" dirty="0"/>
              <a:t>Note can modify but only if does not affect an in-use subnet</a:t>
            </a:r>
          </a:p>
          <a:p>
            <a:endParaRPr lang="en-US" baseline="0" dirty="0"/>
          </a:p>
          <a:p>
            <a:endParaRPr lang="en-US" baseline="0" dirty="0"/>
          </a:p>
          <a:p>
            <a:r>
              <a:rPr lang="en-US" dirty="0"/>
              <a:t>http://msdn.microsoft.com/en-us/library/azure/dn133803.aspx – FAQ</a:t>
            </a:r>
          </a:p>
          <a:p>
            <a:r>
              <a:rPr lang="en-US" dirty="0">
                <a:effectLst/>
              </a:rPr>
              <a:t>The smallest subnet we support is a /29 and the largest is a /8 (using CIDR subnet definitions). We reserve some IP addresses from each subnet. </a:t>
            </a:r>
            <a:endParaRPr lang="en-US" dirty="0"/>
          </a:p>
        </p:txBody>
      </p:sp>
      <p:sp>
        <p:nvSpPr>
          <p:cNvPr id="4" name="Slide Number Placeholder 3"/>
          <p:cNvSpPr>
            <a:spLocks noGrp="1"/>
          </p:cNvSpPr>
          <p:nvPr>
            <p:ph type="sldNum" sz="quarter" idx="10"/>
          </p:nvPr>
        </p:nvSpPr>
        <p:spPr/>
        <p:txBody>
          <a:bodyPr/>
          <a:lstStyle/>
          <a:p>
            <a:fld id="{4EE8966D-E35F-44E2-B3EC-7543C3C514EB}" type="slidenum">
              <a:rPr lang="en-US" smtClean="0"/>
              <a:t>4</a:t>
            </a:fld>
            <a:endParaRPr lang="en-US"/>
          </a:p>
        </p:txBody>
      </p:sp>
    </p:spTree>
    <p:extLst>
      <p:ext uri="{BB962C8B-B14F-4D97-AF65-F5344CB8AC3E}">
        <p14:creationId xmlns:p14="http://schemas.microsoft.com/office/powerpoint/2010/main" val="369438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B258F2-B2E5-4175-B339-81AEE5988F5F}" type="slidenum">
              <a:rPr lang="en-US" smtClean="0"/>
              <a:pPr/>
              <a:t>5</a:t>
            </a:fld>
            <a:endParaRPr lang="en-US" dirty="0"/>
          </a:p>
        </p:txBody>
      </p:sp>
    </p:spTree>
    <p:extLst>
      <p:ext uri="{BB962C8B-B14F-4D97-AF65-F5344CB8AC3E}">
        <p14:creationId xmlns:p14="http://schemas.microsoft.com/office/powerpoint/2010/main" val="958370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sniff in promiscuous  won’t work</a:t>
            </a:r>
          </a:p>
        </p:txBody>
      </p:sp>
      <p:sp>
        <p:nvSpPr>
          <p:cNvPr id="4" name="Slide Number Placeholder 3"/>
          <p:cNvSpPr>
            <a:spLocks noGrp="1"/>
          </p:cNvSpPr>
          <p:nvPr>
            <p:ph type="sldNum" sz="quarter" idx="10"/>
          </p:nvPr>
        </p:nvSpPr>
        <p:spPr/>
        <p:txBody>
          <a:bodyPr/>
          <a:lstStyle/>
          <a:p>
            <a:fld id="{4EE8966D-E35F-44E2-B3EC-7543C3C514EB}" type="slidenum">
              <a:rPr lang="en-US" smtClean="0"/>
              <a:t>6</a:t>
            </a:fld>
            <a:endParaRPr lang="en-US"/>
          </a:p>
        </p:txBody>
      </p:sp>
    </p:spTree>
    <p:extLst>
      <p:ext uri="{BB962C8B-B14F-4D97-AF65-F5344CB8AC3E}">
        <p14:creationId xmlns:p14="http://schemas.microsoft.com/office/powerpoint/2010/main" val="3833862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DHCP in VM</a:t>
            </a:r>
          </a:p>
          <a:p>
            <a:endParaRPr lang="en-US" dirty="0"/>
          </a:p>
          <a:p>
            <a:r>
              <a:rPr lang="en-US" dirty="0"/>
              <a:t>Reserved VIP for cloud service option</a:t>
            </a:r>
          </a:p>
        </p:txBody>
      </p:sp>
      <p:sp>
        <p:nvSpPr>
          <p:cNvPr id="4" name="Slide Number Placeholder 3"/>
          <p:cNvSpPr>
            <a:spLocks noGrp="1"/>
          </p:cNvSpPr>
          <p:nvPr>
            <p:ph type="sldNum" sz="quarter" idx="10"/>
          </p:nvPr>
        </p:nvSpPr>
        <p:spPr/>
        <p:txBody>
          <a:bodyPr/>
          <a:lstStyle/>
          <a:p>
            <a:fld id="{4EE8966D-E35F-44E2-B3EC-7543C3C514EB}" type="slidenum">
              <a:rPr lang="en-US" smtClean="0"/>
              <a:t>7</a:t>
            </a:fld>
            <a:endParaRPr lang="en-US"/>
          </a:p>
        </p:txBody>
      </p:sp>
    </p:spTree>
    <p:extLst>
      <p:ext uri="{BB962C8B-B14F-4D97-AF65-F5344CB8AC3E}">
        <p14:creationId xmlns:p14="http://schemas.microsoft.com/office/powerpoint/2010/main" val="1253169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virtual subnets for static and</a:t>
            </a:r>
            <a:r>
              <a:rPr lang="en-US" baseline="0" dirty="0"/>
              <a:t> those dynamic</a:t>
            </a:r>
            <a:endParaRPr lang="en-US" dirty="0"/>
          </a:p>
        </p:txBody>
      </p:sp>
      <p:sp>
        <p:nvSpPr>
          <p:cNvPr id="4" name="Slide Number Placeholder 3"/>
          <p:cNvSpPr>
            <a:spLocks noGrp="1"/>
          </p:cNvSpPr>
          <p:nvPr>
            <p:ph type="sldNum" sz="quarter" idx="10"/>
          </p:nvPr>
        </p:nvSpPr>
        <p:spPr/>
        <p:txBody>
          <a:bodyPr/>
          <a:lstStyle/>
          <a:p>
            <a:fld id="{4EE8966D-E35F-44E2-B3EC-7543C3C514EB}" type="slidenum">
              <a:rPr lang="en-US" smtClean="0"/>
              <a:t>8</a:t>
            </a:fld>
            <a:endParaRPr lang="en-US"/>
          </a:p>
        </p:txBody>
      </p:sp>
    </p:spTree>
    <p:extLst>
      <p:ext uri="{BB962C8B-B14F-4D97-AF65-F5344CB8AC3E}">
        <p14:creationId xmlns:p14="http://schemas.microsoft.com/office/powerpoint/2010/main" val="124878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kern="1200" dirty="0">
                <a:solidFill>
                  <a:schemeClr val="tx1"/>
                </a:solidFill>
                <a:latin typeface="+mn-lt"/>
                <a:ea typeface="+mn-ea"/>
                <a:cs typeface="+mn-cs"/>
              </a:rPr>
              <a:t>New-</a:t>
            </a:r>
            <a:r>
              <a:rPr lang="en-US" sz="1200" kern="1200" dirty="0" err="1">
                <a:solidFill>
                  <a:schemeClr val="tx1"/>
                </a:solidFill>
                <a:latin typeface="+mn-lt"/>
                <a:ea typeface="+mn-ea"/>
                <a:cs typeface="+mn-cs"/>
              </a:rPr>
              <a:t>AzureNetworkSecurityGroup</a:t>
            </a:r>
            <a:r>
              <a:rPr lang="en-US" sz="1200" kern="1200" dirty="0">
                <a:solidFill>
                  <a:schemeClr val="tx1"/>
                </a:solidFill>
                <a:latin typeface="+mn-lt"/>
                <a:ea typeface="+mn-ea"/>
                <a:cs typeface="+mn-cs"/>
              </a:rPr>
              <a:t> -Name "</a:t>
            </a:r>
            <a:r>
              <a:rPr lang="en-US" sz="1200" kern="1200" dirty="0" err="1">
                <a:solidFill>
                  <a:schemeClr val="tx1"/>
                </a:solidFill>
                <a:latin typeface="+mn-lt"/>
                <a:ea typeface="+mn-ea"/>
                <a:cs typeface="+mn-cs"/>
              </a:rPr>
              <a:t>NSGFrontEnd</a:t>
            </a:r>
            <a:r>
              <a:rPr lang="en-US" sz="1200" kern="1200" dirty="0">
                <a:solidFill>
                  <a:schemeClr val="tx1"/>
                </a:solidFill>
                <a:latin typeface="+mn-lt"/>
                <a:ea typeface="+mn-ea"/>
                <a:cs typeface="+mn-cs"/>
              </a:rPr>
              <a:t>" -Location "East US" `</a:t>
            </a:r>
          </a:p>
          <a:p>
            <a:r>
              <a:rPr lang="en-US" sz="1200" kern="1200" dirty="0">
                <a:solidFill>
                  <a:schemeClr val="tx1"/>
                </a:solidFill>
                <a:latin typeface="+mn-lt"/>
                <a:ea typeface="+mn-ea"/>
                <a:cs typeface="+mn-cs"/>
              </a:rPr>
              <a:t>-Label "NSG for </a:t>
            </a:r>
            <a:r>
              <a:rPr lang="en-US" sz="1200" kern="1200" dirty="0" err="1">
                <a:solidFill>
                  <a:schemeClr val="tx1"/>
                </a:solidFill>
                <a:latin typeface="+mn-lt"/>
                <a:ea typeface="+mn-ea"/>
                <a:cs typeface="+mn-cs"/>
              </a:rPr>
              <a:t>FrontEnd</a:t>
            </a:r>
            <a:r>
              <a:rPr lang="en-US" sz="1200" kern="1200" dirty="0">
                <a:solidFill>
                  <a:schemeClr val="tx1"/>
                </a:solidFill>
                <a:latin typeface="+mn-lt"/>
                <a:ea typeface="+mn-ea"/>
                <a:cs typeface="+mn-cs"/>
              </a:rPr>
              <a:t> in East US"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Get-</a:t>
            </a:r>
            <a:r>
              <a:rPr lang="en-US" sz="1200" kern="1200" dirty="0" err="1">
                <a:solidFill>
                  <a:schemeClr val="tx1"/>
                </a:solidFill>
                <a:latin typeface="+mn-lt"/>
                <a:ea typeface="+mn-ea"/>
                <a:cs typeface="+mn-cs"/>
              </a:rPr>
              <a:t>AzureNetworkSecurityGroup</a:t>
            </a:r>
            <a:r>
              <a:rPr lang="en-US" sz="1200" kern="1200" dirty="0">
                <a:solidFill>
                  <a:schemeClr val="tx1"/>
                </a:solidFill>
                <a:latin typeface="+mn-lt"/>
                <a:ea typeface="+mn-ea"/>
                <a:cs typeface="+mn-cs"/>
              </a:rPr>
              <a:t> -Name "</a:t>
            </a:r>
            <a:r>
              <a:rPr lang="en-US" sz="1200" kern="1200" dirty="0" err="1">
                <a:solidFill>
                  <a:schemeClr val="tx1"/>
                </a:solidFill>
                <a:latin typeface="+mn-lt"/>
                <a:ea typeface="+mn-ea"/>
                <a:cs typeface="+mn-cs"/>
              </a:rPr>
              <a:t>NSGFrontEnd</a:t>
            </a:r>
            <a:r>
              <a:rPr lang="en-US" sz="1200" kern="1200" dirty="0">
                <a:solidFill>
                  <a:schemeClr val="tx1"/>
                </a:solidFill>
                <a:latin typeface="+mn-lt"/>
                <a:ea typeface="+mn-ea"/>
                <a:cs typeface="+mn-cs"/>
              </a:rPr>
              <a:t>" | </a:t>
            </a:r>
          </a:p>
          <a:p>
            <a:r>
              <a:rPr lang="en-US" sz="1200" kern="1200" dirty="0">
                <a:solidFill>
                  <a:schemeClr val="tx1"/>
                </a:solidFill>
                <a:latin typeface="+mn-lt"/>
                <a:ea typeface="+mn-ea"/>
                <a:cs typeface="+mn-cs"/>
              </a:rPr>
              <a:t>    Set-</a:t>
            </a:r>
            <a:r>
              <a:rPr lang="en-US" sz="1200" kern="1200" dirty="0" err="1">
                <a:solidFill>
                  <a:schemeClr val="tx1"/>
                </a:solidFill>
                <a:latin typeface="+mn-lt"/>
                <a:ea typeface="+mn-ea"/>
                <a:cs typeface="+mn-cs"/>
              </a:rPr>
              <a:t>AzureNetworkSecurityRule</a:t>
            </a:r>
            <a:r>
              <a:rPr lang="en-US" sz="1200" kern="1200" dirty="0">
                <a:solidFill>
                  <a:schemeClr val="tx1"/>
                </a:solidFill>
                <a:latin typeface="+mn-lt"/>
                <a:ea typeface="+mn-ea"/>
                <a:cs typeface="+mn-cs"/>
              </a:rPr>
              <a:t> -Name WEB -Type Inbound -Priority 100 `</a:t>
            </a:r>
          </a:p>
          <a:p>
            <a:r>
              <a:rPr lang="en-US" sz="1200" kern="1200" dirty="0">
                <a:solidFill>
                  <a:schemeClr val="tx1"/>
                </a:solidFill>
                <a:latin typeface="+mn-lt"/>
                <a:ea typeface="+mn-ea"/>
                <a:cs typeface="+mn-cs"/>
              </a:rPr>
              <a:t>    -Action Allow -</a:t>
            </a:r>
            <a:r>
              <a:rPr lang="en-US" sz="1200" kern="1200" dirty="0" err="1">
                <a:solidFill>
                  <a:schemeClr val="tx1"/>
                </a:solidFill>
                <a:latin typeface="+mn-lt"/>
                <a:ea typeface="+mn-ea"/>
                <a:cs typeface="+mn-cs"/>
              </a:rPr>
              <a:t>SourceAddressPrefix</a:t>
            </a:r>
            <a:r>
              <a:rPr lang="en-US" sz="1200" kern="1200" dirty="0">
                <a:solidFill>
                  <a:schemeClr val="tx1"/>
                </a:solidFill>
                <a:latin typeface="+mn-lt"/>
                <a:ea typeface="+mn-ea"/>
                <a:cs typeface="+mn-cs"/>
              </a:rPr>
              <a:t> 'INTERNET'  -</a:t>
            </a:r>
            <a:r>
              <a:rPr lang="en-US" sz="1200" kern="1200" dirty="0" err="1">
                <a:solidFill>
                  <a:schemeClr val="tx1"/>
                </a:solidFill>
                <a:latin typeface="+mn-lt"/>
                <a:ea typeface="+mn-ea"/>
                <a:cs typeface="+mn-cs"/>
              </a:rPr>
              <a:t>SourcePortRange</a:t>
            </a:r>
            <a:r>
              <a:rPr lang="en-US" sz="1200" kern="1200" dirty="0">
                <a:solidFill>
                  <a:schemeClr val="tx1"/>
                </a:solidFill>
                <a:latin typeface="+mn-lt"/>
                <a:ea typeface="+mn-ea"/>
                <a:cs typeface="+mn-cs"/>
              </a:rPr>
              <a:t> '*' `</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DestinationAddressPrefix</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DestinationPortRange</a:t>
            </a:r>
            <a:r>
              <a:rPr lang="en-US" sz="1200" kern="1200" dirty="0">
                <a:solidFill>
                  <a:schemeClr val="tx1"/>
                </a:solidFill>
                <a:latin typeface="+mn-lt"/>
                <a:ea typeface="+mn-ea"/>
                <a:cs typeface="+mn-cs"/>
              </a:rPr>
              <a:t> '*' -Protocol TCP</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Get-</a:t>
            </a:r>
            <a:r>
              <a:rPr lang="en-US" sz="1200" kern="1200" dirty="0" err="1">
                <a:solidFill>
                  <a:schemeClr val="tx1"/>
                </a:solidFill>
                <a:latin typeface="+mn-lt"/>
                <a:ea typeface="+mn-ea"/>
                <a:cs typeface="+mn-cs"/>
              </a:rPr>
              <a:t>AzureNetworkSecurityGroup</a:t>
            </a:r>
            <a:r>
              <a:rPr lang="en-US" sz="1200" kern="1200" dirty="0">
                <a:solidFill>
                  <a:schemeClr val="tx1"/>
                </a:solidFill>
                <a:latin typeface="+mn-lt"/>
                <a:ea typeface="+mn-ea"/>
                <a:cs typeface="+mn-cs"/>
              </a:rPr>
              <a:t> -Name "</a:t>
            </a:r>
            <a:r>
              <a:rPr lang="en-US" sz="1200" kern="1200" dirty="0" err="1">
                <a:solidFill>
                  <a:schemeClr val="tx1"/>
                </a:solidFill>
                <a:latin typeface="+mn-lt"/>
                <a:ea typeface="+mn-ea"/>
                <a:cs typeface="+mn-cs"/>
              </a:rPr>
              <a:t>NSGFrontEnd</a:t>
            </a:r>
            <a:r>
              <a:rPr lang="en-US" sz="1200" kern="1200" dirty="0">
                <a:solidFill>
                  <a:schemeClr val="tx1"/>
                </a:solidFill>
                <a:latin typeface="+mn-lt"/>
                <a:ea typeface="+mn-ea"/>
                <a:cs typeface="+mn-cs"/>
              </a:rPr>
              <a:t>" -Detailed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Get-</a:t>
            </a:r>
            <a:r>
              <a:rPr lang="en-US" sz="1200" kern="1200" dirty="0" err="1">
                <a:solidFill>
                  <a:schemeClr val="tx1"/>
                </a:solidFill>
                <a:latin typeface="+mn-lt"/>
                <a:ea typeface="+mn-ea"/>
                <a:cs typeface="+mn-cs"/>
              </a:rPr>
              <a:t>AzureNetworkSecurityGroup</a:t>
            </a:r>
            <a:r>
              <a:rPr lang="en-US" sz="1200" kern="1200" dirty="0">
                <a:solidFill>
                  <a:schemeClr val="tx1"/>
                </a:solidFill>
                <a:latin typeface="+mn-lt"/>
                <a:ea typeface="+mn-ea"/>
                <a:cs typeface="+mn-cs"/>
              </a:rPr>
              <a:t> -Name "</a:t>
            </a:r>
            <a:r>
              <a:rPr lang="en-US" sz="1200" kern="1200" dirty="0" err="1">
                <a:solidFill>
                  <a:schemeClr val="tx1"/>
                </a:solidFill>
                <a:latin typeface="+mn-lt"/>
                <a:ea typeface="+mn-ea"/>
                <a:cs typeface="+mn-cs"/>
              </a:rPr>
              <a:t>NSGFrontEnd</a:t>
            </a:r>
            <a:r>
              <a:rPr lang="en-US" sz="1200" kern="1200" dirty="0">
                <a:solidFill>
                  <a:schemeClr val="tx1"/>
                </a:solidFill>
                <a:latin typeface="+mn-lt"/>
                <a:ea typeface="+mn-ea"/>
                <a:cs typeface="+mn-cs"/>
              </a:rPr>
              <a:t>" | Remove-</a:t>
            </a:r>
            <a:r>
              <a:rPr lang="en-US" sz="1200" kern="1200" dirty="0" err="1">
                <a:solidFill>
                  <a:schemeClr val="tx1"/>
                </a:solidFill>
                <a:latin typeface="+mn-lt"/>
                <a:ea typeface="+mn-ea"/>
                <a:cs typeface="+mn-cs"/>
              </a:rPr>
              <a:t>AzureNetworkSecurityRule</a:t>
            </a:r>
            <a:r>
              <a:rPr lang="en-US" sz="1200" kern="1200" dirty="0">
                <a:solidFill>
                  <a:schemeClr val="tx1"/>
                </a:solidFill>
                <a:latin typeface="+mn-lt"/>
                <a:ea typeface="+mn-ea"/>
                <a:cs typeface="+mn-cs"/>
              </a:rPr>
              <a:t> -Name SQL</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#Associate a NSG to a Virtual machine</a:t>
            </a:r>
          </a:p>
          <a:p>
            <a:r>
              <a:rPr lang="en-US" sz="1200" kern="1200" dirty="0">
                <a:solidFill>
                  <a:schemeClr val="tx1"/>
                </a:solidFill>
                <a:latin typeface="+mn-lt"/>
                <a:ea typeface="+mn-ea"/>
                <a:cs typeface="+mn-cs"/>
              </a:rPr>
              <a:t>Get-</a:t>
            </a:r>
            <a:r>
              <a:rPr lang="en-US" sz="1200" kern="1200" dirty="0" err="1">
                <a:solidFill>
                  <a:schemeClr val="tx1"/>
                </a:solidFill>
                <a:latin typeface="+mn-lt"/>
                <a:ea typeface="+mn-ea"/>
                <a:cs typeface="+mn-cs"/>
              </a:rPr>
              <a:t>AzureVM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ServiceName</a:t>
            </a:r>
            <a:r>
              <a:rPr lang="en-US" sz="1200" kern="1200" dirty="0">
                <a:solidFill>
                  <a:schemeClr val="tx1"/>
                </a:solidFill>
                <a:latin typeface="+mn-lt"/>
                <a:ea typeface="+mn-ea"/>
                <a:cs typeface="+mn-cs"/>
              </a:rPr>
              <a:t> $service -Name $VM | </a:t>
            </a:r>
          </a:p>
          <a:p>
            <a:r>
              <a:rPr lang="en-US" sz="1200" kern="1200" dirty="0">
                <a:solidFill>
                  <a:schemeClr val="tx1"/>
                </a:solidFill>
                <a:latin typeface="+mn-lt"/>
                <a:ea typeface="+mn-ea"/>
                <a:cs typeface="+mn-cs"/>
              </a:rPr>
              <a:t>    Set-</a:t>
            </a:r>
            <a:r>
              <a:rPr lang="en-US" sz="1200" kern="1200" dirty="0" err="1">
                <a:solidFill>
                  <a:schemeClr val="tx1"/>
                </a:solidFill>
                <a:latin typeface="+mn-lt"/>
                <a:ea typeface="+mn-ea"/>
                <a:cs typeface="+mn-cs"/>
              </a:rPr>
              <a:t>AzureNetworkSecurityGroupConfig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NetworkSecurityGroupName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NSGFrontEnd</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#Remove a NSG from a VM</a:t>
            </a:r>
          </a:p>
          <a:p>
            <a:r>
              <a:rPr lang="en-US" sz="1200" kern="1200" dirty="0">
                <a:solidFill>
                  <a:schemeClr val="tx1"/>
                </a:solidFill>
                <a:latin typeface="+mn-lt"/>
                <a:ea typeface="+mn-ea"/>
                <a:cs typeface="+mn-cs"/>
              </a:rPr>
              <a:t>Get-</a:t>
            </a:r>
            <a:r>
              <a:rPr lang="en-US" sz="1200" kern="1200" dirty="0" err="1">
                <a:solidFill>
                  <a:schemeClr val="tx1"/>
                </a:solidFill>
                <a:latin typeface="+mn-lt"/>
                <a:ea typeface="+mn-ea"/>
                <a:cs typeface="+mn-cs"/>
              </a:rPr>
              <a:t>AzureVM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ServiceName</a:t>
            </a:r>
            <a:r>
              <a:rPr lang="en-US" sz="1200" kern="1200" dirty="0">
                <a:solidFill>
                  <a:schemeClr val="tx1"/>
                </a:solidFill>
                <a:latin typeface="+mn-lt"/>
                <a:ea typeface="+mn-ea"/>
                <a:cs typeface="+mn-cs"/>
              </a:rPr>
              <a:t> $service -Name $VM | </a:t>
            </a:r>
          </a:p>
          <a:p>
            <a:r>
              <a:rPr lang="en-US" sz="1200" kern="1200" dirty="0">
                <a:solidFill>
                  <a:schemeClr val="tx1"/>
                </a:solidFill>
                <a:latin typeface="+mn-lt"/>
                <a:ea typeface="+mn-ea"/>
                <a:cs typeface="+mn-cs"/>
              </a:rPr>
              <a:t>    Remove-</a:t>
            </a:r>
            <a:r>
              <a:rPr lang="en-US" sz="1200" kern="1200" dirty="0" err="1">
                <a:solidFill>
                  <a:schemeClr val="tx1"/>
                </a:solidFill>
                <a:latin typeface="+mn-lt"/>
                <a:ea typeface="+mn-ea"/>
                <a:cs typeface="+mn-cs"/>
              </a:rPr>
              <a:t>AzureNetworkSecurityGroupConfig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NetworkSecurityGroupName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NSGFrontEnd</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#Associate a NSG to a subnet</a:t>
            </a:r>
          </a:p>
          <a:p>
            <a:r>
              <a:rPr lang="en-US" sz="1200" kern="1200" dirty="0">
                <a:solidFill>
                  <a:schemeClr val="tx1"/>
                </a:solidFill>
                <a:latin typeface="+mn-lt"/>
                <a:ea typeface="+mn-ea"/>
                <a:cs typeface="+mn-cs"/>
              </a:rPr>
              <a:t>Get-</a:t>
            </a:r>
            <a:r>
              <a:rPr lang="en-US" sz="1200" kern="1200" dirty="0" err="1">
                <a:solidFill>
                  <a:schemeClr val="tx1"/>
                </a:solidFill>
                <a:latin typeface="+mn-lt"/>
                <a:ea typeface="+mn-ea"/>
                <a:cs typeface="+mn-cs"/>
              </a:rPr>
              <a:t>AzureNetworkSecurityGroup</a:t>
            </a:r>
            <a:r>
              <a:rPr lang="en-US" sz="1200" kern="1200" dirty="0">
                <a:solidFill>
                  <a:schemeClr val="tx1"/>
                </a:solidFill>
                <a:latin typeface="+mn-lt"/>
                <a:ea typeface="+mn-ea"/>
                <a:cs typeface="+mn-cs"/>
              </a:rPr>
              <a:t> -Name "</a:t>
            </a:r>
            <a:r>
              <a:rPr lang="en-US" sz="1200" kern="1200" dirty="0" err="1">
                <a:solidFill>
                  <a:schemeClr val="tx1"/>
                </a:solidFill>
                <a:latin typeface="+mn-lt"/>
                <a:ea typeface="+mn-ea"/>
                <a:cs typeface="+mn-cs"/>
              </a:rPr>
              <a:t>NSGFrontEnd</a:t>
            </a:r>
            <a:r>
              <a:rPr lang="en-US" sz="1200" kern="1200" dirty="0">
                <a:solidFill>
                  <a:schemeClr val="tx1"/>
                </a:solidFill>
                <a:latin typeface="+mn-lt"/>
                <a:ea typeface="+mn-ea"/>
                <a:cs typeface="+mn-cs"/>
              </a:rPr>
              <a:t>" | </a:t>
            </a:r>
          </a:p>
          <a:p>
            <a:r>
              <a:rPr lang="en-US" sz="1200" kern="1200" dirty="0">
                <a:solidFill>
                  <a:schemeClr val="tx1"/>
                </a:solidFill>
                <a:latin typeface="+mn-lt"/>
                <a:ea typeface="+mn-ea"/>
                <a:cs typeface="+mn-cs"/>
              </a:rPr>
              <a:t>    Set-</a:t>
            </a:r>
            <a:r>
              <a:rPr lang="en-US" sz="1200" kern="1200" dirty="0" err="1">
                <a:solidFill>
                  <a:schemeClr val="tx1"/>
                </a:solidFill>
                <a:latin typeface="+mn-lt"/>
                <a:ea typeface="+mn-ea"/>
                <a:cs typeface="+mn-cs"/>
              </a:rPr>
              <a:t>AzureNetworkSecurityGroupToSubnet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VirtualNetworkName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VNetTest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SubnetName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FrontEndSubnet</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#Remove a NSG from the subnet</a:t>
            </a:r>
          </a:p>
          <a:p>
            <a:r>
              <a:rPr lang="en-US" sz="1200" kern="1200" dirty="0">
                <a:solidFill>
                  <a:schemeClr val="tx1"/>
                </a:solidFill>
                <a:latin typeface="+mn-lt"/>
                <a:ea typeface="+mn-ea"/>
                <a:cs typeface="+mn-cs"/>
              </a:rPr>
              <a:t>Get-</a:t>
            </a:r>
            <a:r>
              <a:rPr lang="en-US" sz="1200" kern="1200" dirty="0" err="1">
                <a:solidFill>
                  <a:schemeClr val="tx1"/>
                </a:solidFill>
                <a:latin typeface="+mn-lt"/>
                <a:ea typeface="+mn-ea"/>
                <a:cs typeface="+mn-cs"/>
              </a:rPr>
              <a:t>AzureNetworkSecurityGroup</a:t>
            </a:r>
            <a:r>
              <a:rPr lang="en-US" sz="1200" kern="1200" dirty="0">
                <a:solidFill>
                  <a:schemeClr val="tx1"/>
                </a:solidFill>
                <a:latin typeface="+mn-lt"/>
                <a:ea typeface="+mn-ea"/>
                <a:cs typeface="+mn-cs"/>
              </a:rPr>
              <a:t> -Name "</a:t>
            </a:r>
            <a:r>
              <a:rPr lang="en-US" sz="1200" kern="1200" dirty="0" err="1">
                <a:solidFill>
                  <a:schemeClr val="tx1"/>
                </a:solidFill>
                <a:latin typeface="+mn-lt"/>
                <a:ea typeface="+mn-ea"/>
                <a:cs typeface="+mn-cs"/>
              </a:rPr>
              <a:t>NSGFrontEnd</a:t>
            </a:r>
            <a:r>
              <a:rPr lang="en-US" sz="1200" kern="1200" dirty="0">
                <a:solidFill>
                  <a:schemeClr val="tx1"/>
                </a:solidFill>
                <a:latin typeface="+mn-lt"/>
                <a:ea typeface="+mn-ea"/>
                <a:cs typeface="+mn-cs"/>
              </a:rPr>
              <a:t>" | </a:t>
            </a:r>
          </a:p>
          <a:p>
            <a:r>
              <a:rPr lang="en-US" sz="1200" kern="1200" dirty="0">
                <a:solidFill>
                  <a:schemeClr val="tx1"/>
                </a:solidFill>
                <a:latin typeface="+mn-lt"/>
                <a:ea typeface="+mn-ea"/>
                <a:cs typeface="+mn-cs"/>
              </a:rPr>
              <a:t>    Remove-</a:t>
            </a:r>
            <a:r>
              <a:rPr lang="en-US" sz="1200" kern="1200" dirty="0" err="1">
                <a:solidFill>
                  <a:schemeClr val="tx1"/>
                </a:solidFill>
                <a:latin typeface="+mn-lt"/>
                <a:ea typeface="+mn-ea"/>
                <a:cs typeface="+mn-cs"/>
              </a:rPr>
              <a:t>AzureNetworkSecurityGroupFromSubnet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VirtualNetworkName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VNetTest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SubnetName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FrontEndSubnet</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#Delete a NSG</a:t>
            </a:r>
          </a:p>
          <a:p>
            <a:r>
              <a:rPr lang="en-US" sz="1200" kern="1200" dirty="0">
                <a:solidFill>
                  <a:schemeClr val="tx1"/>
                </a:solidFill>
                <a:latin typeface="+mn-lt"/>
                <a:ea typeface="+mn-ea"/>
                <a:cs typeface="+mn-cs"/>
              </a:rPr>
              <a:t>Remove-</a:t>
            </a:r>
            <a:r>
              <a:rPr lang="en-US" sz="1200" kern="1200" dirty="0" err="1">
                <a:solidFill>
                  <a:schemeClr val="tx1"/>
                </a:solidFill>
                <a:latin typeface="+mn-lt"/>
                <a:ea typeface="+mn-ea"/>
                <a:cs typeface="+mn-cs"/>
              </a:rPr>
              <a:t>AzureNetworkSecurityGroup</a:t>
            </a:r>
            <a:r>
              <a:rPr lang="en-US" sz="1200" kern="1200" dirty="0">
                <a:solidFill>
                  <a:schemeClr val="tx1"/>
                </a:solidFill>
                <a:latin typeface="+mn-lt"/>
                <a:ea typeface="+mn-ea"/>
                <a:cs typeface="+mn-cs"/>
              </a:rPr>
              <a:t> -Name "</a:t>
            </a:r>
            <a:r>
              <a:rPr lang="en-US" sz="1200" kern="1200" dirty="0" err="1">
                <a:solidFill>
                  <a:schemeClr val="tx1"/>
                </a:solidFill>
                <a:latin typeface="+mn-lt"/>
                <a:ea typeface="+mn-ea"/>
                <a:cs typeface="+mn-cs"/>
              </a:rPr>
              <a:t>NSGFrontEnd</a:t>
            </a:r>
            <a:r>
              <a:rPr lang="en-US" sz="1200" kern="1200" dirty="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4EE8966D-E35F-44E2-B3EC-7543C3C514EB}" type="slidenum">
              <a:rPr lang="en-US" smtClean="0"/>
              <a:t>10</a:t>
            </a:fld>
            <a:endParaRPr lang="en-US"/>
          </a:p>
        </p:txBody>
      </p:sp>
    </p:spTree>
    <p:extLst>
      <p:ext uri="{BB962C8B-B14F-4D97-AF65-F5344CB8AC3E}">
        <p14:creationId xmlns:p14="http://schemas.microsoft.com/office/powerpoint/2010/main" val="2601046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really ideal</a:t>
            </a:r>
          </a:p>
          <a:p>
            <a:endParaRPr lang="en-US" dirty="0"/>
          </a:p>
          <a:p>
            <a:r>
              <a:rPr lang="en-US" dirty="0"/>
              <a:t>It’s not efficient for</a:t>
            </a:r>
            <a:r>
              <a:rPr lang="en-US" baseline="0" dirty="0"/>
              <a:t> everyone to be communicating via endpoints</a:t>
            </a:r>
          </a:p>
          <a:p>
            <a:endParaRPr lang="en-US" baseline="0" dirty="0"/>
          </a:p>
          <a:p>
            <a:r>
              <a:rPr lang="en-US" baseline="0" dirty="0"/>
              <a:t>No ability for Azure to communicate to on-premises systems and really no efficient way for on-premises systems to talk to Azure</a:t>
            </a:r>
          </a:p>
          <a:p>
            <a:endParaRPr lang="en-US" baseline="0" dirty="0"/>
          </a:p>
          <a:p>
            <a:r>
              <a:rPr lang="en-US" baseline="0" dirty="0"/>
              <a:t>Most likely don’t want to publish internal services by an Internet facing UNC path</a:t>
            </a:r>
          </a:p>
          <a:p>
            <a:endParaRPr lang="en-US" baseline="0" dirty="0"/>
          </a:p>
          <a:p>
            <a:r>
              <a:rPr lang="en-US" b="1" baseline="0" dirty="0"/>
              <a:t>Stress note each cloud service has own VIP. A reason to have multiple cloud services is to get those multiple VIPS</a:t>
            </a:r>
            <a:endParaRPr lang="en-US" b="1" dirty="0"/>
          </a:p>
          <a:p>
            <a:endParaRPr lang="en-US" dirty="0"/>
          </a:p>
        </p:txBody>
      </p:sp>
      <p:sp>
        <p:nvSpPr>
          <p:cNvPr id="4" name="Slide Number Placeholder 3"/>
          <p:cNvSpPr>
            <a:spLocks noGrp="1"/>
          </p:cNvSpPr>
          <p:nvPr>
            <p:ph type="sldNum" sz="quarter" idx="10"/>
          </p:nvPr>
        </p:nvSpPr>
        <p:spPr/>
        <p:txBody>
          <a:bodyPr/>
          <a:lstStyle/>
          <a:p>
            <a:fld id="{A3668215-F9DC-468B-AAD1-3C611FE7081D}" type="slidenum">
              <a:rPr lang="en-US" smtClean="0"/>
              <a:t>12</a:t>
            </a:fld>
            <a:endParaRPr lang="en-US"/>
          </a:p>
        </p:txBody>
      </p:sp>
    </p:spTree>
    <p:extLst>
      <p:ext uri="{BB962C8B-B14F-4D97-AF65-F5344CB8AC3E}">
        <p14:creationId xmlns:p14="http://schemas.microsoft.com/office/powerpoint/2010/main" val="4203143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no photo">
    <p:spTree>
      <p:nvGrpSpPr>
        <p:cNvPr id="1" name=""/>
        <p:cNvGrpSpPr/>
        <p:nvPr/>
      </p:nvGrpSpPr>
      <p:grpSpPr>
        <a:xfrm>
          <a:off x="0" y="0"/>
          <a:ext cx="0" cy="0"/>
          <a:chOff x="0" y="0"/>
          <a:chExt cx="0" cy="0"/>
        </a:xfrm>
      </p:grpSpPr>
      <p:sp>
        <p:nvSpPr>
          <p:cNvPr id="2" name="Rectangle 1"/>
          <p:cNvSpPr/>
          <p:nvPr userDrawn="1"/>
        </p:nvSpPr>
        <p:spPr>
          <a:xfrm>
            <a:off x="0" y="0"/>
            <a:ext cx="12188825"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6557" y="6263323"/>
            <a:ext cx="1538479" cy="338715"/>
          </a:xfrm>
          <a:prstGeom prst="rect">
            <a:avLst/>
          </a:prstGeom>
          <a:noFill/>
          <a:ln>
            <a:noFill/>
          </a:ln>
        </p:spPr>
      </p:pic>
      <p:sp>
        <p:nvSpPr>
          <p:cNvPr id="10" name="Rectangle 9"/>
          <p:cNvSpPr/>
          <p:nvPr userDrawn="1"/>
        </p:nvSpPr>
        <p:spPr>
          <a:xfrm>
            <a:off x="150813" y="539070"/>
            <a:ext cx="1518330" cy="1518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a:r>
              <a:rPr lang="en-US" sz="1800" dirty="0">
                <a:solidFill>
                  <a:schemeClr val="bg1"/>
                </a:solidFill>
                <a:latin typeface="+mj-lt"/>
              </a:rPr>
              <a:t>Microsoft Technology </a:t>
            </a:r>
            <a:br>
              <a:rPr lang="en-US" sz="1800" dirty="0">
                <a:solidFill>
                  <a:schemeClr val="bg1"/>
                </a:solidFill>
                <a:latin typeface="+mj-lt"/>
              </a:rPr>
            </a:br>
            <a:r>
              <a:rPr lang="en-US" sz="1800" dirty="0">
                <a:solidFill>
                  <a:schemeClr val="bg1"/>
                </a:solidFill>
                <a:latin typeface="+mj-lt"/>
              </a:rPr>
              <a:t>Centers</a:t>
            </a:r>
          </a:p>
          <a:p>
            <a:pPr marL="0" algn="l" defTabSz="1088105" rtl="0" eaLnBrk="1" latinLnBrk="0" hangingPunct="1">
              <a:spcBef>
                <a:spcPts val="300"/>
              </a:spcBef>
            </a:pPr>
            <a:r>
              <a:rPr lang="en-US" sz="1200" kern="1200" dirty="0">
                <a:solidFill>
                  <a:schemeClr val="bg1"/>
                </a:solidFill>
                <a:latin typeface="+mj-lt"/>
                <a:ea typeface="+mn-ea"/>
                <a:cs typeface="+mn-cs"/>
              </a:rPr>
              <a:t>Experience the Microsoft Cloud</a:t>
            </a:r>
          </a:p>
        </p:txBody>
      </p:sp>
      <p:sp>
        <p:nvSpPr>
          <p:cNvPr id="13" name="Rectangle 12"/>
          <p:cNvSpPr/>
          <p:nvPr userDrawn="1"/>
        </p:nvSpPr>
        <p:spPr bwMode="gray">
          <a:xfrm>
            <a:off x="150813" y="2057400"/>
            <a:ext cx="5486400" cy="3657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0813" y="2057400"/>
            <a:ext cx="5486400" cy="2743426"/>
          </a:xfrm>
          <a:noFill/>
        </p:spPr>
        <p:txBody>
          <a:bodyPr vert="horz" lIns="137160" tIns="182880" rIns="146304" bIns="91440" rtlCol="0" anchor="t" anchorCtr="0">
            <a:normAutofit/>
          </a:bodyPr>
          <a:lstStyle>
            <a:lvl1pPr>
              <a:defRPr lang="en-US" sz="4400" spc="-98" dirty="0">
                <a:gradFill>
                  <a:gsLst>
                    <a:gs pos="5833">
                      <a:srgbClr val="FFFFFF"/>
                    </a:gs>
                    <a:gs pos="18000">
                      <a:srgbClr val="FFFFFF"/>
                    </a:gs>
                  </a:gsLst>
                  <a:lin ang="5400000" scaled="0"/>
                </a:gradFill>
              </a:defRPr>
            </a:lvl1pPr>
          </a:lstStyle>
          <a:p>
            <a:pPr lvl="0"/>
            <a:r>
              <a:rPr lang="en-US" dirty="0"/>
              <a:t>Presentation title</a:t>
            </a:r>
          </a:p>
        </p:txBody>
      </p:sp>
      <p:sp>
        <p:nvSpPr>
          <p:cNvPr id="4" name="Text Placeholder 3"/>
          <p:cNvSpPr>
            <a:spLocks noGrp="1"/>
          </p:cNvSpPr>
          <p:nvPr>
            <p:ph type="body" sz="quarter" idx="10" hasCustomPrompt="1"/>
          </p:nvPr>
        </p:nvSpPr>
        <p:spPr>
          <a:xfrm>
            <a:off x="150813" y="4800600"/>
            <a:ext cx="5486400" cy="914400"/>
          </a:xfrm>
        </p:spPr>
        <p:txBody>
          <a:bodyPr vert="horz" lIns="137160" tIns="91440" rIns="182880" bIns="45720" rtlCol="0">
            <a:noAutofit/>
          </a:bodyPr>
          <a:lstStyle>
            <a:lvl1pPr>
              <a:defRPr lang="en-US" sz="2000" dirty="0">
                <a:solidFill>
                  <a:schemeClr val="bg1"/>
                </a:solidFill>
              </a:defRPr>
            </a:lvl1pPr>
          </a:lstStyle>
          <a:p>
            <a:pPr lvl="0">
              <a:spcBef>
                <a:spcPts val="0"/>
              </a:spcBef>
            </a:pPr>
            <a:r>
              <a:rPr lang="en-US" dirty="0"/>
              <a:t>Speaker Name</a:t>
            </a:r>
          </a:p>
        </p:txBody>
      </p:sp>
    </p:spTree>
    <p:extLst>
      <p:ext uri="{BB962C8B-B14F-4D97-AF65-F5344CB8AC3E}">
        <p14:creationId xmlns:p14="http://schemas.microsoft.com/office/powerpoint/2010/main" val="307928485"/>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0812" y="1185334"/>
            <a:ext cx="5691659" cy="1000656"/>
          </a:xfrm>
          <a:solidFill>
            <a:schemeClr val="tx2"/>
          </a:solidFill>
        </p:spPr>
        <p:txBody>
          <a:bodyPr anchor="b">
            <a:normAutofit/>
          </a:bodyPr>
          <a:lstStyle>
            <a:lvl1pPr marL="0" indent="0">
              <a:buNone/>
              <a:defRPr sz="2400" b="1">
                <a:solidFill>
                  <a:schemeClr val="bg1"/>
                </a:soli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50812" y="2185988"/>
            <a:ext cx="5691659" cy="3951288"/>
          </a:xfrm>
        </p:spPr>
        <p:txBody>
          <a:bodyPr>
            <a:normAutofit/>
          </a:bodyPr>
          <a:lstStyle>
            <a:lvl1pPr>
              <a:defRPr sz="1800"/>
            </a:lvl1pPr>
            <a:lvl2pPr>
              <a:defRPr sz="1600"/>
            </a:lvl2pPr>
            <a:lvl3pPr>
              <a:defRPr sz="1400"/>
            </a:lvl3pPr>
            <a:lvl4pPr>
              <a:defRPr sz="1400"/>
            </a:lvl4pPr>
            <a:lvl5pPr>
              <a:defRPr sz="14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413" y="1185334"/>
            <a:ext cx="5693895" cy="1000656"/>
          </a:xfrm>
          <a:solidFill>
            <a:schemeClr val="tx2"/>
          </a:solidFill>
        </p:spPr>
        <p:txBody>
          <a:bodyPr anchor="b">
            <a:normAutofit/>
          </a:bodyPr>
          <a:lstStyle>
            <a:lvl1pPr marL="0" indent="0">
              <a:buNone/>
              <a:defRPr sz="2400" b="1">
                <a:solidFill>
                  <a:schemeClr val="bg1"/>
                </a:soli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3" y="2185988"/>
            <a:ext cx="5693895" cy="3951288"/>
          </a:xfrm>
        </p:spPr>
        <p:txBody>
          <a:bodyPr>
            <a:normAutofit/>
          </a:bodyPr>
          <a:lstStyle>
            <a:lvl1pPr>
              <a:defRPr sz="1800"/>
            </a:lvl1pPr>
            <a:lvl2pPr>
              <a:defRPr sz="1600"/>
            </a:lvl2pPr>
            <a:lvl3pPr>
              <a:defRPr sz="1400"/>
            </a:lvl3pPr>
            <a:lvl4pPr>
              <a:defRPr sz="1400"/>
            </a:lvl4pPr>
            <a:lvl5pPr>
              <a:defRPr sz="14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113079-038D-43AB-AFBE-1C093F2AF2BA}" type="slidenum">
              <a:rPr lang="en-US" smtClean="0"/>
              <a:t>‹#›</a:t>
            </a:fld>
            <a:endParaRPr lang="en-US"/>
          </a:p>
        </p:txBody>
      </p:sp>
    </p:spTree>
    <p:extLst>
      <p:ext uri="{BB962C8B-B14F-4D97-AF65-F5344CB8AC3E}">
        <p14:creationId xmlns:p14="http://schemas.microsoft.com/office/powerpoint/2010/main" val="388685028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emo slide">
    <p:spTree>
      <p:nvGrpSpPr>
        <p:cNvPr id="1" name=""/>
        <p:cNvGrpSpPr/>
        <p:nvPr/>
      </p:nvGrpSpPr>
      <p:grpSpPr>
        <a:xfrm>
          <a:off x="0" y="0"/>
          <a:ext cx="0" cy="0"/>
          <a:chOff x="0" y="0"/>
          <a:chExt cx="0" cy="0"/>
        </a:xfrm>
      </p:grpSpPr>
      <p:sp>
        <p:nvSpPr>
          <p:cNvPr id="6" name="Rectangle 5"/>
          <p:cNvSpPr/>
          <p:nvPr/>
        </p:nvSpPr>
        <p:spPr bwMode="auto">
          <a:xfrm>
            <a:off x="150813" y="1143000"/>
            <a:ext cx="1005840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0813" y="1143000"/>
            <a:ext cx="1005840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0813" y="1143000"/>
            <a:ext cx="10058399" cy="2734277"/>
          </a:xfrm>
          <a:noFill/>
        </p:spPr>
        <p:txBody>
          <a:bodyPr lIns="137160" tIns="137160" rIns="137160" bIns="137160" anchor="t" anchorCtr="0"/>
          <a:lstStyle>
            <a:lvl1pPr>
              <a:defRPr sz="7100"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0811" y="3877276"/>
            <a:ext cx="10058401" cy="1837723"/>
          </a:xfrm>
          <a:noFill/>
        </p:spPr>
        <p:txBody>
          <a:bodyPr lIns="137160" tIns="137160" rIns="137160" bIns="137160">
            <a:noAutofit/>
          </a:bodyPr>
          <a:lstStyle>
            <a:lvl1pPr marL="0" indent="0">
              <a:spcBef>
                <a:spcPts val="0"/>
              </a:spcBef>
              <a:buNone/>
              <a:defRPr sz="2800"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6227007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ideo slide">
    <p:spTree>
      <p:nvGrpSpPr>
        <p:cNvPr id="1" name=""/>
        <p:cNvGrpSpPr/>
        <p:nvPr/>
      </p:nvGrpSpPr>
      <p:grpSpPr>
        <a:xfrm>
          <a:off x="0" y="0"/>
          <a:ext cx="0" cy="0"/>
          <a:chOff x="0" y="0"/>
          <a:chExt cx="0" cy="0"/>
        </a:xfrm>
      </p:grpSpPr>
      <p:sp>
        <p:nvSpPr>
          <p:cNvPr id="6" name="Rectangle 5"/>
          <p:cNvSpPr/>
          <p:nvPr/>
        </p:nvSpPr>
        <p:spPr bwMode="auto">
          <a:xfrm>
            <a:off x="150813" y="1143000"/>
            <a:ext cx="1005839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0813" y="1143000"/>
            <a:ext cx="1005839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0813" y="1142999"/>
            <a:ext cx="10058399" cy="2734277"/>
          </a:xfrm>
          <a:noFill/>
        </p:spPr>
        <p:txBody>
          <a:bodyPr lIns="137160" tIns="137160" rIns="137160" bIns="137160" anchor="t" anchorCtr="0"/>
          <a:lstStyle>
            <a:lvl1pPr>
              <a:defRPr sz="7100" spc="-98"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0813" y="3886200"/>
            <a:ext cx="10058400" cy="1828800"/>
          </a:xfrm>
          <a:noFill/>
        </p:spPr>
        <p:txBody>
          <a:bodyPr lIns="137160" tIns="137160" rIns="137160" bIns="137160">
            <a:noAutofit/>
          </a:bodyPr>
          <a:lstStyle>
            <a:lvl1pPr marL="0" indent="0">
              <a:spcBef>
                <a:spcPts val="0"/>
              </a:spcBef>
              <a:buNone/>
              <a:defRPr sz="2800"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510815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13" y="2057401"/>
            <a:ext cx="11887200" cy="1822988"/>
          </a:xfrm>
          <a:noFill/>
        </p:spPr>
        <p:txBody>
          <a:bodyPr lIns="137160" tIns="137160" rIns="137160" bIns="137160" anchor="t" anchorCtr="0"/>
          <a:lstStyle>
            <a:lvl1pPr>
              <a:defRPr sz="8600" spc="-98" baseline="0">
                <a:gradFill>
                  <a:gsLst>
                    <a:gs pos="100000">
                      <a:schemeClr val="tx1"/>
                    </a:gs>
                    <a:gs pos="0">
                      <a:schemeClr val="tx1"/>
                    </a:gs>
                  </a:gsLst>
                  <a:lin ang="5400000" scaled="0"/>
                </a:gradFill>
              </a:defRPr>
            </a:lvl1pPr>
          </a:lstStyle>
          <a:p>
            <a:r>
              <a:rPr lang="en-US" dirty="0"/>
              <a:t>Section title</a:t>
            </a:r>
          </a:p>
        </p:txBody>
      </p:sp>
      <p:sp>
        <p:nvSpPr>
          <p:cNvPr id="3" name="Text Placeholder 10"/>
          <p:cNvSpPr>
            <a:spLocks noGrp="1"/>
          </p:cNvSpPr>
          <p:nvPr>
            <p:ph type="body" sz="quarter" idx="14"/>
          </p:nvPr>
        </p:nvSpPr>
        <p:spPr>
          <a:xfrm>
            <a:off x="227012" y="3886200"/>
            <a:ext cx="6400800" cy="2590800"/>
          </a:xfrm>
          <a:prstGeom prst="rect">
            <a:avLst/>
          </a:prstGeom>
        </p:spPr>
        <p:txBody>
          <a:bodyPr lIns="137160" tIns="137160" rIns="137160" bIns="137160">
            <a:noAutofit/>
          </a:bodyPr>
          <a:lstStyle>
            <a:lvl1pPr marL="0" indent="0">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23348761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13" y="2057401"/>
            <a:ext cx="11887200" cy="1822988"/>
          </a:xfrm>
          <a:noFill/>
        </p:spPr>
        <p:txBody>
          <a:bodyPr lIns="137160" tIns="137160" rIns="137160" bIns="137160" anchor="t" anchorCtr="0"/>
          <a:lstStyle>
            <a:lvl1pPr>
              <a:defRPr sz="8600" spc="-98" baseline="0">
                <a:gradFill>
                  <a:gsLst>
                    <a:gs pos="100000">
                      <a:schemeClr val="tx1"/>
                    </a:gs>
                    <a:gs pos="0">
                      <a:schemeClr val="tx1"/>
                    </a:gs>
                  </a:gsLst>
                  <a:lin ang="5400000" scaled="0"/>
                </a:gradFill>
              </a:defRPr>
            </a:lvl1pPr>
          </a:lstStyle>
          <a:p>
            <a:r>
              <a:rPr lang="en-US" dirty="0"/>
              <a:t>Section title</a:t>
            </a:r>
          </a:p>
        </p:txBody>
      </p:sp>
      <p:sp>
        <p:nvSpPr>
          <p:cNvPr id="3" name="Text Placeholder 10"/>
          <p:cNvSpPr>
            <a:spLocks noGrp="1"/>
          </p:cNvSpPr>
          <p:nvPr>
            <p:ph type="body" sz="quarter" idx="14"/>
          </p:nvPr>
        </p:nvSpPr>
        <p:spPr>
          <a:xfrm>
            <a:off x="227012" y="3886200"/>
            <a:ext cx="6400800"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5067791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13" y="2057401"/>
            <a:ext cx="11887200" cy="1822988"/>
          </a:xfrm>
          <a:noFill/>
        </p:spPr>
        <p:txBody>
          <a:bodyPr lIns="137160" tIns="137160" rIns="137160" bIns="137160" anchor="t" anchorCtr="0"/>
          <a:lstStyle>
            <a:lvl1pPr>
              <a:defRPr sz="8600" spc="-98"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227012" y="3886200"/>
            <a:ext cx="6400800" cy="2590800"/>
          </a:xfrm>
          <a:prstGeom prst="rect">
            <a:avLst/>
          </a:prstGeom>
        </p:spPr>
        <p:txBody>
          <a:bodyPr lIns="137160" tIns="137160" rIns="137160" bIns="137160">
            <a:noAutofit/>
          </a:bodyPr>
          <a:lstStyle>
            <a:lvl1pPr marL="190428" indent="-190428">
              <a:lnSpc>
                <a:spcPct val="80000"/>
              </a:lnSpc>
              <a:buNone/>
              <a:defRPr lang="en-US" sz="2000" kern="1200" dirty="0">
                <a:solidFill>
                  <a:schemeClr val="tx1"/>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25153674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4">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13" y="2057401"/>
            <a:ext cx="11887200" cy="1822988"/>
          </a:xfrm>
          <a:noFill/>
        </p:spPr>
        <p:txBody>
          <a:bodyPr lIns="137160" tIns="137160" rIns="137160" bIns="137160" anchor="t" anchorCtr="0"/>
          <a:lstStyle>
            <a:lvl1pPr>
              <a:defRPr sz="8600" spc="-98"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227012" y="3886200"/>
            <a:ext cx="6400800" cy="2590800"/>
          </a:xfrm>
          <a:prstGeom prst="rect">
            <a:avLst/>
          </a:prstGeom>
        </p:spPr>
        <p:txBody>
          <a:bodyPr lIns="137160" tIns="137160" rIns="137160" bIns="137160">
            <a:noAutofit/>
          </a:bodyPr>
          <a:lstStyle>
            <a:lvl1pPr marL="190428" indent="-190428">
              <a:lnSpc>
                <a:spcPct val="80000"/>
              </a:lnSpc>
              <a:buNone/>
              <a:defRPr lang="en-US" sz="2000" kern="1200" dirty="0">
                <a:solidFill>
                  <a:schemeClr val="tx1"/>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24578750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5">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13" y="2057401"/>
            <a:ext cx="11887200" cy="1822988"/>
          </a:xfrm>
          <a:noFill/>
        </p:spPr>
        <p:txBody>
          <a:bodyPr lIns="137160" tIns="137160" rIns="137160" bIns="137160" anchor="t" anchorCtr="0"/>
          <a:lstStyle>
            <a:lvl1pPr>
              <a:defRPr sz="8600" spc="-98"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227012" y="3886200"/>
            <a:ext cx="6400800" cy="2590800"/>
          </a:xfrm>
          <a:prstGeom prst="rect">
            <a:avLst/>
          </a:prstGeom>
        </p:spPr>
        <p:txBody>
          <a:bodyPr lIns="137160" tIns="137160" rIns="137160" bIns="137160">
            <a:noAutofit/>
          </a:bodyPr>
          <a:lstStyle>
            <a:lvl1pPr marL="190428" indent="-190428">
              <a:lnSpc>
                <a:spcPct val="80000"/>
              </a:lnSpc>
              <a:buNone/>
              <a:defRPr lang="en-US" sz="2000" kern="1200" dirty="0">
                <a:solidFill>
                  <a:schemeClr val="tx1"/>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1159770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0813" y="1600200"/>
            <a:ext cx="11887200" cy="44958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760412" y="599005"/>
            <a:ext cx="11428413"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p>
        </p:txBody>
      </p:sp>
      <p:sp>
        <p:nvSpPr>
          <p:cNvPr id="10" name="Slide Number Placeholder 9"/>
          <p:cNvSpPr>
            <a:spLocks noGrp="1"/>
          </p:cNvSpPr>
          <p:nvPr>
            <p:ph type="sldNum" sz="quarter" idx="17"/>
          </p:nvPr>
        </p:nvSpPr>
        <p:spPr/>
        <p:txBody>
          <a:bodyPr/>
          <a:lstStyle/>
          <a:p>
            <a:fld id="{FAADACFB-7C71-4E89-89D2-7BBA40B7BFA9}" type="slidenum">
              <a:rPr lang="en-US" smtClean="0"/>
              <a:pPr/>
              <a:t>‹#›</a:t>
            </a:fld>
            <a:endParaRPr lang="en-US" dirty="0"/>
          </a:p>
        </p:txBody>
      </p:sp>
    </p:spTree>
    <p:extLst>
      <p:ext uri="{BB962C8B-B14F-4D97-AF65-F5344CB8AC3E}">
        <p14:creationId xmlns:p14="http://schemas.microsoft.com/office/powerpoint/2010/main" val="30275290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peaker notes">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2"/>
            <a:ext cx="12188824" cy="646042"/>
          </a:xfrm>
        </p:spPr>
        <p:txBody>
          <a:bodyPr/>
          <a:lstStyle>
            <a:lvl1pPr>
              <a:defRPr>
                <a:solidFill>
                  <a:schemeClr val="bg1"/>
                </a:solidFill>
              </a:defRPr>
            </a:lvl1pPr>
          </a:lstStyle>
          <a:p>
            <a:r>
              <a:rPr lang="en-US" dirty="0"/>
              <a:t>Click to add title</a:t>
            </a:r>
          </a:p>
        </p:txBody>
      </p:sp>
      <p:sp>
        <p:nvSpPr>
          <p:cNvPr id="5" name="Text Placeholder 15"/>
          <p:cNvSpPr>
            <a:spLocks noGrp="1"/>
          </p:cNvSpPr>
          <p:nvPr>
            <p:ph type="body" sz="quarter" idx="14" hasCustomPrompt="1"/>
          </p:nvPr>
        </p:nvSpPr>
        <p:spPr>
          <a:xfrm>
            <a:off x="227012" y="1600200"/>
            <a:ext cx="11353800" cy="4572000"/>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speaker notes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700" spc="-60"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a:t>Next slide topic</a:t>
            </a:r>
          </a:p>
        </p:txBody>
      </p:sp>
    </p:spTree>
    <p:extLst>
      <p:ext uri="{BB962C8B-B14F-4D97-AF65-F5344CB8AC3E}">
        <p14:creationId xmlns:p14="http://schemas.microsoft.com/office/powerpoint/2010/main" val="15840444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1">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bwMode="gray">
          <a:xfrm>
            <a:off x="150813" y="2057400"/>
            <a:ext cx="5486400"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0813" y="2057400"/>
            <a:ext cx="5486400" cy="2743426"/>
          </a:xfrm>
          <a:noFill/>
        </p:spPr>
        <p:txBody>
          <a:bodyPr vert="horz" lIns="137160" tIns="182880" rIns="146304" bIns="91440" rtlCol="0" anchor="t" anchorCtr="0">
            <a:normAutofit/>
          </a:bodyPr>
          <a:lstStyle>
            <a:lvl1pPr>
              <a:defRPr lang="en-US" sz="4400" spc="-98" dirty="0">
                <a:gradFill>
                  <a:gsLst>
                    <a:gs pos="5833">
                      <a:srgbClr val="FFFFFF"/>
                    </a:gs>
                    <a:gs pos="18000">
                      <a:srgbClr val="FFFFFF"/>
                    </a:gs>
                  </a:gsLst>
                  <a:lin ang="5400000" scaled="0"/>
                </a:gradFill>
              </a:defRPr>
            </a:lvl1pPr>
          </a:lstStyle>
          <a:p>
            <a:pPr lvl="0"/>
            <a:r>
              <a:rPr lang="en-US" dirty="0"/>
              <a:t>Presentation title</a:t>
            </a:r>
          </a:p>
        </p:txBody>
      </p:sp>
      <p:sp>
        <p:nvSpPr>
          <p:cNvPr id="4" name="Text Placeholder 3"/>
          <p:cNvSpPr>
            <a:spLocks noGrp="1"/>
          </p:cNvSpPr>
          <p:nvPr>
            <p:ph type="body" sz="quarter" idx="10" hasCustomPrompt="1"/>
          </p:nvPr>
        </p:nvSpPr>
        <p:spPr>
          <a:xfrm>
            <a:off x="150813" y="4800600"/>
            <a:ext cx="5486400" cy="914400"/>
          </a:xfrm>
        </p:spPr>
        <p:txBody>
          <a:bodyPr lIns="137160" tIns="91440">
            <a:noAutofit/>
          </a:bodyPr>
          <a:lstStyle>
            <a:lvl1pPr marL="0" indent="0">
              <a:spcBef>
                <a:spcPts val="0"/>
              </a:spcBef>
              <a:buNone/>
              <a:defRPr sz="2000">
                <a:solidFill>
                  <a:schemeClr val="bg1"/>
                </a:solidFill>
              </a:defRPr>
            </a:lvl1pPr>
            <a:lvl2pPr marL="281674" indent="0">
              <a:buNone/>
              <a:defRPr sz="2000">
                <a:solidFill>
                  <a:schemeClr val="bg1"/>
                </a:solidFill>
              </a:defRPr>
            </a:lvl2pPr>
            <a:lvl3pPr marL="588476" indent="0">
              <a:buNone/>
              <a:defRPr sz="2000">
                <a:solidFill>
                  <a:schemeClr val="bg1"/>
                </a:solidFill>
              </a:defRPr>
            </a:lvl3pPr>
            <a:lvl4pPr marL="870150" indent="0">
              <a:buNone/>
              <a:defRPr sz="2000">
                <a:solidFill>
                  <a:schemeClr val="bg1"/>
                </a:solidFill>
              </a:defRPr>
            </a:lvl4pPr>
            <a:lvl5pPr marL="1105540" indent="0">
              <a:buNone/>
              <a:defRPr sz="2000">
                <a:solidFill>
                  <a:schemeClr val="bg1"/>
                </a:solidFill>
              </a:defRPr>
            </a:lvl5pPr>
          </a:lstStyle>
          <a:p>
            <a:pPr lvl="0"/>
            <a:r>
              <a:rPr lang="en-US" dirty="0"/>
              <a:t>Speaker 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0119" y="6263323"/>
            <a:ext cx="1551356" cy="338715"/>
          </a:xfrm>
          <a:prstGeom prst="rect">
            <a:avLst/>
          </a:prstGeom>
          <a:noFill/>
          <a:ln>
            <a:noFill/>
          </a:ln>
        </p:spPr>
      </p:pic>
    </p:spTree>
    <p:extLst>
      <p:ext uri="{BB962C8B-B14F-4D97-AF65-F5344CB8AC3E}">
        <p14:creationId xmlns:p14="http://schemas.microsoft.com/office/powerpoint/2010/main" val="326585847"/>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a:p>
        </p:txBody>
      </p:sp>
      <p:sp>
        <p:nvSpPr>
          <p:cNvPr id="4" name="Rectangle 3"/>
          <p:cNvSpPr/>
          <p:nvPr/>
        </p:nvSpPr>
        <p:spPr>
          <a:xfrm>
            <a:off x="0" y="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a:p>
        </p:txBody>
      </p:sp>
      <p:sp>
        <p:nvSpPr>
          <p:cNvPr id="8" name="Rectangle 7"/>
          <p:cNvSpPr/>
          <p:nvPr/>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6116" y="2899238"/>
            <a:ext cx="2880367" cy="1059525"/>
          </a:xfrm>
          <a:prstGeom prst="rect">
            <a:avLst/>
          </a:prstGeom>
        </p:spPr>
      </p:pic>
      <p:sp>
        <p:nvSpPr>
          <p:cNvPr id="6" name="Rectangle 5"/>
          <p:cNvSpPr/>
          <p:nvPr/>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6116" y="2899238"/>
            <a:ext cx="2880367" cy="1059525"/>
          </a:xfrm>
          <a:prstGeom prst="rect">
            <a:avLst/>
          </a:prstGeom>
        </p:spPr>
      </p:pic>
      <p:sp>
        <p:nvSpPr>
          <p:cNvPr id="9" name="Rectangle 8"/>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a:endParaRPr lang="en-US"/>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547" y="3183406"/>
            <a:ext cx="2271504" cy="495949"/>
          </a:xfrm>
          <a:prstGeom prst="rect">
            <a:avLst/>
          </a:prstGeom>
          <a:noFill/>
          <a:ln>
            <a:noFill/>
          </a:ln>
        </p:spPr>
      </p:pic>
    </p:spTree>
    <p:extLst>
      <p:ext uri="{BB962C8B-B14F-4D97-AF65-F5344CB8AC3E}">
        <p14:creationId xmlns:p14="http://schemas.microsoft.com/office/powerpoint/2010/main" val="35492625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347" y="770467"/>
            <a:ext cx="10779492" cy="3352800"/>
          </a:xfrm>
        </p:spPr>
        <p:txBody>
          <a:bodyPr anchor="b">
            <a:noAutofit/>
          </a:bodyPr>
          <a:lstStyle>
            <a:lvl1pPr algn="l">
              <a:lnSpc>
                <a:spcPct val="80000"/>
              </a:lnSpc>
              <a:defRPr sz="8797"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339" y="4206876"/>
            <a:ext cx="9225798" cy="1645920"/>
          </a:xfrm>
        </p:spPr>
        <p:txBody>
          <a:bodyPr>
            <a:normAutofit/>
          </a:bodyPr>
          <a:lstStyle>
            <a:lvl1pPr marL="0" indent="0" algn="l">
              <a:buNone/>
              <a:defRPr sz="3199">
                <a:solidFill>
                  <a:schemeClr val="bg1"/>
                </a:solidFill>
                <a:latin typeface="+mj-lt"/>
              </a:defRPr>
            </a:lvl1pPr>
            <a:lvl2pPr marL="457063" indent="0" algn="ctr">
              <a:buNone/>
              <a:defRPr sz="27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1/31/2017</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05966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96328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3367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1">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938"/>
            <a:ext cx="12192000" cy="687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bwMode="gray">
          <a:xfrm>
            <a:off x="150813" y="2057400"/>
            <a:ext cx="5486400"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0813" y="2057400"/>
            <a:ext cx="5486400" cy="2743426"/>
          </a:xfrm>
          <a:noFill/>
        </p:spPr>
        <p:txBody>
          <a:bodyPr vert="horz" lIns="137160" tIns="182880" rIns="146304" bIns="91440" rtlCol="0" anchor="t" anchorCtr="0">
            <a:normAutofit/>
          </a:bodyPr>
          <a:lstStyle>
            <a:lvl1pPr>
              <a:defRPr lang="en-US" sz="4400" spc="-98" dirty="0">
                <a:gradFill>
                  <a:gsLst>
                    <a:gs pos="5833">
                      <a:srgbClr val="FFFFFF"/>
                    </a:gs>
                    <a:gs pos="18000">
                      <a:srgbClr val="FFFFFF"/>
                    </a:gs>
                  </a:gsLst>
                  <a:lin ang="5400000" scaled="0"/>
                </a:gradFill>
              </a:defRPr>
            </a:lvl1pPr>
          </a:lstStyle>
          <a:p>
            <a:pPr lvl="0"/>
            <a:r>
              <a:rPr lang="en-US" dirty="0"/>
              <a:t>Presentation title</a:t>
            </a:r>
          </a:p>
        </p:txBody>
      </p:sp>
      <p:sp>
        <p:nvSpPr>
          <p:cNvPr id="4" name="Text Placeholder 3"/>
          <p:cNvSpPr>
            <a:spLocks noGrp="1"/>
          </p:cNvSpPr>
          <p:nvPr>
            <p:ph type="body" sz="quarter" idx="10" hasCustomPrompt="1"/>
          </p:nvPr>
        </p:nvSpPr>
        <p:spPr>
          <a:xfrm>
            <a:off x="150813" y="4800600"/>
            <a:ext cx="5486400" cy="914400"/>
          </a:xfrm>
        </p:spPr>
        <p:txBody>
          <a:bodyPr lIns="137160" tIns="91440">
            <a:noAutofit/>
          </a:bodyPr>
          <a:lstStyle>
            <a:lvl1pPr marL="0" indent="0">
              <a:spcBef>
                <a:spcPts val="0"/>
              </a:spcBef>
              <a:buNone/>
              <a:defRPr sz="2000">
                <a:solidFill>
                  <a:schemeClr val="bg1"/>
                </a:solidFill>
              </a:defRPr>
            </a:lvl1pPr>
            <a:lvl2pPr marL="281674" indent="0">
              <a:buNone/>
              <a:defRPr sz="2000">
                <a:solidFill>
                  <a:schemeClr val="bg1"/>
                </a:solidFill>
              </a:defRPr>
            </a:lvl2pPr>
            <a:lvl3pPr marL="588476" indent="0">
              <a:buNone/>
              <a:defRPr sz="2000">
                <a:solidFill>
                  <a:schemeClr val="bg1"/>
                </a:solidFill>
              </a:defRPr>
            </a:lvl3pPr>
            <a:lvl4pPr marL="870150" indent="0">
              <a:buNone/>
              <a:defRPr sz="2000">
                <a:solidFill>
                  <a:schemeClr val="bg1"/>
                </a:solidFill>
              </a:defRPr>
            </a:lvl4pPr>
            <a:lvl5pPr marL="1105540" indent="0">
              <a:buNone/>
              <a:defRPr sz="2000">
                <a:solidFill>
                  <a:schemeClr val="bg1"/>
                </a:solidFill>
              </a:defRPr>
            </a:lvl5pPr>
          </a:lstStyle>
          <a:p>
            <a:pPr lvl="0"/>
            <a:r>
              <a:rPr lang="en-US" dirty="0"/>
              <a:t>Speaker 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0119" y="6263323"/>
            <a:ext cx="1551356" cy="338715"/>
          </a:xfrm>
          <a:prstGeom prst="rect">
            <a:avLst/>
          </a:prstGeom>
          <a:noFill/>
          <a:ln>
            <a:noFill/>
          </a:ln>
        </p:spPr>
      </p:pic>
    </p:spTree>
    <p:extLst>
      <p:ext uri="{BB962C8B-B14F-4D97-AF65-F5344CB8AC3E}">
        <p14:creationId xmlns:p14="http://schemas.microsoft.com/office/powerpoint/2010/main" val="3332349108"/>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1">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938"/>
            <a:ext cx="12192000" cy="687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bwMode="gray">
          <a:xfrm>
            <a:off x="150813" y="2057400"/>
            <a:ext cx="5486400"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0813" y="2057400"/>
            <a:ext cx="5486400" cy="2743426"/>
          </a:xfrm>
          <a:noFill/>
        </p:spPr>
        <p:txBody>
          <a:bodyPr vert="horz" lIns="137160" tIns="182880" rIns="146304" bIns="91440" rtlCol="0" anchor="t" anchorCtr="0">
            <a:normAutofit/>
          </a:bodyPr>
          <a:lstStyle>
            <a:lvl1pPr>
              <a:defRPr lang="en-US" sz="4400" spc="-98" dirty="0">
                <a:gradFill>
                  <a:gsLst>
                    <a:gs pos="5833">
                      <a:srgbClr val="FFFFFF"/>
                    </a:gs>
                    <a:gs pos="18000">
                      <a:srgbClr val="FFFFFF"/>
                    </a:gs>
                  </a:gsLst>
                  <a:lin ang="5400000" scaled="0"/>
                </a:gradFill>
              </a:defRPr>
            </a:lvl1pPr>
          </a:lstStyle>
          <a:p>
            <a:pPr lvl="0"/>
            <a:r>
              <a:rPr lang="en-US" dirty="0"/>
              <a:t>Presentation title</a:t>
            </a:r>
          </a:p>
        </p:txBody>
      </p:sp>
      <p:sp>
        <p:nvSpPr>
          <p:cNvPr id="4" name="Text Placeholder 3"/>
          <p:cNvSpPr>
            <a:spLocks noGrp="1"/>
          </p:cNvSpPr>
          <p:nvPr>
            <p:ph type="body" sz="quarter" idx="10" hasCustomPrompt="1"/>
          </p:nvPr>
        </p:nvSpPr>
        <p:spPr>
          <a:xfrm>
            <a:off x="150813" y="4800600"/>
            <a:ext cx="5486400" cy="914400"/>
          </a:xfrm>
        </p:spPr>
        <p:txBody>
          <a:bodyPr lIns="137160" tIns="91440">
            <a:noAutofit/>
          </a:bodyPr>
          <a:lstStyle>
            <a:lvl1pPr marL="0" indent="0">
              <a:spcBef>
                <a:spcPts val="0"/>
              </a:spcBef>
              <a:buNone/>
              <a:defRPr sz="2000">
                <a:solidFill>
                  <a:schemeClr val="bg1"/>
                </a:solidFill>
              </a:defRPr>
            </a:lvl1pPr>
            <a:lvl2pPr marL="281674" indent="0">
              <a:buNone/>
              <a:defRPr sz="2000">
                <a:solidFill>
                  <a:schemeClr val="bg1"/>
                </a:solidFill>
              </a:defRPr>
            </a:lvl2pPr>
            <a:lvl3pPr marL="588476" indent="0">
              <a:buNone/>
              <a:defRPr sz="2000">
                <a:solidFill>
                  <a:schemeClr val="bg1"/>
                </a:solidFill>
              </a:defRPr>
            </a:lvl3pPr>
            <a:lvl4pPr marL="870150" indent="0">
              <a:buNone/>
              <a:defRPr sz="2000">
                <a:solidFill>
                  <a:schemeClr val="bg1"/>
                </a:solidFill>
              </a:defRPr>
            </a:lvl4pPr>
            <a:lvl5pPr marL="1105540" indent="0">
              <a:buNone/>
              <a:defRPr sz="2000">
                <a:solidFill>
                  <a:schemeClr val="bg1"/>
                </a:solidFill>
              </a:defRPr>
            </a:lvl5pPr>
          </a:lstStyle>
          <a:p>
            <a:pPr lvl="0"/>
            <a:r>
              <a:rPr lang="en-US" dirty="0"/>
              <a:t>Speaker 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0119" y="6263323"/>
            <a:ext cx="1551356" cy="338715"/>
          </a:xfrm>
          <a:prstGeom prst="rect">
            <a:avLst/>
          </a:prstGeom>
          <a:noFill/>
          <a:ln>
            <a:noFill/>
          </a:ln>
        </p:spPr>
      </p:pic>
    </p:spTree>
    <p:extLst>
      <p:ext uri="{BB962C8B-B14F-4D97-AF65-F5344CB8AC3E}">
        <p14:creationId xmlns:p14="http://schemas.microsoft.com/office/powerpoint/2010/main" val="3719368081"/>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Title 1">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938"/>
            <a:ext cx="12192000" cy="687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bwMode="gray">
          <a:xfrm>
            <a:off x="150813" y="2057400"/>
            <a:ext cx="5486400"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0813" y="2057400"/>
            <a:ext cx="5486400" cy="2743426"/>
          </a:xfrm>
          <a:noFill/>
        </p:spPr>
        <p:txBody>
          <a:bodyPr vert="horz" lIns="137160" tIns="182880" rIns="146304" bIns="91440" rtlCol="0" anchor="t" anchorCtr="0">
            <a:normAutofit/>
          </a:bodyPr>
          <a:lstStyle>
            <a:lvl1pPr>
              <a:defRPr lang="en-US" sz="4400" spc="-98" dirty="0">
                <a:gradFill>
                  <a:gsLst>
                    <a:gs pos="5833">
                      <a:srgbClr val="FFFFFF"/>
                    </a:gs>
                    <a:gs pos="18000">
                      <a:srgbClr val="FFFFFF"/>
                    </a:gs>
                  </a:gsLst>
                  <a:lin ang="5400000" scaled="0"/>
                </a:gradFill>
              </a:defRPr>
            </a:lvl1pPr>
          </a:lstStyle>
          <a:p>
            <a:pPr lvl="0"/>
            <a:r>
              <a:rPr lang="en-US" dirty="0"/>
              <a:t>Presentation title</a:t>
            </a:r>
          </a:p>
        </p:txBody>
      </p:sp>
      <p:sp>
        <p:nvSpPr>
          <p:cNvPr id="4" name="Text Placeholder 3"/>
          <p:cNvSpPr>
            <a:spLocks noGrp="1"/>
          </p:cNvSpPr>
          <p:nvPr>
            <p:ph type="body" sz="quarter" idx="10" hasCustomPrompt="1"/>
          </p:nvPr>
        </p:nvSpPr>
        <p:spPr>
          <a:xfrm>
            <a:off x="150813" y="4800600"/>
            <a:ext cx="5486400" cy="914400"/>
          </a:xfrm>
        </p:spPr>
        <p:txBody>
          <a:bodyPr lIns="137160" tIns="91440">
            <a:noAutofit/>
          </a:bodyPr>
          <a:lstStyle>
            <a:lvl1pPr marL="0" indent="0">
              <a:spcBef>
                <a:spcPts val="0"/>
              </a:spcBef>
              <a:buNone/>
              <a:defRPr sz="2000">
                <a:solidFill>
                  <a:schemeClr val="bg1"/>
                </a:solidFill>
              </a:defRPr>
            </a:lvl1pPr>
            <a:lvl2pPr marL="281674" indent="0">
              <a:buNone/>
              <a:defRPr sz="2000">
                <a:solidFill>
                  <a:schemeClr val="bg1"/>
                </a:solidFill>
              </a:defRPr>
            </a:lvl2pPr>
            <a:lvl3pPr marL="588476" indent="0">
              <a:buNone/>
              <a:defRPr sz="2000">
                <a:solidFill>
                  <a:schemeClr val="bg1"/>
                </a:solidFill>
              </a:defRPr>
            </a:lvl3pPr>
            <a:lvl4pPr marL="870150" indent="0">
              <a:buNone/>
              <a:defRPr sz="2000">
                <a:solidFill>
                  <a:schemeClr val="bg1"/>
                </a:solidFill>
              </a:defRPr>
            </a:lvl4pPr>
            <a:lvl5pPr marL="1105540" indent="0">
              <a:buNone/>
              <a:defRPr sz="2000">
                <a:solidFill>
                  <a:schemeClr val="bg1"/>
                </a:solidFill>
              </a:defRPr>
            </a:lvl5pPr>
          </a:lstStyle>
          <a:p>
            <a:pPr lvl="0"/>
            <a:r>
              <a:rPr lang="en-US" dirty="0"/>
              <a:t>Speaker Name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0119" y="6263323"/>
            <a:ext cx="1551356" cy="338715"/>
          </a:xfrm>
          <a:prstGeom prst="rect">
            <a:avLst/>
          </a:prstGeom>
          <a:noFill/>
          <a:ln>
            <a:noFill/>
          </a:ln>
        </p:spPr>
      </p:pic>
    </p:spTree>
    <p:extLst>
      <p:ext uri="{BB962C8B-B14F-4D97-AF65-F5344CB8AC3E}">
        <p14:creationId xmlns:p14="http://schemas.microsoft.com/office/powerpoint/2010/main" val="2866780968"/>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760412" y="599005"/>
            <a:ext cx="11428413"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150813" y="1600200"/>
            <a:ext cx="11887200" cy="4577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pPr/>
              <a:t>‹#›</a:t>
            </a:fld>
            <a:endParaRPr lang="en-US" dirty="0"/>
          </a:p>
        </p:txBody>
      </p:sp>
      <p:sp>
        <p:nvSpPr>
          <p:cNvPr id="20" name="Footer Placeholder 19"/>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5231040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1427024" y="6478587"/>
            <a:ext cx="761800" cy="379413"/>
          </a:xfrm>
          <a:prstGeom prst="rect">
            <a:avLst/>
          </a:prstGeom>
        </p:spPr>
        <p:txBody>
          <a:bodyPr/>
          <a:lstStyle/>
          <a:p>
            <a:fld id="{6A4C1A4A-E5E6-4CC1-B72C-A20A4EB3E2D2}" type="slidenum">
              <a:rPr lang="en-US" smtClean="0"/>
              <a:pPr/>
              <a:t>‹#›</a:t>
            </a:fld>
            <a:endParaRPr lang="en-US" dirty="0"/>
          </a:p>
        </p:txBody>
      </p:sp>
      <p:sp>
        <p:nvSpPr>
          <p:cNvPr id="6" name="Text Placeholder 5"/>
          <p:cNvSpPr>
            <a:spLocks noGrp="1"/>
          </p:cNvSpPr>
          <p:nvPr>
            <p:ph type="body" sz="quarter" idx="13" hasCustomPrompt="1"/>
          </p:nvPr>
        </p:nvSpPr>
        <p:spPr>
          <a:xfrm>
            <a:off x="760412" y="599005"/>
            <a:ext cx="11428413"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40003498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p>
        </p:txBody>
      </p:sp>
      <p:sp>
        <p:nvSpPr>
          <p:cNvPr id="3" name="Slide Number Placeholder 2"/>
          <p:cNvSpPr>
            <a:spLocks noGrp="1"/>
          </p:cNvSpPr>
          <p:nvPr>
            <p:ph type="sldNum" sz="quarter" idx="16"/>
          </p:nvPr>
        </p:nvSpPr>
        <p:spPr/>
        <p:txBody>
          <a:bodyPr/>
          <a:lstStyle/>
          <a:p>
            <a:fld id="{FAADACFB-7C71-4E89-89D2-7BBA40B7BFA9}" type="slidenum">
              <a:rPr lang="en-US" smtClean="0"/>
              <a:pPr/>
              <a:t>‹#›</a:t>
            </a:fld>
            <a:endParaRPr lang="en-US" dirty="0"/>
          </a:p>
        </p:txBody>
      </p:sp>
    </p:spTree>
    <p:extLst>
      <p:ext uri="{BB962C8B-B14F-4D97-AF65-F5344CB8AC3E}">
        <p14:creationId xmlns:p14="http://schemas.microsoft.com/office/powerpoint/2010/main" val="392792721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0813" y="1447800"/>
            <a:ext cx="5714999" cy="4648200"/>
          </a:xfrm>
        </p:spPr>
        <p:txBody>
          <a:bodyPr>
            <a:normAutofit/>
          </a:bodyPr>
          <a:lstStyle>
            <a:lvl1pPr>
              <a:defRPr sz="2000"/>
            </a:lvl1pPr>
            <a:lvl2pPr>
              <a:defRPr sz="1600"/>
            </a:lvl2pPr>
            <a:lvl3pPr>
              <a:defRPr sz="1400"/>
            </a:lvl3pPr>
            <a:lvl4pPr>
              <a:defRPr sz="1200"/>
            </a:lvl4pPr>
            <a:lvl5pPr>
              <a:defRPr sz="12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4413" y="1458686"/>
            <a:ext cx="5714999" cy="4648200"/>
          </a:xfrm>
        </p:spPr>
        <p:txBody>
          <a:bodyPr>
            <a:normAutofit/>
          </a:bodyPr>
          <a:lstStyle>
            <a:lvl1pPr>
              <a:defRPr sz="2000"/>
            </a:lvl1pPr>
            <a:lvl2pPr>
              <a:defRPr sz="1600"/>
            </a:lvl2pPr>
            <a:lvl3pPr>
              <a:defRPr sz="1400"/>
            </a:lvl3pPr>
            <a:lvl4pPr>
              <a:defRPr sz="1200"/>
            </a:lvl4pPr>
            <a:lvl5pPr>
              <a:defRPr sz="12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113079-038D-43AB-AFBE-1C093F2AF2BA}" type="slidenum">
              <a:rPr lang="en-US" smtClean="0"/>
              <a:t>‹#›</a:t>
            </a:fld>
            <a:endParaRPr lang="en-US"/>
          </a:p>
        </p:txBody>
      </p:sp>
    </p:spTree>
    <p:extLst>
      <p:ext uri="{BB962C8B-B14F-4D97-AF65-F5344CB8AC3E}">
        <p14:creationId xmlns:p14="http://schemas.microsoft.com/office/powerpoint/2010/main" val="27861781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0412" y="2"/>
            <a:ext cx="11428413" cy="646042"/>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endParaRPr lang="en-US" dirty="0"/>
          </a:p>
        </p:txBody>
      </p:sp>
      <p:sp>
        <p:nvSpPr>
          <p:cNvPr id="15" name="Text Placeholder 14"/>
          <p:cNvSpPr>
            <a:spLocks noGrp="1"/>
          </p:cNvSpPr>
          <p:nvPr>
            <p:ph type="body" idx="1"/>
          </p:nvPr>
        </p:nvSpPr>
        <p:spPr>
          <a:xfrm>
            <a:off x="150813" y="1600200"/>
            <a:ext cx="11887200" cy="4559531"/>
          </a:xfrm>
          <a:prstGeom prst="rect">
            <a:avLst/>
          </a:prstGeom>
        </p:spPr>
        <p:txBody>
          <a:bodyPr vert="horz" lIns="182880" tIns="91440" rIns="18288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fld id="{FAADACFB-7C71-4E89-89D2-7BBA40B7BFA9}" type="slidenum">
              <a:rPr lang="en-US" smtClean="0"/>
              <a:pPr/>
              <a:t>‹#›</a:t>
            </a:fld>
            <a:endParaRPr lang="en-US" dirty="0"/>
          </a:p>
        </p:txBody>
      </p:sp>
      <p:sp>
        <p:nvSpPr>
          <p:cNvPr id="8" name="Rectangle 7"/>
          <p:cNvSpPr/>
          <p:nvPr userDrawn="1"/>
        </p:nvSpPr>
        <p:spPr>
          <a:xfrm>
            <a:off x="0" y="0"/>
            <a:ext cx="1022501" cy="9906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017" tIns="75017" rIns="75017" bIns="75017" numCol="1" spcCol="0" rtlCol="0" fromWordArt="0" anchor="t" anchorCtr="0" forceAA="0" compatLnSpc="1">
            <a:prstTxWarp prst="textNoShape">
              <a:avLst/>
            </a:prstTxWarp>
            <a:noAutofit/>
          </a:bodyPr>
          <a:lstStyle/>
          <a:p>
            <a:pPr algn="l"/>
            <a:r>
              <a:rPr lang="en-US" sz="1200" dirty="0">
                <a:solidFill>
                  <a:schemeClr val="bg1"/>
                </a:solidFill>
                <a:latin typeface="+mj-lt"/>
              </a:rPr>
              <a:t>Microsoft Technology</a:t>
            </a:r>
            <a:br>
              <a:rPr lang="en-US" sz="1200" dirty="0">
                <a:solidFill>
                  <a:schemeClr val="bg1"/>
                </a:solidFill>
                <a:latin typeface="+mj-lt"/>
              </a:rPr>
            </a:br>
            <a:r>
              <a:rPr lang="en-US" sz="1200" dirty="0">
                <a:solidFill>
                  <a:schemeClr val="bg1"/>
                </a:solidFill>
                <a:latin typeface="+mj-lt"/>
              </a:rPr>
              <a:t>Centers</a:t>
            </a:r>
          </a:p>
          <a:p>
            <a:pPr algn="l">
              <a:spcBef>
                <a:spcPts val="300"/>
              </a:spcBef>
            </a:pPr>
            <a:r>
              <a:rPr lang="en-US" sz="900" dirty="0">
                <a:solidFill>
                  <a:schemeClr val="bg1"/>
                </a:solidFill>
                <a:latin typeface="+mj-lt"/>
              </a:rPr>
              <a:t>Experience the Microsoft Cloud</a:t>
            </a:r>
          </a:p>
        </p:txBody>
      </p:sp>
    </p:spTree>
    <p:extLst>
      <p:ext uri="{BB962C8B-B14F-4D97-AF65-F5344CB8AC3E}">
        <p14:creationId xmlns:p14="http://schemas.microsoft.com/office/powerpoint/2010/main" val="834087640"/>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29" r:id="rId3"/>
    <p:sldLayoutId id="2147484030" r:id="rId4"/>
    <p:sldLayoutId id="2147484031" r:id="rId5"/>
    <p:sldLayoutId id="2147484007" r:id="rId6"/>
    <p:sldLayoutId id="2147484008" r:id="rId7"/>
    <p:sldLayoutId id="2147484010" r:id="rId8"/>
    <p:sldLayoutId id="2147484021" r:id="rId9"/>
    <p:sldLayoutId id="2147484022" r:id="rId10"/>
    <p:sldLayoutId id="2147484011" r:id="rId11"/>
    <p:sldLayoutId id="2147484012" r:id="rId12"/>
    <p:sldLayoutId id="2147484013" r:id="rId13"/>
    <p:sldLayoutId id="2147484014" r:id="rId14"/>
    <p:sldLayoutId id="2147484016" r:id="rId15"/>
    <p:sldLayoutId id="2147484017" r:id="rId16"/>
    <p:sldLayoutId id="2147484018" r:id="rId17"/>
    <p:sldLayoutId id="2147484009" r:id="rId18"/>
    <p:sldLayoutId id="2147484019" r:id="rId19"/>
    <p:sldLayoutId id="2147484020" r:id="rId20"/>
    <p:sldLayoutId id="2147484032" r:id="rId21"/>
    <p:sldLayoutId id="2147484033" r:id="rId22"/>
    <p:sldLayoutId id="2147484034" r:id="rId23"/>
  </p:sldLayoutIdLst>
  <p:transition>
    <p:fade/>
  </p:transition>
  <p:hf hdr="0" ftr="0" dt="0"/>
  <p:txStyles>
    <p:titleStyle>
      <a:lvl1pPr marL="0" algn="l" defTabSz="1088105" rtl="0" eaLnBrk="1" latinLnBrk="0" hangingPunct="1">
        <a:lnSpc>
          <a:spcPct val="90000"/>
        </a:lnSpc>
        <a:spcBef>
          <a:spcPct val="0"/>
        </a:spcBef>
        <a:buNone/>
        <a:defRPr lang="en-US" sz="4000" kern="1200" spc="-58" baseline="0" dirty="0">
          <a:solidFill>
            <a:schemeClr val="bg2"/>
          </a:solidFill>
          <a:latin typeface="Segoe UI Light" pitchFamily="34" charset="0"/>
          <a:ea typeface="Segoe UI" pitchFamily="34" charset="0"/>
          <a:cs typeface="Segoe UI" pitchFamily="34" charset="0"/>
        </a:defRPr>
      </a:lvl1pPr>
    </p:titleStyle>
    <p:bodyStyle>
      <a:lvl1pPr marL="231775" indent="-231775" algn="l" defTabSz="1088105" rtl="0" eaLnBrk="1" latinLnBrk="0" hangingPunct="1">
        <a:spcBef>
          <a:spcPts val="1800"/>
        </a:spcBef>
        <a:buClr>
          <a:schemeClr val="tx1"/>
        </a:buClr>
        <a:buSzPct val="100000"/>
        <a:buFont typeface="Arial" panose="020B0604020202020204" pitchFamily="34" charset="0"/>
        <a:buChar char="•"/>
        <a:defRPr sz="2400" kern="1200">
          <a:solidFill>
            <a:schemeClr val="tx1"/>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Clr>
          <a:schemeClr val="tx1"/>
        </a:buClr>
        <a:buFont typeface="Arial" pitchFamily="34" charset="0"/>
        <a:buChar char="•"/>
        <a:defRPr sz="1800" kern="1200">
          <a:solidFill>
            <a:schemeClr val="tx1"/>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Clr>
          <a:schemeClr val="tx1"/>
        </a:buClr>
        <a:buFont typeface="Arial" pitchFamily="34" charset="0"/>
        <a:buChar char="•"/>
        <a:defRPr sz="1600" kern="1200">
          <a:solidFill>
            <a:schemeClr val="tx1"/>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Clr>
          <a:schemeClr val="tx1"/>
        </a:buClr>
        <a:buFont typeface="Arial" pitchFamily="34" charset="0"/>
        <a:buChar char="–"/>
        <a:defRPr sz="1400" kern="1200">
          <a:solidFill>
            <a:schemeClr val="tx1"/>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Clr>
          <a:schemeClr val="tx1"/>
        </a:buClr>
        <a:buFont typeface="Arial" pitchFamily="34" charset="0"/>
        <a:buChar char="»"/>
        <a:defRPr sz="1400" kern="1200">
          <a:solidFill>
            <a:schemeClr val="tx1"/>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0" orient="horz" pos="10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azure/jj156075.aspx" TargetMode="External"/><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15.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2.xml"/><Relationship Id="rId5" Type="http://schemas.openxmlformats.org/officeDocument/2006/relationships/image" Target="../media/image17.gif"/><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5.png"/><Relationship Id="rId2" Type="http://schemas.openxmlformats.org/officeDocument/2006/relationships/notesSlide" Target="../notesSlides/notesSlide18.xml"/><Relationship Id="rId16" Type="http://schemas.openxmlformats.org/officeDocument/2006/relationships/image" Target="../media/image29.png"/><Relationship Id="rId1" Type="http://schemas.openxmlformats.org/officeDocument/2006/relationships/slideLayout" Target="../slideLayouts/slideLayout22.xml"/><Relationship Id="rId6" Type="http://schemas.openxmlformats.org/officeDocument/2006/relationships/image" Target="../media/image21.png"/><Relationship Id="rId11" Type="http://schemas.openxmlformats.org/officeDocument/2006/relationships/image" Target="../media/image24.png"/><Relationship Id="rId5" Type="http://schemas.openxmlformats.org/officeDocument/2006/relationships/image" Target="../media/image20.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8.png"/><Relationship Id="rId1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33.gif"/><Relationship Id="rId5" Type="http://schemas.openxmlformats.org/officeDocument/2006/relationships/image" Target="../media/image32.gif"/><Relationship Id="rId4" Type="http://schemas.openxmlformats.org/officeDocument/2006/relationships/image" Target="../media/image31.gif"/></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6598" dirty="0"/>
              <a:t>Networking in Azure</a:t>
            </a:r>
          </a:p>
        </p:txBody>
      </p:sp>
      <p:grpSp>
        <p:nvGrpSpPr>
          <p:cNvPr id="10" name="Group 9"/>
          <p:cNvGrpSpPr/>
          <p:nvPr/>
        </p:nvGrpSpPr>
        <p:grpSpPr>
          <a:xfrm>
            <a:off x="8541700" y="4536293"/>
            <a:ext cx="3460754" cy="2106259"/>
            <a:chOff x="2026110" y="2686870"/>
            <a:chExt cx="5796614" cy="3527895"/>
          </a:xfrm>
        </p:grpSpPr>
        <p:grpSp>
          <p:nvGrpSpPr>
            <p:cNvPr id="11" name="Group 10"/>
            <p:cNvGrpSpPr/>
            <p:nvPr/>
          </p:nvGrpSpPr>
          <p:grpSpPr>
            <a:xfrm>
              <a:off x="2026110" y="2686870"/>
              <a:ext cx="5796614" cy="3527895"/>
              <a:chOff x="2979683" y="2537086"/>
              <a:chExt cx="4664632" cy="2838956"/>
            </a:xfrm>
            <a:solidFill>
              <a:schemeClr val="bg1"/>
            </a:solidFill>
          </p:grpSpPr>
          <p:sp>
            <p:nvSpPr>
              <p:cNvPr id="16" name="Oval 15"/>
              <p:cNvSpPr/>
              <p:nvPr/>
            </p:nvSpPr>
            <p:spPr>
              <a:xfrm>
                <a:off x="4133522" y="2537086"/>
                <a:ext cx="2219981" cy="2117206"/>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7" name="Oval 16"/>
              <p:cNvSpPr/>
              <p:nvPr/>
            </p:nvSpPr>
            <p:spPr>
              <a:xfrm>
                <a:off x="2979683" y="3752193"/>
                <a:ext cx="1702675" cy="1623849"/>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8" name="Oval 17"/>
              <p:cNvSpPr/>
              <p:nvPr/>
            </p:nvSpPr>
            <p:spPr>
              <a:xfrm>
                <a:off x="5836197" y="3651632"/>
                <a:ext cx="1808118" cy="1724410"/>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9" name="Rectangle 18"/>
              <p:cNvSpPr/>
              <p:nvPr/>
            </p:nvSpPr>
            <p:spPr>
              <a:xfrm>
                <a:off x="3830320" y="4419600"/>
                <a:ext cx="2915920" cy="956442"/>
              </a:xfrm>
              <a:prstGeom prst="rect">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grpSp>
        <p:sp>
          <p:nvSpPr>
            <p:cNvPr id="12" name="Oval 11"/>
            <p:cNvSpPr/>
            <p:nvPr/>
          </p:nvSpPr>
          <p:spPr>
            <a:xfrm>
              <a:off x="2026110" y="4196851"/>
              <a:ext cx="2115869" cy="20179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3" name="Oval 12"/>
            <p:cNvSpPr/>
            <p:nvPr/>
          </p:nvSpPr>
          <p:spPr>
            <a:xfrm>
              <a:off x="3459955" y="2686870"/>
              <a:ext cx="2758711" cy="26309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4" name="Oval 13"/>
            <p:cNvSpPr/>
            <p:nvPr/>
          </p:nvSpPr>
          <p:spPr>
            <a:xfrm>
              <a:off x="5575824" y="4071887"/>
              <a:ext cx="2246900" cy="21428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5" name="Rectangle 14"/>
            <p:cNvSpPr/>
            <p:nvPr/>
          </p:nvSpPr>
          <p:spPr>
            <a:xfrm>
              <a:off x="3083174" y="5026220"/>
              <a:ext cx="3623536" cy="11885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grpSp>
    </p:spTree>
    <p:extLst>
      <p:ext uri="{BB962C8B-B14F-4D97-AF65-F5344CB8AC3E}">
        <p14:creationId xmlns:p14="http://schemas.microsoft.com/office/powerpoint/2010/main" val="354093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 Security Groups</a:t>
            </a:r>
          </a:p>
        </p:txBody>
      </p:sp>
      <p:pic>
        <p:nvPicPr>
          <p:cNvPr id="3" name="Picture 2"/>
          <p:cNvPicPr>
            <a:picLocks noChangeAspect="1"/>
          </p:cNvPicPr>
          <p:nvPr/>
        </p:nvPicPr>
        <p:blipFill>
          <a:blip r:embed="rId3"/>
          <a:stretch>
            <a:fillRect/>
          </a:stretch>
        </p:blipFill>
        <p:spPr>
          <a:xfrm>
            <a:off x="1078106" y="1422215"/>
            <a:ext cx="9816528" cy="4787498"/>
          </a:xfrm>
          <a:prstGeom prst="rect">
            <a:avLst/>
          </a:prstGeom>
        </p:spPr>
      </p:pic>
    </p:spTree>
    <p:extLst>
      <p:ext uri="{BB962C8B-B14F-4D97-AF65-F5344CB8AC3E}">
        <p14:creationId xmlns:p14="http://schemas.microsoft.com/office/powerpoint/2010/main" val="364417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6598" dirty="0"/>
              <a:t>Connecting Azure to On-premises</a:t>
            </a:r>
          </a:p>
        </p:txBody>
      </p:sp>
      <p:grpSp>
        <p:nvGrpSpPr>
          <p:cNvPr id="10" name="Group 9"/>
          <p:cNvGrpSpPr/>
          <p:nvPr/>
        </p:nvGrpSpPr>
        <p:grpSpPr>
          <a:xfrm>
            <a:off x="8541700" y="4536293"/>
            <a:ext cx="3460754" cy="2106259"/>
            <a:chOff x="2026110" y="2686870"/>
            <a:chExt cx="5796614" cy="3527895"/>
          </a:xfrm>
        </p:grpSpPr>
        <p:grpSp>
          <p:nvGrpSpPr>
            <p:cNvPr id="11" name="Group 10"/>
            <p:cNvGrpSpPr/>
            <p:nvPr/>
          </p:nvGrpSpPr>
          <p:grpSpPr>
            <a:xfrm>
              <a:off x="2026110" y="2686870"/>
              <a:ext cx="5796614" cy="3527895"/>
              <a:chOff x="2979683" y="2537086"/>
              <a:chExt cx="4664632" cy="2838956"/>
            </a:xfrm>
            <a:solidFill>
              <a:schemeClr val="bg1"/>
            </a:solidFill>
          </p:grpSpPr>
          <p:sp>
            <p:nvSpPr>
              <p:cNvPr id="16" name="Oval 15"/>
              <p:cNvSpPr/>
              <p:nvPr/>
            </p:nvSpPr>
            <p:spPr>
              <a:xfrm>
                <a:off x="4133522" y="2537086"/>
                <a:ext cx="2219981" cy="2117206"/>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7" name="Oval 16"/>
              <p:cNvSpPr/>
              <p:nvPr/>
            </p:nvSpPr>
            <p:spPr>
              <a:xfrm>
                <a:off x="2979683" y="3752193"/>
                <a:ext cx="1702675" cy="1623849"/>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8" name="Oval 17"/>
              <p:cNvSpPr/>
              <p:nvPr/>
            </p:nvSpPr>
            <p:spPr>
              <a:xfrm>
                <a:off x="5836197" y="3651632"/>
                <a:ext cx="1808118" cy="1724410"/>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9" name="Rectangle 18"/>
              <p:cNvSpPr/>
              <p:nvPr/>
            </p:nvSpPr>
            <p:spPr>
              <a:xfrm>
                <a:off x="3830320" y="4419600"/>
                <a:ext cx="2915920" cy="956442"/>
              </a:xfrm>
              <a:prstGeom prst="rect">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grpSp>
        <p:sp>
          <p:nvSpPr>
            <p:cNvPr id="12" name="Oval 11"/>
            <p:cNvSpPr/>
            <p:nvPr/>
          </p:nvSpPr>
          <p:spPr>
            <a:xfrm>
              <a:off x="2026110" y="4196851"/>
              <a:ext cx="2115869" cy="20179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3" name="Oval 12"/>
            <p:cNvSpPr/>
            <p:nvPr/>
          </p:nvSpPr>
          <p:spPr>
            <a:xfrm>
              <a:off x="3459955" y="2686870"/>
              <a:ext cx="2758711" cy="26309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4" name="Oval 13"/>
            <p:cNvSpPr/>
            <p:nvPr/>
          </p:nvSpPr>
          <p:spPr>
            <a:xfrm>
              <a:off x="5575824" y="4071887"/>
              <a:ext cx="2246900" cy="21428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5" name="Rectangle 14"/>
            <p:cNvSpPr/>
            <p:nvPr/>
          </p:nvSpPr>
          <p:spPr>
            <a:xfrm>
              <a:off x="3083174" y="5026220"/>
              <a:ext cx="3623536" cy="11885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grpSp>
    </p:spTree>
    <p:extLst>
      <p:ext uri="{BB962C8B-B14F-4D97-AF65-F5344CB8AC3E}">
        <p14:creationId xmlns:p14="http://schemas.microsoft.com/office/powerpoint/2010/main" val="328857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Connectivity</a:t>
            </a:r>
          </a:p>
        </p:txBody>
      </p:sp>
      <p:sp>
        <p:nvSpPr>
          <p:cNvPr id="4" name="Oval 3"/>
          <p:cNvSpPr/>
          <p:nvPr/>
        </p:nvSpPr>
        <p:spPr>
          <a:xfrm>
            <a:off x="1177372" y="4834197"/>
            <a:ext cx="7989394" cy="1239402"/>
          </a:xfrm>
          <a:prstGeom prst="ellipse">
            <a:avLst/>
          </a:prstGeom>
          <a:gradFill rotWithShape="1">
            <a:gsLst>
              <a:gs pos="0">
                <a:srgbClr val="5AA6C0">
                  <a:tint val="60000"/>
                  <a:satMod val="100000"/>
                  <a:lumMod val="110000"/>
                </a:srgbClr>
              </a:gs>
              <a:gs pos="100000">
                <a:srgbClr val="5AA6C0">
                  <a:tint val="70000"/>
                  <a:satMod val="100000"/>
                  <a:lumMod val="100000"/>
                </a:srgbClr>
              </a:gs>
            </a:gsLst>
            <a:lin ang="5400000" scaled="0"/>
          </a:gradFill>
          <a:ln w="9525" cap="flat" cmpd="sng" algn="ctr">
            <a:solidFill>
              <a:srgbClr val="5AA6C0"/>
            </a:solidFill>
            <a:prstDash val="solid"/>
          </a:ln>
          <a:effectLst/>
        </p:spPr>
        <p:txBody>
          <a:bodyPr rtlCol="0" anchor="ctr"/>
          <a:lstStyle/>
          <a:p>
            <a:pPr algn="ctr" defTabSz="914126">
              <a:defRPr/>
            </a:pPr>
            <a:endParaRPr lang="en-US" sz="1799" kern="0">
              <a:solidFill>
                <a:prstClr val="black"/>
              </a:solidFill>
              <a:latin typeface="Trebuchet MS" panose="020B0603020202020204"/>
            </a:endParaRPr>
          </a:p>
        </p:txBody>
      </p:sp>
      <p:sp>
        <p:nvSpPr>
          <p:cNvPr id="5" name="TextBox 4"/>
          <p:cNvSpPr txBox="1"/>
          <p:nvPr/>
        </p:nvSpPr>
        <p:spPr>
          <a:xfrm>
            <a:off x="4911976" y="6088226"/>
            <a:ext cx="714240" cy="307697"/>
          </a:xfrm>
          <a:prstGeom prst="rect">
            <a:avLst/>
          </a:prstGeom>
          <a:noFill/>
        </p:spPr>
        <p:txBody>
          <a:bodyPr wrap="none" rtlCol="0">
            <a:spAutoFit/>
          </a:bodyPr>
          <a:lstStyle/>
          <a:p>
            <a:pPr defTabSz="914126"/>
            <a:r>
              <a:rPr lang="en-US" sz="1400" dirty="0">
                <a:solidFill>
                  <a:srgbClr val="002060"/>
                </a:solidFill>
                <a:latin typeface="Trebuchet MS" panose="020B0603020202020204"/>
              </a:rPr>
              <a:t>Region</a:t>
            </a:r>
          </a:p>
        </p:txBody>
      </p:sp>
      <p:sp>
        <p:nvSpPr>
          <p:cNvPr id="6" name="Oval 5"/>
          <p:cNvSpPr/>
          <p:nvPr/>
        </p:nvSpPr>
        <p:spPr>
          <a:xfrm>
            <a:off x="1396390" y="4464961"/>
            <a:ext cx="7525659" cy="1167463"/>
          </a:xfrm>
          <a:prstGeom prst="ellipse">
            <a:avLst/>
          </a:prstGeom>
          <a:gradFill rotWithShape="1">
            <a:gsLst>
              <a:gs pos="0">
                <a:srgbClr val="F09415">
                  <a:tint val="60000"/>
                  <a:satMod val="100000"/>
                  <a:lumMod val="110000"/>
                </a:srgbClr>
              </a:gs>
              <a:gs pos="100000">
                <a:srgbClr val="F09415">
                  <a:tint val="70000"/>
                  <a:satMod val="100000"/>
                  <a:lumMod val="100000"/>
                </a:srgbClr>
              </a:gs>
            </a:gsLst>
            <a:lin ang="5400000" scaled="0"/>
          </a:gradFill>
          <a:ln w="9525" cap="flat" cmpd="sng" algn="ctr">
            <a:solidFill>
              <a:srgbClr val="F09415"/>
            </a:solidFill>
            <a:prstDash val="solid"/>
          </a:ln>
          <a:effectLst/>
        </p:spPr>
        <p:txBody>
          <a:bodyPr rtlCol="0" anchor="ctr"/>
          <a:lstStyle/>
          <a:p>
            <a:pPr algn="ctr" defTabSz="914126">
              <a:defRPr/>
            </a:pPr>
            <a:endParaRPr lang="en-US" sz="1799" kern="0">
              <a:solidFill>
                <a:prstClr val="black"/>
              </a:solidFill>
              <a:latin typeface="Trebuchet MS" panose="020B0603020202020204"/>
            </a:endParaRPr>
          </a:p>
        </p:txBody>
      </p:sp>
      <p:sp>
        <p:nvSpPr>
          <p:cNvPr id="7" name="TextBox 6"/>
          <p:cNvSpPr txBox="1"/>
          <p:nvPr/>
        </p:nvSpPr>
        <p:spPr>
          <a:xfrm>
            <a:off x="4543798" y="5650486"/>
            <a:ext cx="1450597" cy="307697"/>
          </a:xfrm>
          <a:prstGeom prst="rect">
            <a:avLst/>
          </a:prstGeom>
          <a:noFill/>
        </p:spPr>
        <p:txBody>
          <a:bodyPr wrap="none" rtlCol="0">
            <a:spAutoFit/>
          </a:bodyPr>
          <a:lstStyle/>
          <a:p>
            <a:pPr defTabSz="914126"/>
            <a:r>
              <a:rPr lang="en-US" sz="1400" dirty="0">
                <a:solidFill>
                  <a:srgbClr val="002060"/>
                </a:solidFill>
                <a:latin typeface="Trebuchet MS" panose="020B0603020202020204"/>
              </a:rPr>
              <a:t>Virtual Network</a:t>
            </a:r>
          </a:p>
        </p:txBody>
      </p:sp>
      <p:sp>
        <p:nvSpPr>
          <p:cNvPr id="8" name="Oval 7"/>
          <p:cNvSpPr/>
          <p:nvPr/>
        </p:nvSpPr>
        <p:spPr>
          <a:xfrm>
            <a:off x="1808806" y="4325050"/>
            <a:ext cx="3363262" cy="612343"/>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defTabSz="914126">
              <a:defRPr/>
            </a:pPr>
            <a:endParaRPr lang="en-US" sz="1799" kern="0">
              <a:solidFill>
                <a:prstClr val="black"/>
              </a:solidFill>
              <a:latin typeface="Trebuchet MS" panose="020B0603020202020204"/>
            </a:endParaRPr>
          </a:p>
        </p:txBody>
      </p:sp>
      <p:sp>
        <p:nvSpPr>
          <p:cNvPr id="9" name="Oval 8"/>
          <p:cNvSpPr/>
          <p:nvPr/>
        </p:nvSpPr>
        <p:spPr>
          <a:xfrm>
            <a:off x="5365427" y="4329294"/>
            <a:ext cx="3363262" cy="612343"/>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defTabSz="914126">
              <a:defRPr/>
            </a:pPr>
            <a:endParaRPr lang="en-US" sz="1799" kern="0">
              <a:solidFill>
                <a:prstClr val="black"/>
              </a:solidFill>
              <a:latin typeface="Trebuchet MS" panose="020B0603020202020204"/>
            </a:endParaRPr>
          </a:p>
        </p:txBody>
      </p:sp>
      <p:sp>
        <p:nvSpPr>
          <p:cNvPr id="10" name="TextBox 9"/>
          <p:cNvSpPr txBox="1"/>
          <p:nvPr/>
        </p:nvSpPr>
        <p:spPr>
          <a:xfrm>
            <a:off x="2739946" y="4916103"/>
            <a:ext cx="1328800" cy="307697"/>
          </a:xfrm>
          <a:prstGeom prst="rect">
            <a:avLst/>
          </a:prstGeom>
          <a:noFill/>
        </p:spPr>
        <p:txBody>
          <a:bodyPr wrap="none" rtlCol="0">
            <a:spAutoFit/>
          </a:bodyPr>
          <a:lstStyle/>
          <a:p>
            <a:pPr defTabSz="914126"/>
            <a:r>
              <a:rPr lang="en-US" sz="1400" dirty="0">
                <a:solidFill>
                  <a:srgbClr val="002060"/>
                </a:solidFill>
                <a:latin typeface="Trebuchet MS" panose="020B0603020202020204"/>
              </a:rPr>
              <a:t>Virtual Subnet</a:t>
            </a:r>
          </a:p>
        </p:txBody>
      </p:sp>
      <p:sp>
        <p:nvSpPr>
          <p:cNvPr id="11" name="TextBox 10"/>
          <p:cNvSpPr txBox="1"/>
          <p:nvPr/>
        </p:nvSpPr>
        <p:spPr>
          <a:xfrm>
            <a:off x="6427358" y="4923455"/>
            <a:ext cx="1328800" cy="307697"/>
          </a:xfrm>
          <a:prstGeom prst="rect">
            <a:avLst/>
          </a:prstGeom>
          <a:noFill/>
        </p:spPr>
        <p:txBody>
          <a:bodyPr wrap="none" rtlCol="0">
            <a:spAutoFit/>
          </a:bodyPr>
          <a:lstStyle/>
          <a:p>
            <a:pPr defTabSz="914126"/>
            <a:r>
              <a:rPr lang="en-US" sz="1400" dirty="0">
                <a:solidFill>
                  <a:srgbClr val="002060"/>
                </a:solidFill>
                <a:latin typeface="Trebuchet MS" panose="020B0603020202020204"/>
              </a:rPr>
              <a:t>Virtual Subnet</a:t>
            </a:r>
          </a:p>
        </p:txBody>
      </p:sp>
      <p:grpSp>
        <p:nvGrpSpPr>
          <p:cNvPr id="12" name="Group 11"/>
          <p:cNvGrpSpPr/>
          <p:nvPr/>
        </p:nvGrpSpPr>
        <p:grpSpPr>
          <a:xfrm>
            <a:off x="2086927" y="4245000"/>
            <a:ext cx="571095" cy="571095"/>
            <a:chOff x="4166296" y="3159916"/>
            <a:chExt cx="571244" cy="571244"/>
          </a:xfrm>
        </p:grpSpPr>
        <p:sp>
          <p:nvSpPr>
            <p:cNvPr id="13" name="Rounded Rectangle 12"/>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15" name="Group 14"/>
          <p:cNvGrpSpPr/>
          <p:nvPr/>
        </p:nvGrpSpPr>
        <p:grpSpPr>
          <a:xfrm>
            <a:off x="3040249" y="3974728"/>
            <a:ext cx="571095" cy="571095"/>
            <a:chOff x="4166296" y="3159916"/>
            <a:chExt cx="571244" cy="571244"/>
          </a:xfrm>
        </p:grpSpPr>
        <p:sp>
          <p:nvSpPr>
            <p:cNvPr id="16" name="Rounded Rectangle 15"/>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18" name="Group 17"/>
          <p:cNvGrpSpPr/>
          <p:nvPr/>
        </p:nvGrpSpPr>
        <p:grpSpPr>
          <a:xfrm>
            <a:off x="4099883" y="4254615"/>
            <a:ext cx="571095" cy="571095"/>
            <a:chOff x="4166296" y="3159916"/>
            <a:chExt cx="571244" cy="571244"/>
          </a:xfrm>
        </p:grpSpPr>
        <p:sp>
          <p:nvSpPr>
            <p:cNvPr id="19" name="Rounded Rectangle 18"/>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21" name="Group 20"/>
          <p:cNvGrpSpPr/>
          <p:nvPr/>
        </p:nvGrpSpPr>
        <p:grpSpPr>
          <a:xfrm>
            <a:off x="5886742" y="4215175"/>
            <a:ext cx="571095" cy="571095"/>
            <a:chOff x="4166296" y="3159916"/>
            <a:chExt cx="571244" cy="571244"/>
          </a:xfrm>
        </p:grpSpPr>
        <p:sp>
          <p:nvSpPr>
            <p:cNvPr id="22" name="Rounded Rectangle 21"/>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24" name="Group 23"/>
          <p:cNvGrpSpPr/>
          <p:nvPr/>
        </p:nvGrpSpPr>
        <p:grpSpPr>
          <a:xfrm>
            <a:off x="7774373" y="4218490"/>
            <a:ext cx="571095" cy="571095"/>
            <a:chOff x="4166296" y="3159916"/>
            <a:chExt cx="571244" cy="571244"/>
          </a:xfrm>
        </p:grpSpPr>
        <p:sp>
          <p:nvSpPr>
            <p:cNvPr id="25" name="Rounded Rectangle 24"/>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27" name="Group 26"/>
          <p:cNvGrpSpPr/>
          <p:nvPr/>
        </p:nvGrpSpPr>
        <p:grpSpPr>
          <a:xfrm>
            <a:off x="6766326" y="3927069"/>
            <a:ext cx="571095" cy="571095"/>
            <a:chOff x="4166296" y="3159916"/>
            <a:chExt cx="571244" cy="571244"/>
          </a:xfrm>
        </p:grpSpPr>
        <p:sp>
          <p:nvSpPr>
            <p:cNvPr id="28" name="Rounded Rectangle 27"/>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cxnSp>
        <p:nvCxnSpPr>
          <p:cNvPr id="30" name="Straight Arrow Connector 29"/>
          <p:cNvCxnSpPr/>
          <p:nvPr/>
        </p:nvCxnSpPr>
        <p:spPr>
          <a:xfrm flipV="1">
            <a:off x="4911976" y="4628819"/>
            <a:ext cx="714240" cy="8624"/>
          </a:xfrm>
          <a:prstGeom prst="straightConnector1">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4373891" y="3053040"/>
            <a:ext cx="1790410" cy="1226021"/>
            <a:chOff x="7547263" y="3109913"/>
            <a:chExt cx="1790876" cy="1226340"/>
          </a:xfrm>
        </p:grpSpPr>
        <p:sp>
          <p:nvSpPr>
            <p:cNvPr id="32" name="Rounded Rectangle 31"/>
            <p:cNvSpPr/>
            <p:nvPr/>
          </p:nvSpPr>
          <p:spPr>
            <a:xfrm>
              <a:off x="8178800" y="3155950"/>
              <a:ext cx="463550" cy="411118"/>
            </a:xfrm>
            <a:prstGeom prst="roundRect">
              <a:avLst/>
            </a:prstGeom>
            <a:solidFill>
              <a:sysClr val="window" lastClr="FFFFFF"/>
            </a:solidFill>
            <a:ln w="15875" cap="flat" cmpd="sng" algn="ctr">
              <a:solidFill>
                <a:sysClr val="window" lastClr="FFFFFF"/>
              </a:solidFill>
              <a:prstDash val="solid"/>
            </a:ln>
            <a:effectLst/>
          </p:spPr>
          <p:txBody>
            <a:bodyPr rtlCol="0" anchor="ctr"/>
            <a:lstStyle/>
            <a:p>
              <a:pPr algn="ctr" defTabSz="914126">
                <a:defRPr/>
              </a:pPr>
              <a:endParaRPr lang="en-US" sz="2199" kern="0">
                <a:solidFill>
                  <a:srgbClr val="002060"/>
                </a:solidFill>
                <a:latin typeface="Calibri" panose="020F0502020204030204"/>
              </a:endParaRPr>
            </a:p>
          </p:txBody>
        </p:sp>
        <p:grpSp>
          <p:nvGrpSpPr>
            <p:cNvPr id="33" name="Group 32"/>
            <p:cNvGrpSpPr/>
            <p:nvPr/>
          </p:nvGrpSpPr>
          <p:grpSpPr>
            <a:xfrm>
              <a:off x="7547263" y="3109913"/>
              <a:ext cx="1790876" cy="1226340"/>
              <a:chOff x="7547263" y="3109913"/>
              <a:chExt cx="1790876" cy="1226340"/>
            </a:xfrm>
          </p:grpSpPr>
          <p:pic>
            <p:nvPicPr>
              <p:cNvPr id="34"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18463" y="3109913"/>
                <a:ext cx="7731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p:cNvSpPr txBox="1"/>
              <p:nvPr/>
            </p:nvSpPr>
            <p:spPr>
              <a:xfrm>
                <a:off x="7547263" y="3567068"/>
                <a:ext cx="1790876" cy="769185"/>
              </a:xfrm>
              <a:prstGeom prst="rect">
                <a:avLst/>
              </a:prstGeom>
              <a:noFill/>
            </p:spPr>
            <p:txBody>
              <a:bodyPr wrap="none" rtlCol="0">
                <a:spAutoFit/>
              </a:bodyPr>
              <a:lstStyle/>
              <a:p>
                <a:pPr algn="ctr" defTabSz="914126">
                  <a:defRPr/>
                </a:pPr>
                <a:r>
                  <a:rPr lang="en-US" sz="2199" kern="0" dirty="0">
                    <a:solidFill>
                      <a:srgbClr val="002060"/>
                    </a:solidFill>
                    <a:latin typeface="Calibri" panose="020F0502020204030204"/>
                  </a:rPr>
                  <a:t>Load Balancer</a:t>
                </a:r>
                <a:br>
                  <a:rPr lang="en-US" sz="2199" kern="0" dirty="0">
                    <a:solidFill>
                      <a:srgbClr val="002060"/>
                    </a:solidFill>
                    <a:latin typeface="Calibri" panose="020F0502020204030204"/>
                  </a:rPr>
                </a:br>
                <a:r>
                  <a:rPr lang="en-US" sz="2199" kern="0" dirty="0">
                    <a:solidFill>
                      <a:srgbClr val="002060"/>
                    </a:solidFill>
                    <a:latin typeface="Calibri" panose="020F0502020204030204"/>
                  </a:rPr>
                  <a:t>with VIP</a:t>
                </a:r>
              </a:p>
            </p:txBody>
          </p:sp>
        </p:grpSp>
      </p:grpSp>
      <p:sp>
        <p:nvSpPr>
          <p:cNvPr id="36" name="TextBox 35"/>
          <p:cNvSpPr txBox="1"/>
          <p:nvPr/>
        </p:nvSpPr>
        <p:spPr>
          <a:xfrm>
            <a:off x="6804897" y="4409559"/>
            <a:ext cx="577252" cy="430647"/>
          </a:xfrm>
          <a:prstGeom prst="rect">
            <a:avLst/>
          </a:prstGeom>
          <a:noFill/>
        </p:spPr>
        <p:txBody>
          <a:bodyPr wrap="none" rtlCol="0">
            <a:spAutoFit/>
          </a:bodyPr>
          <a:lstStyle/>
          <a:p>
            <a:r>
              <a:rPr lang="en-US" sz="2199" dirty="0"/>
              <a:t>PIP</a:t>
            </a:r>
          </a:p>
        </p:txBody>
      </p:sp>
      <p:sp>
        <p:nvSpPr>
          <p:cNvPr id="37" name="Cloud 36"/>
          <p:cNvSpPr/>
          <p:nvPr/>
        </p:nvSpPr>
        <p:spPr>
          <a:xfrm>
            <a:off x="5886742" y="1844204"/>
            <a:ext cx="3388129" cy="1952331"/>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199"/>
          </a:p>
        </p:txBody>
      </p:sp>
      <p:sp>
        <p:nvSpPr>
          <p:cNvPr id="38" name="TextBox 37"/>
          <p:cNvSpPr txBox="1"/>
          <p:nvPr/>
        </p:nvSpPr>
        <p:spPr>
          <a:xfrm>
            <a:off x="6990435" y="2591496"/>
            <a:ext cx="1436152" cy="461545"/>
          </a:xfrm>
          <a:prstGeom prst="rect">
            <a:avLst/>
          </a:prstGeom>
          <a:noFill/>
        </p:spPr>
        <p:txBody>
          <a:bodyPr wrap="square" rtlCol="0">
            <a:spAutoFit/>
          </a:bodyPr>
          <a:lstStyle/>
          <a:p>
            <a:r>
              <a:rPr lang="en-US" sz="2399" dirty="0"/>
              <a:t>Internet</a:t>
            </a:r>
          </a:p>
        </p:txBody>
      </p:sp>
      <p:cxnSp>
        <p:nvCxnSpPr>
          <p:cNvPr id="40" name="Straight Arrow Connector 39"/>
          <p:cNvCxnSpPr>
            <a:endCxn id="34" idx="3"/>
          </p:cNvCxnSpPr>
          <p:nvPr/>
        </p:nvCxnSpPr>
        <p:spPr>
          <a:xfrm flipH="1">
            <a:off x="5617880" y="1422249"/>
            <a:ext cx="4737627" cy="18886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448172" y="1658543"/>
            <a:ext cx="2907334" cy="2267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1"/>
          </p:cNvCxnSpPr>
          <p:nvPr/>
        </p:nvCxnSpPr>
        <p:spPr>
          <a:xfrm flipH="1">
            <a:off x="3711600" y="3833158"/>
            <a:ext cx="805723" cy="3411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2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right)">
                                      <p:cBhvr>
                                        <p:cTn id="12" dur="500"/>
                                        <p:tgtEl>
                                          <p:spTgt spid="40"/>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right)">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right)">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Site-to-site VPN</a:t>
            </a:r>
          </a:p>
        </p:txBody>
      </p:sp>
      <p:sp>
        <p:nvSpPr>
          <p:cNvPr id="3" name="Content Placeholder 2"/>
          <p:cNvSpPr>
            <a:spLocks noGrp="1"/>
          </p:cNvSpPr>
          <p:nvPr>
            <p:ph idx="1"/>
          </p:nvPr>
        </p:nvSpPr>
        <p:spPr/>
        <p:txBody>
          <a:bodyPr>
            <a:normAutofit/>
          </a:bodyPr>
          <a:lstStyle/>
          <a:p>
            <a:r>
              <a:rPr lang="en-US" dirty="0"/>
              <a:t>Once a Virtual Network exists a site-to-site VPN can be configured to enable on-premises to Azure connectivity</a:t>
            </a:r>
          </a:p>
          <a:p>
            <a:r>
              <a:rPr lang="en-US" dirty="0"/>
              <a:t>Enables all devices on-premises and in Azure to communicate</a:t>
            </a:r>
          </a:p>
          <a:p>
            <a:r>
              <a:rPr lang="en-US" dirty="0"/>
              <a:t>This is an IPSEC (IKEv2) encrypted connection over the Internet</a:t>
            </a:r>
          </a:p>
          <a:p>
            <a:r>
              <a:rPr lang="en-US" dirty="0"/>
              <a:t>You need a gateway device on your premises with a public IP that Azure can connect to</a:t>
            </a:r>
          </a:p>
          <a:p>
            <a:r>
              <a:rPr lang="en-US" dirty="0"/>
              <a:t>Many different devices supported</a:t>
            </a:r>
          </a:p>
          <a:p>
            <a:pPr lvl="1"/>
            <a:r>
              <a:rPr lang="en-US" dirty="0">
                <a:hlinkClick r:id="rId3"/>
              </a:rPr>
              <a:t>http://msdn.microsoft.com/en-us/library/azure/jj156075.aspx</a:t>
            </a:r>
            <a:r>
              <a:rPr lang="en-US" dirty="0"/>
              <a:t> </a:t>
            </a:r>
          </a:p>
        </p:txBody>
      </p:sp>
    </p:spTree>
    <p:extLst>
      <p:ext uri="{BB962C8B-B14F-4D97-AF65-F5344CB8AC3E}">
        <p14:creationId xmlns:p14="http://schemas.microsoft.com/office/powerpoint/2010/main" val="801320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Site-to-site VPN</a:t>
            </a:r>
          </a:p>
        </p:txBody>
      </p:sp>
      <p:sp>
        <p:nvSpPr>
          <p:cNvPr id="4" name="Oval 3"/>
          <p:cNvSpPr/>
          <p:nvPr/>
        </p:nvSpPr>
        <p:spPr>
          <a:xfrm>
            <a:off x="143321" y="5137096"/>
            <a:ext cx="7989394" cy="1239402"/>
          </a:xfrm>
          <a:prstGeom prst="ellipse">
            <a:avLst/>
          </a:prstGeom>
          <a:gradFill rotWithShape="1">
            <a:gsLst>
              <a:gs pos="0">
                <a:srgbClr val="5AA6C0">
                  <a:tint val="60000"/>
                  <a:satMod val="100000"/>
                  <a:lumMod val="110000"/>
                </a:srgbClr>
              </a:gs>
              <a:gs pos="100000">
                <a:srgbClr val="5AA6C0">
                  <a:tint val="70000"/>
                  <a:satMod val="100000"/>
                  <a:lumMod val="100000"/>
                </a:srgbClr>
              </a:gs>
            </a:gsLst>
            <a:lin ang="5400000" scaled="0"/>
          </a:gradFill>
          <a:ln w="9525" cap="flat" cmpd="sng" algn="ctr">
            <a:solidFill>
              <a:srgbClr val="5AA6C0"/>
            </a:solidFill>
            <a:prstDash val="solid"/>
          </a:ln>
          <a:effectLst/>
        </p:spPr>
        <p:txBody>
          <a:bodyPr rtlCol="0" anchor="ctr"/>
          <a:lstStyle/>
          <a:p>
            <a:pPr algn="ctr" defTabSz="914126">
              <a:defRPr/>
            </a:pPr>
            <a:endParaRPr lang="en-US" sz="1799" kern="0">
              <a:solidFill>
                <a:prstClr val="black"/>
              </a:solidFill>
              <a:latin typeface="Trebuchet MS" panose="020B0603020202020204"/>
            </a:endParaRPr>
          </a:p>
        </p:txBody>
      </p:sp>
      <p:sp>
        <p:nvSpPr>
          <p:cNvPr id="5" name="TextBox 4"/>
          <p:cNvSpPr txBox="1"/>
          <p:nvPr/>
        </p:nvSpPr>
        <p:spPr>
          <a:xfrm>
            <a:off x="3877924" y="6391125"/>
            <a:ext cx="714240" cy="307697"/>
          </a:xfrm>
          <a:prstGeom prst="rect">
            <a:avLst/>
          </a:prstGeom>
          <a:noFill/>
        </p:spPr>
        <p:txBody>
          <a:bodyPr wrap="none" rtlCol="0">
            <a:spAutoFit/>
          </a:bodyPr>
          <a:lstStyle/>
          <a:p>
            <a:pPr defTabSz="914126"/>
            <a:r>
              <a:rPr lang="en-US" sz="1400" dirty="0">
                <a:solidFill>
                  <a:srgbClr val="002060"/>
                </a:solidFill>
                <a:latin typeface="Trebuchet MS" panose="020B0603020202020204"/>
              </a:rPr>
              <a:t>Region</a:t>
            </a:r>
          </a:p>
        </p:txBody>
      </p:sp>
      <p:sp>
        <p:nvSpPr>
          <p:cNvPr id="6" name="Oval 5"/>
          <p:cNvSpPr/>
          <p:nvPr/>
        </p:nvSpPr>
        <p:spPr>
          <a:xfrm>
            <a:off x="362338" y="4767860"/>
            <a:ext cx="7525659" cy="1167463"/>
          </a:xfrm>
          <a:prstGeom prst="ellipse">
            <a:avLst/>
          </a:prstGeom>
          <a:gradFill rotWithShape="1">
            <a:gsLst>
              <a:gs pos="0">
                <a:srgbClr val="F09415">
                  <a:tint val="60000"/>
                  <a:satMod val="100000"/>
                  <a:lumMod val="110000"/>
                </a:srgbClr>
              </a:gs>
              <a:gs pos="100000">
                <a:srgbClr val="F09415">
                  <a:tint val="70000"/>
                  <a:satMod val="100000"/>
                  <a:lumMod val="100000"/>
                </a:srgbClr>
              </a:gs>
            </a:gsLst>
            <a:lin ang="5400000" scaled="0"/>
          </a:gradFill>
          <a:ln w="9525" cap="flat" cmpd="sng" algn="ctr">
            <a:solidFill>
              <a:srgbClr val="F09415"/>
            </a:solidFill>
            <a:prstDash val="solid"/>
          </a:ln>
          <a:effectLst/>
        </p:spPr>
        <p:txBody>
          <a:bodyPr rtlCol="0" anchor="ctr"/>
          <a:lstStyle/>
          <a:p>
            <a:pPr algn="ctr" defTabSz="914126">
              <a:defRPr/>
            </a:pPr>
            <a:endParaRPr lang="en-US" sz="1799" kern="0">
              <a:solidFill>
                <a:prstClr val="black"/>
              </a:solidFill>
              <a:latin typeface="Trebuchet MS" panose="020B0603020202020204"/>
            </a:endParaRPr>
          </a:p>
        </p:txBody>
      </p:sp>
      <p:sp>
        <p:nvSpPr>
          <p:cNvPr id="7" name="TextBox 6"/>
          <p:cNvSpPr txBox="1"/>
          <p:nvPr/>
        </p:nvSpPr>
        <p:spPr>
          <a:xfrm>
            <a:off x="3509747" y="5953385"/>
            <a:ext cx="1450597" cy="307697"/>
          </a:xfrm>
          <a:prstGeom prst="rect">
            <a:avLst/>
          </a:prstGeom>
          <a:noFill/>
        </p:spPr>
        <p:txBody>
          <a:bodyPr wrap="none" rtlCol="0">
            <a:spAutoFit/>
          </a:bodyPr>
          <a:lstStyle/>
          <a:p>
            <a:pPr defTabSz="914126"/>
            <a:r>
              <a:rPr lang="en-US" sz="1400" dirty="0">
                <a:solidFill>
                  <a:srgbClr val="002060"/>
                </a:solidFill>
                <a:latin typeface="Trebuchet MS" panose="020B0603020202020204"/>
              </a:rPr>
              <a:t>Virtual Network</a:t>
            </a:r>
          </a:p>
        </p:txBody>
      </p:sp>
      <p:sp>
        <p:nvSpPr>
          <p:cNvPr id="8" name="Oval 7"/>
          <p:cNvSpPr/>
          <p:nvPr/>
        </p:nvSpPr>
        <p:spPr>
          <a:xfrm>
            <a:off x="774755" y="4627949"/>
            <a:ext cx="3363262" cy="612343"/>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defTabSz="914126">
              <a:defRPr/>
            </a:pPr>
            <a:endParaRPr lang="en-US" sz="1799" kern="0">
              <a:solidFill>
                <a:prstClr val="black"/>
              </a:solidFill>
              <a:latin typeface="Trebuchet MS" panose="020B0603020202020204"/>
            </a:endParaRPr>
          </a:p>
        </p:txBody>
      </p:sp>
      <p:sp>
        <p:nvSpPr>
          <p:cNvPr id="9" name="Oval 8"/>
          <p:cNvSpPr/>
          <p:nvPr/>
        </p:nvSpPr>
        <p:spPr>
          <a:xfrm>
            <a:off x="4331375" y="4632193"/>
            <a:ext cx="3363262" cy="612343"/>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defTabSz="914126">
              <a:defRPr/>
            </a:pPr>
            <a:endParaRPr lang="en-US" sz="1799" kern="0">
              <a:solidFill>
                <a:prstClr val="black"/>
              </a:solidFill>
              <a:latin typeface="Trebuchet MS" panose="020B0603020202020204"/>
            </a:endParaRPr>
          </a:p>
        </p:txBody>
      </p:sp>
      <p:sp>
        <p:nvSpPr>
          <p:cNvPr id="10" name="TextBox 9"/>
          <p:cNvSpPr txBox="1"/>
          <p:nvPr/>
        </p:nvSpPr>
        <p:spPr>
          <a:xfrm>
            <a:off x="1705894" y="5219002"/>
            <a:ext cx="1328800" cy="307697"/>
          </a:xfrm>
          <a:prstGeom prst="rect">
            <a:avLst/>
          </a:prstGeom>
          <a:noFill/>
        </p:spPr>
        <p:txBody>
          <a:bodyPr wrap="none" rtlCol="0">
            <a:spAutoFit/>
          </a:bodyPr>
          <a:lstStyle/>
          <a:p>
            <a:pPr defTabSz="914126"/>
            <a:r>
              <a:rPr lang="en-US" sz="1400" dirty="0">
                <a:solidFill>
                  <a:srgbClr val="002060"/>
                </a:solidFill>
                <a:latin typeface="Trebuchet MS" panose="020B0603020202020204"/>
              </a:rPr>
              <a:t>Virtual Subnet</a:t>
            </a:r>
          </a:p>
        </p:txBody>
      </p:sp>
      <p:sp>
        <p:nvSpPr>
          <p:cNvPr id="11" name="TextBox 10"/>
          <p:cNvSpPr txBox="1"/>
          <p:nvPr/>
        </p:nvSpPr>
        <p:spPr>
          <a:xfrm>
            <a:off x="5393307" y="5226354"/>
            <a:ext cx="1328800" cy="307697"/>
          </a:xfrm>
          <a:prstGeom prst="rect">
            <a:avLst/>
          </a:prstGeom>
          <a:noFill/>
        </p:spPr>
        <p:txBody>
          <a:bodyPr wrap="none" rtlCol="0">
            <a:spAutoFit/>
          </a:bodyPr>
          <a:lstStyle/>
          <a:p>
            <a:pPr defTabSz="914126"/>
            <a:r>
              <a:rPr lang="en-US" sz="1400" dirty="0">
                <a:solidFill>
                  <a:srgbClr val="002060"/>
                </a:solidFill>
                <a:latin typeface="Trebuchet MS" panose="020B0603020202020204"/>
              </a:rPr>
              <a:t>Virtual Subnet</a:t>
            </a:r>
          </a:p>
        </p:txBody>
      </p:sp>
      <p:grpSp>
        <p:nvGrpSpPr>
          <p:cNvPr id="12" name="Group 11"/>
          <p:cNvGrpSpPr/>
          <p:nvPr/>
        </p:nvGrpSpPr>
        <p:grpSpPr>
          <a:xfrm>
            <a:off x="1052875" y="4547899"/>
            <a:ext cx="571095" cy="571095"/>
            <a:chOff x="4166296" y="3159916"/>
            <a:chExt cx="571244" cy="571244"/>
          </a:xfrm>
        </p:grpSpPr>
        <p:sp>
          <p:nvSpPr>
            <p:cNvPr id="13" name="Rounded Rectangle 12"/>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15" name="Group 14"/>
          <p:cNvGrpSpPr/>
          <p:nvPr/>
        </p:nvGrpSpPr>
        <p:grpSpPr>
          <a:xfrm>
            <a:off x="2006197" y="4277627"/>
            <a:ext cx="571095" cy="571095"/>
            <a:chOff x="4166296" y="3159916"/>
            <a:chExt cx="571244" cy="571244"/>
          </a:xfrm>
        </p:grpSpPr>
        <p:sp>
          <p:nvSpPr>
            <p:cNvPr id="16" name="Rounded Rectangle 15"/>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18" name="Group 17"/>
          <p:cNvGrpSpPr/>
          <p:nvPr/>
        </p:nvGrpSpPr>
        <p:grpSpPr>
          <a:xfrm>
            <a:off x="3065831" y="4557514"/>
            <a:ext cx="571095" cy="571095"/>
            <a:chOff x="4166296" y="3159916"/>
            <a:chExt cx="571244" cy="571244"/>
          </a:xfrm>
        </p:grpSpPr>
        <p:sp>
          <p:nvSpPr>
            <p:cNvPr id="19" name="Rounded Rectangle 18"/>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21" name="Group 20"/>
          <p:cNvGrpSpPr/>
          <p:nvPr/>
        </p:nvGrpSpPr>
        <p:grpSpPr>
          <a:xfrm>
            <a:off x="4852691" y="4518074"/>
            <a:ext cx="571095" cy="571095"/>
            <a:chOff x="4166296" y="3159916"/>
            <a:chExt cx="571244" cy="571244"/>
          </a:xfrm>
        </p:grpSpPr>
        <p:sp>
          <p:nvSpPr>
            <p:cNvPr id="22" name="Rounded Rectangle 21"/>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24" name="Group 23"/>
          <p:cNvGrpSpPr/>
          <p:nvPr/>
        </p:nvGrpSpPr>
        <p:grpSpPr>
          <a:xfrm>
            <a:off x="6740321" y="4521390"/>
            <a:ext cx="571095" cy="571095"/>
            <a:chOff x="4166296" y="3159916"/>
            <a:chExt cx="571244" cy="571244"/>
          </a:xfrm>
        </p:grpSpPr>
        <p:sp>
          <p:nvSpPr>
            <p:cNvPr id="25" name="Rounded Rectangle 24"/>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27" name="Group 26"/>
          <p:cNvGrpSpPr/>
          <p:nvPr/>
        </p:nvGrpSpPr>
        <p:grpSpPr>
          <a:xfrm>
            <a:off x="5732274" y="4229968"/>
            <a:ext cx="571095" cy="571095"/>
            <a:chOff x="4166296" y="3159916"/>
            <a:chExt cx="571244" cy="571244"/>
          </a:xfrm>
        </p:grpSpPr>
        <p:sp>
          <p:nvSpPr>
            <p:cNvPr id="28" name="Rounded Rectangle 27"/>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cxnSp>
        <p:nvCxnSpPr>
          <p:cNvPr id="30" name="Straight Arrow Connector 29"/>
          <p:cNvCxnSpPr/>
          <p:nvPr/>
        </p:nvCxnSpPr>
        <p:spPr>
          <a:xfrm flipV="1">
            <a:off x="3877924" y="4931718"/>
            <a:ext cx="714240" cy="8624"/>
          </a:xfrm>
          <a:prstGeom prst="straightConnector1">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70845" y="4712458"/>
            <a:ext cx="577252" cy="430647"/>
          </a:xfrm>
          <a:prstGeom prst="rect">
            <a:avLst/>
          </a:prstGeom>
          <a:noFill/>
        </p:spPr>
        <p:txBody>
          <a:bodyPr wrap="none" rtlCol="0">
            <a:spAutoFit/>
          </a:bodyPr>
          <a:lstStyle/>
          <a:p>
            <a:r>
              <a:rPr lang="en-US" sz="2199" dirty="0"/>
              <a:t>PIP</a:t>
            </a:r>
          </a:p>
        </p:txBody>
      </p:sp>
      <p:sp>
        <p:nvSpPr>
          <p:cNvPr id="37" name="Cloud 36"/>
          <p:cNvSpPr/>
          <p:nvPr/>
        </p:nvSpPr>
        <p:spPr>
          <a:xfrm>
            <a:off x="6157993" y="2433988"/>
            <a:ext cx="3388129" cy="1952331"/>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199"/>
          </a:p>
        </p:txBody>
      </p:sp>
      <p:sp>
        <p:nvSpPr>
          <p:cNvPr id="38" name="TextBox 37"/>
          <p:cNvSpPr txBox="1"/>
          <p:nvPr/>
        </p:nvSpPr>
        <p:spPr>
          <a:xfrm>
            <a:off x="7260494" y="3179381"/>
            <a:ext cx="1436152" cy="461545"/>
          </a:xfrm>
          <a:prstGeom prst="rect">
            <a:avLst/>
          </a:prstGeom>
          <a:noFill/>
        </p:spPr>
        <p:txBody>
          <a:bodyPr wrap="square" rtlCol="0">
            <a:spAutoFit/>
          </a:bodyPr>
          <a:lstStyle/>
          <a:p>
            <a:r>
              <a:rPr lang="en-US" sz="2399" dirty="0"/>
              <a:t>Internet</a:t>
            </a:r>
          </a:p>
        </p:txBody>
      </p:sp>
      <p:sp>
        <p:nvSpPr>
          <p:cNvPr id="42" name="Oval 41"/>
          <p:cNvSpPr/>
          <p:nvPr/>
        </p:nvSpPr>
        <p:spPr>
          <a:xfrm>
            <a:off x="9336665" y="1589754"/>
            <a:ext cx="2636948" cy="900450"/>
          </a:xfrm>
          <a:prstGeom prst="ellipse">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126">
              <a:defRPr/>
            </a:pPr>
            <a:endParaRPr lang="en-US" sz="1400" kern="0">
              <a:solidFill>
                <a:prstClr val="white"/>
              </a:solidFill>
              <a:latin typeface="Calibri" panose="020F0502020204030204"/>
            </a:endParaRPr>
          </a:p>
        </p:txBody>
      </p:sp>
      <p:pic>
        <p:nvPicPr>
          <p:cNvPr id="43" name="Picture 42" descr="Server-Virtual-Single.png"/>
          <p:cNvPicPr>
            <a:picLocks noChangeAspect="1"/>
          </p:cNvPicPr>
          <p:nvPr/>
        </p:nvPicPr>
        <p:blipFill>
          <a:blip r:embed="rId4" cstate="print"/>
          <a:stretch>
            <a:fillRect/>
          </a:stretch>
        </p:blipFill>
        <p:spPr>
          <a:xfrm>
            <a:off x="10996391" y="1860732"/>
            <a:ext cx="674428" cy="511000"/>
          </a:xfrm>
          <a:prstGeom prst="rect">
            <a:avLst/>
          </a:prstGeom>
        </p:spPr>
      </p:pic>
      <p:pic>
        <p:nvPicPr>
          <p:cNvPr id="45" name="Picture 44" descr="Server-Virtual-Single.png"/>
          <p:cNvPicPr>
            <a:picLocks noChangeAspect="1"/>
          </p:cNvPicPr>
          <p:nvPr/>
        </p:nvPicPr>
        <p:blipFill>
          <a:blip r:embed="rId4" cstate="print"/>
          <a:stretch>
            <a:fillRect/>
          </a:stretch>
        </p:blipFill>
        <p:spPr>
          <a:xfrm>
            <a:off x="10254751" y="1860733"/>
            <a:ext cx="674428" cy="511000"/>
          </a:xfrm>
          <a:prstGeom prst="rect">
            <a:avLst/>
          </a:prstGeom>
        </p:spPr>
      </p:pic>
      <p:sp>
        <p:nvSpPr>
          <p:cNvPr id="46" name="TextBox 45"/>
          <p:cNvSpPr txBox="1"/>
          <p:nvPr/>
        </p:nvSpPr>
        <p:spPr>
          <a:xfrm>
            <a:off x="10175001" y="2490204"/>
            <a:ext cx="1158605" cy="307697"/>
          </a:xfrm>
          <a:prstGeom prst="rect">
            <a:avLst/>
          </a:prstGeom>
          <a:noFill/>
        </p:spPr>
        <p:txBody>
          <a:bodyPr wrap="none" rtlCol="0">
            <a:spAutoFit/>
          </a:bodyPr>
          <a:lstStyle/>
          <a:p>
            <a:r>
              <a:rPr lang="en-US" sz="1400" dirty="0">
                <a:solidFill>
                  <a:srgbClr val="002060"/>
                </a:solidFill>
                <a:latin typeface="Trebuchet MS" panose="020B0603020202020204" pitchFamily="34" charset="0"/>
              </a:rPr>
              <a:t>On Premises</a:t>
            </a:r>
          </a:p>
        </p:txBody>
      </p:sp>
      <p:grpSp>
        <p:nvGrpSpPr>
          <p:cNvPr id="48" name="Group 47"/>
          <p:cNvGrpSpPr/>
          <p:nvPr/>
        </p:nvGrpSpPr>
        <p:grpSpPr>
          <a:xfrm>
            <a:off x="7284334" y="4909806"/>
            <a:ext cx="1258350" cy="1026733"/>
            <a:chOff x="5006294" y="3979265"/>
            <a:chExt cx="1258678" cy="1027000"/>
          </a:xfrm>
        </p:grpSpPr>
        <p:sp>
          <p:nvSpPr>
            <p:cNvPr id="49" name="Right Arrow Callout 48"/>
            <p:cNvSpPr/>
            <p:nvPr/>
          </p:nvSpPr>
          <p:spPr>
            <a:xfrm>
              <a:off x="5513553" y="4290119"/>
              <a:ext cx="337302" cy="394992"/>
            </a:xfrm>
            <a:prstGeom prst="rightArrowCallout">
              <a:avLst/>
            </a:prstGeom>
            <a:gradFill rotWithShape="1">
              <a:gsLst>
                <a:gs pos="0">
                  <a:sysClr val="windowText" lastClr="000000">
                    <a:satMod val="103000"/>
                    <a:lumMod val="102000"/>
                    <a:tint val="94000"/>
                  </a:sysClr>
                </a:gs>
                <a:gs pos="50000">
                  <a:sysClr val="windowText" lastClr="000000">
                    <a:satMod val="110000"/>
                    <a:lumMod val="100000"/>
                    <a:shade val="100000"/>
                  </a:sysClr>
                </a:gs>
                <a:gs pos="100000">
                  <a:sysClr val="windowText" lastClr="000000">
                    <a:lumMod val="99000"/>
                    <a:satMod val="120000"/>
                    <a:shade val="78000"/>
                  </a:sys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126">
                <a:defRPr/>
              </a:pPr>
              <a:endParaRPr lang="en-US" sz="1400" kern="0">
                <a:solidFill>
                  <a:prstClr val="white"/>
                </a:solidFill>
                <a:latin typeface="Calibri" panose="020F0502020204030204"/>
              </a:endParaRPr>
            </a:p>
          </p:txBody>
        </p:sp>
        <p:sp>
          <p:nvSpPr>
            <p:cNvPr id="50" name="TextBox 49"/>
            <p:cNvSpPr txBox="1"/>
            <p:nvPr/>
          </p:nvSpPr>
          <p:spPr>
            <a:xfrm>
              <a:off x="5006294" y="4698488"/>
              <a:ext cx="1258678" cy="307777"/>
            </a:xfrm>
            <a:prstGeom prst="rect">
              <a:avLst/>
            </a:prstGeom>
            <a:noFill/>
          </p:spPr>
          <p:txBody>
            <a:bodyPr wrap="none" rtlCol="0">
              <a:spAutoFit/>
            </a:bodyPr>
            <a:lstStyle/>
            <a:p>
              <a:r>
                <a:rPr lang="en-US" sz="1400" dirty="0">
                  <a:solidFill>
                    <a:prstClr val="black"/>
                  </a:solidFill>
                </a:rPr>
                <a:t>VPN Gateway</a:t>
              </a:r>
            </a:p>
          </p:txBody>
        </p:sp>
        <p:grpSp>
          <p:nvGrpSpPr>
            <p:cNvPr id="51" name="Group 50"/>
            <p:cNvGrpSpPr/>
            <p:nvPr/>
          </p:nvGrpSpPr>
          <p:grpSpPr>
            <a:xfrm rot="1864821">
              <a:off x="5148008" y="3979265"/>
              <a:ext cx="336862" cy="572732"/>
              <a:chOff x="6816140" y="3980346"/>
              <a:chExt cx="456603" cy="776316"/>
            </a:xfrm>
          </p:grpSpPr>
          <p:cxnSp>
            <p:nvCxnSpPr>
              <p:cNvPr id="52" name="Straight Connector 51"/>
              <p:cNvCxnSpPr/>
              <p:nvPr/>
            </p:nvCxnSpPr>
            <p:spPr>
              <a:xfrm>
                <a:off x="6932266" y="3980346"/>
                <a:ext cx="337549" cy="303123"/>
              </a:xfrm>
              <a:prstGeom prst="line">
                <a:avLst/>
              </a:prstGeom>
              <a:noFill/>
              <a:ln w="19050" cap="flat" cmpd="sng" algn="ctr">
                <a:solidFill>
                  <a:srgbClr val="70AD47">
                    <a:lumMod val="40000"/>
                    <a:lumOff val="60000"/>
                  </a:srgbClr>
                </a:solidFill>
                <a:prstDash val="sysDash"/>
                <a:miter lim="800000"/>
              </a:ln>
              <a:effectLst>
                <a:glow rad="63500">
                  <a:srgbClr val="70AD47">
                    <a:satMod val="175000"/>
                    <a:alpha val="40000"/>
                  </a:srgbClr>
                </a:glow>
              </a:effectLst>
            </p:spPr>
          </p:cxnSp>
          <p:cxnSp>
            <p:nvCxnSpPr>
              <p:cNvPr id="53" name="Straight Connector 52"/>
              <p:cNvCxnSpPr/>
              <p:nvPr/>
            </p:nvCxnSpPr>
            <p:spPr>
              <a:xfrm>
                <a:off x="6841478" y="4074786"/>
                <a:ext cx="428337" cy="233727"/>
              </a:xfrm>
              <a:prstGeom prst="line">
                <a:avLst/>
              </a:prstGeom>
              <a:noFill/>
              <a:ln w="19050" cap="flat" cmpd="sng" algn="ctr">
                <a:solidFill>
                  <a:srgbClr val="70AD47">
                    <a:lumMod val="40000"/>
                    <a:lumOff val="60000"/>
                  </a:srgbClr>
                </a:solidFill>
                <a:prstDash val="sysDash"/>
                <a:miter lim="800000"/>
              </a:ln>
              <a:effectLst>
                <a:glow rad="63500">
                  <a:srgbClr val="70AD47">
                    <a:satMod val="175000"/>
                    <a:alpha val="40000"/>
                  </a:srgbClr>
                </a:glow>
              </a:effectLst>
            </p:spPr>
          </p:cxnSp>
          <p:cxnSp>
            <p:nvCxnSpPr>
              <p:cNvPr id="54" name="Straight Connector 53"/>
              <p:cNvCxnSpPr/>
              <p:nvPr/>
            </p:nvCxnSpPr>
            <p:spPr>
              <a:xfrm>
                <a:off x="6816140" y="4237832"/>
                <a:ext cx="447071" cy="90936"/>
              </a:xfrm>
              <a:prstGeom prst="line">
                <a:avLst/>
              </a:prstGeom>
              <a:noFill/>
              <a:ln w="19050" cap="flat" cmpd="sng" algn="ctr">
                <a:solidFill>
                  <a:srgbClr val="70AD47">
                    <a:lumMod val="40000"/>
                    <a:lumOff val="60000"/>
                  </a:srgbClr>
                </a:solidFill>
                <a:prstDash val="sysDash"/>
                <a:miter lim="800000"/>
              </a:ln>
              <a:effectLst>
                <a:glow rad="63500">
                  <a:srgbClr val="70AD47">
                    <a:satMod val="175000"/>
                    <a:alpha val="40000"/>
                  </a:srgbClr>
                </a:glow>
              </a:effectLst>
            </p:spPr>
          </p:cxnSp>
          <p:cxnSp>
            <p:nvCxnSpPr>
              <p:cNvPr id="55" name="Straight Connector 54"/>
              <p:cNvCxnSpPr/>
              <p:nvPr/>
            </p:nvCxnSpPr>
            <p:spPr>
              <a:xfrm flipV="1">
                <a:off x="6841478" y="4355085"/>
                <a:ext cx="421732" cy="73804"/>
              </a:xfrm>
              <a:prstGeom prst="line">
                <a:avLst/>
              </a:prstGeom>
              <a:noFill/>
              <a:ln w="19050" cap="flat" cmpd="sng" algn="ctr">
                <a:solidFill>
                  <a:srgbClr val="70AD47">
                    <a:lumMod val="40000"/>
                    <a:lumOff val="60000"/>
                  </a:srgbClr>
                </a:solidFill>
                <a:prstDash val="sysDash"/>
                <a:miter lim="800000"/>
              </a:ln>
              <a:effectLst>
                <a:glow rad="63500">
                  <a:srgbClr val="70AD47">
                    <a:satMod val="175000"/>
                    <a:alpha val="40000"/>
                  </a:srgbClr>
                </a:glow>
              </a:effectLst>
            </p:spPr>
          </p:cxnSp>
          <p:cxnSp>
            <p:nvCxnSpPr>
              <p:cNvPr id="56" name="Straight Connector 55"/>
              <p:cNvCxnSpPr/>
              <p:nvPr/>
            </p:nvCxnSpPr>
            <p:spPr>
              <a:xfrm flipV="1">
                <a:off x="6908918" y="4373106"/>
                <a:ext cx="363825" cy="243351"/>
              </a:xfrm>
              <a:prstGeom prst="line">
                <a:avLst/>
              </a:prstGeom>
              <a:noFill/>
              <a:ln w="19050" cap="flat" cmpd="sng" algn="ctr">
                <a:solidFill>
                  <a:srgbClr val="70AD47">
                    <a:lumMod val="40000"/>
                    <a:lumOff val="60000"/>
                  </a:srgbClr>
                </a:solidFill>
                <a:prstDash val="sysDash"/>
                <a:miter lim="800000"/>
              </a:ln>
              <a:effectLst>
                <a:glow rad="63500">
                  <a:srgbClr val="70AD47">
                    <a:satMod val="175000"/>
                    <a:alpha val="40000"/>
                  </a:srgbClr>
                </a:glow>
              </a:effectLst>
            </p:spPr>
          </p:cxnSp>
          <p:cxnSp>
            <p:nvCxnSpPr>
              <p:cNvPr id="57" name="Straight Connector 56"/>
              <p:cNvCxnSpPr/>
              <p:nvPr/>
            </p:nvCxnSpPr>
            <p:spPr>
              <a:xfrm flipV="1">
                <a:off x="6980769" y="4414939"/>
                <a:ext cx="277549" cy="341723"/>
              </a:xfrm>
              <a:prstGeom prst="line">
                <a:avLst/>
              </a:prstGeom>
              <a:noFill/>
              <a:ln w="19050" cap="flat" cmpd="sng" algn="ctr">
                <a:solidFill>
                  <a:srgbClr val="70AD47">
                    <a:lumMod val="40000"/>
                    <a:lumOff val="60000"/>
                  </a:srgbClr>
                </a:solidFill>
                <a:prstDash val="sysDash"/>
                <a:miter lim="800000"/>
              </a:ln>
              <a:effectLst>
                <a:glow rad="63500">
                  <a:srgbClr val="70AD47">
                    <a:satMod val="175000"/>
                    <a:alpha val="40000"/>
                  </a:srgbClr>
                </a:glow>
              </a:effectLst>
            </p:spPr>
          </p:cxnSp>
        </p:grpSp>
      </p:grpSp>
      <p:grpSp>
        <p:nvGrpSpPr>
          <p:cNvPr id="58" name="Group 57"/>
          <p:cNvGrpSpPr/>
          <p:nvPr/>
        </p:nvGrpSpPr>
        <p:grpSpPr>
          <a:xfrm>
            <a:off x="9140080" y="1106722"/>
            <a:ext cx="1258350" cy="1007920"/>
            <a:chOff x="6395935" y="4824556"/>
            <a:chExt cx="1258678" cy="1008183"/>
          </a:xfrm>
        </p:grpSpPr>
        <p:sp>
          <p:nvSpPr>
            <p:cNvPr id="59" name="Right Arrow Callout 58"/>
            <p:cNvSpPr/>
            <p:nvPr/>
          </p:nvSpPr>
          <p:spPr>
            <a:xfrm rot="10800000">
              <a:off x="6744936" y="5138331"/>
              <a:ext cx="337302" cy="394992"/>
            </a:xfrm>
            <a:prstGeom prst="rightArrowCallout">
              <a:avLst/>
            </a:prstGeom>
            <a:gradFill rotWithShape="1">
              <a:gsLst>
                <a:gs pos="0">
                  <a:sysClr val="windowText" lastClr="000000">
                    <a:satMod val="103000"/>
                    <a:lumMod val="102000"/>
                    <a:tint val="94000"/>
                  </a:sysClr>
                </a:gs>
                <a:gs pos="50000">
                  <a:sysClr val="windowText" lastClr="000000">
                    <a:satMod val="110000"/>
                    <a:lumMod val="100000"/>
                    <a:shade val="100000"/>
                  </a:sysClr>
                </a:gs>
                <a:gs pos="100000">
                  <a:sysClr val="windowText" lastClr="000000">
                    <a:lumMod val="99000"/>
                    <a:satMod val="120000"/>
                    <a:shade val="78000"/>
                  </a:sys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914126">
                <a:defRPr/>
              </a:pPr>
              <a:endParaRPr lang="en-US" sz="1400" kern="0">
                <a:solidFill>
                  <a:prstClr val="white"/>
                </a:solidFill>
                <a:latin typeface="Calibri" panose="020F0502020204030204"/>
              </a:endParaRPr>
            </a:p>
          </p:txBody>
        </p:sp>
        <p:sp>
          <p:nvSpPr>
            <p:cNvPr id="60" name="TextBox 59"/>
            <p:cNvSpPr txBox="1"/>
            <p:nvPr/>
          </p:nvSpPr>
          <p:spPr>
            <a:xfrm>
              <a:off x="6395935" y="4824556"/>
              <a:ext cx="1258678" cy="307777"/>
            </a:xfrm>
            <a:prstGeom prst="rect">
              <a:avLst/>
            </a:prstGeom>
            <a:noFill/>
          </p:spPr>
          <p:txBody>
            <a:bodyPr wrap="none" rtlCol="0">
              <a:spAutoFit/>
            </a:bodyPr>
            <a:lstStyle/>
            <a:p>
              <a:r>
                <a:rPr lang="en-US" sz="1400" dirty="0">
                  <a:solidFill>
                    <a:prstClr val="black"/>
                  </a:solidFill>
                </a:rPr>
                <a:t>VPN Gateway</a:t>
              </a:r>
            </a:p>
          </p:txBody>
        </p:sp>
        <p:grpSp>
          <p:nvGrpSpPr>
            <p:cNvPr id="61" name="Group 60"/>
            <p:cNvGrpSpPr/>
            <p:nvPr/>
          </p:nvGrpSpPr>
          <p:grpSpPr>
            <a:xfrm rot="13770841">
              <a:off x="7034955" y="5377942"/>
              <a:ext cx="336862" cy="572732"/>
              <a:chOff x="2752107" y="4851953"/>
              <a:chExt cx="456603" cy="776316"/>
            </a:xfrm>
          </p:grpSpPr>
          <p:cxnSp>
            <p:nvCxnSpPr>
              <p:cNvPr id="62" name="Straight Connector 61"/>
              <p:cNvCxnSpPr/>
              <p:nvPr/>
            </p:nvCxnSpPr>
            <p:spPr>
              <a:xfrm>
                <a:off x="2868233" y="4851953"/>
                <a:ext cx="337549" cy="303123"/>
              </a:xfrm>
              <a:prstGeom prst="line">
                <a:avLst/>
              </a:prstGeom>
              <a:noFill/>
              <a:ln w="19050" cap="flat" cmpd="sng" algn="ctr">
                <a:solidFill>
                  <a:srgbClr val="70AD47">
                    <a:lumMod val="40000"/>
                    <a:lumOff val="60000"/>
                  </a:srgbClr>
                </a:solidFill>
                <a:prstDash val="sysDash"/>
                <a:miter lim="800000"/>
              </a:ln>
              <a:effectLst>
                <a:glow rad="63500">
                  <a:srgbClr val="70AD47">
                    <a:satMod val="175000"/>
                    <a:alpha val="40000"/>
                  </a:srgbClr>
                </a:glow>
              </a:effectLst>
            </p:spPr>
          </p:cxnSp>
          <p:cxnSp>
            <p:nvCxnSpPr>
              <p:cNvPr id="63" name="Straight Connector 62"/>
              <p:cNvCxnSpPr/>
              <p:nvPr/>
            </p:nvCxnSpPr>
            <p:spPr>
              <a:xfrm>
                <a:off x="2777445" y="4946393"/>
                <a:ext cx="428337" cy="233727"/>
              </a:xfrm>
              <a:prstGeom prst="line">
                <a:avLst/>
              </a:prstGeom>
              <a:noFill/>
              <a:ln w="19050" cap="flat" cmpd="sng" algn="ctr">
                <a:solidFill>
                  <a:srgbClr val="70AD47">
                    <a:lumMod val="40000"/>
                    <a:lumOff val="60000"/>
                  </a:srgbClr>
                </a:solidFill>
                <a:prstDash val="sysDash"/>
                <a:miter lim="800000"/>
              </a:ln>
              <a:effectLst>
                <a:glow rad="63500">
                  <a:srgbClr val="70AD47">
                    <a:satMod val="175000"/>
                    <a:alpha val="40000"/>
                  </a:srgbClr>
                </a:glow>
              </a:effectLst>
            </p:spPr>
          </p:cxnSp>
          <p:cxnSp>
            <p:nvCxnSpPr>
              <p:cNvPr id="64" name="Straight Connector 63"/>
              <p:cNvCxnSpPr/>
              <p:nvPr/>
            </p:nvCxnSpPr>
            <p:spPr>
              <a:xfrm>
                <a:off x="2752107" y="5109439"/>
                <a:ext cx="447071" cy="90936"/>
              </a:xfrm>
              <a:prstGeom prst="line">
                <a:avLst/>
              </a:prstGeom>
              <a:noFill/>
              <a:ln w="19050" cap="flat" cmpd="sng" algn="ctr">
                <a:solidFill>
                  <a:srgbClr val="70AD47">
                    <a:lumMod val="40000"/>
                    <a:lumOff val="60000"/>
                  </a:srgbClr>
                </a:solidFill>
                <a:prstDash val="sysDash"/>
                <a:miter lim="800000"/>
              </a:ln>
              <a:effectLst>
                <a:glow rad="63500">
                  <a:srgbClr val="70AD47">
                    <a:satMod val="175000"/>
                    <a:alpha val="40000"/>
                  </a:srgbClr>
                </a:glow>
              </a:effectLst>
            </p:spPr>
          </p:cxnSp>
          <p:cxnSp>
            <p:nvCxnSpPr>
              <p:cNvPr id="65" name="Straight Connector 64"/>
              <p:cNvCxnSpPr/>
              <p:nvPr/>
            </p:nvCxnSpPr>
            <p:spPr>
              <a:xfrm flipV="1">
                <a:off x="2777445" y="5226692"/>
                <a:ext cx="421732" cy="73804"/>
              </a:xfrm>
              <a:prstGeom prst="line">
                <a:avLst/>
              </a:prstGeom>
              <a:noFill/>
              <a:ln w="19050" cap="flat" cmpd="sng" algn="ctr">
                <a:solidFill>
                  <a:srgbClr val="70AD47">
                    <a:lumMod val="40000"/>
                    <a:lumOff val="60000"/>
                  </a:srgbClr>
                </a:solidFill>
                <a:prstDash val="sysDash"/>
                <a:miter lim="800000"/>
              </a:ln>
              <a:effectLst>
                <a:glow rad="63500">
                  <a:srgbClr val="70AD47">
                    <a:satMod val="175000"/>
                    <a:alpha val="40000"/>
                  </a:srgbClr>
                </a:glow>
              </a:effectLst>
            </p:spPr>
          </p:cxnSp>
          <p:cxnSp>
            <p:nvCxnSpPr>
              <p:cNvPr id="66" name="Straight Connector 65"/>
              <p:cNvCxnSpPr/>
              <p:nvPr/>
            </p:nvCxnSpPr>
            <p:spPr>
              <a:xfrm flipV="1">
                <a:off x="2844885" y="5244713"/>
                <a:ext cx="363825" cy="243351"/>
              </a:xfrm>
              <a:prstGeom prst="line">
                <a:avLst/>
              </a:prstGeom>
              <a:noFill/>
              <a:ln w="19050" cap="flat" cmpd="sng" algn="ctr">
                <a:solidFill>
                  <a:srgbClr val="70AD47">
                    <a:lumMod val="40000"/>
                    <a:lumOff val="60000"/>
                  </a:srgbClr>
                </a:solidFill>
                <a:prstDash val="sysDash"/>
                <a:miter lim="800000"/>
              </a:ln>
              <a:effectLst>
                <a:glow rad="63500">
                  <a:srgbClr val="70AD47">
                    <a:satMod val="175000"/>
                    <a:alpha val="40000"/>
                  </a:srgbClr>
                </a:glow>
              </a:effectLst>
            </p:spPr>
          </p:cxnSp>
          <p:cxnSp>
            <p:nvCxnSpPr>
              <p:cNvPr id="67" name="Straight Connector 66"/>
              <p:cNvCxnSpPr/>
              <p:nvPr/>
            </p:nvCxnSpPr>
            <p:spPr>
              <a:xfrm flipV="1">
                <a:off x="2916736" y="5286546"/>
                <a:ext cx="277549" cy="341723"/>
              </a:xfrm>
              <a:prstGeom prst="line">
                <a:avLst/>
              </a:prstGeom>
              <a:noFill/>
              <a:ln w="19050" cap="flat" cmpd="sng" algn="ctr">
                <a:solidFill>
                  <a:srgbClr val="70AD47">
                    <a:lumMod val="40000"/>
                    <a:lumOff val="60000"/>
                  </a:srgbClr>
                </a:solidFill>
                <a:prstDash val="sysDash"/>
                <a:miter lim="800000"/>
              </a:ln>
              <a:effectLst>
                <a:glow rad="63500">
                  <a:srgbClr val="70AD47">
                    <a:satMod val="175000"/>
                    <a:alpha val="40000"/>
                  </a:srgbClr>
                </a:glow>
              </a:effectLst>
            </p:spPr>
          </p:cxnSp>
        </p:grpSp>
      </p:grpSp>
      <p:cxnSp>
        <p:nvCxnSpPr>
          <p:cNvPr id="68" name="Straight Connector 67"/>
          <p:cNvCxnSpPr/>
          <p:nvPr/>
        </p:nvCxnSpPr>
        <p:spPr>
          <a:xfrm flipH="1">
            <a:off x="8269603" y="1699447"/>
            <a:ext cx="1108774" cy="3634902"/>
          </a:xfrm>
          <a:prstGeom prst="line">
            <a:avLst/>
          </a:prstGeom>
          <a:noFill/>
          <a:ln w="76200" cap="flat" cmpd="sng" algn="ctr">
            <a:solidFill>
              <a:srgbClr val="92D050"/>
            </a:solidFill>
            <a:prstDash val="sysDash"/>
            <a:miter lim="800000"/>
          </a:ln>
          <a:effectLst>
            <a:glow rad="63500">
              <a:srgbClr val="70AD47">
                <a:satMod val="175000"/>
                <a:alpha val="40000"/>
              </a:srgbClr>
            </a:glow>
          </a:effectLst>
        </p:spPr>
      </p:cxnSp>
    </p:spTree>
    <p:extLst>
      <p:ext uri="{BB962C8B-B14F-4D97-AF65-F5344CB8AC3E}">
        <p14:creationId xmlns:p14="http://schemas.microsoft.com/office/powerpoint/2010/main" val="206292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left)">
                                      <p:cBhvr>
                                        <p:cTn id="1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Site-to-Site VPN Gateway</a:t>
            </a:r>
          </a:p>
        </p:txBody>
      </p:sp>
      <p:pic>
        <p:nvPicPr>
          <p:cNvPr id="5" name="Picture 4"/>
          <p:cNvPicPr>
            <a:picLocks noChangeAspect="1"/>
          </p:cNvPicPr>
          <p:nvPr/>
        </p:nvPicPr>
        <p:blipFill>
          <a:blip r:embed="rId3"/>
          <a:stretch>
            <a:fillRect/>
          </a:stretch>
        </p:blipFill>
        <p:spPr>
          <a:xfrm>
            <a:off x="7924277" y="1736773"/>
            <a:ext cx="4124677" cy="2505405"/>
          </a:xfrm>
          <a:prstGeom prst="rect">
            <a:avLst/>
          </a:prstGeom>
        </p:spPr>
      </p:pic>
      <p:sp>
        <p:nvSpPr>
          <p:cNvPr id="4" name="Content Placeholder 3"/>
          <p:cNvSpPr>
            <a:spLocks noGrp="1"/>
          </p:cNvSpPr>
          <p:nvPr>
            <p:ph idx="1"/>
          </p:nvPr>
        </p:nvSpPr>
        <p:spPr/>
        <p:txBody>
          <a:bodyPr>
            <a:normAutofit fontScale="92500" lnSpcReduction="10000"/>
          </a:bodyPr>
          <a:lstStyle/>
          <a:p>
            <a:r>
              <a:rPr lang="en-US" dirty="0"/>
              <a:t>You need to know the IPv4 address of your gateway</a:t>
            </a:r>
          </a:p>
          <a:p>
            <a:r>
              <a:rPr lang="en-US" dirty="0"/>
              <a:t>Ensure it’s a supported device</a:t>
            </a:r>
          </a:p>
          <a:p>
            <a:r>
              <a:rPr lang="en-US" dirty="0"/>
              <a:t>Know all the subnets used on-premises</a:t>
            </a:r>
          </a:p>
          <a:p>
            <a:r>
              <a:rPr lang="en-US" dirty="0"/>
              <a:t>Virtual Network needs to have the S2S VPN enabled</a:t>
            </a:r>
          </a:p>
          <a:p>
            <a:r>
              <a:rPr lang="en-US" dirty="0"/>
              <a:t>Ensure a Gateway subnet is added to the Virtual Network</a:t>
            </a:r>
          </a:p>
          <a:p>
            <a:r>
              <a:rPr lang="en-US" dirty="0"/>
              <a:t>Once the Virtual Network is created add the gateway using Create Gateway and select Dynamic or Static Routing depending on the gateway device used on-premises</a:t>
            </a:r>
          </a:p>
          <a:p>
            <a:r>
              <a:rPr lang="en-US" dirty="0"/>
              <a:t>Connection will be established</a:t>
            </a:r>
          </a:p>
          <a:p>
            <a:r>
              <a:rPr lang="en-US" dirty="0"/>
              <a:t>Azure is now an extension of your network</a:t>
            </a:r>
          </a:p>
          <a:p>
            <a:endParaRPr lang="en-US" dirty="0"/>
          </a:p>
        </p:txBody>
      </p:sp>
    </p:spTree>
    <p:extLst>
      <p:ext uri="{BB962C8B-B14F-4D97-AF65-F5344CB8AC3E}">
        <p14:creationId xmlns:p14="http://schemas.microsoft.com/office/powerpoint/2010/main" val="201452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Site-to-site VPN Details</a:t>
            </a:r>
          </a:p>
        </p:txBody>
      </p:sp>
      <p:sp>
        <p:nvSpPr>
          <p:cNvPr id="3" name="Content Placeholder 2"/>
          <p:cNvSpPr>
            <a:spLocks noGrp="1"/>
          </p:cNvSpPr>
          <p:nvPr>
            <p:ph idx="1"/>
          </p:nvPr>
        </p:nvSpPr>
        <p:spPr/>
        <p:txBody>
          <a:bodyPr>
            <a:normAutofit lnSpcReduction="10000"/>
          </a:bodyPr>
          <a:lstStyle/>
          <a:p>
            <a:r>
              <a:rPr lang="en-US" dirty="0"/>
              <a:t>2 VMs in an Active/Passive configuration</a:t>
            </a:r>
          </a:p>
          <a:p>
            <a:r>
              <a:rPr lang="en-US" dirty="0"/>
              <a:t>Computationally intensive IPSEC used to secure data which typically means around 80 Mbps of throughput</a:t>
            </a:r>
          </a:p>
          <a:p>
            <a:r>
              <a:rPr lang="en-US" dirty="0"/>
              <a:t>High performance gateway uses larger VMs with around 200 Mbps</a:t>
            </a:r>
          </a:p>
          <a:p>
            <a:r>
              <a:rPr lang="en-US" dirty="0"/>
              <a:t>Latency depends on routes taken over Internet and distance but common to see around 30 </a:t>
            </a:r>
            <a:r>
              <a:rPr lang="en-US" dirty="0" err="1"/>
              <a:t>ms</a:t>
            </a:r>
            <a:endParaRPr lang="en-US" dirty="0"/>
          </a:p>
          <a:p>
            <a:r>
              <a:rPr lang="en-US" dirty="0"/>
              <a:t>Multiple virtual networks and on-premises locations can be connected together via S2S VPN (10 for standard, 30 for high performance)</a:t>
            </a:r>
          </a:p>
          <a:p>
            <a:r>
              <a:rPr lang="en-US" dirty="0"/>
              <a:t>Pay for egress data</a:t>
            </a:r>
          </a:p>
        </p:txBody>
      </p:sp>
    </p:spTree>
    <p:extLst>
      <p:ext uri="{BB962C8B-B14F-4D97-AF65-F5344CB8AC3E}">
        <p14:creationId xmlns:p14="http://schemas.microsoft.com/office/powerpoint/2010/main" val="1921434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ExpressRoute</a:t>
            </a:r>
            <a:endParaRPr lang="en-US" dirty="0"/>
          </a:p>
        </p:txBody>
      </p:sp>
      <p:sp>
        <p:nvSpPr>
          <p:cNvPr id="4" name="Content Placeholder 3"/>
          <p:cNvSpPr>
            <a:spLocks noGrp="1"/>
          </p:cNvSpPr>
          <p:nvPr>
            <p:ph idx="1"/>
          </p:nvPr>
        </p:nvSpPr>
        <p:spPr/>
        <p:txBody>
          <a:bodyPr>
            <a:normAutofit fontScale="92500" lnSpcReduction="20000"/>
          </a:bodyPr>
          <a:lstStyle/>
          <a:p>
            <a:r>
              <a:rPr lang="en-US" dirty="0"/>
              <a:t>Provides direct layer 3 connectivity between your network and your services in Azure giving a predictable path and therefore performance</a:t>
            </a:r>
          </a:p>
          <a:p>
            <a:r>
              <a:rPr lang="en-US" dirty="0"/>
              <a:t>Does not leverage public Internet but instead dedicated connectivity giving high security and isolation</a:t>
            </a:r>
          </a:p>
          <a:p>
            <a:r>
              <a:rPr lang="en-US" dirty="0"/>
              <a:t>High throughput, low latency</a:t>
            </a:r>
          </a:p>
          <a:p>
            <a:r>
              <a:rPr lang="en-US" dirty="0"/>
              <a:t>Available in unlimited data or metered data plans</a:t>
            </a:r>
          </a:p>
          <a:p>
            <a:r>
              <a:rPr lang="en-US" dirty="0"/>
              <a:t>Enables services such as storage, big data, backup/recovery, media and hybrid apps with improved connectivity</a:t>
            </a:r>
          </a:p>
          <a:p>
            <a:r>
              <a:rPr lang="en-US" dirty="0"/>
              <a:t>Two types of ExpressRoute connectivity</a:t>
            </a:r>
          </a:p>
          <a:p>
            <a:pPr lvl="1"/>
            <a:r>
              <a:rPr lang="en-US" dirty="0"/>
              <a:t>Network Service Provider (e.g. MPLS)</a:t>
            </a:r>
          </a:p>
          <a:p>
            <a:pPr lvl="1"/>
            <a:r>
              <a:rPr lang="en-US" dirty="0"/>
              <a:t>Exchange Provider</a:t>
            </a:r>
          </a:p>
          <a:p>
            <a:endParaRPr lang="en-US" dirty="0"/>
          </a:p>
        </p:txBody>
      </p:sp>
    </p:spTree>
    <p:extLst>
      <p:ext uri="{BB962C8B-B14F-4D97-AF65-F5344CB8AC3E}">
        <p14:creationId xmlns:p14="http://schemas.microsoft.com/office/powerpoint/2010/main" val="322683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6598" dirty="0"/>
              <a:t>Complementary Solutions</a:t>
            </a:r>
          </a:p>
        </p:txBody>
      </p:sp>
      <p:grpSp>
        <p:nvGrpSpPr>
          <p:cNvPr id="10" name="Group 9"/>
          <p:cNvGrpSpPr/>
          <p:nvPr/>
        </p:nvGrpSpPr>
        <p:grpSpPr>
          <a:xfrm>
            <a:off x="8541700" y="4536293"/>
            <a:ext cx="3460754" cy="2106259"/>
            <a:chOff x="2026110" y="2686870"/>
            <a:chExt cx="5796614" cy="3527895"/>
          </a:xfrm>
        </p:grpSpPr>
        <p:grpSp>
          <p:nvGrpSpPr>
            <p:cNvPr id="11" name="Group 10"/>
            <p:cNvGrpSpPr/>
            <p:nvPr/>
          </p:nvGrpSpPr>
          <p:grpSpPr>
            <a:xfrm>
              <a:off x="2026110" y="2686870"/>
              <a:ext cx="5796614" cy="3527895"/>
              <a:chOff x="2979683" y="2537086"/>
              <a:chExt cx="4664632" cy="2838956"/>
            </a:xfrm>
            <a:solidFill>
              <a:schemeClr val="bg1"/>
            </a:solidFill>
          </p:grpSpPr>
          <p:sp>
            <p:nvSpPr>
              <p:cNvPr id="16" name="Oval 15"/>
              <p:cNvSpPr/>
              <p:nvPr/>
            </p:nvSpPr>
            <p:spPr>
              <a:xfrm>
                <a:off x="4133522" y="2537086"/>
                <a:ext cx="2219981" cy="2117206"/>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7" name="Oval 16"/>
              <p:cNvSpPr/>
              <p:nvPr/>
            </p:nvSpPr>
            <p:spPr>
              <a:xfrm>
                <a:off x="2979683" y="3752193"/>
                <a:ext cx="1702675" cy="1623849"/>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8" name="Oval 17"/>
              <p:cNvSpPr/>
              <p:nvPr/>
            </p:nvSpPr>
            <p:spPr>
              <a:xfrm>
                <a:off x="5836197" y="3651632"/>
                <a:ext cx="1808118" cy="1724410"/>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9" name="Rectangle 18"/>
              <p:cNvSpPr/>
              <p:nvPr/>
            </p:nvSpPr>
            <p:spPr>
              <a:xfrm>
                <a:off x="3830320" y="4419600"/>
                <a:ext cx="2915920" cy="956442"/>
              </a:xfrm>
              <a:prstGeom prst="rect">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grpSp>
        <p:sp>
          <p:nvSpPr>
            <p:cNvPr id="12" name="Oval 11"/>
            <p:cNvSpPr/>
            <p:nvPr/>
          </p:nvSpPr>
          <p:spPr>
            <a:xfrm>
              <a:off x="2026110" y="4196851"/>
              <a:ext cx="2115869" cy="20179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3" name="Oval 12"/>
            <p:cNvSpPr/>
            <p:nvPr/>
          </p:nvSpPr>
          <p:spPr>
            <a:xfrm>
              <a:off x="3459955" y="2686870"/>
              <a:ext cx="2758711" cy="26309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4" name="Oval 13"/>
            <p:cNvSpPr/>
            <p:nvPr/>
          </p:nvSpPr>
          <p:spPr>
            <a:xfrm>
              <a:off x="5575824" y="4071887"/>
              <a:ext cx="2246900" cy="21428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5" name="Rectangle 14"/>
            <p:cNvSpPr/>
            <p:nvPr/>
          </p:nvSpPr>
          <p:spPr>
            <a:xfrm>
              <a:off x="3083174" y="5026220"/>
              <a:ext cx="3623536" cy="11885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grpSp>
    </p:spTree>
    <p:extLst>
      <p:ext uri="{BB962C8B-B14F-4D97-AF65-F5344CB8AC3E}">
        <p14:creationId xmlns:p14="http://schemas.microsoft.com/office/powerpoint/2010/main" val="3622008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Active Directory?</a:t>
            </a:r>
          </a:p>
        </p:txBody>
      </p:sp>
      <p:sp>
        <p:nvSpPr>
          <p:cNvPr id="3" name="Content Placeholder 2"/>
          <p:cNvSpPr>
            <a:spLocks noGrp="1"/>
          </p:cNvSpPr>
          <p:nvPr>
            <p:ph idx="1"/>
          </p:nvPr>
        </p:nvSpPr>
        <p:spPr/>
        <p:txBody>
          <a:bodyPr>
            <a:normAutofit/>
          </a:bodyPr>
          <a:lstStyle/>
          <a:p>
            <a:r>
              <a:rPr lang="en-US" dirty="0"/>
              <a:t>Consider todays world where users have multiple devices, accessing applications (SaaS) everywhere including Microsoft, Amazon, Salesforce </a:t>
            </a:r>
            <a:r>
              <a:rPr lang="en-US" dirty="0" err="1"/>
              <a:t>etc</a:t>
            </a:r>
            <a:r>
              <a:rPr lang="en-US" dirty="0"/>
              <a:t> </a:t>
            </a:r>
            <a:r>
              <a:rPr lang="en-US" dirty="0" err="1"/>
              <a:t>etc</a:t>
            </a:r>
            <a:endParaRPr lang="en-US" dirty="0"/>
          </a:p>
          <a:p>
            <a:r>
              <a:rPr lang="en-US" dirty="0"/>
              <a:t>This means identities are needed in each “cloud” of service</a:t>
            </a:r>
          </a:p>
          <a:p>
            <a:r>
              <a:rPr lang="en-US" dirty="0"/>
              <a:t>The solution is federation enabling used of a single on-premises identity. Your organization could federate with partners however this can get highly complex to maintain</a:t>
            </a:r>
          </a:p>
          <a:p>
            <a:r>
              <a:rPr lang="en-US" dirty="0"/>
              <a:t>Azure Active Directory is an identity solution (not a true directory service) that has federations to all major services</a:t>
            </a:r>
          </a:p>
          <a:p>
            <a:endParaRPr lang="en-US" dirty="0"/>
          </a:p>
        </p:txBody>
      </p:sp>
    </p:spTree>
    <p:extLst>
      <p:ext uri="{BB962C8B-B14F-4D97-AF65-F5344CB8AC3E}">
        <p14:creationId xmlns:p14="http://schemas.microsoft.com/office/powerpoint/2010/main" val="100001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Introducing the Virtual Network</a:t>
            </a:r>
          </a:p>
        </p:txBody>
      </p:sp>
      <p:sp>
        <p:nvSpPr>
          <p:cNvPr id="4" name="Content Placeholder 3"/>
          <p:cNvSpPr>
            <a:spLocks noGrp="1"/>
          </p:cNvSpPr>
          <p:nvPr>
            <p:ph idx="1"/>
          </p:nvPr>
        </p:nvSpPr>
        <p:spPr/>
        <p:txBody>
          <a:bodyPr>
            <a:normAutofit fontScale="85000" lnSpcReduction="20000"/>
          </a:bodyPr>
          <a:lstStyle/>
          <a:p>
            <a:r>
              <a:rPr lang="en-US" dirty="0"/>
              <a:t>Virtual Networks allow you to define the IP space used </a:t>
            </a:r>
          </a:p>
          <a:p>
            <a:r>
              <a:rPr lang="en-US" dirty="0"/>
              <a:t>IP space used is typically from RFC 1918 but does not have to be</a:t>
            </a:r>
          </a:p>
          <a:p>
            <a:pPr lvl="1"/>
            <a:r>
              <a:rPr lang="pt-BR" dirty="0"/>
              <a:t>10.0.0.0 - 10.255.255.255 (10/8 prefix)</a:t>
            </a:r>
          </a:p>
          <a:p>
            <a:pPr lvl="1"/>
            <a:r>
              <a:rPr lang="pt-BR" dirty="0"/>
              <a:t>172.16.0.0 - 172.31.255.255 (172.16/12 prefix)</a:t>
            </a:r>
          </a:p>
          <a:p>
            <a:pPr lvl="1"/>
            <a:r>
              <a:rPr lang="pt-BR" dirty="0"/>
              <a:t>192.168.0.0 - 192.168.255.255 (192.168/16 prefix)</a:t>
            </a:r>
          </a:p>
          <a:p>
            <a:r>
              <a:rPr lang="en-US" dirty="0"/>
              <a:t>You can divide into Virtual Subnets to separate traffic</a:t>
            </a:r>
          </a:p>
          <a:p>
            <a:r>
              <a:rPr lang="en-US" dirty="0"/>
              <a:t>Virtual Networks are bound to an Azure region</a:t>
            </a:r>
          </a:p>
          <a:p>
            <a:r>
              <a:rPr lang="en-US" dirty="0"/>
              <a:t>Up to 2048 VMs in a Virtual Network</a:t>
            </a:r>
          </a:p>
          <a:p>
            <a:r>
              <a:rPr lang="en-US" dirty="0"/>
              <a:t>Pick IP space NOT used on-premises</a:t>
            </a:r>
          </a:p>
          <a:p>
            <a:r>
              <a:rPr lang="en-US" dirty="0"/>
              <a:t>VMs created in new portal are always in a Virtual Network as are VMs created via ARM</a:t>
            </a:r>
          </a:p>
          <a:p>
            <a:r>
              <a:rPr lang="en-US" dirty="0"/>
              <a:t>VMS can be in different Resource Group from that of the Virtual Network</a:t>
            </a:r>
          </a:p>
          <a:p>
            <a:endParaRPr lang="en-US" dirty="0"/>
          </a:p>
        </p:txBody>
      </p:sp>
    </p:spTree>
    <p:extLst>
      <p:ext uri="{BB962C8B-B14F-4D97-AF65-F5344CB8AC3E}">
        <p14:creationId xmlns:p14="http://schemas.microsoft.com/office/powerpoint/2010/main" val="3159303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it can work</a:t>
            </a:r>
          </a:p>
        </p:txBody>
      </p:sp>
      <p:sp>
        <p:nvSpPr>
          <p:cNvPr id="122" name="Isosceles Triangle 121"/>
          <p:cNvSpPr/>
          <p:nvPr/>
        </p:nvSpPr>
        <p:spPr>
          <a:xfrm>
            <a:off x="1909688" y="2317439"/>
            <a:ext cx="1638367" cy="1245672"/>
          </a:xfrm>
          <a:prstGeom prst="triangle">
            <a:avLst/>
          </a:prstGeom>
          <a:solidFill>
            <a:sysClr val="window" lastClr="FFFFFF"/>
          </a:solidFill>
          <a:ln w="38100" cap="flat" cmpd="sng" algn="ctr">
            <a:solidFill>
              <a:srgbClr val="5AA6C0"/>
            </a:solidFill>
            <a:prstDash val="solid"/>
          </a:ln>
          <a:effectLst/>
        </p:spPr>
        <p:txBody>
          <a:bodyPr rtlCol="0" anchor="ctr"/>
          <a:lstStyle/>
          <a:p>
            <a:pPr algn="ctr" defTabSz="914126">
              <a:defRPr/>
            </a:pPr>
            <a:endParaRPr lang="en-US" sz="1799" kern="0">
              <a:solidFill>
                <a:prstClr val="black"/>
              </a:solidFill>
              <a:latin typeface="Trebuchet MS" panose="020B0603020202020204"/>
            </a:endParaRPr>
          </a:p>
        </p:txBody>
      </p:sp>
      <p:cxnSp>
        <p:nvCxnSpPr>
          <p:cNvPr id="123" name="Straight Connector 122"/>
          <p:cNvCxnSpPr>
            <a:stCxn id="139" idx="7"/>
            <a:endCxn id="138" idx="0"/>
          </p:cNvCxnSpPr>
          <p:nvPr/>
        </p:nvCxnSpPr>
        <p:spPr>
          <a:xfrm flipV="1">
            <a:off x="2558166" y="2719027"/>
            <a:ext cx="170706" cy="382279"/>
          </a:xfrm>
          <a:prstGeom prst="line">
            <a:avLst/>
          </a:prstGeom>
          <a:noFill/>
          <a:ln w="19050" cap="flat" cmpd="sng" algn="ctr">
            <a:solidFill>
              <a:srgbClr val="5AA6C0"/>
            </a:solidFill>
            <a:prstDash val="solid"/>
          </a:ln>
          <a:effectLst/>
        </p:spPr>
      </p:cxnSp>
      <p:cxnSp>
        <p:nvCxnSpPr>
          <p:cNvPr id="124" name="Straight Connector 123"/>
          <p:cNvCxnSpPr>
            <a:stCxn id="140" idx="0"/>
            <a:endCxn id="138" idx="0"/>
          </p:cNvCxnSpPr>
          <p:nvPr/>
        </p:nvCxnSpPr>
        <p:spPr>
          <a:xfrm flipH="1" flipV="1">
            <a:off x="2728872" y="2719027"/>
            <a:ext cx="221619" cy="349878"/>
          </a:xfrm>
          <a:prstGeom prst="line">
            <a:avLst/>
          </a:prstGeom>
          <a:noFill/>
          <a:ln w="19050" cap="flat" cmpd="sng" algn="ctr">
            <a:solidFill>
              <a:srgbClr val="5AA6C0"/>
            </a:solidFill>
            <a:prstDash val="solid"/>
          </a:ln>
          <a:effectLst/>
        </p:spPr>
      </p:cxnSp>
      <p:grpSp>
        <p:nvGrpSpPr>
          <p:cNvPr id="125" name="Group 124"/>
          <p:cNvGrpSpPr/>
          <p:nvPr/>
        </p:nvGrpSpPr>
        <p:grpSpPr>
          <a:xfrm>
            <a:off x="4810909" y="2723550"/>
            <a:ext cx="2706971" cy="1647498"/>
            <a:chOff x="2095795" y="2298974"/>
            <a:chExt cx="5117675" cy="3114684"/>
          </a:xfrm>
        </p:grpSpPr>
        <p:grpSp>
          <p:nvGrpSpPr>
            <p:cNvPr id="126" name="Group 125"/>
            <p:cNvGrpSpPr/>
            <p:nvPr/>
          </p:nvGrpSpPr>
          <p:grpSpPr>
            <a:xfrm>
              <a:off x="2095795" y="2298974"/>
              <a:ext cx="5117675" cy="3114684"/>
              <a:chOff x="2979683" y="2537086"/>
              <a:chExt cx="4664632" cy="2838956"/>
            </a:xfrm>
          </p:grpSpPr>
          <p:sp>
            <p:nvSpPr>
              <p:cNvPr id="132" name="Oval 131"/>
              <p:cNvSpPr/>
              <p:nvPr/>
            </p:nvSpPr>
            <p:spPr>
              <a:xfrm>
                <a:off x="4133522" y="2537086"/>
                <a:ext cx="2219981" cy="2117206"/>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33" name="Oval 132"/>
              <p:cNvSpPr/>
              <p:nvPr/>
            </p:nvSpPr>
            <p:spPr>
              <a:xfrm>
                <a:off x="2979683" y="3752193"/>
                <a:ext cx="1702675" cy="1623849"/>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34" name="Oval 133"/>
              <p:cNvSpPr/>
              <p:nvPr/>
            </p:nvSpPr>
            <p:spPr>
              <a:xfrm>
                <a:off x="5836197" y="3651632"/>
                <a:ext cx="1808118" cy="1724410"/>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35" name="Rectangle 134"/>
              <p:cNvSpPr/>
              <p:nvPr/>
            </p:nvSpPr>
            <p:spPr>
              <a:xfrm>
                <a:off x="3830320" y="4419600"/>
                <a:ext cx="2915920" cy="956442"/>
              </a:xfrm>
              <a:prstGeom prst="rect">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grpSp>
        <p:grpSp>
          <p:nvGrpSpPr>
            <p:cNvPr id="127" name="Group 126"/>
            <p:cNvGrpSpPr/>
            <p:nvPr/>
          </p:nvGrpSpPr>
          <p:grpSpPr>
            <a:xfrm>
              <a:off x="2095795" y="2298974"/>
              <a:ext cx="5117675" cy="3114684"/>
              <a:chOff x="2979683" y="2537086"/>
              <a:chExt cx="4664632" cy="2838956"/>
            </a:xfrm>
          </p:grpSpPr>
          <p:sp>
            <p:nvSpPr>
              <p:cNvPr id="128" name="Oval 127"/>
              <p:cNvSpPr/>
              <p:nvPr/>
            </p:nvSpPr>
            <p:spPr>
              <a:xfrm>
                <a:off x="2979683" y="3752193"/>
                <a:ext cx="1702675" cy="1623849"/>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29" name="Oval 128"/>
              <p:cNvSpPr/>
              <p:nvPr/>
            </p:nvSpPr>
            <p:spPr>
              <a:xfrm>
                <a:off x="4133522" y="2537086"/>
                <a:ext cx="2219981" cy="2117206"/>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30" name="Oval 129"/>
              <p:cNvSpPr/>
              <p:nvPr/>
            </p:nvSpPr>
            <p:spPr>
              <a:xfrm>
                <a:off x="5836197" y="3651632"/>
                <a:ext cx="1808118" cy="1724410"/>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31" name="Rectangle 130"/>
              <p:cNvSpPr/>
              <p:nvPr/>
            </p:nvSpPr>
            <p:spPr>
              <a:xfrm>
                <a:off x="3830320" y="4419600"/>
                <a:ext cx="2915920" cy="956442"/>
              </a:xfrm>
              <a:prstGeom prst="rect">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grpSp>
      </p:grpSp>
      <p:pic>
        <p:nvPicPr>
          <p:cNvPr id="13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4351" y="2944797"/>
            <a:ext cx="780087" cy="780087"/>
          </a:xfrm>
          <a:prstGeom prst="rect">
            <a:avLst/>
          </a:prstGeom>
        </p:spPr>
      </p:pic>
      <p:sp>
        <p:nvSpPr>
          <p:cNvPr id="137" name="TextBox 136"/>
          <p:cNvSpPr txBox="1"/>
          <p:nvPr/>
        </p:nvSpPr>
        <p:spPr>
          <a:xfrm>
            <a:off x="5103405" y="3669020"/>
            <a:ext cx="2226312" cy="768985"/>
          </a:xfrm>
          <a:prstGeom prst="rect">
            <a:avLst/>
          </a:prstGeom>
          <a:noFill/>
        </p:spPr>
        <p:txBody>
          <a:bodyPr wrap="none" rtlCol="0">
            <a:spAutoFit/>
          </a:bodyPr>
          <a:lstStyle/>
          <a:p>
            <a:pPr defTabSz="914126"/>
            <a:r>
              <a:rPr lang="en-US" sz="2199" dirty="0">
                <a:solidFill>
                  <a:srgbClr val="0070C0"/>
                </a:solidFill>
                <a:latin typeface="Trebuchet MS" panose="020B0603020202020204"/>
              </a:rPr>
              <a:t>Microsoft Azure</a:t>
            </a:r>
          </a:p>
          <a:p>
            <a:pPr defTabSz="914126"/>
            <a:r>
              <a:rPr lang="en-US" sz="2199" dirty="0">
                <a:solidFill>
                  <a:srgbClr val="0070C0"/>
                </a:solidFill>
                <a:latin typeface="Trebuchet MS" panose="020B0603020202020204"/>
              </a:rPr>
              <a:t>Active Directory</a:t>
            </a:r>
          </a:p>
        </p:txBody>
      </p:sp>
      <p:sp>
        <p:nvSpPr>
          <p:cNvPr id="138" name="Oval 137"/>
          <p:cNvSpPr/>
          <p:nvPr/>
        </p:nvSpPr>
        <p:spPr>
          <a:xfrm>
            <a:off x="2610149" y="2719027"/>
            <a:ext cx="237445" cy="221248"/>
          </a:xfrm>
          <a:prstGeom prst="ellipse">
            <a:avLst/>
          </a:prstGeom>
          <a:solidFill>
            <a:srgbClr val="5AA6C0"/>
          </a:solidFill>
          <a:ln w="12700" cap="flat" cmpd="sng" algn="ctr">
            <a:solidFill>
              <a:srgbClr val="5AA6C0">
                <a:shade val="50000"/>
              </a:srgbClr>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39" name="Oval 138"/>
          <p:cNvSpPr/>
          <p:nvPr/>
        </p:nvSpPr>
        <p:spPr>
          <a:xfrm>
            <a:off x="2355494" y="3068904"/>
            <a:ext cx="237445" cy="221248"/>
          </a:xfrm>
          <a:prstGeom prst="ellipse">
            <a:avLst/>
          </a:prstGeom>
          <a:solidFill>
            <a:srgbClr val="5AA6C0"/>
          </a:solidFill>
          <a:ln w="12700" cap="flat" cmpd="sng" algn="ctr">
            <a:solidFill>
              <a:srgbClr val="5AA6C0">
                <a:shade val="50000"/>
              </a:srgbClr>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40" name="Oval 139"/>
          <p:cNvSpPr/>
          <p:nvPr/>
        </p:nvSpPr>
        <p:spPr>
          <a:xfrm>
            <a:off x="2831768" y="3068904"/>
            <a:ext cx="237445" cy="221248"/>
          </a:xfrm>
          <a:prstGeom prst="ellipse">
            <a:avLst/>
          </a:prstGeom>
          <a:solidFill>
            <a:srgbClr val="5AA6C0"/>
          </a:solidFill>
          <a:ln w="12700" cap="flat" cmpd="sng" algn="ctr">
            <a:solidFill>
              <a:srgbClr val="5AA6C0">
                <a:shade val="50000"/>
              </a:srgbClr>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41" name="TextBox 140"/>
          <p:cNvSpPr txBox="1"/>
          <p:nvPr/>
        </p:nvSpPr>
        <p:spPr>
          <a:xfrm>
            <a:off x="1854953" y="3543089"/>
            <a:ext cx="2232722" cy="768985"/>
          </a:xfrm>
          <a:prstGeom prst="rect">
            <a:avLst/>
          </a:prstGeom>
          <a:noFill/>
        </p:spPr>
        <p:txBody>
          <a:bodyPr wrap="none" rtlCol="0">
            <a:spAutoFit/>
          </a:bodyPr>
          <a:lstStyle/>
          <a:p>
            <a:pPr defTabSz="914126"/>
            <a:r>
              <a:rPr lang="en-US" sz="2199" dirty="0">
                <a:solidFill>
                  <a:srgbClr val="0070C0"/>
                </a:solidFill>
                <a:latin typeface="Trebuchet MS" panose="020B0603020202020204"/>
              </a:rPr>
              <a:t>Active Directory</a:t>
            </a:r>
            <a:br>
              <a:rPr lang="en-US" sz="2199" dirty="0">
                <a:solidFill>
                  <a:srgbClr val="0070C0"/>
                </a:solidFill>
                <a:latin typeface="Trebuchet MS" panose="020B0603020202020204"/>
              </a:rPr>
            </a:br>
            <a:r>
              <a:rPr lang="en-US" sz="2199" dirty="0">
                <a:solidFill>
                  <a:srgbClr val="0070C0"/>
                </a:solidFill>
                <a:latin typeface="Trebuchet MS" panose="020B0603020202020204"/>
              </a:rPr>
              <a:t>Domain Services</a:t>
            </a:r>
          </a:p>
        </p:txBody>
      </p:sp>
      <p:pic>
        <p:nvPicPr>
          <p:cNvPr id="142" name="Picture 1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0137" y="4366525"/>
            <a:ext cx="1359840" cy="938557"/>
          </a:xfrm>
          <a:prstGeom prst="rect">
            <a:avLst/>
          </a:prstGeom>
        </p:spPr>
      </p:pic>
      <p:sp>
        <p:nvSpPr>
          <p:cNvPr id="143" name="TextBox 142"/>
          <p:cNvSpPr txBox="1"/>
          <p:nvPr/>
        </p:nvSpPr>
        <p:spPr>
          <a:xfrm>
            <a:off x="1854953" y="5305081"/>
            <a:ext cx="2139773" cy="430647"/>
          </a:xfrm>
          <a:prstGeom prst="rect">
            <a:avLst/>
          </a:prstGeom>
          <a:noFill/>
        </p:spPr>
        <p:txBody>
          <a:bodyPr wrap="none" rtlCol="0">
            <a:spAutoFit/>
          </a:bodyPr>
          <a:lstStyle/>
          <a:p>
            <a:pPr defTabSz="914126"/>
            <a:r>
              <a:rPr lang="en-US" sz="2199" dirty="0">
                <a:solidFill>
                  <a:srgbClr val="0070C0"/>
                </a:solidFill>
                <a:latin typeface="Trebuchet MS" panose="020B0603020202020204"/>
              </a:rPr>
              <a:t>Other directory</a:t>
            </a:r>
          </a:p>
        </p:txBody>
      </p:sp>
      <p:grpSp>
        <p:nvGrpSpPr>
          <p:cNvPr id="144" name="Group 143"/>
          <p:cNvGrpSpPr/>
          <p:nvPr/>
        </p:nvGrpSpPr>
        <p:grpSpPr>
          <a:xfrm>
            <a:off x="8212125" y="2031842"/>
            <a:ext cx="2250984" cy="1369978"/>
            <a:chOff x="2095795" y="2298974"/>
            <a:chExt cx="5117675" cy="3114684"/>
          </a:xfrm>
        </p:grpSpPr>
        <p:grpSp>
          <p:nvGrpSpPr>
            <p:cNvPr id="145" name="Group 144"/>
            <p:cNvGrpSpPr/>
            <p:nvPr/>
          </p:nvGrpSpPr>
          <p:grpSpPr>
            <a:xfrm>
              <a:off x="2095795" y="2298974"/>
              <a:ext cx="5117675" cy="3114684"/>
              <a:chOff x="2979683" y="2537086"/>
              <a:chExt cx="4664632" cy="2838956"/>
            </a:xfrm>
          </p:grpSpPr>
          <p:sp>
            <p:nvSpPr>
              <p:cNvPr id="151" name="Oval 150"/>
              <p:cNvSpPr/>
              <p:nvPr/>
            </p:nvSpPr>
            <p:spPr>
              <a:xfrm>
                <a:off x="4133522" y="2537086"/>
                <a:ext cx="2219981" cy="2117206"/>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52" name="Oval 151"/>
              <p:cNvSpPr/>
              <p:nvPr/>
            </p:nvSpPr>
            <p:spPr>
              <a:xfrm>
                <a:off x="2979683" y="3752193"/>
                <a:ext cx="1702675" cy="1623849"/>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53" name="Oval 152"/>
              <p:cNvSpPr/>
              <p:nvPr/>
            </p:nvSpPr>
            <p:spPr>
              <a:xfrm>
                <a:off x="5836197" y="3651632"/>
                <a:ext cx="1808118" cy="1724410"/>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54" name="Rectangle 153"/>
              <p:cNvSpPr/>
              <p:nvPr/>
            </p:nvSpPr>
            <p:spPr>
              <a:xfrm>
                <a:off x="3830320" y="4419600"/>
                <a:ext cx="2915920" cy="956442"/>
              </a:xfrm>
              <a:prstGeom prst="rect">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grpSp>
        <p:grpSp>
          <p:nvGrpSpPr>
            <p:cNvPr id="146" name="Group 145"/>
            <p:cNvGrpSpPr/>
            <p:nvPr/>
          </p:nvGrpSpPr>
          <p:grpSpPr>
            <a:xfrm>
              <a:off x="2095795" y="2298974"/>
              <a:ext cx="5117675" cy="3114684"/>
              <a:chOff x="2979683" y="2537086"/>
              <a:chExt cx="4664632" cy="2838956"/>
            </a:xfrm>
          </p:grpSpPr>
          <p:sp>
            <p:nvSpPr>
              <p:cNvPr id="147" name="Oval 146"/>
              <p:cNvSpPr/>
              <p:nvPr/>
            </p:nvSpPr>
            <p:spPr>
              <a:xfrm>
                <a:off x="2979683" y="3752193"/>
                <a:ext cx="1702675" cy="1623849"/>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48" name="Oval 147"/>
              <p:cNvSpPr/>
              <p:nvPr/>
            </p:nvSpPr>
            <p:spPr>
              <a:xfrm>
                <a:off x="4133522" y="2537086"/>
                <a:ext cx="2219981" cy="2117206"/>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49" name="Oval 148"/>
              <p:cNvSpPr/>
              <p:nvPr/>
            </p:nvSpPr>
            <p:spPr>
              <a:xfrm>
                <a:off x="5836197" y="3651632"/>
                <a:ext cx="1808118" cy="1724410"/>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50" name="Rectangle 149"/>
              <p:cNvSpPr/>
              <p:nvPr/>
            </p:nvSpPr>
            <p:spPr>
              <a:xfrm>
                <a:off x="3830320" y="4419600"/>
                <a:ext cx="2915920" cy="956442"/>
              </a:xfrm>
              <a:prstGeom prst="rect">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grpSp>
      </p:grpSp>
      <p:sp>
        <p:nvSpPr>
          <p:cNvPr id="155" name="TextBox 154"/>
          <p:cNvSpPr txBox="1"/>
          <p:nvPr/>
        </p:nvSpPr>
        <p:spPr>
          <a:xfrm>
            <a:off x="8338323" y="2716172"/>
            <a:ext cx="2008810" cy="430647"/>
          </a:xfrm>
          <a:prstGeom prst="rect">
            <a:avLst/>
          </a:prstGeom>
          <a:noFill/>
        </p:spPr>
        <p:txBody>
          <a:bodyPr wrap="none" rtlCol="0">
            <a:spAutoFit/>
          </a:bodyPr>
          <a:lstStyle/>
          <a:p>
            <a:pPr defTabSz="914126"/>
            <a:r>
              <a:rPr lang="en-US" sz="2199" dirty="0">
                <a:solidFill>
                  <a:srgbClr val="0070C0"/>
                </a:solidFill>
                <a:latin typeface="Trebuchet MS" panose="020B0603020202020204"/>
              </a:rPr>
              <a:t>Microsoft Apps</a:t>
            </a:r>
          </a:p>
        </p:txBody>
      </p:sp>
      <p:grpSp>
        <p:nvGrpSpPr>
          <p:cNvPr id="156" name="Group 155"/>
          <p:cNvGrpSpPr/>
          <p:nvPr/>
        </p:nvGrpSpPr>
        <p:grpSpPr>
          <a:xfrm>
            <a:off x="8212125" y="3939660"/>
            <a:ext cx="2250984" cy="1369978"/>
            <a:chOff x="2095795" y="2298974"/>
            <a:chExt cx="5117675" cy="3114684"/>
          </a:xfrm>
        </p:grpSpPr>
        <p:grpSp>
          <p:nvGrpSpPr>
            <p:cNvPr id="157" name="Group 156"/>
            <p:cNvGrpSpPr/>
            <p:nvPr/>
          </p:nvGrpSpPr>
          <p:grpSpPr>
            <a:xfrm>
              <a:off x="2095795" y="2298974"/>
              <a:ext cx="5117675" cy="3114684"/>
              <a:chOff x="2979683" y="2537086"/>
              <a:chExt cx="4664632" cy="2838956"/>
            </a:xfrm>
          </p:grpSpPr>
          <p:sp>
            <p:nvSpPr>
              <p:cNvPr id="163" name="Oval 162"/>
              <p:cNvSpPr/>
              <p:nvPr/>
            </p:nvSpPr>
            <p:spPr>
              <a:xfrm>
                <a:off x="4133522" y="2537086"/>
                <a:ext cx="2219981" cy="2117206"/>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64" name="Oval 163"/>
              <p:cNvSpPr/>
              <p:nvPr/>
            </p:nvSpPr>
            <p:spPr>
              <a:xfrm>
                <a:off x="2979683" y="3752193"/>
                <a:ext cx="1702675" cy="1623849"/>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65" name="Oval 164"/>
              <p:cNvSpPr/>
              <p:nvPr/>
            </p:nvSpPr>
            <p:spPr>
              <a:xfrm>
                <a:off x="5836197" y="3651632"/>
                <a:ext cx="1808118" cy="1724410"/>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66" name="Rectangle 165"/>
              <p:cNvSpPr/>
              <p:nvPr/>
            </p:nvSpPr>
            <p:spPr>
              <a:xfrm>
                <a:off x="3830320" y="4419600"/>
                <a:ext cx="2915920" cy="956442"/>
              </a:xfrm>
              <a:prstGeom prst="rect">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grpSp>
        <p:grpSp>
          <p:nvGrpSpPr>
            <p:cNvPr id="158" name="Group 157"/>
            <p:cNvGrpSpPr/>
            <p:nvPr/>
          </p:nvGrpSpPr>
          <p:grpSpPr>
            <a:xfrm>
              <a:off x="2095795" y="2298974"/>
              <a:ext cx="5117675" cy="3114684"/>
              <a:chOff x="2979683" y="2537086"/>
              <a:chExt cx="4664632" cy="2838956"/>
            </a:xfrm>
          </p:grpSpPr>
          <p:sp>
            <p:nvSpPr>
              <p:cNvPr id="159" name="Oval 158"/>
              <p:cNvSpPr/>
              <p:nvPr/>
            </p:nvSpPr>
            <p:spPr>
              <a:xfrm>
                <a:off x="2979683" y="3752193"/>
                <a:ext cx="1702675" cy="1623849"/>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60" name="Oval 159"/>
              <p:cNvSpPr/>
              <p:nvPr/>
            </p:nvSpPr>
            <p:spPr>
              <a:xfrm>
                <a:off x="4133522" y="2537086"/>
                <a:ext cx="2219981" cy="2117206"/>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61" name="Oval 160"/>
              <p:cNvSpPr/>
              <p:nvPr/>
            </p:nvSpPr>
            <p:spPr>
              <a:xfrm>
                <a:off x="5836197" y="3651632"/>
                <a:ext cx="1808118" cy="1724410"/>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62" name="Rectangle 161"/>
              <p:cNvSpPr/>
              <p:nvPr/>
            </p:nvSpPr>
            <p:spPr>
              <a:xfrm>
                <a:off x="3830320" y="4419600"/>
                <a:ext cx="2915920" cy="956442"/>
              </a:xfrm>
              <a:prstGeom prst="rect">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grpSp>
      </p:grpSp>
      <p:sp>
        <p:nvSpPr>
          <p:cNvPr id="167" name="TextBox 166"/>
          <p:cNvSpPr txBox="1"/>
          <p:nvPr/>
        </p:nvSpPr>
        <p:spPr>
          <a:xfrm>
            <a:off x="8304568" y="4733214"/>
            <a:ext cx="2158027" cy="369332"/>
          </a:xfrm>
          <a:prstGeom prst="rect">
            <a:avLst/>
          </a:prstGeom>
          <a:noFill/>
        </p:spPr>
        <p:txBody>
          <a:bodyPr wrap="none" rtlCol="0">
            <a:spAutoFit/>
          </a:bodyPr>
          <a:lstStyle/>
          <a:p>
            <a:pPr defTabSz="914126"/>
            <a:r>
              <a:rPr lang="en-US" sz="1800" dirty="0">
                <a:solidFill>
                  <a:srgbClr val="0070C0"/>
                </a:solidFill>
                <a:latin typeface="Trebuchet MS" panose="020B0603020202020204"/>
              </a:rPr>
              <a:t>Non-Microsoft Apps</a:t>
            </a:r>
          </a:p>
        </p:txBody>
      </p:sp>
      <p:cxnSp>
        <p:nvCxnSpPr>
          <p:cNvPr id="168" name="Straight Arrow Connector 167"/>
          <p:cNvCxnSpPr/>
          <p:nvPr/>
        </p:nvCxnSpPr>
        <p:spPr>
          <a:xfrm flipV="1">
            <a:off x="3824227" y="3926063"/>
            <a:ext cx="854800" cy="13596"/>
          </a:xfrm>
          <a:prstGeom prst="straightConnector1">
            <a:avLst/>
          </a:prstGeom>
          <a:noFill/>
          <a:ln w="28575" cap="flat" cmpd="sng" algn="ctr">
            <a:solidFill>
              <a:srgbClr val="0070C0"/>
            </a:solidFill>
            <a:prstDash val="dash"/>
            <a:headEnd type="triangle" w="med" len="med"/>
            <a:tailEnd type="triangle" w="med" len="med"/>
          </a:ln>
          <a:effectLst/>
        </p:spPr>
      </p:cxnSp>
      <p:cxnSp>
        <p:nvCxnSpPr>
          <p:cNvPr id="169" name="Straight Arrow Connector 168"/>
          <p:cNvCxnSpPr/>
          <p:nvPr/>
        </p:nvCxnSpPr>
        <p:spPr>
          <a:xfrm flipV="1">
            <a:off x="7621123" y="3370341"/>
            <a:ext cx="566350" cy="218049"/>
          </a:xfrm>
          <a:prstGeom prst="straightConnector1">
            <a:avLst/>
          </a:prstGeom>
          <a:noFill/>
          <a:ln w="28575" cap="flat" cmpd="sng" algn="ctr">
            <a:solidFill>
              <a:srgbClr val="0070C0"/>
            </a:solidFill>
            <a:prstDash val="dash"/>
            <a:headEnd type="triangle" w="med" len="med"/>
            <a:tailEnd type="triangle" w="med" len="med"/>
          </a:ln>
          <a:effectLst/>
        </p:spPr>
      </p:cxnSp>
      <p:cxnSp>
        <p:nvCxnSpPr>
          <p:cNvPr id="170" name="Straight Arrow Connector 169"/>
          <p:cNvCxnSpPr/>
          <p:nvPr/>
        </p:nvCxnSpPr>
        <p:spPr>
          <a:xfrm>
            <a:off x="7626558" y="3833909"/>
            <a:ext cx="1074688" cy="214056"/>
          </a:xfrm>
          <a:prstGeom prst="straightConnector1">
            <a:avLst/>
          </a:prstGeom>
          <a:noFill/>
          <a:ln w="28575" cap="flat" cmpd="sng" algn="ctr">
            <a:solidFill>
              <a:srgbClr val="0070C0"/>
            </a:solidFill>
            <a:prstDash val="dash"/>
            <a:headEnd type="triangle" w="med" len="med"/>
            <a:tailEnd type="triangle" w="med" len="med"/>
          </a:ln>
          <a:effectLst/>
        </p:spPr>
      </p:cxnSp>
      <p:cxnSp>
        <p:nvCxnSpPr>
          <p:cNvPr id="171" name="Straight Arrow Connector 170"/>
          <p:cNvCxnSpPr/>
          <p:nvPr/>
        </p:nvCxnSpPr>
        <p:spPr>
          <a:xfrm>
            <a:off x="7643450" y="3994012"/>
            <a:ext cx="935955" cy="235398"/>
          </a:xfrm>
          <a:prstGeom prst="straightConnector1">
            <a:avLst/>
          </a:prstGeom>
          <a:noFill/>
          <a:ln w="28575" cap="flat" cmpd="sng" algn="ctr">
            <a:solidFill>
              <a:srgbClr val="0070C0"/>
            </a:solidFill>
            <a:prstDash val="dash"/>
            <a:headEnd type="triangle" w="med" len="med"/>
            <a:tailEnd type="triangle" w="med" len="med"/>
          </a:ln>
          <a:effectLst/>
        </p:spPr>
      </p:cxnSp>
      <p:cxnSp>
        <p:nvCxnSpPr>
          <p:cNvPr id="172" name="Straight Arrow Connector 171"/>
          <p:cNvCxnSpPr/>
          <p:nvPr/>
        </p:nvCxnSpPr>
        <p:spPr>
          <a:xfrm>
            <a:off x="7608117" y="4158358"/>
            <a:ext cx="854800" cy="278239"/>
          </a:xfrm>
          <a:prstGeom prst="straightConnector1">
            <a:avLst/>
          </a:prstGeom>
          <a:noFill/>
          <a:ln w="28575" cap="flat" cmpd="sng" algn="ctr">
            <a:solidFill>
              <a:srgbClr val="0070C0"/>
            </a:solidFill>
            <a:prstDash val="dash"/>
            <a:headEnd type="triangle" w="med" len="med"/>
            <a:tailEnd type="triangle" w="med" len="med"/>
          </a:ln>
          <a:effectLst/>
        </p:spPr>
      </p:cxnSp>
      <p:cxnSp>
        <p:nvCxnSpPr>
          <p:cNvPr id="173" name="Straight Arrow Connector 172"/>
          <p:cNvCxnSpPr/>
          <p:nvPr/>
        </p:nvCxnSpPr>
        <p:spPr>
          <a:xfrm>
            <a:off x="7554147" y="4280691"/>
            <a:ext cx="692618" cy="266297"/>
          </a:xfrm>
          <a:prstGeom prst="straightConnector1">
            <a:avLst/>
          </a:prstGeom>
          <a:noFill/>
          <a:ln w="28575" cap="flat" cmpd="sng" algn="ctr">
            <a:solidFill>
              <a:srgbClr val="0070C0"/>
            </a:solidFill>
            <a:prstDash val="dash"/>
            <a:headEnd type="triangle" w="med" len="med"/>
            <a:tailEnd type="triangle" w="med" len="med"/>
          </a:ln>
          <a:effectLst/>
        </p:spPr>
      </p:cxnSp>
    </p:spTree>
    <p:extLst>
      <p:ext uri="{BB962C8B-B14F-4D97-AF65-F5344CB8AC3E}">
        <p14:creationId xmlns:p14="http://schemas.microsoft.com/office/powerpoint/2010/main" val="154939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wipe(left)">
                                      <p:cBhvr>
                                        <p:cTn id="7" dur="5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wipe(left)">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wipe(left)">
                                      <p:cBhvr>
                                        <p:cTn id="17" dur="500"/>
                                        <p:tgtEl>
                                          <p:spTgt spid="17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71"/>
                                        </p:tgtEl>
                                        <p:attrNameLst>
                                          <p:attrName>style.visibility</p:attrName>
                                        </p:attrNameLst>
                                      </p:cBhvr>
                                      <p:to>
                                        <p:strVal val="visible"/>
                                      </p:to>
                                    </p:set>
                                    <p:animEffect transition="in" filter="wipe(left)">
                                      <p:cBhvr>
                                        <p:cTn id="21" dur="500"/>
                                        <p:tgtEl>
                                          <p:spTgt spid="171"/>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72"/>
                                        </p:tgtEl>
                                        <p:attrNameLst>
                                          <p:attrName>style.visibility</p:attrName>
                                        </p:attrNameLst>
                                      </p:cBhvr>
                                      <p:to>
                                        <p:strVal val="visible"/>
                                      </p:to>
                                    </p:set>
                                    <p:animEffect transition="in" filter="wipe(left)">
                                      <p:cBhvr>
                                        <p:cTn id="25" dur="500"/>
                                        <p:tgtEl>
                                          <p:spTgt spid="172"/>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173"/>
                                        </p:tgtEl>
                                        <p:attrNameLst>
                                          <p:attrName>style.visibility</p:attrName>
                                        </p:attrNameLst>
                                      </p:cBhvr>
                                      <p:to>
                                        <p:strVal val="visible"/>
                                      </p:to>
                                    </p:set>
                                    <p:animEffect transition="in" filter="wipe(left)">
                                      <p:cBhvr>
                                        <p:cTn id="29"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AD Connect and ADFS</a:t>
            </a:r>
          </a:p>
        </p:txBody>
      </p:sp>
      <p:sp>
        <p:nvSpPr>
          <p:cNvPr id="3" name="Content Placeholder 2"/>
          <p:cNvSpPr>
            <a:spLocks noGrp="1"/>
          </p:cNvSpPr>
          <p:nvPr>
            <p:ph idx="1"/>
          </p:nvPr>
        </p:nvSpPr>
        <p:spPr/>
        <p:txBody>
          <a:bodyPr/>
          <a:lstStyle/>
          <a:p>
            <a:r>
              <a:rPr lang="en-US" dirty="0"/>
              <a:t>Can manually create objects in Azure AD</a:t>
            </a:r>
          </a:p>
          <a:p>
            <a:r>
              <a:rPr lang="en-US" dirty="0"/>
              <a:t>Better option is Azure AD Connect (replaces DirSync) which synchronizes on-premises AD with Azure AD which can include password hash</a:t>
            </a:r>
          </a:p>
          <a:p>
            <a:r>
              <a:rPr lang="en-US" dirty="0"/>
              <a:t>Uses Forefront Identity Manager behind the scenes</a:t>
            </a:r>
          </a:p>
          <a:p>
            <a:r>
              <a:rPr lang="en-US" dirty="0"/>
              <a:t>Can also deploy ADFS so authentication is via the on-premises AD instead of the Azure AD</a:t>
            </a:r>
          </a:p>
          <a:p>
            <a:r>
              <a:rPr lang="en-US" dirty="0"/>
              <a:t>Can have password sync and ADFS configured</a:t>
            </a:r>
          </a:p>
        </p:txBody>
      </p:sp>
    </p:spTree>
    <p:extLst>
      <p:ext uri="{BB962C8B-B14F-4D97-AF65-F5344CB8AC3E}">
        <p14:creationId xmlns:p14="http://schemas.microsoft.com/office/powerpoint/2010/main" val="3557888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Authentication Options</a:t>
            </a:r>
          </a:p>
        </p:txBody>
      </p:sp>
      <p:grpSp>
        <p:nvGrpSpPr>
          <p:cNvPr id="75" name="Group 74"/>
          <p:cNvGrpSpPr/>
          <p:nvPr/>
        </p:nvGrpSpPr>
        <p:grpSpPr>
          <a:xfrm>
            <a:off x="7379484" y="2038634"/>
            <a:ext cx="2706971" cy="1647498"/>
            <a:chOff x="2095795" y="2298974"/>
            <a:chExt cx="5117675" cy="3114684"/>
          </a:xfrm>
        </p:grpSpPr>
        <p:grpSp>
          <p:nvGrpSpPr>
            <p:cNvPr id="76" name="Group 75"/>
            <p:cNvGrpSpPr/>
            <p:nvPr/>
          </p:nvGrpSpPr>
          <p:grpSpPr>
            <a:xfrm>
              <a:off x="2095795" y="2298974"/>
              <a:ext cx="5117675" cy="3114684"/>
              <a:chOff x="2979683" y="2537086"/>
              <a:chExt cx="4664632" cy="2838956"/>
            </a:xfrm>
          </p:grpSpPr>
          <p:sp>
            <p:nvSpPr>
              <p:cNvPr id="82" name="Oval 81"/>
              <p:cNvSpPr/>
              <p:nvPr/>
            </p:nvSpPr>
            <p:spPr>
              <a:xfrm>
                <a:off x="4133522" y="2537086"/>
                <a:ext cx="2219981" cy="2117206"/>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83" name="Oval 82"/>
              <p:cNvSpPr/>
              <p:nvPr/>
            </p:nvSpPr>
            <p:spPr>
              <a:xfrm>
                <a:off x="2979683" y="3752193"/>
                <a:ext cx="1702675" cy="1623849"/>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84" name="Oval 83"/>
              <p:cNvSpPr/>
              <p:nvPr/>
            </p:nvSpPr>
            <p:spPr>
              <a:xfrm>
                <a:off x="5836197" y="3651632"/>
                <a:ext cx="1808118" cy="1724410"/>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85" name="Rectangle 84"/>
              <p:cNvSpPr/>
              <p:nvPr/>
            </p:nvSpPr>
            <p:spPr>
              <a:xfrm>
                <a:off x="3830320" y="4419600"/>
                <a:ext cx="2915920" cy="956442"/>
              </a:xfrm>
              <a:prstGeom prst="rect">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grpSp>
        <p:grpSp>
          <p:nvGrpSpPr>
            <p:cNvPr id="77" name="Group 76"/>
            <p:cNvGrpSpPr/>
            <p:nvPr/>
          </p:nvGrpSpPr>
          <p:grpSpPr>
            <a:xfrm>
              <a:off x="2095795" y="2298974"/>
              <a:ext cx="5117675" cy="3114684"/>
              <a:chOff x="2979683" y="2537086"/>
              <a:chExt cx="4664632" cy="2838956"/>
            </a:xfrm>
          </p:grpSpPr>
          <p:sp>
            <p:nvSpPr>
              <p:cNvPr id="78" name="Oval 77"/>
              <p:cNvSpPr/>
              <p:nvPr/>
            </p:nvSpPr>
            <p:spPr>
              <a:xfrm>
                <a:off x="2979683" y="3752193"/>
                <a:ext cx="1702675" cy="1623849"/>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79" name="Oval 78"/>
              <p:cNvSpPr/>
              <p:nvPr/>
            </p:nvSpPr>
            <p:spPr>
              <a:xfrm>
                <a:off x="4133522" y="2537086"/>
                <a:ext cx="2219981" cy="2117206"/>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80" name="Oval 79"/>
              <p:cNvSpPr/>
              <p:nvPr/>
            </p:nvSpPr>
            <p:spPr>
              <a:xfrm>
                <a:off x="5836197" y="3651632"/>
                <a:ext cx="1808118" cy="1724410"/>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81" name="Rectangle 80"/>
              <p:cNvSpPr/>
              <p:nvPr/>
            </p:nvSpPr>
            <p:spPr>
              <a:xfrm>
                <a:off x="3830320" y="4419600"/>
                <a:ext cx="2915920" cy="956442"/>
              </a:xfrm>
              <a:prstGeom prst="rect">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grpSp>
      </p:grpSp>
      <p:pic>
        <p:nvPicPr>
          <p:cNvPr id="8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2926" y="2259881"/>
            <a:ext cx="780087" cy="780087"/>
          </a:xfrm>
          <a:prstGeom prst="rect">
            <a:avLst/>
          </a:prstGeom>
        </p:spPr>
      </p:pic>
      <p:sp>
        <p:nvSpPr>
          <p:cNvPr id="87" name="TextBox 86"/>
          <p:cNvSpPr txBox="1"/>
          <p:nvPr/>
        </p:nvSpPr>
        <p:spPr>
          <a:xfrm>
            <a:off x="7638172" y="2970138"/>
            <a:ext cx="2226312" cy="768985"/>
          </a:xfrm>
          <a:prstGeom prst="rect">
            <a:avLst/>
          </a:prstGeom>
          <a:noFill/>
        </p:spPr>
        <p:txBody>
          <a:bodyPr wrap="none" rtlCol="0">
            <a:spAutoFit/>
          </a:bodyPr>
          <a:lstStyle/>
          <a:p>
            <a:pPr defTabSz="914126"/>
            <a:r>
              <a:rPr lang="en-US" sz="2199" dirty="0">
                <a:solidFill>
                  <a:srgbClr val="0070C0"/>
                </a:solidFill>
                <a:latin typeface="Trebuchet MS" panose="020B0603020202020204"/>
              </a:rPr>
              <a:t>Microsoft Azure</a:t>
            </a:r>
          </a:p>
          <a:p>
            <a:pPr defTabSz="914126"/>
            <a:r>
              <a:rPr lang="en-US" sz="2199" dirty="0">
                <a:solidFill>
                  <a:srgbClr val="0070C0"/>
                </a:solidFill>
                <a:latin typeface="Trebuchet MS" panose="020B0603020202020204"/>
              </a:rPr>
              <a:t>Active Directory</a:t>
            </a:r>
          </a:p>
        </p:txBody>
      </p:sp>
      <p:grpSp>
        <p:nvGrpSpPr>
          <p:cNvPr id="88" name="Group 87"/>
          <p:cNvGrpSpPr/>
          <p:nvPr/>
        </p:nvGrpSpPr>
        <p:grpSpPr>
          <a:xfrm>
            <a:off x="2233647" y="2083431"/>
            <a:ext cx="1856115" cy="1871812"/>
            <a:chOff x="720223" y="2188011"/>
            <a:chExt cx="1856598" cy="1872300"/>
          </a:xfrm>
        </p:grpSpPr>
        <p:sp>
          <p:nvSpPr>
            <p:cNvPr id="89" name="Isosceles Triangle 88"/>
            <p:cNvSpPr/>
            <p:nvPr/>
          </p:nvSpPr>
          <p:spPr>
            <a:xfrm>
              <a:off x="774972" y="2188011"/>
              <a:ext cx="1638794" cy="1245996"/>
            </a:xfrm>
            <a:prstGeom prst="triangle">
              <a:avLst/>
            </a:prstGeom>
            <a:solidFill>
              <a:sysClr val="window" lastClr="FFFFFF"/>
            </a:solidFill>
            <a:ln w="38100" cap="flat" cmpd="sng" algn="ctr">
              <a:solidFill>
                <a:srgbClr val="5AA6C0"/>
              </a:solidFill>
              <a:prstDash val="solid"/>
            </a:ln>
            <a:effectLst/>
          </p:spPr>
          <p:txBody>
            <a:bodyPr rtlCol="0" anchor="ctr"/>
            <a:lstStyle/>
            <a:p>
              <a:pPr algn="ctr" defTabSz="914126">
                <a:defRPr/>
              </a:pPr>
              <a:endParaRPr lang="en-US" sz="1799" kern="0">
                <a:solidFill>
                  <a:prstClr val="black"/>
                </a:solidFill>
                <a:latin typeface="Trebuchet MS" panose="020B0603020202020204"/>
              </a:endParaRPr>
            </a:p>
          </p:txBody>
        </p:sp>
        <p:cxnSp>
          <p:nvCxnSpPr>
            <p:cNvPr id="90" name="Straight Connector 89"/>
            <p:cNvCxnSpPr>
              <a:stCxn id="93" idx="7"/>
              <a:endCxn id="92" idx="0"/>
            </p:cNvCxnSpPr>
            <p:nvPr/>
          </p:nvCxnSpPr>
          <p:spPr>
            <a:xfrm flipV="1">
              <a:off x="1423619" y="2589703"/>
              <a:ext cx="170750" cy="382379"/>
            </a:xfrm>
            <a:prstGeom prst="line">
              <a:avLst/>
            </a:prstGeom>
            <a:noFill/>
            <a:ln w="19050" cap="flat" cmpd="sng" algn="ctr">
              <a:solidFill>
                <a:srgbClr val="5AA6C0"/>
              </a:solidFill>
              <a:prstDash val="solid"/>
            </a:ln>
            <a:effectLst/>
          </p:spPr>
        </p:cxnSp>
        <p:cxnSp>
          <p:nvCxnSpPr>
            <p:cNvPr id="91" name="Straight Connector 90"/>
            <p:cNvCxnSpPr>
              <a:stCxn id="94" idx="0"/>
              <a:endCxn id="92" idx="0"/>
            </p:cNvCxnSpPr>
            <p:nvPr/>
          </p:nvCxnSpPr>
          <p:spPr>
            <a:xfrm flipH="1" flipV="1">
              <a:off x="1594369" y="2589703"/>
              <a:ext cx="221677" cy="349969"/>
            </a:xfrm>
            <a:prstGeom prst="line">
              <a:avLst/>
            </a:prstGeom>
            <a:noFill/>
            <a:ln w="19050" cap="flat" cmpd="sng" algn="ctr">
              <a:solidFill>
                <a:srgbClr val="5AA6C0"/>
              </a:solidFill>
              <a:prstDash val="solid"/>
            </a:ln>
            <a:effectLst/>
          </p:spPr>
        </p:cxnSp>
        <p:sp>
          <p:nvSpPr>
            <p:cNvPr id="92" name="Oval 91"/>
            <p:cNvSpPr/>
            <p:nvPr/>
          </p:nvSpPr>
          <p:spPr>
            <a:xfrm>
              <a:off x="1475615" y="2589703"/>
              <a:ext cx="237507" cy="221306"/>
            </a:xfrm>
            <a:prstGeom prst="ellipse">
              <a:avLst/>
            </a:prstGeom>
            <a:solidFill>
              <a:srgbClr val="5AA6C0"/>
            </a:solidFill>
            <a:ln w="12700" cap="flat" cmpd="sng" algn="ctr">
              <a:solidFill>
                <a:srgbClr val="5AA6C0">
                  <a:shade val="50000"/>
                </a:srgbClr>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93" name="Oval 92"/>
            <p:cNvSpPr/>
            <p:nvPr/>
          </p:nvSpPr>
          <p:spPr>
            <a:xfrm>
              <a:off x="1220894" y="2939672"/>
              <a:ext cx="237507" cy="221306"/>
            </a:xfrm>
            <a:prstGeom prst="ellipse">
              <a:avLst/>
            </a:prstGeom>
            <a:solidFill>
              <a:srgbClr val="5AA6C0"/>
            </a:solidFill>
            <a:ln w="12700" cap="flat" cmpd="sng" algn="ctr">
              <a:solidFill>
                <a:srgbClr val="5AA6C0">
                  <a:shade val="50000"/>
                </a:srgbClr>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94" name="Oval 93"/>
            <p:cNvSpPr/>
            <p:nvPr/>
          </p:nvSpPr>
          <p:spPr>
            <a:xfrm>
              <a:off x="1697292" y="2939672"/>
              <a:ext cx="237507" cy="221306"/>
            </a:xfrm>
            <a:prstGeom prst="ellipse">
              <a:avLst/>
            </a:prstGeom>
            <a:solidFill>
              <a:srgbClr val="5AA6C0"/>
            </a:solidFill>
            <a:ln w="12700" cap="flat" cmpd="sng" algn="ctr">
              <a:solidFill>
                <a:srgbClr val="5AA6C0">
                  <a:shade val="50000"/>
                </a:srgbClr>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95" name="TextBox 94"/>
            <p:cNvSpPr txBox="1"/>
            <p:nvPr/>
          </p:nvSpPr>
          <p:spPr>
            <a:xfrm>
              <a:off x="720223" y="3413980"/>
              <a:ext cx="1856598" cy="646331"/>
            </a:xfrm>
            <a:prstGeom prst="rect">
              <a:avLst/>
            </a:prstGeom>
            <a:noFill/>
          </p:spPr>
          <p:txBody>
            <a:bodyPr wrap="none" rtlCol="0">
              <a:spAutoFit/>
            </a:bodyPr>
            <a:lstStyle/>
            <a:p>
              <a:pPr defTabSz="914126">
                <a:defRPr/>
              </a:pPr>
              <a:r>
                <a:rPr lang="en-US" sz="1799" kern="0" dirty="0">
                  <a:solidFill>
                    <a:srgbClr val="0070C0"/>
                  </a:solidFill>
                  <a:latin typeface="Trebuchet MS" panose="020B0603020202020204"/>
                </a:rPr>
                <a:t>Active Directory</a:t>
              </a:r>
              <a:br>
                <a:rPr lang="en-US" sz="1799" kern="0" dirty="0">
                  <a:solidFill>
                    <a:srgbClr val="0070C0"/>
                  </a:solidFill>
                  <a:latin typeface="Trebuchet MS" panose="020B0603020202020204"/>
                </a:rPr>
              </a:br>
              <a:r>
                <a:rPr lang="en-US" sz="1799" kern="0" dirty="0">
                  <a:solidFill>
                    <a:srgbClr val="0070C0"/>
                  </a:solidFill>
                  <a:latin typeface="Trebuchet MS" panose="020B0603020202020204"/>
                </a:rPr>
                <a:t>Domain Services</a:t>
              </a:r>
            </a:p>
          </p:txBody>
        </p:sp>
      </p:grpSp>
      <p:cxnSp>
        <p:nvCxnSpPr>
          <p:cNvPr id="96" name="Straight Arrow Connector 95"/>
          <p:cNvCxnSpPr/>
          <p:nvPr/>
        </p:nvCxnSpPr>
        <p:spPr>
          <a:xfrm flipV="1">
            <a:off x="3834147" y="2706266"/>
            <a:ext cx="1308077" cy="13596"/>
          </a:xfrm>
          <a:prstGeom prst="straightConnector1">
            <a:avLst/>
          </a:prstGeom>
          <a:noFill/>
          <a:ln w="28575" cap="flat" cmpd="sng" algn="ctr">
            <a:solidFill>
              <a:srgbClr val="0070C0"/>
            </a:solidFill>
            <a:prstDash val="solid"/>
            <a:headEnd type="none" w="med" len="med"/>
            <a:tailEnd type="triangle" w="med" len="med"/>
          </a:ln>
          <a:effectLst/>
        </p:spPr>
      </p:cxnSp>
      <p:cxnSp>
        <p:nvCxnSpPr>
          <p:cNvPr id="97" name="Straight Arrow Connector 96"/>
          <p:cNvCxnSpPr/>
          <p:nvPr/>
        </p:nvCxnSpPr>
        <p:spPr>
          <a:xfrm>
            <a:off x="6082340" y="2706267"/>
            <a:ext cx="1297144" cy="8389"/>
          </a:xfrm>
          <a:prstGeom prst="straightConnector1">
            <a:avLst/>
          </a:prstGeom>
          <a:noFill/>
          <a:ln w="28575" cap="flat" cmpd="sng" algn="ctr">
            <a:solidFill>
              <a:srgbClr val="0070C0"/>
            </a:solidFill>
            <a:prstDash val="solid"/>
            <a:headEnd type="none" w="med" len="med"/>
            <a:tailEnd type="triangle" w="med" len="med"/>
          </a:ln>
          <a:effectLst/>
        </p:spPr>
      </p:cxnSp>
      <p:grpSp>
        <p:nvGrpSpPr>
          <p:cNvPr id="98" name="Group 97"/>
          <p:cNvGrpSpPr/>
          <p:nvPr/>
        </p:nvGrpSpPr>
        <p:grpSpPr>
          <a:xfrm>
            <a:off x="4390412" y="2279945"/>
            <a:ext cx="2444263" cy="1529009"/>
            <a:chOff x="2877549" y="2384576"/>
            <a:chExt cx="2444900" cy="1529407"/>
          </a:xfrm>
        </p:grpSpPr>
        <p:pic>
          <p:nvPicPr>
            <p:cNvPr id="99" name="Picture 98"/>
            <p:cNvPicPr>
              <a:picLocks noChangeAspect="1"/>
            </p:cNvPicPr>
            <p:nvPr/>
          </p:nvPicPr>
          <p:blipFill>
            <a:blip r:embed="rId4"/>
            <a:stretch>
              <a:fillRect/>
            </a:stretch>
          </p:blipFill>
          <p:spPr>
            <a:xfrm>
              <a:off x="3681255" y="2384576"/>
              <a:ext cx="809270" cy="760222"/>
            </a:xfrm>
            <a:prstGeom prst="rect">
              <a:avLst/>
            </a:prstGeom>
          </p:spPr>
        </p:pic>
        <p:sp>
          <p:nvSpPr>
            <p:cNvPr id="100" name="TextBox 99"/>
            <p:cNvSpPr txBox="1"/>
            <p:nvPr/>
          </p:nvSpPr>
          <p:spPr>
            <a:xfrm>
              <a:off x="2877549" y="3144798"/>
              <a:ext cx="2444900" cy="769185"/>
            </a:xfrm>
            <a:prstGeom prst="rect">
              <a:avLst/>
            </a:prstGeom>
            <a:noFill/>
          </p:spPr>
          <p:txBody>
            <a:bodyPr wrap="none" rtlCol="0">
              <a:spAutoFit/>
            </a:bodyPr>
            <a:lstStyle/>
            <a:p>
              <a:pPr algn="ctr" defTabSz="914126"/>
              <a:r>
                <a:rPr lang="en-US" sz="2199" dirty="0">
                  <a:solidFill>
                    <a:srgbClr val="0070C0"/>
                  </a:solidFill>
                  <a:latin typeface="Trebuchet MS" panose="020B0603020202020204"/>
                </a:rPr>
                <a:t>Identity sync with</a:t>
              </a:r>
            </a:p>
            <a:p>
              <a:pPr algn="ctr" defTabSz="914126"/>
              <a:r>
                <a:rPr lang="en-US" sz="2199" dirty="0">
                  <a:solidFill>
                    <a:srgbClr val="0070C0"/>
                  </a:solidFill>
                  <a:latin typeface="Trebuchet MS" panose="020B0603020202020204"/>
                </a:rPr>
                <a:t>Password hash</a:t>
              </a:r>
            </a:p>
          </p:txBody>
        </p:sp>
      </p:grpSp>
      <p:grpSp>
        <p:nvGrpSpPr>
          <p:cNvPr id="101" name="Group 100"/>
          <p:cNvGrpSpPr/>
          <p:nvPr/>
        </p:nvGrpSpPr>
        <p:grpSpPr>
          <a:xfrm>
            <a:off x="7379484" y="4295893"/>
            <a:ext cx="2706971" cy="1647498"/>
            <a:chOff x="5867400" y="4401049"/>
            <a:chExt cx="2707676" cy="1647927"/>
          </a:xfrm>
        </p:grpSpPr>
        <p:grpSp>
          <p:nvGrpSpPr>
            <p:cNvPr id="102" name="Group 101"/>
            <p:cNvGrpSpPr/>
            <p:nvPr/>
          </p:nvGrpSpPr>
          <p:grpSpPr>
            <a:xfrm>
              <a:off x="5867400" y="4401049"/>
              <a:ext cx="2707676" cy="1647927"/>
              <a:chOff x="2095795" y="2298974"/>
              <a:chExt cx="5117675" cy="3114684"/>
            </a:xfrm>
          </p:grpSpPr>
          <p:grpSp>
            <p:nvGrpSpPr>
              <p:cNvPr id="105" name="Group 104"/>
              <p:cNvGrpSpPr/>
              <p:nvPr/>
            </p:nvGrpSpPr>
            <p:grpSpPr>
              <a:xfrm>
                <a:off x="2095795" y="2298974"/>
                <a:ext cx="5117675" cy="3114684"/>
                <a:chOff x="2979683" y="2537086"/>
                <a:chExt cx="4664632" cy="2838956"/>
              </a:xfrm>
            </p:grpSpPr>
            <p:sp>
              <p:nvSpPr>
                <p:cNvPr id="111" name="Oval 110"/>
                <p:cNvSpPr/>
                <p:nvPr/>
              </p:nvSpPr>
              <p:spPr>
                <a:xfrm>
                  <a:off x="4133522" y="2537086"/>
                  <a:ext cx="2219981" cy="2117206"/>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12" name="Oval 111"/>
                <p:cNvSpPr/>
                <p:nvPr/>
              </p:nvSpPr>
              <p:spPr>
                <a:xfrm>
                  <a:off x="2979683" y="3752193"/>
                  <a:ext cx="1702675" cy="1623849"/>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13" name="Oval 112"/>
                <p:cNvSpPr/>
                <p:nvPr/>
              </p:nvSpPr>
              <p:spPr>
                <a:xfrm>
                  <a:off x="5836197" y="3651632"/>
                  <a:ext cx="1808118" cy="1724410"/>
                </a:xfrm>
                <a:prstGeom prst="ellipse">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14" name="Rectangle 113"/>
                <p:cNvSpPr/>
                <p:nvPr/>
              </p:nvSpPr>
              <p:spPr>
                <a:xfrm>
                  <a:off x="3830320" y="4419600"/>
                  <a:ext cx="2915920" cy="956442"/>
                </a:xfrm>
                <a:prstGeom prst="rect">
                  <a:avLst/>
                </a:prstGeom>
                <a:solidFill>
                  <a:sysClr val="window" lastClr="FFFFFF"/>
                </a:solidFill>
                <a:ln w="76200" cap="flat" cmpd="sng" algn="ctr">
                  <a:solidFill>
                    <a:srgbClr val="0070C0"/>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grpSp>
          <p:grpSp>
            <p:nvGrpSpPr>
              <p:cNvPr id="106" name="Group 105"/>
              <p:cNvGrpSpPr/>
              <p:nvPr/>
            </p:nvGrpSpPr>
            <p:grpSpPr>
              <a:xfrm>
                <a:off x="2095795" y="2298974"/>
                <a:ext cx="5117675" cy="3114684"/>
                <a:chOff x="2979683" y="2537086"/>
                <a:chExt cx="4664632" cy="2838956"/>
              </a:xfrm>
            </p:grpSpPr>
            <p:sp>
              <p:nvSpPr>
                <p:cNvPr id="107" name="Oval 106"/>
                <p:cNvSpPr/>
                <p:nvPr/>
              </p:nvSpPr>
              <p:spPr>
                <a:xfrm>
                  <a:off x="2979683" y="3752193"/>
                  <a:ext cx="1702675" cy="1623849"/>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08" name="Oval 107"/>
                <p:cNvSpPr/>
                <p:nvPr/>
              </p:nvSpPr>
              <p:spPr>
                <a:xfrm>
                  <a:off x="4133522" y="2537086"/>
                  <a:ext cx="2219981" cy="2117206"/>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09" name="Oval 108"/>
                <p:cNvSpPr/>
                <p:nvPr/>
              </p:nvSpPr>
              <p:spPr>
                <a:xfrm>
                  <a:off x="5836197" y="3651632"/>
                  <a:ext cx="1808118" cy="1724410"/>
                </a:xfrm>
                <a:prstGeom prst="ellipse">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10" name="Rectangle 109"/>
                <p:cNvSpPr/>
                <p:nvPr/>
              </p:nvSpPr>
              <p:spPr>
                <a:xfrm>
                  <a:off x="3830320" y="4419600"/>
                  <a:ext cx="2915920" cy="956442"/>
                </a:xfrm>
                <a:prstGeom prst="rect">
                  <a:avLst/>
                </a:prstGeom>
                <a:solidFill>
                  <a:sysClr val="window" lastClr="FFFFFF"/>
                </a:solidFill>
                <a:ln w="12700" cap="flat" cmpd="sng" algn="ctr">
                  <a:solidFill>
                    <a:sysClr val="window" lastClr="FFFFFF"/>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grpSp>
        </p:grpSp>
        <p:pic>
          <p:nvPicPr>
            <p:cNvPr id="10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1093" y="4622355"/>
              <a:ext cx="780290" cy="780290"/>
            </a:xfrm>
            <a:prstGeom prst="rect">
              <a:avLst/>
            </a:prstGeom>
          </p:spPr>
        </p:pic>
        <p:sp>
          <p:nvSpPr>
            <p:cNvPr id="104" name="TextBox 103"/>
            <p:cNvSpPr txBox="1"/>
            <p:nvPr/>
          </p:nvSpPr>
          <p:spPr>
            <a:xfrm>
              <a:off x="6292939" y="5402645"/>
              <a:ext cx="1856598" cy="646331"/>
            </a:xfrm>
            <a:prstGeom prst="rect">
              <a:avLst/>
            </a:prstGeom>
            <a:noFill/>
          </p:spPr>
          <p:txBody>
            <a:bodyPr wrap="none" rtlCol="0">
              <a:spAutoFit/>
            </a:bodyPr>
            <a:lstStyle/>
            <a:p>
              <a:pPr defTabSz="914126">
                <a:defRPr/>
              </a:pPr>
              <a:r>
                <a:rPr lang="en-US" sz="1799" kern="0" dirty="0">
                  <a:solidFill>
                    <a:srgbClr val="0070C0"/>
                  </a:solidFill>
                  <a:latin typeface="Trebuchet MS" panose="020B0603020202020204"/>
                </a:rPr>
                <a:t>Microsoft Azure</a:t>
              </a:r>
            </a:p>
            <a:p>
              <a:pPr defTabSz="914126">
                <a:defRPr/>
              </a:pPr>
              <a:r>
                <a:rPr lang="en-US" sz="1799" kern="0" dirty="0">
                  <a:solidFill>
                    <a:srgbClr val="0070C0"/>
                  </a:solidFill>
                  <a:latin typeface="Trebuchet MS" panose="020B0603020202020204"/>
                </a:rPr>
                <a:t>Active Directory</a:t>
              </a:r>
            </a:p>
          </p:txBody>
        </p:sp>
      </p:grpSp>
      <p:grpSp>
        <p:nvGrpSpPr>
          <p:cNvPr id="115" name="Group 114"/>
          <p:cNvGrpSpPr/>
          <p:nvPr/>
        </p:nvGrpSpPr>
        <p:grpSpPr>
          <a:xfrm>
            <a:off x="2233647" y="4340690"/>
            <a:ext cx="1856115" cy="1871812"/>
            <a:chOff x="720223" y="4445858"/>
            <a:chExt cx="1856598" cy="1872300"/>
          </a:xfrm>
        </p:grpSpPr>
        <p:sp>
          <p:nvSpPr>
            <p:cNvPr id="116" name="Isosceles Triangle 115"/>
            <p:cNvSpPr/>
            <p:nvPr/>
          </p:nvSpPr>
          <p:spPr>
            <a:xfrm>
              <a:off x="774972" y="4445858"/>
              <a:ext cx="1638794" cy="1245996"/>
            </a:xfrm>
            <a:prstGeom prst="triangle">
              <a:avLst/>
            </a:prstGeom>
            <a:solidFill>
              <a:sysClr val="window" lastClr="FFFFFF"/>
            </a:solidFill>
            <a:ln w="38100" cap="flat" cmpd="sng" algn="ctr">
              <a:solidFill>
                <a:srgbClr val="5AA6C0"/>
              </a:solidFill>
              <a:prstDash val="solid"/>
            </a:ln>
            <a:effectLst/>
          </p:spPr>
          <p:txBody>
            <a:bodyPr rtlCol="0" anchor="ctr"/>
            <a:lstStyle/>
            <a:p>
              <a:pPr algn="ctr" defTabSz="914126">
                <a:defRPr/>
              </a:pPr>
              <a:endParaRPr lang="en-US" sz="1799" kern="0">
                <a:solidFill>
                  <a:prstClr val="black"/>
                </a:solidFill>
                <a:latin typeface="Trebuchet MS" panose="020B0603020202020204"/>
              </a:endParaRPr>
            </a:p>
          </p:txBody>
        </p:sp>
        <p:cxnSp>
          <p:nvCxnSpPr>
            <p:cNvPr id="117" name="Straight Connector 116"/>
            <p:cNvCxnSpPr>
              <a:stCxn id="120" idx="7"/>
              <a:endCxn id="119" idx="0"/>
            </p:cNvCxnSpPr>
            <p:nvPr/>
          </p:nvCxnSpPr>
          <p:spPr>
            <a:xfrm flipV="1">
              <a:off x="1423619" y="4847550"/>
              <a:ext cx="170750" cy="382379"/>
            </a:xfrm>
            <a:prstGeom prst="line">
              <a:avLst/>
            </a:prstGeom>
            <a:noFill/>
            <a:ln w="19050" cap="flat" cmpd="sng" algn="ctr">
              <a:solidFill>
                <a:srgbClr val="5AA6C0"/>
              </a:solidFill>
              <a:prstDash val="solid"/>
            </a:ln>
            <a:effectLst/>
          </p:spPr>
        </p:cxnSp>
        <p:cxnSp>
          <p:nvCxnSpPr>
            <p:cNvPr id="118" name="Straight Connector 117"/>
            <p:cNvCxnSpPr>
              <a:stCxn id="121" idx="0"/>
              <a:endCxn id="119" idx="0"/>
            </p:cNvCxnSpPr>
            <p:nvPr/>
          </p:nvCxnSpPr>
          <p:spPr>
            <a:xfrm flipH="1" flipV="1">
              <a:off x="1594369" y="4847550"/>
              <a:ext cx="221677" cy="349969"/>
            </a:xfrm>
            <a:prstGeom prst="line">
              <a:avLst/>
            </a:prstGeom>
            <a:noFill/>
            <a:ln w="19050" cap="flat" cmpd="sng" algn="ctr">
              <a:solidFill>
                <a:srgbClr val="5AA6C0"/>
              </a:solidFill>
              <a:prstDash val="solid"/>
            </a:ln>
            <a:effectLst/>
          </p:spPr>
        </p:cxnSp>
        <p:sp>
          <p:nvSpPr>
            <p:cNvPr id="119" name="Oval 118"/>
            <p:cNvSpPr/>
            <p:nvPr/>
          </p:nvSpPr>
          <p:spPr>
            <a:xfrm>
              <a:off x="1475615" y="4847550"/>
              <a:ext cx="237507" cy="221306"/>
            </a:xfrm>
            <a:prstGeom prst="ellipse">
              <a:avLst/>
            </a:prstGeom>
            <a:solidFill>
              <a:srgbClr val="5AA6C0"/>
            </a:solidFill>
            <a:ln w="12700" cap="flat" cmpd="sng" algn="ctr">
              <a:solidFill>
                <a:srgbClr val="5AA6C0">
                  <a:shade val="50000"/>
                </a:srgbClr>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20" name="Oval 119"/>
            <p:cNvSpPr/>
            <p:nvPr/>
          </p:nvSpPr>
          <p:spPr>
            <a:xfrm>
              <a:off x="1220894" y="5197519"/>
              <a:ext cx="237507" cy="221306"/>
            </a:xfrm>
            <a:prstGeom prst="ellipse">
              <a:avLst/>
            </a:prstGeom>
            <a:solidFill>
              <a:srgbClr val="5AA6C0"/>
            </a:solidFill>
            <a:ln w="12700" cap="flat" cmpd="sng" algn="ctr">
              <a:solidFill>
                <a:srgbClr val="5AA6C0">
                  <a:shade val="50000"/>
                </a:srgbClr>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21" name="Oval 120"/>
            <p:cNvSpPr/>
            <p:nvPr/>
          </p:nvSpPr>
          <p:spPr>
            <a:xfrm>
              <a:off x="1697292" y="5197519"/>
              <a:ext cx="237507" cy="221306"/>
            </a:xfrm>
            <a:prstGeom prst="ellipse">
              <a:avLst/>
            </a:prstGeom>
            <a:solidFill>
              <a:srgbClr val="5AA6C0"/>
            </a:solidFill>
            <a:ln w="12700" cap="flat" cmpd="sng" algn="ctr">
              <a:solidFill>
                <a:srgbClr val="5AA6C0">
                  <a:shade val="50000"/>
                </a:srgbClr>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22" name="TextBox 121"/>
            <p:cNvSpPr txBox="1"/>
            <p:nvPr/>
          </p:nvSpPr>
          <p:spPr>
            <a:xfrm>
              <a:off x="720223" y="5671827"/>
              <a:ext cx="1856598" cy="646331"/>
            </a:xfrm>
            <a:prstGeom prst="rect">
              <a:avLst/>
            </a:prstGeom>
            <a:noFill/>
          </p:spPr>
          <p:txBody>
            <a:bodyPr wrap="none" rtlCol="0">
              <a:spAutoFit/>
            </a:bodyPr>
            <a:lstStyle/>
            <a:p>
              <a:pPr defTabSz="914126">
                <a:defRPr/>
              </a:pPr>
              <a:r>
                <a:rPr lang="en-US" sz="1799" kern="0" dirty="0">
                  <a:solidFill>
                    <a:srgbClr val="0070C0"/>
                  </a:solidFill>
                  <a:latin typeface="Trebuchet MS" panose="020B0603020202020204"/>
                </a:rPr>
                <a:t>Active Directory</a:t>
              </a:r>
              <a:br>
                <a:rPr lang="en-US" sz="1799" kern="0" dirty="0">
                  <a:solidFill>
                    <a:srgbClr val="0070C0"/>
                  </a:solidFill>
                  <a:latin typeface="Trebuchet MS" panose="020B0603020202020204"/>
                </a:rPr>
              </a:br>
              <a:r>
                <a:rPr lang="en-US" sz="1799" kern="0" dirty="0">
                  <a:solidFill>
                    <a:srgbClr val="0070C0"/>
                  </a:solidFill>
                  <a:latin typeface="Trebuchet MS" panose="020B0603020202020204"/>
                </a:rPr>
                <a:t>Domain Services</a:t>
              </a:r>
            </a:p>
          </p:txBody>
        </p:sp>
      </p:grpSp>
      <p:cxnSp>
        <p:nvCxnSpPr>
          <p:cNvPr id="123" name="Straight Arrow Connector 122"/>
          <p:cNvCxnSpPr/>
          <p:nvPr/>
        </p:nvCxnSpPr>
        <p:spPr>
          <a:xfrm flipV="1">
            <a:off x="3834147" y="4579810"/>
            <a:ext cx="1259358" cy="397312"/>
          </a:xfrm>
          <a:prstGeom prst="straightConnector1">
            <a:avLst/>
          </a:prstGeom>
          <a:noFill/>
          <a:ln w="28575" cap="flat" cmpd="sng" algn="ctr">
            <a:solidFill>
              <a:srgbClr val="0070C0"/>
            </a:solidFill>
            <a:prstDash val="solid"/>
            <a:headEnd type="none" w="med" len="med"/>
            <a:tailEnd type="triangle" w="med" len="med"/>
          </a:ln>
          <a:effectLst/>
        </p:spPr>
      </p:cxnSp>
      <p:cxnSp>
        <p:nvCxnSpPr>
          <p:cNvPr id="124" name="Straight Arrow Connector 123"/>
          <p:cNvCxnSpPr/>
          <p:nvPr/>
        </p:nvCxnSpPr>
        <p:spPr>
          <a:xfrm>
            <a:off x="6104140" y="4533278"/>
            <a:ext cx="1275344" cy="438637"/>
          </a:xfrm>
          <a:prstGeom prst="straightConnector1">
            <a:avLst/>
          </a:prstGeom>
          <a:noFill/>
          <a:ln w="28575" cap="flat" cmpd="sng" algn="ctr">
            <a:solidFill>
              <a:srgbClr val="0070C0"/>
            </a:solidFill>
            <a:prstDash val="solid"/>
            <a:headEnd type="none" w="med" len="med"/>
            <a:tailEnd type="triangle" w="med" len="med"/>
          </a:ln>
          <a:effectLst/>
        </p:spPr>
      </p:cxnSp>
      <p:grpSp>
        <p:nvGrpSpPr>
          <p:cNvPr id="125" name="Group 124"/>
          <p:cNvGrpSpPr/>
          <p:nvPr/>
        </p:nvGrpSpPr>
        <p:grpSpPr>
          <a:xfrm>
            <a:off x="4722380" y="4176816"/>
            <a:ext cx="1803230" cy="1190671"/>
            <a:chOff x="3209603" y="4281941"/>
            <a:chExt cx="1803700" cy="1190981"/>
          </a:xfrm>
        </p:grpSpPr>
        <p:pic>
          <p:nvPicPr>
            <p:cNvPr id="126" name="Picture 125"/>
            <p:cNvPicPr>
              <a:picLocks noChangeAspect="1"/>
            </p:cNvPicPr>
            <p:nvPr/>
          </p:nvPicPr>
          <p:blipFill>
            <a:blip r:embed="rId4"/>
            <a:stretch>
              <a:fillRect/>
            </a:stretch>
          </p:blipFill>
          <p:spPr>
            <a:xfrm>
              <a:off x="3692710" y="4281941"/>
              <a:ext cx="809270" cy="760222"/>
            </a:xfrm>
            <a:prstGeom prst="rect">
              <a:avLst/>
            </a:prstGeom>
          </p:spPr>
        </p:pic>
        <p:sp>
          <p:nvSpPr>
            <p:cNvPr id="127" name="TextBox 126"/>
            <p:cNvSpPr txBox="1"/>
            <p:nvPr/>
          </p:nvSpPr>
          <p:spPr>
            <a:xfrm>
              <a:off x="3209603" y="5042163"/>
              <a:ext cx="1803700" cy="430759"/>
            </a:xfrm>
            <a:prstGeom prst="rect">
              <a:avLst/>
            </a:prstGeom>
            <a:noFill/>
          </p:spPr>
          <p:txBody>
            <a:bodyPr wrap="none" rtlCol="0">
              <a:spAutoFit/>
            </a:bodyPr>
            <a:lstStyle/>
            <a:p>
              <a:pPr algn="ctr" defTabSz="914126"/>
              <a:r>
                <a:rPr lang="en-US" sz="2199" dirty="0">
                  <a:solidFill>
                    <a:srgbClr val="0070C0"/>
                  </a:solidFill>
                  <a:latin typeface="Trebuchet MS" panose="020B0603020202020204"/>
                </a:rPr>
                <a:t>Identity sync</a:t>
              </a:r>
            </a:p>
          </p:txBody>
        </p:sp>
      </p:grpSp>
      <p:grpSp>
        <p:nvGrpSpPr>
          <p:cNvPr id="128" name="Group 127"/>
          <p:cNvGrpSpPr/>
          <p:nvPr/>
        </p:nvGrpSpPr>
        <p:grpSpPr>
          <a:xfrm>
            <a:off x="5193777" y="5419505"/>
            <a:ext cx="806460" cy="1176642"/>
            <a:chOff x="3681123" y="5524955"/>
            <a:chExt cx="806670" cy="1176948"/>
          </a:xfrm>
        </p:grpSpPr>
        <p:pic>
          <p:nvPicPr>
            <p:cNvPr id="129" name="Picture 1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4005" y="5524955"/>
              <a:ext cx="413155" cy="806943"/>
            </a:xfrm>
            <a:prstGeom prst="rect">
              <a:avLst/>
            </a:prstGeom>
          </p:spPr>
        </p:pic>
        <p:grpSp>
          <p:nvGrpSpPr>
            <p:cNvPr id="130" name="Group 129"/>
            <p:cNvGrpSpPr/>
            <p:nvPr/>
          </p:nvGrpSpPr>
          <p:grpSpPr>
            <a:xfrm>
              <a:off x="3681123" y="5936988"/>
              <a:ext cx="539732" cy="410365"/>
              <a:chOff x="927372" y="2340411"/>
              <a:chExt cx="1638794" cy="1245996"/>
            </a:xfrm>
          </p:grpSpPr>
          <p:sp>
            <p:nvSpPr>
              <p:cNvPr id="132" name="Isosceles Triangle 131"/>
              <p:cNvSpPr/>
              <p:nvPr/>
            </p:nvSpPr>
            <p:spPr>
              <a:xfrm>
                <a:off x="927372" y="2340411"/>
                <a:ext cx="1638794" cy="1245996"/>
              </a:xfrm>
              <a:prstGeom prst="triangle">
                <a:avLst/>
              </a:prstGeom>
              <a:solidFill>
                <a:sysClr val="window" lastClr="FFFFFF"/>
              </a:solidFill>
              <a:ln w="38100" cap="flat" cmpd="sng" algn="ctr">
                <a:solidFill>
                  <a:srgbClr val="5AA6C0"/>
                </a:solidFill>
                <a:prstDash val="solid"/>
              </a:ln>
              <a:effectLst/>
            </p:spPr>
            <p:txBody>
              <a:bodyPr rtlCol="0" anchor="ctr"/>
              <a:lstStyle/>
              <a:p>
                <a:pPr algn="ctr" defTabSz="914126">
                  <a:defRPr/>
                </a:pPr>
                <a:endParaRPr lang="en-US" sz="1799" kern="0">
                  <a:solidFill>
                    <a:prstClr val="black"/>
                  </a:solidFill>
                  <a:latin typeface="Trebuchet MS" panose="020B0603020202020204"/>
                </a:endParaRPr>
              </a:p>
            </p:txBody>
          </p:sp>
          <p:cxnSp>
            <p:nvCxnSpPr>
              <p:cNvPr id="133" name="Straight Connector 132"/>
              <p:cNvCxnSpPr>
                <a:stCxn id="136" idx="7"/>
                <a:endCxn id="135" idx="0"/>
              </p:cNvCxnSpPr>
              <p:nvPr/>
            </p:nvCxnSpPr>
            <p:spPr>
              <a:xfrm flipV="1">
                <a:off x="1576019" y="2742103"/>
                <a:ext cx="170750" cy="382379"/>
              </a:xfrm>
              <a:prstGeom prst="line">
                <a:avLst/>
              </a:prstGeom>
              <a:noFill/>
              <a:ln w="19050" cap="flat" cmpd="sng" algn="ctr">
                <a:solidFill>
                  <a:srgbClr val="5AA6C0"/>
                </a:solidFill>
                <a:prstDash val="solid"/>
              </a:ln>
              <a:effectLst/>
            </p:spPr>
          </p:cxnSp>
          <p:cxnSp>
            <p:nvCxnSpPr>
              <p:cNvPr id="134" name="Straight Connector 133"/>
              <p:cNvCxnSpPr>
                <a:stCxn id="137" idx="0"/>
                <a:endCxn id="135" idx="0"/>
              </p:cNvCxnSpPr>
              <p:nvPr/>
            </p:nvCxnSpPr>
            <p:spPr>
              <a:xfrm flipH="1" flipV="1">
                <a:off x="1746769" y="2742103"/>
                <a:ext cx="221677" cy="349969"/>
              </a:xfrm>
              <a:prstGeom prst="line">
                <a:avLst/>
              </a:prstGeom>
              <a:noFill/>
              <a:ln w="19050" cap="flat" cmpd="sng" algn="ctr">
                <a:solidFill>
                  <a:srgbClr val="5AA6C0"/>
                </a:solidFill>
                <a:prstDash val="solid"/>
              </a:ln>
              <a:effectLst/>
            </p:spPr>
          </p:cxnSp>
          <p:sp>
            <p:nvSpPr>
              <p:cNvPr id="135" name="Oval 134"/>
              <p:cNvSpPr/>
              <p:nvPr/>
            </p:nvSpPr>
            <p:spPr>
              <a:xfrm>
                <a:off x="1628015" y="2742103"/>
                <a:ext cx="237507" cy="221306"/>
              </a:xfrm>
              <a:prstGeom prst="ellipse">
                <a:avLst/>
              </a:prstGeom>
              <a:solidFill>
                <a:srgbClr val="5AA6C0"/>
              </a:solidFill>
              <a:ln w="12700" cap="flat" cmpd="sng" algn="ctr">
                <a:solidFill>
                  <a:srgbClr val="5AA6C0">
                    <a:shade val="50000"/>
                  </a:srgbClr>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36" name="Oval 135"/>
              <p:cNvSpPr/>
              <p:nvPr/>
            </p:nvSpPr>
            <p:spPr>
              <a:xfrm>
                <a:off x="1373294" y="3092072"/>
                <a:ext cx="237507" cy="221306"/>
              </a:xfrm>
              <a:prstGeom prst="ellipse">
                <a:avLst/>
              </a:prstGeom>
              <a:solidFill>
                <a:srgbClr val="5AA6C0"/>
              </a:solidFill>
              <a:ln w="12700" cap="flat" cmpd="sng" algn="ctr">
                <a:solidFill>
                  <a:srgbClr val="5AA6C0">
                    <a:shade val="50000"/>
                  </a:srgbClr>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sp>
            <p:nvSpPr>
              <p:cNvPr id="137" name="Oval 136"/>
              <p:cNvSpPr/>
              <p:nvPr/>
            </p:nvSpPr>
            <p:spPr>
              <a:xfrm>
                <a:off x="1849692" y="3092072"/>
                <a:ext cx="237507" cy="221306"/>
              </a:xfrm>
              <a:prstGeom prst="ellipse">
                <a:avLst/>
              </a:prstGeom>
              <a:solidFill>
                <a:srgbClr val="5AA6C0"/>
              </a:solidFill>
              <a:ln w="12700" cap="flat" cmpd="sng" algn="ctr">
                <a:solidFill>
                  <a:srgbClr val="5AA6C0">
                    <a:shade val="50000"/>
                  </a:srgbClr>
                </a:solidFill>
                <a:prstDash val="solid"/>
              </a:ln>
              <a:effectLst/>
            </p:spPr>
            <p:txBody>
              <a:bodyPr rtlCol="0" anchor="ctr"/>
              <a:lstStyle/>
              <a:p>
                <a:pPr algn="ctr" defTabSz="914126">
                  <a:defRPr/>
                </a:pPr>
                <a:endParaRPr lang="en-US" sz="1799" kern="0">
                  <a:solidFill>
                    <a:prstClr val="white"/>
                  </a:solidFill>
                  <a:latin typeface="Trebuchet MS" panose="020B0603020202020204"/>
                </a:endParaRPr>
              </a:p>
            </p:txBody>
          </p:sp>
        </p:grpSp>
        <p:sp>
          <p:nvSpPr>
            <p:cNvPr id="131" name="TextBox 130"/>
            <p:cNvSpPr txBox="1"/>
            <p:nvPr/>
          </p:nvSpPr>
          <p:spPr>
            <a:xfrm>
              <a:off x="3793371" y="6332571"/>
              <a:ext cx="694422" cy="369332"/>
            </a:xfrm>
            <a:prstGeom prst="rect">
              <a:avLst/>
            </a:prstGeom>
            <a:noFill/>
          </p:spPr>
          <p:txBody>
            <a:bodyPr wrap="none" rtlCol="0">
              <a:spAutoFit/>
            </a:bodyPr>
            <a:lstStyle/>
            <a:p>
              <a:pPr algn="ctr" defTabSz="914126">
                <a:defRPr/>
              </a:pPr>
              <a:r>
                <a:rPr lang="en-US" sz="1799" kern="0" dirty="0">
                  <a:solidFill>
                    <a:srgbClr val="0070C0"/>
                  </a:solidFill>
                  <a:latin typeface="Trebuchet MS" panose="020B0603020202020204"/>
                </a:rPr>
                <a:t>ADFS</a:t>
              </a:r>
            </a:p>
          </p:txBody>
        </p:sp>
      </p:grpSp>
      <p:cxnSp>
        <p:nvCxnSpPr>
          <p:cNvPr id="138" name="Straight Arrow Connector 137"/>
          <p:cNvCxnSpPr/>
          <p:nvPr/>
        </p:nvCxnSpPr>
        <p:spPr>
          <a:xfrm>
            <a:off x="3875220" y="5232508"/>
            <a:ext cx="1330141" cy="504638"/>
          </a:xfrm>
          <a:prstGeom prst="straightConnector1">
            <a:avLst/>
          </a:prstGeom>
          <a:noFill/>
          <a:ln w="28575" cap="flat" cmpd="sng" algn="ctr">
            <a:solidFill>
              <a:srgbClr val="0070C0"/>
            </a:solidFill>
            <a:prstDash val="solid"/>
            <a:headEnd type="triangle" w="med" len="med"/>
            <a:tailEnd type="triangle" w="med" len="med"/>
          </a:ln>
          <a:effectLst/>
        </p:spPr>
      </p:cxnSp>
      <p:cxnSp>
        <p:nvCxnSpPr>
          <p:cNvPr id="139" name="Straight Arrow Connector 138"/>
          <p:cNvCxnSpPr/>
          <p:nvPr/>
        </p:nvCxnSpPr>
        <p:spPr>
          <a:xfrm flipV="1">
            <a:off x="5961010" y="5306075"/>
            <a:ext cx="1322733" cy="411910"/>
          </a:xfrm>
          <a:prstGeom prst="straightConnector1">
            <a:avLst/>
          </a:prstGeom>
          <a:noFill/>
          <a:ln w="28575" cap="flat" cmpd="sng" algn="ctr">
            <a:solidFill>
              <a:srgbClr val="0070C0"/>
            </a:solidFill>
            <a:prstDash val="solid"/>
            <a:headEnd type="triangle" w="med" len="med"/>
            <a:tailEnd type="triangle" w="med" len="med"/>
          </a:ln>
          <a:effectLst/>
        </p:spPr>
      </p:cxnSp>
    </p:spTree>
    <p:extLst>
      <p:ext uri="{BB962C8B-B14F-4D97-AF65-F5344CB8AC3E}">
        <p14:creationId xmlns:p14="http://schemas.microsoft.com/office/powerpoint/2010/main" val="408541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wipe(left)">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wipe(left)">
                                      <p:cBhvr>
                                        <p:cTn id="17" dur="500"/>
                                        <p:tgtEl>
                                          <p:spTgt spid="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par>
                                <p:cTn id="23" presetID="10" presetClass="entr" presetSubtype="0" fill="hold" nodeType="with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fade">
                                      <p:cBhvr>
                                        <p:cTn id="30" dur="500"/>
                                        <p:tgtEl>
                                          <p:spTgt spid="1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wipe(left)">
                                      <p:cBhvr>
                                        <p:cTn id="35" dur="500"/>
                                        <p:tgtEl>
                                          <p:spTgt spid="1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4"/>
                                        </p:tgtEl>
                                        <p:attrNameLst>
                                          <p:attrName>style.visibility</p:attrName>
                                        </p:attrNameLst>
                                      </p:cBhvr>
                                      <p:to>
                                        <p:strVal val="visible"/>
                                      </p:to>
                                    </p:set>
                                    <p:animEffect transition="in" filter="wipe(left)">
                                      <p:cBhvr>
                                        <p:cTn id="40" dur="500"/>
                                        <p:tgtEl>
                                          <p:spTgt spid="1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fade">
                                      <p:cBhvr>
                                        <p:cTn id="45" dur="500"/>
                                        <p:tgtEl>
                                          <p:spTgt spid="128"/>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38"/>
                                        </p:tgtEl>
                                        <p:attrNameLst>
                                          <p:attrName>style.visibility</p:attrName>
                                        </p:attrNameLst>
                                      </p:cBhvr>
                                      <p:to>
                                        <p:strVal val="visible"/>
                                      </p:to>
                                    </p:set>
                                    <p:animEffect transition="in" filter="barn(inVertical)">
                                      <p:cBhvr>
                                        <p:cTn id="50" dur="500"/>
                                        <p:tgtEl>
                                          <p:spTgt spid="138"/>
                                        </p:tgtEl>
                                      </p:cBhvr>
                                    </p:animEffect>
                                  </p:childTnLst>
                                </p:cTn>
                              </p:par>
                              <p:par>
                                <p:cTn id="51" presetID="16" presetClass="entr" presetSubtype="21" fill="hold" nodeType="withEffect">
                                  <p:stCondLst>
                                    <p:cond delay="0"/>
                                  </p:stCondLst>
                                  <p:childTnLst>
                                    <p:set>
                                      <p:cBhvr>
                                        <p:cTn id="52" dur="1" fill="hold">
                                          <p:stCondLst>
                                            <p:cond delay="0"/>
                                          </p:stCondLst>
                                        </p:cTn>
                                        <p:tgtEl>
                                          <p:spTgt spid="139"/>
                                        </p:tgtEl>
                                        <p:attrNameLst>
                                          <p:attrName>style.visibility</p:attrName>
                                        </p:attrNameLst>
                                      </p:cBhvr>
                                      <p:to>
                                        <p:strVal val="visible"/>
                                      </p:to>
                                    </p:set>
                                    <p:animEffect transition="in" filter="barn(inVertical)">
                                      <p:cBhvr>
                                        <p:cTn id="5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Site Recovery</a:t>
            </a:r>
          </a:p>
        </p:txBody>
      </p:sp>
      <p:sp>
        <p:nvSpPr>
          <p:cNvPr id="4" name="Cloud 3"/>
          <p:cNvSpPr/>
          <p:nvPr/>
        </p:nvSpPr>
        <p:spPr>
          <a:xfrm>
            <a:off x="3977505" y="1976752"/>
            <a:ext cx="5460036" cy="1732943"/>
          </a:xfrm>
          <a:prstGeom prst="cloud">
            <a:avLst/>
          </a:prstGeom>
          <a:solidFill>
            <a:srgbClr val="5B9BD5">
              <a:lumMod val="20000"/>
              <a:lumOff val="80000"/>
            </a:srgbClr>
          </a:solidFill>
          <a:ln w="28575" cap="flat" cmpd="sng" algn="ctr">
            <a:solidFill>
              <a:srgbClr val="5B9BD5">
                <a:shade val="50000"/>
              </a:srgbClr>
            </a:solidFill>
            <a:prstDash val="solid"/>
            <a:miter lim="800000"/>
          </a:ln>
          <a:effectLst/>
        </p:spPr>
        <p:txBody>
          <a:bodyPr rtlCol="0" anchor="ctr"/>
          <a:lstStyle/>
          <a:p>
            <a:pPr algn="ctr" defTabSz="914126">
              <a:defRPr/>
            </a:pPr>
            <a:endParaRPr lang="en-US" sz="1100" kern="0">
              <a:solidFill>
                <a:prstClr val="white"/>
              </a:solidFill>
              <a:latin typeface="Calibri" panose="020F0502020204030204"/>
            </a:endParaRPr>
          </a:p>
        </p:txBody>
      </p:sp>
      <p:pic>
        <p:nvPicPr>
          <p:cNvPr id="5" name="Picture 4"/>
          <p:cNvPicPr>
            <a:picLocks noChangeAspect="1"/>
          </p:cNvPicPr>
          <p:nvPr/>
        </p:nvPicPr>
        <p:blipFill>
          <a:blip r:embed="rId3"/>
          <a:stretch>
            <a:fillRect/>
          </a:stretch>
        </p:blipFill>
        <p:spPr>
          <a:xfrm>
            <a:off x="4656226" y="2896581"/>
            <a:ext cx="387827" cy="350994"/>
          </a:xfrm>
          <a:prstGeom prst="rect">
            <a:avLst/>
          </a:prstGeom>
        </p:spPr>
      </p:pic>
      <p:grpSp>
        <p:nvGrpSpPr>
          <p:cNvPr id="78" name="Group 77"/>
          <p:cNvGrpSpPr/>
          <p:nvPr/>
        </p:nvGrpSpPr>
        <p:grpSpPr>
          <a:xfrm>
            <a:off x="1964371" y="4858109"/>
            <a:ext cx="3093675" cy="1144844"/>
            <a:chOff x="440882" y="4858481"/>
            <a:chExt cx="3094481" cy="1145142"/>
          </a:xfrm>
        </p:grpSpPr>
        <p:sp>
          <p:nvSpPr>
            <p:cNvPr id="7" name="Oval 6"/>
            <p:cNvSpPr/>
            <p:nvPr/>
          </p:nvSpPr>
          <p:spPr>
            <a:xfrm>
              <a:off x="874818" y="5250215"/>
              <a:ext cx="1867407" cy="491798"/>
            </a:xfrm>
            <a:prstGeom prst="ellipse">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914126">
                <a:defRPr/>
              </a:pPr>
              <a:endParaRPr lang="en-US" sz="1100" kern="0">
                <a:solidFill>
                  <a:prstClr val="black"/>
                </a:solidFill>
                <a:latin typeface="Calibri" panose="020F0502020204030204"/>
              </a:endParaRPr>
            </a:p>
          </p:txBody>
        </p:sp>
        <p:sp>
          <p:nvSpPr>
            <p:cNvPr id="9" name="TextBox 8"/>
            <p:cNvSpPr txBox="1"/>
            <p:nvPr/>
          </p:nvSpPr>
          <p:spPr>
            <a:xfrm>
              <a:off x="1308909" y="5742013"/>
              <a:ext cx="926857" cy="261610"/>
            </a:xfrm>
            <a:prstGeom prst="rect">
              <a:avLst/>
            </a:prstGeom>
            <a:noFill/>
          </p:spPr>
          <p:txBody>
            <a:bodyPr wrap="none" rtlCol="0">
              <a:spAutoFit/>
            </a:bodyPr>
            <a:lstStyle/>
            <a:p>
              <a:r>
                <a:rPr lang="en-US" sz="1100" dirty="0">
                  <a:solidFill>
                    <a:prstClr val="black"/>
                  </a:solidFill>
                  <a:latin typeface="Calibri" panose="020F0502020204030204"/>
                </a:rPr>
                <a:t>Datacenter 1</a:t>
              </a:r>
            </a:p>
          </p:txBody>
        </p:sp>
        <p:sp>
          <p:nvSpPr>
            <p:cNvPr id="11" name="Cloud 10"/>
            <p:cNvSpPr/>
            <p:nvPr/>
          </p:nvSpPr>
          <p:spPr>
            <a:xfrm rot="20651129">
              <a:off x="1398466" y="4858481"/>
              <a:ext cx="1236564" cy="828995"/>
            </a:xfrm>
            <a:prstGeom prst="cloud">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126">
                <a:defRPr/>
              </a:pPr>
              <a:endParaRPr lang="en-US" sz="1100" kern="0">
                <a:solidFill>
                  <a:prstClr val="white"/>
                </a:solidFill>
                <a:latin typeface="Calibri" panose="020F0502020204030204"/>
              </a:endParaRPr>
            </a:p>
          </p:txBody>
        </p:sp>
        <p:pic>
          <p:nvPicPr>
            <p:cNvPr id="12" name="Picture 3" descr="C:\Users\bryons\Pictures\Virtualization Images for PPTs\Server-3U-Physical-with-Virtualized-Servers-Inside.png"/>
            <p:cNvPicPr>
              <a:picLocks noChangeAspect="1" noChangeArrowheads="1"/>
            </p:cNvPicPr>
            <p:nvPr/>
          </p:nvPicPr>
          <p:blipFill>
            <a:blip r:embed="rId4" cstate="print"/>
            <a:srcRect/>
            <a:stretch>
              <a:fillRect/>
            </a:stretch>
          </p:blipFill>
          <p:spPr bwMode="auto">
            <a:xfrm>
              <a:off x="1760897" y="4967266"/>
              <a:ext cx="655731" cy="620136"/>
            </a:xfrm>
            <a:prstGeom prst="rect">
              <a:avLst/>
            </a:prstGeom>
            <a:noFill/>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773" y="5049843"/>
              <a:ext cx="446271" cy="446271"/>
            </a:xfrm>
            <a:prstGeom prst="rect">
              <a:avLst/>
            </a:prstGeom>
          </p:spPr>
        </p:pic>
        <p:sp>
          <p:nvSpPr>
            <p:cNvPr id="17" name="TextBox 16"/>
            <p:cNvSpPr txBox="1"/>
            <p:nvPr/>
          </p:nvSpPr>
          <p:spPr>
            <a:xfrm>
              <a:off x="440882" y="5083656"/>
              <a:ext cx="644728" cy="261610"/>
            </a:xfrm>
            <a:prstGeom prst="rect">
              <a:avLst/>
            </a:prstGeom>
            <a:noFill/>
          </p:spPr>
          <p:txBody>
            <a:bodyPr wrap="none" rtlCol="0">
              <a:spAutoFit/>
            </a:bodyPr>
            <a:lstStyle/>
            <a:p>
              <a:r>
                <a:rPr lang="en-US" sz="1100" dirty="0">
                  <a:solidFill>
                    <a:prstClr val="black"/>
                  </a:solidFill>
                  <a:latin typeface="Calibri" panose="020F0502020204030204"/>
                </a:rPr>
                <a:t>SCVMM</a:t>
              </a:r>
            </a:p>
          </p:txBody>
        </p:sp>
        <p:sp>
          <p:nvSpPr>
            <p:cNvPr id="19" name="TextBox 18"/>
            <p:cNvSpPr txBox="1"/>
            <p:nvPr/>
          </p:nvSpPr>
          <p:spPr>
            <a:xfrm>
              <a:off x="2587668" y="5008124"/>
              <a:ext cx="947695" cy="261610"/>
            </a:xfrm>
            <a:prstGeom prst="rect">
              <a:avLst/>
            </a:prstGeom>
            <a:noFill/>
          </p:spPr>
          <p:txBody>
            <a:bodyPr wrap="none" rtlCol="0">
              <a:spAutoFit/>
            </a:bodyPr>
            <a:lstStyle/>
            <a:p>
              <a:r>
                <a:rPr lang="en-US" sz="1100" dirty="0">
                  <a:solidFill>
                    <a:prstClr val="black"/>
                  </a:solidFill>
                  <a:latin typeface="Calibri" panose="020F0502020204030204"/>
                </a:rPr>
                <a:t>Private Cloud</a:t>
              </a:r>
            </a:p>
          </p:txBody>
        </p:sp>
        <p:pic>
          <p:nvPicPr>
            <p:cNvPr id="21" name="Picture 20"/>
            <p:cNvPicPr>
              <a:picLocks noChangeAspect="1"/>
            </p:cNvPicPr>
            <p:nvPr/>
          </p:nvPicPr>
          <p:blipFill>
            <a:blip r:embed="rId6">
              <a:duotone>
                <a:srgbClr val="5B9BD5">
                  <a:shade val="45000"/>
                  <a:satMod val="135000"/>
                </a:srgbClr>
                <a:prstClr val="white"/>
              </a:duotone>
            </a:blip>
            <a:stretch>
              <a:fillRect/>
            </a:stretch>
          </p:blipFill>
          <p:spPr>
            <a:xfrm>
              <a:off x="1666326" y="5430882"/>
              <a:ext cx="189142" cy="168125"/>
            </a:xfrm>
            <a:prstGeom prst="rect">
              <a:avLst/>
            </a:prstGeom>
          </p:spPr>
        </p:pic>
      </p:grpSp>
      <p:grpSp>
        <p:nvGrpSpPr>
          <p:cNvPr id="79" name="Group 78"/>
          <p:cNvGrpSpPr/>
          <p:nvPr/>
        </p:nvGrpSpPr>
        <p:grpSpPr>
          <a:xfrm>
            <a:off x="3450088" y="4269838"/>
            <a:ext cx="779378" cy="644655"/>
            <a:chOff x="1926986" y="4270055"/>
            <a:chExt cx="779581" cy="644823"/>
          </a:xfrm>
        </p:grpSpPr>
        <p:pic>
          <p:nvPicPr>
            <p:cNvPr id="29" name="Picture 28" descr="Server-Virtual-Single.png"/>
            <p:cNvPicPr>
              <a:picLocks noChangeAspect="1"/>
            </p:cNvPicPr>
            <p:nvPr/>
          </p:nvPicPr>
          <p:blipFill>
            <a:blip r:embed="rId7" cstate="print"/>
            <a:stretch>
              <a:fillRect/>
            </a:stretch>
          </p:blipFill>
          <p:spPr>
            <a:xfrm>
              <a:off x="1926986" y="4418045"/>
              <a:ext cx="655731" cy="496833"/>
            </a:xfrm>
            <a:prstGeom prst="rect">
              <a:avLst/>
            </a:prstGeom>
          </p:spPr>
        </p:pic>
        <p:pic>
          <p:nvPicPr>
            <p:cNvPr id="30" name="Picture 18" descr="Database blue"/>
            <p:cNvPicPr>
              <a:picLocks noChangeAspect="1" noChangeArrowheads="1"/>
            </p:cNvPicPr>
            <p:nvPr/>
          </p:nvPicPr>
          <p:blipFill>
            <a:blip r:embed="rId8" cstate="print">
              <a:duotone>
                <a:srgbClr val="ED7D31">
                  <a:shade val="45000"/>
                  <a:satMod val="135000"/>
                </a:srgbClr>
                <a:prstClr val="white"/>
              </a:duotone>
            </a:blip>
            <a:srcRect/>
            <a:stretch>
              <a:fillRect/>
            </a:stretch>
          </p:blipFill>
          <p:spPr bwMode="auto">
            <a:xfrm>
              <a:off x="2454542" y="4270055"/>
              <a:ext cx="252025" cy="322880"/>
            </a:xfrm>
            <a:prstGeom prst="rect">
              <a:avLst/>
            </a:prstGeom>
            <a:noFill/>
          </p:spPr>
        </p:pic>
      </p:grpSp>
      <p:sp>
        <p:nvSpPr>
          <p:cNvPr id="31" name="Arc 30"/>
          <p:cNvSpPr/>
          <p:nvPr/>
        </p:nvSpPr>
        <p:spPr>
          <a:xfrm>
            <a:off x="2631379" y="3175836"/>
            <a:ext cx="4556918" cy="4822008"/>
          </a:xfrm>
          <a:prstGeom prst="arc">
            <a:avLst>
              <a:gd name="adj1" fmla="val 11623115"/>
              <a:gd name="adj2" fmla="val 15715786"/>
            </a:avLst>
          </a:prstGeom>
          <a:noFill/>
          <a:ln w="19050" cap="flat" cmpd="sng" algn="ctr">
            <a:solidFill>
              <a:srgbClr val="5B9BD5"/>
            </a:solidFill>
            <a:prstDash val="solid"/>
            <a:miter lim="800000"/>
            <a:headEnd type="none" w="med" len="med"/>
            <a:tailEnd type="triangle" w="med" len="med"/>
          </a:ln>
          <a:effectLst/>
        </p:spPr>
        <p:txBody>
          <a:bodyPr rtlCol="0" anchor="ctr"/>
          <a:lstStyle/>
          <a:p>
            <a:pPr algn="ctr" defTabSz="914126">
              <a:defRPr/>
            </a:pPr>
            <a:endParaRPr lang="en-US" sz="1100" kern="0">
              <a:solidFill>
                <a:prstClr val="black"/>
              </a:solidFill>
              <a:latin typeface="Calibri" panose="020F0502020204030204"/>
            </a:endParaRPr>
          </a:p>
        </p:txBody>
      </p:sp>
      <p:grpSp>
        <p:nvGrpSpPr>
          <p:cNvPr id="80" name="Group 79"/>
          <p:cNvGrpSpPr/>
          <p:nvPr/>
        </p:nvGrpSpPr>
        <p:grpSpPr>
          <a:xfrm>
            <a:off x="4216103" y="3389104"/>
            <a:ext cx="1740729" cy="880734"/>
            <a:chOff x="2693202" y="3389092"/>
            <a:chExt cx="1741182" cy="880963"/>
          </a:xfrm>
        </p:grpSpPr>
        <p:sp>
          <p:nvSpPr>
            <p:cNvPr id="23" name="TextBox 22"/>
            <p:cNvSpPr txBox="1"/>
            <p:nvPr/>
          </p:nvSpPr>
          <p:spPr>
            <a:xfrm rot="19612479">
              <a:off x="2693202" y="3765764"/>
              <a:ext cx="1741182" cy="261610"/>
            </a:xfrm>
            <a:prstGeom prst="rect">
              <a:avLst/>
            </a:prstGeom>
            <a:noFill/>
          </p:spPr>
          <p:txBody>
            <a:bodyPr wrap="none" rtlCol="0">
              <a:spAutoFit/>
            </a:bodyPr>
            <a:lstStyle/>
            <a:p>
              <a:r>
                <a:rPr lang="en-US" sz="1100" dirty="0">
                  <a:solidFill>
                    <a:srgbClr val="ED7D31"/>
                  </a:solidFill>
                  <a:latin typeface="Calibri" panose="020F0502020204030204"/>
                </a:rPr>
                <a:t>Hyper-V Replica replication</a:t>
              </a:r>
            </a:p>
          </p:txBody>
        </p:sp>
        <p:cxnSp>
          <p:nvCxnSpPr>
            <p:cNvPr id="47" name="Straight Arrow Connector 46"/>
            <p:cNvCxnSpPr/>
            <p:nvPr/>
          </p:nvCxnSpPr>
          <p:spPr>
            <a:xfrm flipV="1">
              <a:off x="2699988" y="3389092"/>
              <a:ext cx="1396060" cy="880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5285445" y="2812991"/>
            <a:ext cx="571095" cy="571095"/>
            <a:chOff x="4889078" y="1320473"/>
            <a:chExt cx="571244" cy="571244"/>
          </a:xfrm>
        </p:grpSpPr>
        <p:sp>
          <p:nvSpPr>
            <p:cNvPr id="48" name="Rounded Rectangle 47"/>
            <p:cNvSpPr/>
            <p:nvPr/>
          </p:nvSpPr>
          <p:spPr>
            <a:xfrm>
              <a:off x="4959547" y="1395335"/>
              <a:ext cx="430306" cy="43822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45" name="Picture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9078" y="1320473"/>
              <a:ext cx="571244" cy="571244"/>
            </a:xfrm>
            <a:prstGeom prst="rect">
              <a:avLst/>
            </a:prstGeom>
          </p:spPr>
        </p:pic>
      </p:grpSp>
      <p:pic>
        <p:nvPicPr>
          <p:cNvPr id="49" name="Picture 18" descr="Database blue"/>
          <p:cNvPicPr>
            <a:picLocks noChangeAspect="1" noChangeArrowheads="1"/>
          </p:cNvPicPr>
          <p:nvPr/>
        </p:nvPicPr>
        <p:blipFill>
          <a:blip r:embed="rId8" cstate="print"/>
          <a:srcRect/>
          <a:stretch>
            <a:fillRect/>
          </a:stretch>
        </p:blipFill>
        <p:spPr bwMode="auto">
          <a:xfrm>
            <a:off x="5716696" y="3131778"/>
            <a:ext cx="251959" cy="322796"/>
          </a:xfrm>
          <a:prstGeom prst="rect">
            <a:avLst/>
          </a:prstGeom>
          <a:noFill/>
        </p:spPr>
      </p:pic>
      <p:pic>
        <p:nvPicPr>
          <p:cNvPr id="51" name="Picture 50"/>
          <p:cNvPicPr>
            <a:picLocks noChangeAspect="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40773" y="2077291"/>
            <a:ext cx="1866731" cy="429424"/>
          </a:xfrm>
          <a:prstGeom prst="rect">
            <a:avLst/>
          </a:prstGeom>
        </p:spPr>
      </p:pic>
      <p:grpSp>
        <p:nvGrpSpPr>
          <p:cNvPr id="33" name="Group 32"/>
          <p:cNvGrpSpPr/>
          <p:nvPr/>
        </p:nvGrpSpPr>
        <p:grpSpPr>
          <a:xfrm>
            <a:off x="6681825" y="2755027"/>
            <a:ext cx="571095" cy="571095"/>
            <a:chOff x="4988648" y="2806260"/>
            <a:chExt cx="571244" cy="571244"/>
          </a:xfrm>
        </p:grpSpPr>
        <p:sp>
          <p:nvSpPr>
            <p:cNvPr id="34" name="Rounded Rectangle 33"/>
            <p:cNvSpPr/>
            <p:nvPr/>
          </p:nvSpPr>
          <p:spPr>
            <a:xfrm>
              <a:off x="5053290" y="2862803"/>
              <a:ext cx="430306" cy="43822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88648" y="2806260"/>
              <a:ext cx="571244" cy="571244"/>
            </a:xfrm>
            <a:prstGeom prst="rect">
              <a:avLst/>
            </a:prstGeom>
          </p:spPr>
        </p:pic>
      </p:grpSp>
      <p:grpSp>
        <p:nvGrpSpPr>
          <p:cNvPr id="3" name="Group 2"/>
          <p:cNvGrpSpPr/>
          <p:nvPr/>
        </p:nvGrpSpPr>
        <p:grpSpPr>
          <a:xfrm>
            <a:off x="6379319" y="2890288"/>
            <a:ext cx="571095" cy="571095"/>
            <a:chOff x="4988648" y="2806260"/>
            <a:chExt cx="571244" cy="571244"/>
          </a:xfrm>
        </p:grpSpPr>
        <p:sp>
          <p:nvSpPr>
            <p:cNvPr id="26" name="Rounded Rectangle 25"/>
            <p:cNvSpPr/>
            <p:nvPr/>
          </p:nvSpPr>
          <p:spPr>
            <a:xfrm>
              <a:off x="5053290" y="2862803"/>
              <a:ext cx="430306" cy="43822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88648" y="2806260"/>
              <a:ext cx="571244" cy="571244"/>
            </a:xfrm>
            <a:prstGeom prst="rect">
              <a:avLst/>
            </a:prstGeom>
          </p:spPr>
        </p:pic>
      </p:grpSp>
      <p:pic>
        <p:nvPicPr>
          <p:cNvPr id="36" name="Picture 15" descr="Server-Physical-Single"/>
          <p:cNvPicPr>
            <a:picLocks noChangeAspect="1" noChangeArrowheads="1"/>
          </p:cNvPicPr>
          <p:nvPr/>
        </p:nvPicPr>
        <p:blipFill>
          <a:blip r:embed="rId11" cstate="print"/>
          <a:srcRect/>
          <a:stretch>
            <a:fillRect/>
          </a:stretch>
        </p:blipFill>
        <p:spPr bwMode="auto">
          <a:xfrm>
            <a:off x="6552522" y="5208895"/>
            <a:ext cx="864567" cy="685621"/>
          </a:xfrm>
          <a:prstGeom prst="rect">
            <a:avLst/>
          </a:prstGeom>
          <a:noFill/>
          <a:ln w="9525">
            <a:noFill/>
            <a:miter lim="800000"/>
            <a:headEnd/>
            <a:tailEnd/>
          </a:ln>
        </p:spPr>
      </p:pic>
      <p:grpSp>
        <p:nvGrpSpPr>
          <p:cNvPr id="81" name="Group 80"/>
          <p:cNvGrpSpPr/>
          <p:nvPr/>
        </p:nvGrpSpPr>
        <p:grpSpPr>
          <a:xfrm>
            <a:off x="5596490" y="5192531"/>
            <a:ext cx="854090" cy="926381"/>
            <a:chOff x="4073949" y="5192991"/>
            <a:chExt cx="854312" cy="926622"/>
          </a:xfrm>
        </p:grpSpPr>
        <p:pic>
          <p:nvPicPr>
            <p:cNvPr id="32" name="Picture 31" descr="Server-Virtual-Single.png"/>
            <p:cNvPicPr>
              <a:picLocks noChangeAspect="1"/>
            </p:cNvPicPr>
            <p:nvPr/>
          </p:nvPicPr>
          <p:blipFill>
            <a:blip r:embed="rId7" cstate="print"/>
            <a:stretch>
              <a:fillRect/>
            </a:stretch>
          </p:blipFill>
          <p:spPr>
            <a:xfrm>
              <a:off x="4073949" y="5192991"/>
              <a:ext cx="854312" cy="647293"/>
            </a:xfrm>
            <a:prstGeom prst="rect">
              <a:avLst/>
            </a:prstGeom>
          </p:spPr>
        </p:pic>
        <p:pic>
          <p:nvPicPr>
            <p:cNvPr id="22" name="Picture 21"/>
            <p:cNvPicPr>
              <a:picLocks noChangeAspect="1"/>
            </p:cNvPicPr>
            <p:nvPr/>
          </p:nvPicPr>
          <p:blipFill>
            <a:blip r:embed="rId12"/>
            <a:stretch>
              <a:fillRect/>
            </a:stretch>
          </p:blipFill>
          <p:spPr>
            <a:xfrm>
              <a:off x="4134617" y="5803626"/>
              <a:ext cx="315594" cy="313116"/>
            </a:xfrm>
            <a:prstGeom prst="rect">
              <a:avLst/>
            </a:prstGeom>
          </p:spPr>
        </p:pic>
        <p:pic>
          <p:nvPicPr>
            <p:cNvPr id="24" name="Picture 23"/>
            <p:cNvPicPr>
              <a:picLocks noChangeAspect="1"/>
            </p:cNvPicPr>
            <p:nvPr/>
          </p:nvPicPr>
          <p:blipFill>
            <a:blip r:embed="rId13"/>
            <a:stretch>
              <a:fillRect/>
            </a:stretch>
          </p:blipFill>
          <p:spPr>
            <a:xfrm>
              <a:off x="4589803" y="5803626"/>
              <a:ext cx="338458" cy="315987"/>
            </a:xfrm>
            <a:prstGeom prst="rect">
              <a:avLst/>
            </a:prstGeom>
          </p:spPr>
        </p:pic>
      </p:grpSp>
      <p:cxnSp>
        <p:nvCxnSpPr>
          <p:cNvPr id="46" name="Straight Arrow Connector 45"/>
          <p:cNvCxnSpPr/>
          <p:nvPr/>
        </p:nvCxnSpPr>
        <p:spPr>
          <a:xfrm flipV="1">
            <a:off x="6048603" y="3282768"/>
            <a:ext cx="441846" cy="2111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7026986" y="3175836"/>
            <a:ext cx="94328" cy="2236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128355" y="4705340"/>
            <a:ext cx="501930" cy="261542"/>
          </a:xfrm>
          <a:prstGeom prst="rect">
            <a:avLst/>
          </a:prstGeom>
          <a:noFill/>
        </p:spPr>
        <p:txBody>
          <a:bodyPr wrap="none" rtlCol="0">
            <a:spAutoFit/>
          </a:bodyPr>
          <a:lstStyle/>
          <a:p>
            <a:r>
              <a:rPr lang="en-US" sz="1100" dirty="0">
                <a:solidFill>
                  <a:srgbClr val="ED7D31"/>
                </a:solidFill>
                <a:latin typeface="Calibri" panose="020F0502020204030204"/>
              </a:rPr>
              <a:t>Scout</a:t>
            </a:r>
          </a:p>
        </p:txBody>
      </p:sp>
      <p:pic>
        <p:nvPicPr>
          <p:cNvPr id="53" name="Picture 52"/>
          <p:cNvPicPr>
            <a:picLocks noChangeAspect="1"/>
          </p:cNvPicPr>
          <p:nvPr/>
        </p:nvPicPr>
        <p:blipFill rotWithShape="1">
          <a:blip r:embed="rId14"/>
          <a:srcRect l="6098" t="28609" r="49417" b="26804"/>
          <a:stretch/>
        </p:blipFill>
        <p:spPr>
          <a:xfrm flipH="1">
            <a:off x="8269719" y="5247820"/>
            <a:ext cx="1524662" cy="646696"/>
          </a:xfrm>
          <a:prstGeom prst="rect">
            <a:avLst/>
          </a:prstGeom>
        </p:spPr>
      </p:pic>
      <p:pic>
        <p:nvPicPr>
          <p:cNvPr id="54" name="Picture 53"/>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a:xfrm>
            <a:off x="7847109" y="2881251"/>
            <a:ext cx="640337" cy="568494"/>
          </a:xfrm>
          <a:prstGeom prst="rect">
            <a:avLst/>
          </a:prstGeom>
        </p:spPr>
      </p:pic>
      <p:grpSp>
        <p:nvGrpSpPr>
          <p:cNvPr id="83" name="Group 82"/>
          <p:cNvGrpSpPr/>
          <p:nvPr/>
        </p:nvGrpSpPr>
        <p:grpSpPr>
          <a:xfrm>
            <a:off x="7960491" y="2294833"/>
            <a:ext cx="724825" cy="697742"/>
            <a:chOff x="6438565" y="2294536"/>
            <a:chExt cx="725014" cy="697924"/>
          </a:xfrm>
        </p:grpSpPr>
        <p:pic>
          <p:nvPicPr>
            <p:cNvPr id="71" name="Picture 70"/>
            <p:cNvPicPr>
              <a:picLocks noChangeAspect="1"/>
            </p:cNvPicPr>
            <p:nvPr/>
          </p:nvPicPr>
          <p:blipFill rotWithShape="1">
            <a:blip r:embed="rId16" cstate="print">
              <a:extLst>
                <a:ext uri="{28A0092B-C50C-407E-A947-70E740481C1C}">
                  <a14:useLocalDpi xmlns:a14="http://schemas.microsoft.com/office/drawing/2010/main" val="0"/>
                </a:ext>
              </a:extLst>
            </a:blip>
            <a:srcRect l="7405" t="32822" r="4543" b="26805"/>
            <a:stretch/>
          </p:blipFill>
          <p:spPr bwMode="auto">
            <a:xfrm>
              <a:off x="6568054" y="2294536"/>
              <a:ext cx="466036" cy="189706"/>
            </a:xfrm>
            <a:prstGeom prst="rect">
              <a:avLst/>
            </a:prstGeom>
            <a:noFill/>
            <a:ln>
              <a:noFill/>
            </a:ln>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miter lim="800000"/>
                  <a:headEnd/>
                  <a:tailEnd/>
                </a14:hiddenLine>
              </a:ext>
            </a:extLst>
          </p:spPr>
        </p:pic>
        <p:sp>
          <p:nvSpPr>
            <p:cNvPr id="72" name="TextBox 75"/>
            <p:cNvSpPr txBox="1"/>
            <p:nvPr/>
          </p:nvSpPr>
          <p:spPr>
            <a:xfrm>
              <a:off x="6438565" y="2364596"/>
              <a:ext cx="725014" cy="627864"/>
            </a:xfrm>
            <a:prstGeom prst="rect">
              <a:avLst/>
            </a:prstGeom>
            <a:noFill/>
          </p:spPr>
          <p:txBody>
            <a:bodyPr wrap="square" lIns="0" tIns="146266" rIns="0" bIns="146266"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800" dirty="0">
                  <a:solidFill>
                    <a:srgbClr val="0070C0"/>
                  </a:solidFill>
                </a:rPr>
                <a:t>StorSimple Virtual Appliance</a:t>
              </a:r>
            </a:p>
          </p:txBody>
        </p:sp>
      </p:grpSp>
      <p:grpSp>
        <p:nvGrpSpPr>
          <p:cNvPr id="86" name="Group 85"/>
          <p:cNvGrpSpPr/>
          <p:nvPr/>
        </p:nvGrpSpPr>
        <p:grpSpPr>
          <a:xfrm>
            <a:off x="5912203" y="2398304"/>
            <a:ext cx="2019719" cy="444921"/>
            <a:chOff x="4389742" y="2398034"/>
            <a:chExt cx="2020245" cy="445037"/>
          </a:xfrm>
        </p:grpSpPr>
        <p:cxnSp>
          <p:nvCxnSpPr>
            <p:cNvPr id="74" name="Straight Arrow Connector 73"/>
            <p:cNvCxnSpPr/>
            <p:nvPr/>
          </p:nvCxnSpPr>
          <p:spPr>
            <a:xfrm flipV="1">
              <a:off x="4389742" y="2398034"/>
              <a:ext cx="2004731" cy="40842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5690460" y="2476184"/>
              <a:ext cx="719527" cy="366887"/>
              <a:chOff x="5690460" y="2476184"/>
              <a:chExt cx="719527" cy="366887"/>
            </a:xfrm>
          </p:grpSpPr>
          <p:cxnSp>
            <p:nvCxnSpPr>
              <p:cNvPr id="73" name="Straight Arrow Connector 72"/>
              <p:cNvCxnSpPr/>
              <p:nvPr/>
            </p:nvCxnSpPr>
            <p:spPr>
              <a:xfrm flipV="1">
                <a:off x="5847584" y="2484242"/>
                <a:ext cx="562403" cy="35882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690460" y="2476184"/>
                <a:ext cx="455574" cy="261610"/>
              </a:xfrm>
              <a:prstGeom prst="rect">
                <a:avLst/>
              </a:prstGeom>
              <a:noFill/>
            </p:spPr>
            <p:txBody>
              <a:bodyPr wrap="none" rtlCol="0">
                <a:spAutoFit/>
              </a:bodyPr>
              <a:lstStyle/>
              <a:p>
                <a:r>
                  <a:rPr lang="en-US" sz="1100" dirty="0">
                    <a:solidFill>
                      <a:srgbClr val="0070C0"/>
                    </a:solidFill>
                    <a:latin typeface="Calibri" panose="020F0502020204030204"/>
                  </a:rPr>
                  <a:t>iSCSI</a:t>
                </a:r>
              </a:p>
            </p:txBody>
          </p:sp>
        </p:grpSp>
      </p:grpSp>
      <p:grpSp>
        <p:nvGrpSpPr>
          <p:cNvPr id="82" name="Group 81"/>
          <p:cNvGrpSpPr/>
          <p:nvPr/>
        </p:nvGrpSpPr>
        <p:grpSpPr>
          <a:xfrm>
            <a:off x="8309585" y="3293177"/>
            <a:ext cx="1440169" cy="1963914"/>
            <a:chOff x="6787750" y="3293141"/>
            <a:chExt cx="1440544" cy="1964426"/>
          </a:xfrm>
        </p:grpSpPr>
        <p:cxnSp>
          <p:nvCxnSpPr>
            <p:cNvPr id="55" name="Straight Arrow Connector 54"/>
            <p:cNvCxnSpPr/>
            <p:nvPr/>
          </p:nvCxnSpPr>
          <p:spPr>
            <a:xfrm flipH="1" flipV="1">
              <a:off x="6787750" y="3293141"/>
              <a:ext cx="632832" cy="196442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163579" y="4287240"/>
              <a:ext cx="1064715" cy="261610"/>
            </a:xfrm>
            <a:prstGeom prst="rect">
              <a:avLst/>
            </a:prstGeom>
            <a:noFill/>
          </p:spPr>
          <p:txBody>
            <a:bodyPr wrap="none" rtlCol="0">
              <a:spAutoFit/>
            </a:bodyPr>
            <a:lstStyle/>
            <a:p>
              <a:r>
                <a:rPr lang="en-US" sz="1100" dirty="0">
                  <a:solidFill>
                    <a:srgbClr val="0070C0"/>
                  </a:solidFill>
                  <a:latin typeface="Calibri" panose="020F0502020204030204"/>
                </a:rPr>
                <a:t>Encrypted Data</a:t>
              </a:r>
            </a:p>
          </p:txBody>
        </p:sp>
      </p:grpSp>
    </p:spTree>
    <p:extLst>
      <p:ext uri="{BB962C8B-B14F-4D97-AF65-F5344CB8AC3E}">
        <p14:creationId xmlns:p14="http://schemas.microsoft.com/office/powerpoint/2010/main" val="6305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wipe(down)">
                                      <p:cBhvr>
                                        <p:cTn id="32" dur="500"/>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500"/>
                                        <p:tgtEl>
                                          <p:spTgt spid="8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500"/>
                                        <p:tgtEl>
                                          <p:spTgt spid="8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down)">
                                      <p:cBhvr>
                                        <p:cTn id="60" dur="500"/>
                                        <p:tgtEl>
                                          <p:spTgt spid="46"/>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wipe(down)">
                                      <p:cBhvr>
                                        <p:cTn id="63" dur="500"/>
                                        <p:tgtEl>
                                          <p:spTgt spid="52"/>
                                        </p:tgtEl>
                                      </p:cBhvr>
                                    </p:animEffect>
                                  </p:childTnLst>
                                </p:cTn>
                              </p:par>
                              <p:par>
                                <p:cTn id="64" presetID="22" presetClass="entr" presetSubtype="4"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wipe(down)">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500"/>
                                        <p:tgtEl>
                                          <p:spTgt spid="5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82"/>
                                        </p:tgtEl>
                                        <p:attrNameLst>
                                          <p:attrName>style.visibility</p:attrName>
                                        </p:attrNameLst>
                                      </p:cBhvr>
                                      <p:to>
                                        <p:strVal val="visible"/>
                                      </p:to>
                                    </p:set>
                                    <p:animEffect transition="in" filter="wipe(down)">
                                      <p:cBhvr>
                                        <p:cTn id="81" dur="500"/>
                                        <p:tgtEl>
                                          <p:spTgt spid="8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83"/>
                                        </p:tgtEl>
                                        <p:attrNameLst>
                                          <p:attrName>style.visibility</p:attrName>
                                        </p:attrNameLst>
                                      </p:cBhvr>
                                      <p:to>
                                        <p:strVal val="visible"/>
                                      </p:to>
                                    </p:set>
                                    <p:animEffect transition="in" filter="fade">
                                      <p:cBhvr>
                                        <p:cTn id="86" dur="500"/>
                                        <p:tgtEl>
                                          <p:spTgt spid="8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86"/>
                                        </p:tgtEl>
                                        <p:attrNameLst>
                                          <p:attrName>style.visibility</p:attrName>
                                        </p:attrNameLst>
                                      </p:cBhvr>
                                      <p:to>
                                        <p:strVal val="visible"/>
                                      </p:to>
                                    </p:set>
                                    <p:animEffect transition="in" filter="wipe(left)">
                                      <p:cBhvr>
                                        <p:cTn id="9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Backup</a:t>
            </a:r>
          </a:p>
        </p:txBody>
      </p:sp>
      <p:sp>
        <p:nvSpPr>
          <p:cNvPr id="3" name="Content Placeholder 2"/>
          <p:cNvSpPr>
            <a:spLocks noGrp="1"/>
          </p:cNvSpPr>
          <p:nvPr>
            <p:ph idx="1"/>
          </p:nvPr>
        </p:nvSpPr>
        <p:spPr/>
        <p:txBody>
          <a:bodyPr/>
          <a:lstStyle/>
          <a:p>
            <a:r>
              <a:rPr lang="en-US" dirty="0"/>
              <a:t>Simple to implement through Azure Backup to provide protection for Azure VMs and other services that leverage Azure Backup (such as on-premises workloads)</a:t>
            </a:r>
          </a:p>
          <a:p>
            <a:r>
              <a:rPr lang="en-US" dirty="0"/>
              <a:t>Open a Backup Vault and select Registered Items</a:t>
            </a:r>
          </a:p>
          <a:p>
            <a:r>
              <a:rPr lang="en-US" dirty="0"/>
              <a:t>Type of Azure Virtual Machine</a:t>
            </a:r>
          </a:p>
          <a:p>
            <a:r>
              <a:rPr lang="en-US" dirty="0"/>
              <a:t>Select Register and follow the wizard</a:t>
            </a:r>
          </a:p>
          <a:p>
            <a:r>
              <a:rPr lang="en-US" dirty="0"/>
              <a:t>Once VMs Registered then protect via Protected Items</a:t>
            </a:r>
          </a:p>
        </p:txBody>
      </p:sp>
    </p:spTree>
    <p:extLst>
      <p:ext uri="{BB962C8B-B14F-4D97-AF65-F5344CB8AC3E}">
        <p14:creationId xmlns:p14="http://schemas.microsoft.com/office/powerpoint/2010/main" val="2791998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Traffic Manager</a:t>
            </a:r>
          </a:p>
        </p:txBody>
      </p:sp>
      <p:sp>
        <p:nvSpPr>
          <p:cNvPr id="5" name="Content Placeholder 4"/>
          <p:cNvSpPr>
            <a:spLocks noGrp="1"/>
          </p:cNvSpPr>
          <p:nvPr>
            <p:ph idx="1"/>
          </p:nvPr>
        </p:nvSpPr>
        <p:spPr/>
        <p:txBody>
          <a:bodyPr/>
          <a:lstStyle/>
          <a:p>
            <a:r>
              <a:rPr lang="en-US" dirty="0"/>
              <a:t>A DNS service with load balancing, policy and endpoint monitoring capabilities</a:t>
            </a:r>
          </a:p>
          <a:p>
            <a:r>
              <a:rPr lang="en-US" dirty="0"/>
              <a:t>Resolves endpoints based on geographical location to the users local DNS server</a:t>
            </a:r>
          </a:p>
          <a:p>
            <a:r>
              <a:rPr lang="en-US" dirty="0"/>
              <a:t>Support various endpoints:</a:t>
            </a:r>
          </a:p>
          <a:p>
            <a:pPr lvl="1"/>
            <a:r>
              <a:rPr lang="en-US" dirty="0"/>
              <a:t>Azure Cloud Services (</a:t>
            </a:r>
            <a:r>
              <a:rPr lang="en-US" dirty="0" err="1"/>
              <a:t>IaaS</a:t>
            </a:r>
            <a:r>
              <a:rPr lang="en-US" dirty="0"/>
              <a:t> and </a:t>
            </a:r>
            <a:r>
              <a:rPr lang="en-US" dirty="0" err="1"/>
              <a:t>PaaS</a:t>
            </a:r>
            <a:r>
              <a:rPr lang="en-US" dirty="0"/>
              <a:t>)</a:t>
            </a:r>
          </a:p>
          <a:p>
            <a:pPr lvl="1"/>
            <a:r>
              <a:rPr lang="en-US" dirty="0"/>
              <a:t>Azure Web Sites</a:t>
            </a:r>
          </a:p>
          <a:p>
            <a:pPr lvl="1"/>
            <a:r>
              <a:rPr lang="en-US" dirty="0"/>
              <a:t>External endpoints</a:t>
            </a:r>
          </a:p>
          <a:p>
            <a:endParaRPr lang="en-US" dirty="0"/>
          </a:p>
          <a:p>
            <a:endParaRPr lang="en-US" dirty="0"/>
          </a:p>
        </p:txBody>
      </p:sp>
    </p:spTree>
    <p:extLst>
      <p:ext uri="{BB962C8B-B14F-4D97-AF65-F5344CB8AC3E}">
        <p14:creationId xmlns:p14="http://schemas.microsoft.com/office/powerpoint/2010/main" val="4277836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Traffic Manager in Action</a:t>
            </a:r>
          </a:p>
        </p:txBody>
      </p:sp>
      <p:sp>
        <p:nvSpPr>
          <p:cNvPr id="40" name="Cloud 39"/>
          <p:cNvSpPr/>
          <p:nvPr/>
        </p:nvSpPr>
        <p:spPr>
          <a:xfrm>
            <a:off x="5417279" y="1886353"/>
            <a:ext cx="1732835" cy="1166331"/>
          </a:xfrm>
          <a:prstGeom prst="cloud">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914126">
              <a:defRPr/>
            </a:pPr>
            <a:endParaRPr lang="en-US" sz="1400" kern="0">
              <a:solidFill>
                <a:prstClr val="black"/>
              </a:solidFill>
              <a:latin typeface="Calibri" panose="020F0502020204030204"/>
            </a:endParaRPr>
          </a:p>
        </p:txBody>
      </p:sp>
      <p:sp>
        <p:nvSpPr>
          <p:cNvPr id="42" name="Cloud 41"/>
          <p:cNvSpPr/>
          <p:nvPr/>
        </p:nvSpPr>
        <p:spPr>
          <a:xfrm>
            <a:off x="3029077" y="1886353"/>
            <a:ext cx="1732835" cy="1166331"/>
          </a:xfrm>
          <a:prstGeom prst="cloud">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914126">
              <a:defRPr/>
            </a:pPr>
            <a:endParaRPr lang="en-US" sz="1400" kern="0">
              <a:solidFill>
                <a:prstClr val="black"/>
              </a:solidFill>
              <a:latin typeface="Calibri" panose="020F0502020204030204"/>
            </a:endParaRPr>
          </a:p>
        </p:txBody>
      </p:sp>
      <p:sp>
        <p:nvSpPr>
          <p:cNvPr id="43" name="Folded Corner 42"/>
          <p:cNvSpPr/>
          <p:nvPr/>
        </p:nvSpPr>
        <p:spPr>
          <a:xfrm>
            <a:off x="3605578" y="2246249"/>
            <a:ext cx="579833" cy="446539"/>
          </a:xfrm>
          <a:prstGeom prst="foldedCorner">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126">
              <a:defRPr/>
            </a:pPr>
            <a:r>
              <a:rPr lang="en-US" sz="1400" kern="0" dirty="0">
                <a:solidFill>
                  <a:prstClr val="white"/>
                </a:solidFill>
                <a:latin typeface="Calibri" panose="020F0502020204030204"/>
              </a:rPr>
              <a:t>Web</a:t>
            </a:r>
            <a:br>
              <a:rPr lang="en-US" sz="1400" kern="0" dirty="0">
                <a:solidFill>
                  <a:prstClr val="white"/>
                </a:solidFill>
                <a:latin typeface="Calibri" panose="020F0502020204030204"/>
              </a:rPr>
            </a:br>
            <a:r>
              <a:rPr lang="en-US" sz="1400" kern="0" dirty="0">
                <a:solidFill>
                  <a:prstClr val="white"/>
                </a:solidFill>
                <a:latin typeface="Calibri" panose="020F0502020204030204"/>
              </a:rPr>
              <a:t>App</a:t>
            </a:r>
          </a:p>
        </p:txBody>
      </p:sp>
      <p:sp>
        <p:nvSpPr>
          <p:cNvPr id="44" name="Cloud 43"/>
          <p:cNvSpPr/>
          <p:nvPr/>
        </p:nvSpPr>
        <p:spPr>
          <a:xfrm>
            <a:off x="7805481" y="1886353"/>
            <a:ext cx="1732835" cy="1166331"/>
          </a:xfrm>
          <a:prstGeom prst="cloud">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914126">
              <a:defRPr/>
            </a:pPr>
            <a:endParaRPr lang="en-US" sz="1400" kern="0">
              <a:solidFill>
                <a:prstClr val="black"/>
              </a:solidFill>
              <a:latin typeface="Calibri" panose="020F0502020204030204"/>
            </a:endParaRPr>
          </a:p>
        </p:txBody>
      </p:sp>
      <p:sp>
        <p:nvSpPr>
          <p:cNvPr id="45" name="Folded Corner 44"/>
          <p:cNvSpPr/>
          <p:nvPr/>
        </p:nvSpPr>
        <p:spPr>
          <a:xfrm>
            <a:off x="8381982" y="2246249"/>
            <a:ext cx="579833" cy="446539"/>
          </a:xfrm>
          <a:prstGeom prst="foldedCorner">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126">
              <a:defRPr/>
            </a:pPr>
            <a:r>
              <a:rPr lang="en-US" sz="1400" kern="0" dirty="0">
                <a:solidFill>
                  <a:prstClr val="white"/>
                </a:solidFill>
                <a:latin typeface="Calibri" panose="020F0502020204030204"/>
              </a:rPr>
              <a:t>Web</a:t>
            </a:r>
            <a:br>
              <a:rPr lang="en-US" sz="1400" kern="0" dirty="0">
                <a:solidFill>
                  <a:prstClr val="white"/>
                </a:solidFill>
                <a:latin typeface="Calibri" panose="020F0502020204030204"/>
              </a:rPr>
            </a:br>
            <a:r>
              <a:rPr lang="en-US" sz="1400" kern="0" dirty="0">
                <a:solidFill>
                  <a:prstClr val="white"/>
                </a:solidFill>
                <a:latin typeface="Calibri" panose="020F0502020204030204"/>
              </a:rPr>
              <a:t>App</a:t>
            </a:r>
          </a:p>
        </p:txBody>
      </p:sp>
      <p:sp>
        <p:nvSpPr>
          <p:cNvPr id="46" name="TextBox 45"/>
          <p:cNvSpPr txBox="1"/>
          <p:nvPr/>
        </p:nvSpPr>
        <p:spPr>
          <a:xfrm>
            <a:off x="6501821" y="2922854"/>
            <a:ext cx="381737" cy="307697"/>
          </a:xfrm>
          <a:prstGeom prst="rect">
            <a:avLst/>
          </a:prstGeom>
          <a:noFill/>
        </p:spPr>
        <p:txBody>
          <a:bodyPr wrap="none" rtlCol="0">
            <a:spAutoFit/>
          </a:bodyPr>
          <a:lstStyle/>
          <a:p>
            <a:r>
              <a:rPr lang="en-US" sz="1400" dirty="0">
                <a:solidFill>
                  <a:prstClr val="black"/>
                </a:solidFill>
                <a:latin typeface="Calibri" panose="020F0502020204030204"/>
              </a:rPr>
              <a:t>US</a:t>
            </a:r>
          </a:p>
        </p:txBody>
      </p:sp>
      <p:sp>
        <p:nvSpPr>
          <p:cNvPr id="47" name="TextBox 46"/>
          <p:cNvSpPr txBox="1"/>
          <p:nvPr/>
        </p:nvSpPr>
        <p:spPr>
          <a:xfrm>
            <a:off x="3079668" y="2944834"/>
            <a:ext cx="705778" cy="307697"/>
          </a:xfrm>
          <a:prstGeom prst="rect">
            <a:avLst/>
          </a:prstGeom>
          <a:noFill/>
        </p:spPr>
        <p:txBody>
          <a:bodyPr wrap="none" rtlCol="0">
            <a:spAutoFit/>
          </a:bodyPr>
          <a:lstStyle/>
          <a:p>
            <a:r>
              <a:rPr lang="en-US" sz="1400" dirty="0">
                <a:solidFill>
                  <a:prstClr val="black"/>
                </a:solidFill>
                <a:latin typeface="Calibri" panose="020F0502020204030204"/>
              </a:rPr>
              <a:t>Europe</a:t>
            </a:r>
          </a:p>
        </p:txBody>
      </p:sp>
      <p:sp>
        <p:nvSpPr>
          <p:cNvPr id="48" name="TextBox 47"/>
          <p:cNvSpPr txBox="1"/>
          <p:nvPr/>
        </p:nvSpPr>
        <p:spPr>
          <a:xfrm>
            <a:off x="8961814" y="2944834"/>
            <a:ext cx="487507" cy="307697"/>
          </a:xfrm>
          <a:prstGeom prst="rect">
            <a:avLst/>
          </a:prstGeom>
          <a:noFill/>
        </p:spPr>
        <p:txBody>
          <a:bodyPr wrap="none" rtlCol="0">
            <a:spAutoFit/>
          </a:bodyPr>
          <a:lstStyle/>
          <a:p>
            <a:r>
              <a:rPr lang="en-US" sz="1400" dirty="0">
                <a:solidFill>
                  <a:prstClr val="black"/>
                </a:solidFill>
                <a:latin typeface="Calibri" panose="020F0502020204030204"/>
              </a:rPr>
              <a:t>Asia</a:t>
            </a:r>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380" y="4985404"/>
            <a:ext cx="323796" cy="390026"/>
          </a:xfrm>
          <a:prstGeom prst="rect">
            <a:avLst/>
          </a:prstGeom>
        </p:spPr>
      </p:pic>
      <p:sp>
        <p:nvSpPr>
          <p:cNvPr id="50" name="Cloud 49"/>
          <p:cNvSpPr/>
          <p:nvPr/>
        </p:nvSpPr>
        <p:spPr>
          <a:xfrm>
            <a:off x="5030726" y="3832459"/>
            <a:ext cx="2352656" cy="797236"/>
          </a:xfrm>
          <a:prstGeom prst="cloud">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algn="ctr" defTabSz="914126">
              <a:defRPr/>
            </a:pPr>
            <a:endParaRPr lang="en-US" sz="1400" kern="0">
              <a:solidFill>
                <a:prstClr val="black"/>
              </a:solidFill>
              <a:latin typeface="Calibri" panose="020F0502020204030204"/>
            </a:endParaRPr>
          </a:p>
        </p:txBody>
      </p:sp>
      <p:sp>
        <p:nvSpPr>
          <p:cNvPr id="51" name="TextBox 50"/>
          <p:cNvSpPr txBox="1"/>
          <p:nvPr/>
        </p:nvSpPr>
        <p:spPr>
          <a:xfrm>
            <a:off x="7433478" y="3964379"/>
            <a:ext cx="1327453" cy="523084"/>
          </a:xfrm>
          <a:prstGeom prst="rect">
            <a:avLst/>
          </a:prstGeom>
          <a:noFill/>
        </p:spPr>
        <p:txBody>
          <a:bodyPr wrap="none" rtlCol="0">
            <a:spAutoFit/>
          </a:bodyPr>
          <a:lstStyle/>
          <a:p>
            <a:r>
              <a:rPr lang="en-US" sz="1400" dirty="0">
                <a:solidFill>
                  <a:prstClr val="black"/>
                </a:solidFill>
                <a:latin typeface="Calibri" panose="020F0502020204030204"/>
              </a:rPr>
              <a:t>Azure</a:t>
            </a:r>
          </a:p>
          <a:p>
            <a:r>
              <a:rPr lang="en-US" sz="1400" dirty="0">
                <a:solidFill>
                  <a:prstClr val="black"/>
                </a:solidFill>
                <a:latin typeface="Calibri" panose="020F0502020204030204"/>
              </a:rPr>
              <a:t>Traffic Manager</a:t>
            </a:r>
          </a:p>
        </p:txBody>
      </p:sp>
      <p:sp>
        <p:nvSpPr>
          <p:cNvPr id="52" name="TextBox 51"/>
          <p:cNvSpPr txBox="1"/>
          <p:nvPr/>
        </p:nvSpPr>
        <p:spPr>
          <a:xfrm>
            <a:off x="5210309" y="4107051"/>
            <a:ext cx="2205479" cy="253850"/>
          </a:xfrm>
          <a:prstGeom prst="rect">
            <a:avLst/>
          </a:prstGeom>
          <a:noFill/>
        </p:spPr>
        <p:txBody>
          <a:bodyPr wrap="none" rtlCol="0">
            <a:spAutoFit/>
          </a:bodyPr>
          <a:lstStyle/>
          <a:p>
            <a:r>
              <a:rPr lang="en-US" sz="1050" dirty="0">
                <a:solidFill>
                  <a:prstClr val="black"/>
                </a:solidFill>
                <a:latin typeface="Calibri" panose="020F0502020204030204"/>
              </a:rPr>
              <a:t>Contosowebapp1.trafficmanager.net</a:t>
            </a:r>
          </a:p>
        </p:txBody>
      </p:sp>
      <p:sp>
        <p:nvSpPr>
          <p:cNvPr id="53" name="TextBox 52"/>
          <p:cNvSpPr txBox="1"/>
          <p:nvPr/>
        </p:nvSpPr>
        <p:spPr>
          <a:xfrm>
            <a:off x="5669864" y="5060172"/>
            <a:ext cx="1843294" cy="253850"/>
          </a:xfrm>
          <a:prstGeom prst="rect">
            <a:avLst/>
          </a:prstGeom>
          <a:noFill/>
        </p:spPr>
        <p:txBody>
          <a:bodyPr wrap="none" rtlCol="0">
            <a:spAutoFit/>
          </a:bodyPr>
          <a:lstStyle/>
          <a:p>
            <a:r>
              <a:rPr lang="en-US" sz="1050" dirty="0">
                <a:solidFill>
                  <a:prstClr val="black"/>
                </a:solidFill>
                <a:latin typeface="Calibri" panose="020F0502020204030204"/>
              </a:rPr>
              <a:t>Webapp.contoso.net (CName)</a:t>
            </a:r>
          </a:p>
        </p:txBody>
      </p:sp>
      <p:cxnSp>
        <p:nvCxnSpPr>
          <p:cNvPr id="54" name="Straight Arrow Connector 53"/>
          <p:cNvCxnSpPr/>
          <p:nvPr/>
        </p:nvCxnSpPr>
        <p:spPr>
          <a:xfrm flipV="1">
            <a:off x="6207053" y="4321061"/>
            <a:ext cx="0" cy="739111"/>
          </a:xfrm>
          <a:prstGeom prst="straightConnector1">
            <a:avLst/>
          </a:prstGeom>
          <a:noFill/>
          <a:ln w="19050" cap="flat" cmpd="sng" algn="ctr">
            <a:solidFill>
              <a:sysClr val="windowText" lastClr="000000"/>
            </a:solidFill>
            <a:prstDash val="solid"/>
            <a:miter lim="800000"/>
            <a:tailEnd type="triangle"/>
          </a:ln>
          <a:effectLst/>
        </p:spPr>
      </p:cxnSp>
      <p:cxnSp>
        <p:nvCxnSpPr>
          <p:cNvPr id="55" name="Straight Arrow Connector 54"/>
          <p:cNvCxnSpPr/>
          <p:nvPr/>
        </p:nvCxnSpPr>
        <p:spPr>
          <a:xfrm flipH="1" flipV="1">
            <a:off x="4284274" y="2744673"/>
            <a:ext cx="1572881" cy="1316050"/>
          </a:xfrm>
          <a:prstGeom prst="straightConnector1">
            <a:avLst/>
          </a:prstGeom>
          <a:noFill/>
          <a:ln w="19050" cap="flat" cmpd="sng" algn="ctr">
            <a:solidFill>
              <a:srgbClr val="4472C4"/>
            </a:solidFill>
            <a:prstDash val="solid"/>
            <a:miter lim="800000"/>
            <a:tailEnd type="triangle"/>
          </a:ln>
          <a:effectLst/>
        </p:spPr>
      </p:cxnSp>
      <p:cxnSp>
        <p:nvCxnSpPr>
          <p:cNvPr id="56" name="Straight Arrow Connector 55"/>
          <p:cNvCxnSpPr/>
          <p:nvPr/>
        </p:nvCxnSpPr>
        <p:spPr>
          <a:xfrm flipV="1">
            <a:off x="6260925" y="2781320"/>
            <a:ext cx="33821" cy="1279404"/>
          </a:xfrm>
          <a:prstGeom prst="straightConnector1">
            <a:avLst/>
          </a:prstGeom>
          <a:noFill/>
          <a:ln w="19050" cap="flat" cmpd="sng" algn="ctr">
            <a:solidFill>
              <a:srgbClr val="4472C4"/>
            </a:solidFill>
            <a:prstDash val="solid"/>
            <a:miter lim="800000"/>
            <a:tailEnd type="triangle"/>
          </a:ln>
          <a:effectLst/>
        </p:spPr>
      </p:cxnSp>
      <p:cxnSp>
        <p:nvCxnSpPr>
          <p:cNvPr id="57" name="Straight Arrow Connector 56"/>
          <p:cNvCxnSpPr/>
          <p:nvPr/>
        </p:nvCxnSpPr>
        <p:spPr>
          <a:xfrm flipV="1">
            <a:off x="6692054" y="2781320"/>
            <a:ext cx="1623726" cy="1279404"/>
          </a:xfrm>
          <a:prstGeom prst="straightConnector1">
            <a:avLst/>
          </a:prstGeom>
          <a:noFill/>
          <a:ln w="19050" cap="flat" cmpd="sng" algn="ctr">
            <a:solidFill>
              <a:srgbClr val="4472C4"/>
            </a:solidFill>
            <a:prstDash val="solid"/>
            <a:miter lim="800000"/>
            <a:tailEnd type="triangle"/>
          </a:ln>
          <a:effectLst/>
        </p:spPr>
      </p:cxnSp>
      <p:sp>
        <p:nvSpPr>
          <p:cNvPr id="58" name="TextBox 57"/>
          <p:cNvSpPr txBox="1"/>
          <p:nvPr/>
        </p:nvSpPr>
        <p:spPr>
          <a:xfrm>
            <a:off x="7730673" y="5022279"/>
            <a:ext cx="1642714" cy="307697"/>
          </a:xfrm>
          <a:prstGeom prst="rect">
            <a:avLst/>
          </a:prstGeom>
          <a:noFill/>
        </p:spPr>
        <p:txBody>
          <a:bodyPr wrap="none" rtlCol="0">
            <a:spAutoFit/>
          </a:bodyPr>
          <a:lstStyle/>
          <a:p>
            <a:r>
              <a:rPr lang="en-US" sz="1400" dirty="0">
                <a:solidFill>
                  <a:prstClr val="black"/>
                </a:solidFill>
                <a:latin typeface="Calibri" panose="020F0502020204030204"/>
              </a:rPr>
              <a:t>Contoso DNS Server</a:t>
            </a:r>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534" y="5910085"/>
            <a:ext cx="323796" cy="390026"/>
          </a:xfrm>
          <a:prstGeom prst="rect">
            <a:avLst/>
          </a:prstGeom>
        </p:spPr>
      </p:pic>
      <p:sp>
        <p:nvSpPr>
          <p:cNvPr id="60" name="TextBox 59"/>
          <p:cNvSpPr txBox="1"/>
          <p:nvPr/>
        </p:nvSpPr>
        <p:spPr>
          <a:xfrm>
            <a:off x="6431807" y="5855421"/>
            <a:ext cx="3028053" cy="523084"/>
          </a:xfrm>
          <a:prstGeom prst="rect">
            <a:avLst/>
          </a:prstGeom>
          <a:noFill/>
        </p:spPr>
        <p:txBody>
          <a:bodyPr wrap="none" rtlCol="0">
            <a:spAutoFit/>
          </a:bodyPr>
          <a:lstStyle/>
          <a:p>
            <a:r>
              <a:rPr lang="en-US" sz="1400" dirty="0">
                <a:solidFill>
                  <a:prstClr val="black"/>
                </a:solidFill>
                <a:latin typeface="Calibri" panose="020F0502020204030204"/>
              </a:rPr>
              <a:t>Local DNS Server for users organization</a:t>
            </a:r>
          </a:p>
          <a:p>
            <a:r>
              <a:rPr lang="en-US" sz="1400" dirty="0">
                <a:solidFill>
                  <a:prstClr val="black"/>
                </a:solidFill>
                <a:latin typeface="Calibri" panose="020F0502020204030204"/>
              </a:rPr>
              <a:t>Located in US</a:t>
            </a:r>
          </a:p>
        </p:txBody>
      </p:sp>
      <p:pic>
        <p:nvPicPr>
          <p:cNvPr id="61" name="Picture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6489" y="5855420"/>
            <a:ext cx="579046" cy="529930"/>
          </a:xfrm>
          <a:prstGeom prst="rect">
            <a:avLst/>
          </a:prstGeom>
        </p:spPr>
      </p:pic>
      <p:pic>
        <p:nvPicPr>
          <p:cNvPr id="62" name="Picture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9629" y="5891353"/>
            <a:ext cx="391383" cy="458063"/>
          </a:xfrm>
          <a:prstGeom prst="rect">
            <a:avLst/>
          </a:prstGeom>
        </p:spPr>
      </p:pic>
      <p:sp>
        <p:nvSpPr>
          <p:cNvPr id="63" name="TextBox 62"/>
          <p:cNvSpPr txBox="1"/>
          <p:nvPr/>
        </p:nvSpPr>
        <p:spPr>
          <a:xfrm>
            <a:off x="1981326" y="5518847"/>
            <a:ext cx="3290878" cy="523084"/>
          </a:xfrm>
          <a:prstGeom prst="rect">
            <a:avLst/>
          </a:prstGeom>
          <a:noFill/>
        </p:spPr>
        <p:txBody>
          <a:bodyPr wrap="none" rtlCol="0">
            <a:spAutoFit/>
          </a:bodyPr>
          <a:lstStyle/>
          <a:p>
            <a:r>
              <a:rPr lang="en-US" sz="1400" dirty="0">
                <a:solidFill>
                  <a:prstClr val="black"/>
                </a:solidFill>
                <a:latin typeface="Calibri" panose="020F0502020204030204"/>
              </a:rPr>
              <a:t>User makes request to local DNS server for</a:t>
            </a:r>
          </a:p>
          <a:p>
            <a:r>
              <a:rPr lang="en-US" sz="1400" dirty="0">
                <a:solidFill>
                  <a:prstClr val="black"/>
                </a:solidFill>
                <a:latin typeface="Calibri" panose="020F0502020204030204"/>
              </a:rPr>
              <a:t>Webapp.contoso.net</a:t>
            </a:r>
          </a:p>
        </p:txBody>
      </p:sp>
      <p:cxnSp>
        <p:nvCxnSpPr>
          <p:cNvPr id="64" name="Straight Arrow Connector 63"/>
          <p:cNvCxnSpPr>
            <a:endCxn id="59" idx="1"/>
          </p:cNvCxnSpPr>
          <p:nvPr/>
        </p:nvCxnSpPr>
        <p:spPr>
          <a:xfrm flipV="1">
            <a:off x="4864106" y="6105099"/>
            <a:ext cx="1188428" cy="13370"/>
          </a:xfrm>
          <a:prstGeom prst="straightConnector1">
            <a:avLst/>
          </a:prstGeom>
          <a:noFill/>
          <a:ln w="19050" cap="flat" cmpd="sng" algn="ctr">
            <a:solidFill>
              <a:sysClr val="windowText" lastClr="000000"/>
            </a:solidFill>
            <a:prstDash val="solid"/>
            <a:miter lim="800000"/>
            <a:tailEnd type="triangle"/>
          </a:ln>
          <a:effectLst/>
        </p:spPr>
      </p:cxnSp>
      <p:cxnSp>
        <p:nvCxnSpPr>
          <p:cNvPr id="65" name="Straight Arrow Connector 64"/>
          <p:cNvCxnSpPr/>
          <p:nvPr/>
        </p:nvCxnSpPr>
        <p:spPr>
          <a:xfrm flipV="1">
            <a:off x="6207053" y="5341354"/>
            <a:ext cx="0" cy="514066"/>
          </a:xfrm>
          <a:prstGeom prst="straightConnector1">
            <a:avLst/>
          </a:prstGeom>
          <a:noFill/>
          <a:ln w="19050" cap="flat" cmpd="sng" algn="ctr">
            <a:solidFill>
              <a:sysClr val="windowText" lastClr="000000"/>
            </a:solidFill>
            <a:prstDash val="solid"/>
            <a:miter lim="800000"/>
            <a:tailEnd type="triangle"/>
          </a:ln>
          <a:effectLst/>
        </p:spPr>
      </p:cxnSp>
      <p:sp>
        <p:nvSpPr>
          <p:cNvPr id="66" name="TextBox 65"/>
          <p:cNvSpPr txBox="1"/>
          <p:nvPr/>
        </p:nvSpPr>
        <p:spPr>
          <a:xfrm>
            <a:off x="4951887" y="6118470"/>
            <a:ext cx="982001" cy="307697"/>
          </a:xfrm>
          <a:prstGeom prst="rect">
            <a:avLst/>
          </a:prstGeom>
          <a:noFill/>
        </p:spPr>
        <p:txBody>
          <a:bodyPr wrap="none" rtlCol="0">
            <a:spAutoFit/>
          </a:bodyPr>
          <a:lstStyle/>
          <a:p>
            <a:r>
              <a:rPr lang="en-US" sz="1400" dirty="0">
                <a:solidFill>
                  <a:srgbClr val="4472C4"/>
                </a:solidFill>
                <a:latin typeface="Calibri" panose="020F0502020204030204"/>
              </a:rPr>
              <a:t>DNS Query</a:t>
            </a:r>
          </a:p>
        </p:txBody>
      </p:sp>
      <p:sp>
        <p:nvSpPr>
          <p:cNvPr id="67" name="TextBox 66"/>
          <p:cNvSpPr txBox="1"/>
          <p:nvPr/>
        </p:nvSpPr>
        <p:spPr>
          <a:xfrm>
            <a:off x="6207055" y="5498740"/>
            <a:ext cx="1717652" cy="307697"/>
          </a:xfrm>
          <a:prstGeom prst="rect">
            <a:avLst/>
          </a:prstGeom>
          <a:noFill/>
        </p:spPr>
        <p:txBody>
          <a:bodyPr wrap="none" rtlCol="0">
            <a:spAutoFit/>
          </a:bodyPr>
          <a:lstStyle/>
          <a:p>
            <a:r>
              <a:rPr lang="en-US" sz="1400" dirty="0">
                <a:solidFill>
                  <a:srgbClr val="4472C4"/>
                </a:solidFill>
                <a:latin typeface="Calibri" panose="020F0502020204030204"/>
              </a:rPr>
              <a:t>Recursive DNS Query</a:t>
            </a:r>
          </a:p>
        </p:txBody>
      </p:sp>
      <p:sp>
        <p:nvSpPr>
          <p:cNvPr id="68" name="TextBox 67"/>
          <p:cNvSpPr txBox="1"/>
          <p:nvPr/>
        </p:nvSpPr>
        <p:spPr>
          <a:xfrm>
            <a:off x="6214434" y="4696627"/>
            <a:ext cx="722959" cy="307697"/>
          </a:xfrm>
          <a:prstGeom prst="rect">
            <a:avLst/>
          </a:prstGeom>
          <a:noFill/>
        </p:spPr>
        <p:txBody>
          <a:bodyPr wrap="none" rtlCol="0">
            <a:spAutoFit/>
          </a:bodyPr>
          <a:lstStyle/>
          <a:p>
            <a:r>
              <a:rPr lang="en-US" sz="1400" dirty="0">
                <a:solidFill>
                  <a:srgbClr val="4472C4"/>
                </a:solidFill>
                <a:latin typeface="Calibri" panose="020F0502020204030204"/>
              </a:rPr>
              <a:t>Alias to</a:t>
            </a:r>
          </a:p>
        </p:txBody>
      </p:sp>
      <p:sp>
        <p:nvSpPr>
          <p:cNvPr id="69" name="TextBox 68"/>
          <p:cNvSpPr txBox="1"/>
          <p:nvPr/>
        </p:nvSpPr>
        <p:spPr>
          <a:xfrm>
            <a:off x="6260925" y="3227964"/>
            <a:ext cx="961935" cy="307697"/>
          </a:xfrm>
          <a:prstGeom prst="rect">
            <a:avLst/>
          </a:prstGeom>
          <a:noFill/>
        </p:spPr>
        <p:txBody>
          <a:bodyPr wrap="none" rtlCol="0">
            <a:spAutoFit/>
          </a:bodyPr>
          <a:lstStyle/>
          <a:p>
            <a:r>
              <a:rPr lang="en-US" sz="1400" dirty="0">
                <a:solidFill>
                  <a:srgbClr val="4472C4"/>
                </a:solidFill>
                <a:latin typeface="Calibri" panose="020F0502020204030204"/>
              </a:rPr>
              <a:t>Resolution</a:t>
            </a:r>
          </a:p>
        </p:txBody>
      </p:sp>
      <p:sp>
        <p:nvSpPr>
          <p:cNvPr id="70" name="Oval 69"/>
          <p:cNvSpPr/>
          <p:nvPr/>
        </p:nvSpPr>
        <p:spPr>
          <a:xfrm>
            <a:off x="1957829" y="5360834"/>
            <a:ext cx="225059" cy="214009"/>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126">
              <a:defRPr/>
            </a:pPr>
            <a:r>
              <a:rPr lang="en-US" sz="1400" kern="0" dirty="0">
                <a:solidFill>
                  <a:prstClr val="white"/>
                </a:solidFill>
                <a:latin typeface="Calibri" panose="020F0502020204030204"/>
              </a:rPr>
              <a:t>1</a:t>
            </a:r>
          </a:p>
        </p:txBody>
      </p:sp>
      <p:sp>
        <p:nvSpPr>
          <p:cNvPr id="71" name="Oval 70"/>
          <p:cNvSpPr/>
          <p:nvPr/>
        </p:nvSpPr>
        <p:spPr>
          <a:xfrm>
            <a:off x="6273659" y="5794634"/>
            <a:ext cx="225059" cy="214009"/>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126">
              <a:defRPr/>
            </a:pPr>
            <a:r>
              <a:rPr lang="en-US" sz="1400" kern="0" dirty="0">
                <a:solidFill>
                  <a:prstClr val="white"/>
                </a:solidFill>
                <a:latin typeface="Calibri" panose="020F0502020204030204"/>
              </a:rPr>
              <a:t>2</a:t>
            </a:r>
          </a:p>
        </p:txBody>
      </p:sp>
      <p:sp>
        <p:nvSpPr>
          <p:cNvPr id="72" name="Oval 71"/>
          <p:cNvSpPr/>
          <p:nvPr/>
        </p:nvSpPr>
        <p:spPr>
          <a:xfrm>
            <a:off x="7221251" y="4874233"/>
            <a:ext cx="225059" cy="214009"/>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126">
              <a:defRPr/>
            </a:pPr>
            <a:r>
              <a:rPr lang="en-US" sz="1400" kern="0" dirty="0">
                <a:solidFill>
                  <a:prstClr val="white"/>
                </a:solidFill>
                <a:latin typeface="Calibri" panose="020F0502020204030204"/>
              </a:rPr>
              <a:t>3</a:t>
            </a:r>
          </a:p>
        </p:txBody>
      </p:sp>
      <p:sp>
        <p:nvSpPr>
          <p:cNvPr id="73" name="Oval 72"/>
          <p:cNvSpPr/>
          <p:nvPr/>
        </p:nvSpPr>
        <p:spPr>
          <a:xfrm>
            <a:off x="7320220" y="3832460"/>
            <a:ext cx="225059" cy="214009"/>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126">
              <a:defRPr/>
            </a:pPr>
            <a:r>
              <a:rPr lang="en-US" sz="1400" kern="0" dirty="0">
                <a:solidFill>
                  <a:prstClr val="white"/>
                </a:solidFill>
                <a:latin typeface="Calibri" panose="020F0502020204030204"/>
              </a:rPr>
              <a:t>4</a:t>
            </a:r>
          </a:p>
        </p:txBody>
      </p:sp>
      <p:sp>
        <p:nvSpPr>
          <p:cNvPr id="74" name="Oval 73"/>
          <p:cNvSpPr/>
          <p:nvPr/>
        </p:nvSpPr>
        <p:spPr>
          <a:xfrm>
            <a:off x="6005397" y="3168125"/>
            <a:ext cx="225059" cy="214009"/>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126">
              <a:defRPr/>
            </a:pPr>
            <a:r>
              <a:rPr lang="en-US" sz="1400" kern="0" dirty="0">
                <a:solidFill>
                  <a:prstClr val="white"/>
                </a:solidFill>
                <a:latin typeface="Calibri" panose="020F0502020204030204"/>
              </a:rPr>
              <a:t>5</a:t>
            </a:r>
          </a:p>
        </p:txBody>
      </p:sp>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0911" y="3936691"/>
            <a:ext cx="259626" cy="254536"/>
          </a:xfrm>
          <a:prstGeom prst="rect">
            <a:avLst/>
          </a:prstGeom>
        </p:spPr>
      </p:pic>
      <p:sp>
        <p:nvSpPr>
          <p:cNvPr id="39" name="Folded Corner 38"/>
          <p:cNvSpPr/>
          <p:nvPr/>
        </p:nvSpPr>
        <p:spPr>
          <a:xfrm>
            <a:off x="6174287" y="2124083"/>
            <a:ext cx="579833" cy="446539"/>
          </a:xfrm>
          <a:prstGeom prst="foldedCorner">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126">
              <a:defRPr/>
            </a:pPr>
            <a:r>
              <a:rPr lang="en-US" sz="1400" kern="0" dirty="0">
                <a:solidFill>
                  <a:prstClr val="white"/>
                </a:solidFill>
                <a:latin typeface="Calibri" panose="020F0502020204030204"/>
              </a:rPr>
              <a:t>Web</a:t>
            </a:r>
            <a:br>
              <a:rPr lang="en-US" sz="1400" kern="0" dirty="0">
                <a:solidFill>
                  <a:prstClr val="white"/>
                </a:solidFill>
                <a:latin typeface="Calibri" panose="020F0502020204030204"/>
              </a:rPr>
            </a:br>
            <a:r>
              <a:rPr lang="en-US" sz="1400" kern="0" dirty="0">
                <a:solidFill>
                  <a:prstClr val="white"/>
                </a:solidFill>
                <a:latin typeface="Calibri" panose="020F0502020204030204"/>
              </a:rPr>
              <a:t>App</a:t>
            </a:r>
          </a:p>
        </p:txBody>
      </p:sp>
      <p:sp>
        <p:nvSpPr>
          <p:cNvPr id="41" name="Folded Corner 40"/>
          <p:cNvSpPr/>
          <p:nvPr/>
        </p:nvSpPr>
        <p:spPr>
          <a:xfrm>
            <a:off x="5993780" y="2246249"/>
            <a:ext cx="579833" cy="446539"/>
          </a:xfrm>
          <a:prstGeom prst="foldedCorner">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126">
              <a:defRPr/>
            </a:pPr>
            <a:r>
              <a:rPr lang="en-US" sz="1400" kern="0" dirty="0">
                <a:solidFill>
                  <a:prstClr val="white"/>
                </a:solidFill>
                <a:latin typeface="Calibri" panose="020F0502020204030204"/>
              </a:rPr>
              <a:t>Web</a:t>
            </a:r>
            <a:br>
              <a:rPr lang="en-US" sz="1400" kern="0" dirty="0">
                <a:solidFill>
                  <a:prstClr val="white"/>
                </a:solidFill>
                <a:latin typeface="Calibri" panose="020F0502020204030204"/>
              </a:rPr>
            </a:br>
            <a:r>
              <a:rPr lang="en-US" sz="1400" kern="0" dirty="0">
                <a:solidFill>
                  <a:prstClr val="white"/>
                </a:solidFill>
                <a:latin typeface="Calibri" panose="020F0502020204030204"/>
              </a:rPr>
              <a:t>App</a:t>
            </a:r>
          </a:p>
        </p:txBody>
      </p:sp>
    </p:spTree>
    <p:extLst>
      <p:ext uri="{BB962C8B-B14F-4D97-AF65-F5344CB8AC3E}">
        <p14:creationId xmlns:p14="http://schemas.microsoft.com/office/powerpoint/2010/main" val="25999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heel(1)">
                                      <p:cBhvr>
                                        <p:cTn id="7" dur="2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heel(1)">
                                      <p:cBhvr>
                                        <p:cTn id="12" dur="20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wheel(1)">
                                      <p:cBhvr>
                                        <p:cTn id="17" dur="20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heel(1)">
                                      <p:cBhvr>
                                        <p:cTn id="22" dur="20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heel(1)">
                                      <p:cBhvr>
                                        <p:cTn id="27"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animBg="1"/>
      <p:bldP spid="7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Automation</a:t>
            </a:r>
          </a:p>
        </p:txBody>
      </p:sp>
      <p:sp>
        <p:nvSpPr>
          <p:cNvPr id="3" name="Content Placeholder 2"/>
          <p:cNvSpPr>
            <a:spLocks noGrp="1"/>
          </p:cNvSpPr>
          <p:nvPr>
            <p:ph idx="1"/>
          </p:nvPr>
        </p:nvSpPr>
        <p:spPr/>
        <p:txBody>
          <a:bodyPr>
            <a:normAutofit fontScale="92500" lnSpcReduction="10000"/>
          </a:bodyPr>
          <a:lstStyle/>
          <a:p>
            <a:r>
              <a:rPr lang="en-US" dirty="0"/>
              <a:t>Think of it as Orchestrator SMA in Azure</a:t>
            </a:r>
          </a:p>
          <a:p>
            <a:r>
              <a:rPr lang="en-US" dirty="0"/>
              <a:t>The ability to run PowerShell workflows in Azure (</a:t>
            </a:r>
            <a:r>
              <a:rPr lang="en-US" dirty="0" err="1"/>
              <a:t>runbooks</a:t>
            </a:r>
            <a:r>
              <a:rPr lang="en-US" dirty="0"/>
              <a:t>)</a:t>
            </a:r>
          </a:p>
          <a:p>
            <a:r>
              <a:rPr lang="en-US" dirty="0"/>
              <a:t>Enables a schedule to be defined when the automations should run</a:t>
            </a:r>
          </a:p>
          <a:p>
            <a:r>
              <a:rPr lang="en-US" dirty="0"/>
              <a:t>Includes an output windows to view execution if required</a:t>
            </a:r>
          </a:p>
          <a:p>
            <a:r>
              <a:rPr lang="en-US" dirty="0"/>
              <a:t>Not limited to Azure services. Can connect to any service that has an Internet endpoint</a:t>
            </a:r>
          </a:p>
          <a:p>
            <a:r>
              <a:rPr lang="en-US" dirty="0"/>
              <a:t>Do not use </a:t>
            </a:r>
            <a:r>
              <a:rPr lang="en-US" dirty="0" err="1"/>
              <a:t>cmdlets</a:t>
            </a:r>
            <a:r>
              <a:rPr lang="en-US" dirty="0"/>
              <a:t> that are based on interaction, e.g. FT</a:t>
            </a:r>
          </a:p>
          <a:p>
            <a:r>
              <a:rPr lang="en-US" dirty="0"/>
              <a:t>Consider use cases</a:t>
            </a:r>
          </a:p>
          <a:p>
            <a:pPr lvl="1"/>
            <a:r>
              <a:rPr lang="en-US" dirty="0"/>
              <a:t>Stop/start VMs at a certain time</a:t>
            </a:r>
          </a:p>
          <a:p>
            <a:pPr lvl="1"/>
            <a:r>
              <a:rPr lang="en-US" dirty="0"/>
              <a:t>Create new VMs based on scenarios</a:t>
            </a:r>
          </a:p>
          <a:p>
            <a:pPr lvl="1"/>
            <a:r>
              <a:rPr lang="en-US" dirty="0"/>
              <a:t>Patching VMs without downtime</a:t>
            </a:r>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5478" y="336840"/>
            <a:ext cx="1541328" cy="1541328"/>
          </a:xfrm>
          <a:prstGeom prst="rect">
            <a:avLst/>
          </a:prstGeom>
        </p:spPr>
      </p:pic>
    </p:spTree>
    <p:extLst>
      <p:ext uri="{BB962C8B-B14F-4D97-AF65-F5344CB8AC3E}">
        <p14:creationId xmlns:p14="http://schemas.microsoft.com/office/powerpoint/2010/main" val="2593805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Azure RemoteApp</a:t>
            </a:r>
          </a:p>
        </p:txBody>
      </p:sp>
      <p:sp>
        <p:nvSpPr>
          <p:cNvPr id="3" name="Content Placeholder 2"/>
          <p:cNvSpPr>
            <a:spLocks noGrp="1"/>
          </p:cNvSpPr>
          <p:nvPr>
            <p:ph idx="1"/>
          </p:nvPr>
        </p:nvSpPr>
        <p:spPr/>
        <p:txBody>
          <a:bodyPr/>
          <a:lstStyle/>
          <a:p>
            <a:r>
              <a:rPr lang="en-US" dirty="0"/>
              <a:t>Azure Service that provides published applications via RDP</a:t>
            </a:r>
          </a:p>
          <a:p>
            <a:r>
              <a:rPr lang="en-US" dirty="0"/>
              <a:t>Hosted using a Windows Server 2012 R2 image that has Office and published using Remote Desktop Services</a:t>
            </a:r>
          </a:p>
          <a:p>
            <a:r>
              <a:rPr lang="en-US" dirty="0"/>
              <a:t>A RemoteApp client application is provided to enable launching of the applications</a:t>
            </a:r>
          </a:p>
          <a:p>
            <a:r>
              <a:rPr lang="en-US" dirty="0"/>
              <a:t>Can use your own image which you are then responsible for any OS and application updates</a:t>
            </a:r>
          </a:p>
          <a:p>
            <a:r>
              <a:rPr lang="en-US" dirty="0"/>
              <a:t>Infrastructure dynamically scales up and down based </a:t>
            </a:r>
            <a:r>
              <a:rPr lang="en-US"/>
              <a:t>on demand</a:t>
            </a:r>
            <a:endParaRPr lang="en-US" dirty="0"/>
          </a:p>
          <a:p>
            <a:endParaRPr lang="en-US" dirty="0"/>
          </a:p>
          <a:p>
            <a:endParaRPr lang="en-US" dirty="0"/>
          </a:p>
        </p:txBody>
      </p:sp>
    </p:spTree>
    <p:extLst>
      <p:ext uri="{BB962C8B-B14F-4D97-AF65-F5344CB8AC3E}">
        <p14:creationId xmlns:p14="http://schemas.microsoft.com/office/powerpoint/2010/main" val="1276569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6598" dirty="0"/>
              <a:t>Closing</a:t>
            </a:r>
          </a:p>
        </p:txBody>
      </p:sp>
      <p:grpSp>
        <p:nvGrpSpPr>
          <p:cNvPr id="10" name="Group 9"/>
          <p:cNvGrpSpPr/>
          <p:nvPr/>
        </p:nvGrpSpPr>
        <p:grpSpPr>
          <a:xfrm>
            <a:off x="8541700" y="4536293"/>
            <a:ext cx="3460754" cy="2106259"/>
            <a:chOff x="2026110" y="2686870"/>
            <a:chExt cx="5796614" cy="3527895"/>
          </a:xfrm>
        </p:grpSpPr>
        <p:grpSp>
          <p:nvGrpSpPr>
            <p:cNvPr id="11" name="Group 10"/>
            <p:cNvGrpSpPr/>
            <p:nvPr/>
          </p:nvGrpSpPr>
          <p:grpSpPr>
            <a:xfrm>
              <a:off x="2026110" y="2686870"/>
              <a:ext cx="5796614" cy="3527895"/>
              <a:chOff x="2979683" y="2537086"/>
              <a:chExt cx="4664632" cy="2838956"/>
            </a:xfrm>
            <a:solidFill>
              <a:schemeClr val="bg1"/>
            </a:solidFill>
          </p:grpSpPr>
          <p:sp>
            <p:nvSpPr>
              <p:cNvPr id="16" name="Oval 15"/>
              <p:cNvSpPr/>
              <p:nvPr/>
            </p:nvSpPr>
            <p:spPr>
              <a:xfrm>
                <a:off x="4133522" y="2537086"/>
                <a:ext cx="2219981" cy="2117206"/>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7" name="Oval 16"/>
              <p:cNvSpPr/>
              <p:nvPr/>
            </p:nvSpPr>
            <p:spPr>
              <a:xfrm>
                <a:off x="2979683" y="3752193"/>
                <a:ext cx="1702675" cy="1623849"/>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8" name="Oval 17"/>
              <p:cNvSpPr/>
              <p:nvPr/>
            </p:nvSpPr>
            <p:spPr>
              <a:xfrm>
                <a:off x="5836197" y="3651632"/>
                <a:ext cx="1808118" cy="1724410"/>
              </a:xfrm>
              <a:prstGeom prst="ellipse">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9" name="Rectangle 18"/>
              <p:cNvSpPr/>
              <p:nvPr/>
            </p:nvSpPr>
            <p:spPr>
              <a:xfrm>
                <a:off x="3830320" y="4419600"/>
                <a:ext cx="2915920" cy="956442"/>
              </a:xfrm>
              <a:prstGeom prst="rect">
                <a:avLst/>
              </a:prstGeom>
              <a:gr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grpSp>
        <p:sp>
          <p:nvSpPr>
            <p:cNvPr id="12" name="Oval 11"/>
            <p:cNvSpPr/>
            <p:nvPr/>
          </p:nvSpPr>
          <p:spPr>
            <a:xfrm>
              <a:off x="2026110" y="4196851"/>
              <a:ext cx="2115869" cy="20179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3" name="Oval 12"/>
            <p:cNvSpPr/>
            <p:nvPr/>
          </p:nvSpPr>
          <p:spPr>
            <a:xfrm>
              <a:off x="3459955" y="2686870"/>
              <a:ext cx="2758711" cy="26309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4" name="Oval 13"/>
            <p:cNvSpPr/>
            <p:nvPr/>
          </p:nvSpPr>
          <p:spPr>
            <a:xfrm>
              <a:off x="5575824" y="4071887"/>
              <a:ext cx="2246900" cy="21428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sp>
          <p:nvSpPr>
            <p:cNvPr id="15" name="Rectangle 14"/>
            <p:cNvSpPr/>
            <p:nvPr/>
          </p:nvSpPr>
          <p:spPr>
            <a:xfrm>
              <a:off x="3083174" y="5026220"/>
              <a:ext cx="3623536" cy="11885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grpSp>
    </p:spTree>
    <p:extLst>
      <p:ext uri="{BB962C8B-B14F-4D97-AF65-F5344CB8AC3E}">
        <p14:creationId xmlns:p14="http://schemas.microsoft.com/office/powerpoint/2010/main" val="391191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 Network</a:t>
            </a:r>
          </a:p>
        </p:txBody>
      </p:sp>
      <p:sp>
        <p:nvSpPr>
          <p:cNvPr id="43" name="Oval 42"/>
          <p:cNvSpPr/>
          <p:nvPr/>
        </p:nvSpPr>
        <p:spPr>
          <a:xfrm>
            <a:off x="1971644" y="4069898"/>
            <a:ext cx="7989394" cy="1239402"/>
          </a:xfrm>
          <a:prstGeom prst="ellipse">
            <a:avLst/>
          </a:prstGeom>
          <a:gradFill rotWithShape="1">
            <a:gsLst>
              <a:gs pos="0">
                <a:srgbClr val="5AA6C0">
                  <a:tint val="60000"/>
                  <a:satMod val="100000"/>
                  <a:lumMod val="110000"/>
                </a:srgbClr>
              </a:gs>
              <a:gs pos="100000">
                <a:srgbClr val="5AA6C0">
                  <a:tint val="70000"/>
                  <a:satMod val="100000"/>
                  <a:lumMod val="100000"/>
                </a:srgbClr>
              </a:gs>
            </a:gsLst>
            <a:lin ang="5400000" scaled="0"/>
          </a:gradFill>
          <a:ln w="9525" cap="flat" cmpd="sng" algn="ctr">
            <a:solidFill>
              <a:srgbClr val="5AA6C0"/>
            </a:solidFill>
            <a:prstDash val="solid"/>
          </a:ln>
          <a:effectLst/>
        </p:spPr>
        <p:txBody>
          <a:bodyPr rtlCol="0" anchor="ctr"/>
          <a:lstStyle/>
          <a:p>
            <a:pPr algn="ctr" defTabSz="914126">
              <a:defRPr/>
            </a:pPr>
            <a:endParaRPr lang="en-US" sz="1799" kern="0">
              <a:solidFill>
                <a:prstClr val="black"/>
              </a:solidFill>
              <a:latin typeface="Trebuchet MS" panose="020B0603020202020204"/>
            </a:endParaRPr>
          </a:p>
        </p:txBody>
      </p:sp>
      <p:sp>
        <p:nvSpPr>
          <p:cNvPr id="44" name="TextBox 43"/>
          <p:cNvSpPr txBox="1"/>
          <p:nvPr/>
        </p:nvSpPr>
        <p:spPr>
          <a:xfrm>
            <a:off x="5706248" y="5323927"/>
            <a:ext cx="714240" cy="307697"/>
          </a:xfrm>
          <a:prstGeom prst="rect">
            <a:avLst/>
          </a:prstGeom>
          <a:noFill/>
        </p:spPr>
        <p:txBody>
          <a:bodyPr wrap="none" rtlCol="0">
            <a:spAutoFit/>
          </a:bodyPr>
          <a:lstStyle/>
          <a:p>
            <a:pPr defTabSz="914126"/>
            <a:r>
              <a:rPr lang="en-US" sz="1400" dirty="0">
                <a:solidFill>
                  <a:srgbClr val="002060"/>
                </a:solidFill>
                <a:latin typeface="Trebuchet MS" panose="020B0603020202020204"/>
              </a:rPr>
              <a:t>Region</a:t>
            </a:r>
          </a:p>
        </p:txBody>
      </p:sp>
      <p:sp>
        <p:nvSpPr>
          <p:cNvPr id="45" name="Oval 44"/>
          <p:cNvSpPr/>
          <p:nvPr/>
        </p:nvSpPr>
        <p:spPr>
          <a:xfrm>
            <a:off x="2190662" y="3700662"/>
            <a:ext cx="7525659" cy="1167463"/>
          </a:xfrm>
          <a:prstGeom prst="ellipse">
            <a:avLst/>
          </a:prstGeom>
          <a:gradFill rotWithShape="1">
            <a:gsLst>
              <a:gs pos="0">
                <a:srgbClr val="F09415">
                  <a:tint val="60000"/>
                  <a:satMod val="100000"/>
                  <a:lumMod val="110000"/>
                </a:srgbClr>
              </a:gs>
              <a:gs pos="100000">
                <a:srgbClr val="F09415">
                  <a:tint val="70000"/>
                  <a:satMod val="100000"/>
                  <a:lumMod val="100000"/>
                </a:srgbClr>
              </a:gs>
            </a:gsLst>
            <a:lin ang="5400000" scaled="0"/>
          </a:gradFill>
          <a:ln w="9525" cap="flat" cmpd="sng" algn="ctr">
            <a:solidFill>
              <a:srgbClr val="F09415"/>
            </a:solidFill>
            <a:prstDash val="solid"/>
          </a:ln>
          <a:effectLst/>
        </p:spPr>
        <p:txBody>
          <a:bodyPr rtlCol="0" anchor="ctr"/>
          <a:lstStyle/>
          <a:p>
            <a:pPr algn="ctr" defTabSz="914126">
              <a:defRPr/>
            </a:pPr>
            <a:endParaRPr lang="en-US" sz="1799" kern="0">
              <a:solidFill>
                <a:prstClr val="black"/>
              </a:solidFill>
              <a:latin typeface="Trebuchet MS" panose="020B0603020202020204"/>
            </a:endParaRPr>
          </a:p>
        </p:txBody>
      </p:sp>
      <p:sp>
        <p:nvSpPr>
          <p:cNvPr id="49" name="TextBox 48"/>
          <p:cNvSpPr txBox="1"/>
          <p:nvPr/>
        </p:nvSpPr>
        <p:spPr>
          <a:xfrm>
            <a:off x="5338071" y="4886187"/>
            <a:ext cx="1450597" cy="307697"/>
          </a:xfrm>
          <a:prstGeom prst="rect">
            <a:avLst/>
          </a:prstGeom>
          <a:noFill/>
        </p:spPr>
        <p:txBody>
          <a:bodyPr wrap="none" rtlCol="0">
            <a:spAutoFit/>
          </a:bodyPr>
          <a:lstStyle/>
          <a:p>
            <a:pPr defTabSz="914126"/>
            <a:r>
              <a:rPr lang="en-US" sz="1400" dirty="0">
                <a:solidFill>
                  <a:srgbClr val="002060"/>
                </a:solidFill>
                <a:latin typeface="Trebuchet MS" panose="020B0603020202020204"/>
              </a:rPr>
              <a:t>Virtual Network</a:t>
            </a:r>
          </a:p>
        </p:txBody>
      </p:sp>
      <p:sp>
        <p:nvSpPr>
          <p:cNvPr id="103" name="Oval 102"/>
          <p:cNvSpPr/>
          <p:nvPr/>
        </p:nvSpPr>
        <p:spPr>
          <a:xfrm>
            <a:off x="2603078" y="3560751"/>
            <a:ext cx="3363262" cy="612343"/>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defTabSz="914126">
              <a:defRPr/>
            </a:pPr>
            <a:endParaRPr lang="en-US" sz="1799" kern="0">
              <a:solidFill>
                <a:prstClr val="black"/>
              </a:solidFill>
              <a:latin typeface="Trebuchet MS" panose="020B0603020202020204"/>
            </a:endParaRPr>
          </a:p>
        </p:txBody>
      </p:sp>
      <p:sp>
        <p:nvSpPr>
          <p:cNvPr id="104" name="Oval 103"/>
          <p:cNvSpPr/>
          <p:nvPr/>
        </p:nvSpPr>
        <p:spPr>
          <a:xfrm>
            <a:off x="6159699" y="3564995"/>
            <a:ext cx="3363262" cy="612343"/>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defTabSz="914126">
              <a:defRPr/>
            </a:pPr>
            <a:endParaRPr lang="en-US" sz="1799" kern="0">
              <a:solidFill>
                <a:prstClr val="black"/>
              </a:solidFill>
              <a:latin typeface="Trebuchet MS" panose="020B0603020202020204"/>
            </a:endParaRPr>
          </a:p>
        </p:txBody>
      </p:sp>
      <p:sp>
        <p:nvSpPr>
          <p:cNvPr id="105" name="TextBox 104"/>
          <p:cNvSpPr txBox="1"/>
          <p:nvPr/>
        </p:nvSpPr>
        <p:spPr>
          <a:xfrm>
            <a:off x="3534218" y="4151804"/>
            <a:ext cx="1328800" cy="307697"/>
          </a:xfrm>
          <a:prstGeom prst="rect">
            <a:avLst/>
          </a:prstGeom>
          <a:noFill/>
        </p:spPr>
        <p:txBody>
          <a:bodyPr wrap="none" rtlCol="0">
            <a:spAutoFit/>
          </a:bodyPr>
          <a:lstStyle/>
          <a:p>
            <a:pPr defTabSz="914126"/>
            <a:r>
              <a:rPr lang="en-US" sz="1400" dirty="0">
                <a:solidFill>
                  <a:srgbClr val="002060"/>
                </a:solidFill>
                <a:latin typeface="Trebuchet MS" panose="020B0603020202020204"/>
              </a:rPr>
              <a:t>Virtual Subnet</a:t>
            </a:r>
          </a:p>
        </p:txBody>
      </p:sp>
      <p:sp>
        <p:nvSpPr>
          <p:cNvPr id="106" name="TextBox 105"/>
          <p:cNvSpPr txBox="1"/>
          <p:nvPr/>
        </p:nvSpPr>
        <p:spPr>
          <a:xfrm>
            <a:off x="7221630" y="4159156"/>
            <a:ext cx="1328800" cy="307697"/>
          </a:xfrm>
          <a:prstGeom prst="rect">
            <a:avLst/>
          </a:prstGeom>
          <a:noFill/>
        </p:spPr>
        <p:txBody>
          <a:bodyPr wrap="none" rtlCol="0">
            <a:spAutoFit/>
          </a:bodyPr>
          <a:lstStyle/>
          <a:p>
            <a:pPr defTabSz="914126"/>
            <a:r>
              <a:rPr lang="en-US" sz="1400" dirty="0">
                <a:solidFill>
                  <a:srgbClr val="002060"/>
                </a:solidFill>
                <a:latin typeface="Trebuchet MS" panose="020B0603020202020204"/>
              </a:rPr>
              <a:t>Virtual Subnet</a:t>
            </a:r>
          </a:p>
        </p:txBody>
      </p:sp>
      <p:grpSp>
        <p:nvGrpSpPr>
          <p:cNvPr id="39" name="Group 38"/>
          <p:cNvGrpSpPr/>
          <p:nvPr/>
        </p:nvGrpSpPr>
        <p:grpSpPr>
          <a:xfrm>
            <a:off x="2881199" y="3480701"/>
            <a:ext cx="571095" cy="571095"/>
            <a:chOff x="4166296" y="3159916"/>
            <a:chExt cx="571244" cy="571244"/>
          </a:xfrm>
        </p:grpSpPr>
        <p:sp>
          <p:nvSpPr>
            <p:cNvPr id="3" name="Rounded Rectangle 2"/>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88" name="Group 87"/>
          <p:cNvGrpSpPr/>
          <p:nvPr/>
        </p:nvGrpSpPr>
        <p:grpSpPr>
          <a:xfrm>
            <a:off x="3834521" y="3210429"/>
            <a:ext cx="571095" cy="571095"/>
            <a:chOff x="4166296" y="3159916"/>
            <a:chExt cx="571244" cy="571244"/>
          </a:xfrm>
        </p:grpSpPr>
        <p:sp>
          <p:nvSpPr>
            <p:cNvPr id="89" name="Rounded Rectangle 88"/>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91" name="Group 90"/>
          <p:cNvGrpSpPr/>
          <p:nvPr/>
        </p:nvGrpSpPr>
        <p:grpSpPr>
          <a:xfrm>
            <a:off x="4894155" y="3490316"/>
            <a:ext cx="571095" cy="571095"/>
            <a:chOff x="4166296" y="3159916"/>
            <a:chExt cx="571244" cy="571244"/>
          </a:xfrm>
        </p:grpSpPr>
        <p:sp>
          <p:nvSpPr>
            <p:cNvPr id="92" name="Rounded Rectangle 91"/>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93" name="Picture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94" name="Group 93"/>
          <p:cNvGrpSpPr/>
          <p:nvPr/>
        </p:nvGrpSpPr>
        <p:grpSpPr>
          <a:xfrm>
            <a:off x="6681014" y="3450876"/>
            <a:ext cx="571095" cy="571095"/>
            <a:chOff x="4166296" y="3159916"/>
            <a:chExt cx="571244" cy="571244"/>
          </a:xfrm>
        </p:grpSpPr>
        <p:sp>
          <p:nvSpPr>
            <p:cNvPr id="95" name="Rounded Rectangle 94"/>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96" name="Picture 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97" name="Group 96"/>
          <p:cNvGrpSpPr/>
          <p:nvPr/>
        </p:nvGrpSpPr>
        <p:grpSpPr>
          <a:xfrm>
            <a:off x="8568645" y="3454192"/>
            <a:ext cx="571095" cy="571095"/>
            <a:chOff x="4166296" y="3159916"/>
            <a:chExt cx="571244" cy="571244"/>
          </a:xfrm>
        </p:grpSpPr>
        <p:sp>
          <p:nvSpPr>
            <p:cNvPr id="98" name="Rounded Rectangle 97"/>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99" name="Picture 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grpSp>
        <p:nvGrpSpPr>
          <p:cNvPr id="100" name="Group 99"/>
          <p:cNvGrpSpPr/>
          <p:nvPr/>
        </p:nvGrpSpPr>
        <p:grpSpPr>
          <a:xfrm>
            <a:off x="7560598" y="3162770"/>
            <a:ext cx="571095" cy="571095"/>
            <a:chOff x="4166296" y="3159916"/>
            <a:chExt cx="571244" cy="571244"/>
          </a:xfrm>
        </p:grpSpPr>
        <p:sp>
          <p:nvSpPr>
            <p:cNvPr id="101" name="Rounded Rectangle 100"/>
            <p:cNvSpPr/>
            <p:nvPr/>
          </p:nvSpPr>
          <p:spPr>
            <a:xfrm>
              <a:off x="4252886" y="3234906"/>
              <a:ext cx="394739" cy="415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p>
          </p:txBody>
        </p:sp>
        <p:pic>
          <p:nvPicPr>
            <p:cNvPr id="102" name="Picture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6296" y="3159916"/>
              <a:ext cx="571244" cy="571244"/>
            </a:xfrm>
            <a:prstGeom prst="rect">
              <a:avLst/>
            </a:prstGeom>
          </p:spPr>
        </p:pic>
      </p:grpSp>
      <p:cxnSp>
        <p:nvCxnSpPr>
          <p:cNvPr id="118" name="Straight Arrow Connector 117"/>
          <p:cNvCxnSpPr/>
          <p:nvPr/>
        </p:nvCxnSpPr>
        <p:spPr>
          <a:xfrm flipV="1">
            <a:off x="5706248" y="3864520"/>
            <a:ext cx="714240" cy="8624"/>
          </a:xfrm>
          <a:prstGeom prst="straightConnector1">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36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down)">
                                      <p:cBhvr>
                                        <p:cTn id="15" dur="500"/>
                                        <p:tgtEl>
                                          <p:spTgt spid="4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down)">
                                      <p:cBhvr>
                                        <p:cTn id="18" dur="500"/>
                                        <p:tgtEl>
                                          <p:spTgt spid="4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wipe(down)">
                                      <p:cBhvr>
                                        <p:cTn id="23" dur="500"/>
                                        <p:tgtEl>
                                          <p:spTgt spid="10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wipe(down)">
                                      <p:cBhvr>
                                        <p:cTn id="26" dur="500"/>
                                        <p:tgtEl>
                                          <p:spTgt spid="10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5"/>
                                        </p:tgtEl>
                                        <p:attrNameLst>
                                          <p:attrName>style.visibility</p:attrName>
                                        </p:attrNameLst>
                                      </p:cBhvr>
                                      <p:to>
                                        <p:strVal val="visible"/>
                                      </p:to>
                                    </p:set>
                                    <p:animEffect transition="in" filter="wipe(down)">
                                      <p:cBhvr>
                                        <p:cTn id="29" dur="500"/>
                                        <p:tgtEl>
                                          <p:spTgt spid="10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wipe(down)">
                                      <p:cBhvr>
                                        <p:cTn id="32" dur="500"/>
                                        <p:tgtEl>
                                          <p:spTgt spid="10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nodeType="with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500"/>
                                        <p:tgtEl>
                                          <p:spTgt spid="88"/>
                                        </p:tgtEl>
                                      </p:cBhvr>
                                    </p:animEffect>
                                  </p:childTnLst>
                                </p:cTn>
                              </p:par>
                              <p:par>
                                <p:cTn id="41" presetID="10" presetClass="entr" presetSubtype="0"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fade">
                                      <p:cBhvr>
                                        <p:cTn id="43" dur="500"/>
                                        <p:tgtEl>
                                          <p:spTgt spid="91"/>
                                        </p:tgtEl>
                                      </p:cBhvr>
                                    </p:animEffect>
                                  </p:childTnLst>
                                </p:cTn>
                              </p:par>
                              <p:par>
                                <p:cTn id="44" presetID="10" presetClass="entr" presetSubtype="0" fill="hold" nodeType="with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fade">
                                      <p:cBhvr>
                                        <p:cTn id="46" dur="500"/>
                                        <p:tgtEl>
                                          <p:spTgt spid="94"/>
                                        </p:tgtEl>
                                      </p:cBhvr>
                                    </p:animEffect>
                                  </p:childTnLst>
                                </p:cTn>
                              </p:par>
                              <p:par>
                                <p:cTn id="47" presetID="10" presetClass="entr" presetSubtype="0" fill="hold" nodeType="with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fade">
                                      <p:cBhvr>
                                        <p:cTn id="49" dur="500"/>
                                        <p:tgtEl>
                                          <p:spTgt spid="100"/>
                                        </p:tgtEl>
                                      </p:cBhvr>
                                    </p:animEffect>
                                  </p:childTnLst>
                                </p:cTn>
                              </p:par>
                              <p:par>
                                <p:cTn id="50" presetID="10" presetClass="entr" presetSubtype="0" fill="hold" nodeType="withEffect">
                                  <p:stCondLst>
                                    <p:cond delay="0"/>
                                  </p:stCondLst>
                                  <p:childTnLst>
                                    <p:set>
                                      <p:cBhvr>
                                        <p:cTn id="51" dur="1" fill="hold">
                                          <p:stCondLst>
                                            <p:cond delay="0"/>
                                          </p:stCondLst>
                                        </p:cTn>
                                        <p:tgtEl>
                                          <p:spTgt spid="97"/>
                                        </p:tgtEl>
                                        <p:attrNameLst>
                                          <p:attrName>style.visibility</p:attrName>
                                        </p:attrNameLst>
                                      </p:cBhvr>
                                      <p:to>
                                        <p:strVal val="visible"/>
                                      </p:to>
                                    </p:set>
                                    <p:animEffect transition="in" filter="fade">
                                      <p:cBhvr>
                                        <p:cTn id="5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P spid="45" grpId="0" animBg="1"/>
      <p:bldP spid="49" grpId="0"/>
      <p:bldP spid="103" grpId="0" animBg="1"/>
      <p:bldP spid="104" grpId="0" animBg="1"/>
      <p:bldP spid="105" grpId="0"/>
      <p:bldP spid="10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should you use Azure?</a:t>
            </a:r>
          </a:p>
        </p:txBody>
      </p:sp>
      <p:sp>
        <p:nvSpPr>
          <p:cNvPr id="3" name="Content Placeholder 2"/>
          <p:cNvSpPr>
            <a:spLocks noGrp="1"/>
          </p:cNvSpPr>
          <p:nvPr>
            <p:ph idx="1"/>
          </p:nvPr>
        </p:nvSpPr>
        <p:spPr/>
        <p:txBody>
          <a:bodyPr>
            <a:normAutofit lnSpcReduction="10000"/>
          </a:bodyPr>
          <a:lstStyle/>
          <a:p>
            <a:r>
              <a:rPr lang="en-US" dirty="0"/>
              <a:t>Gartner has a magic quadrant around many technologies. The magic quadrant are leaders in their vision and ability to execute</a:t>
            </a:r>
          </a:p>
          <a:p>
            <a:r>
              <a:rPr lang="en-US" dirty="0"/>
              <a:t>Microsoft is in the leader magic quadrant for:</a:t>
            </a:r>
          </a:p>
          <a:p>
            <a:pPr lvl="1"/>
            <a:r>
              <a:rPr lang="en-US" dirty="0"/>
              <a:t>Cloud </a:t>
            </a:r>
            <a:r>
              <a:rPr lang="en-US" dirty="0" err="1"/>
              <a:t>IaaS</a:t>
            </a:r>
            <a:endParaRPr lang="en-US" dirty="0"/>
          </a:p>
          <a:p>
            <a:pPr lvl="1"/>
            <a:r>
              <a:rPr lang="en-US" dirty="0"/>
              <a:t>X86 Server Virtualization</a:t>
            </a:r>
          </a:p>
          <a:p>
            <a:pPr lvl="1"/>
            <a:r>
              <a:rPr lang="en-US" dirty="0"/>
              <a:t>Enterprise Application </a:t>
            </a:r>
            <a:r>
              <a:rPr lang="en-US" dirty="0" err="1"/>
              <a:t>PaaS</a:t>
            </a:r>
            <a:endParaRPr lang="en-US" dirty="0"/>
          </a:p>
          <a:p>
            <a:pPr lvl="1"/>
            <a:r>
              <a:rPr lang="en-US" dirty="0"/>
              <a:t>Public Cloud Storage Services</a:t>
            </a:r>
          </a:p>
          <a:p>
            <a:r>
              <a:rPr lang="en-US" dirty="0"/>
              <a:t>Azure and Hyper-V are leaders</a:t>
            </a:r>
          </a:p>
          <a:p>
            <a:r>
              <a:rPr lang="en-US" dirty="0"/>
              <a:t>Microsoft is the </a:t>
            </a:r>
            <a:r>
              <a:rPr lang="en-US" b="1" dirty="0"/>
              <a:t>only</a:t>
            </a:r>
            <a:r>
              <a:rPr lang="en-US" dirty="0"/>
              <a:t> company</a:t>
            </a:r>
            <a:br>
              <a:rPr lang="en-US" dirty="0"/>
            </a:br>
            <a:r>
              <a:rPr lang="en-US" dirty="0"/>
              <a:t>that can provide a leader hybrid</a:t>
            </a:r>
            <a:br>
              <a:rPr lang="en-US" dirty="0"/>
            </a:br>
            <a:r>
              <a:rPr lang="en-US" dirty="0"/>
              <a:t>solution</a:t>
            </a:r>
          </a:p>
          <a:p>
            <a:endParaRPr lang="en-US" dirty="0"/>
          </a:p>
        </p:txBody>
      </p:sp>
      <p:grpSp>
        <p:nvGrpSpPr>
          <p:cNvPr id="5" name="Group 4"/>
          <p:cNvGrpSpPr/>
          <p:nvPr/>
        </p:nvGrpSpPr>
        <p:grpSpPr>
          <a:xfrm>
            <a:off x="6446787" y="2505118"/>
            <a:ext cx="4223432" cy="4191021"/>
            <a:chOff x="6930700" y="3741682"/>
            <a:chExt cx="2745608" cy="2724538"/>
          </a:xfrm>
        </p:grpSpPr>
        <p:sp>
          <p:nvSpPr>
            <p:cNvPr id="4" name="Rectangle 3"/>
            <p:cNvSpPr/>
            <p:nvPr/>
          </p:nvSpPr>
          <p:spPr>
            <a:xfrm>
              <a:off x="7269439" y="3741682"/>
              <a:ext cx="2406869" cy="2406869"/>
            </a:xfrm>
            <a:prstGeom prst="rect">
              <a:avLst/>
            </a:prstGeom>
            <a:solidFill>
              <a:srgbClr val="DEEDF2"/>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a:solidFill>
                  <a:srgbClr val="002060"/>
                </a:solidFill>
              </a:endParaRPr>
            </a:p>
          </p:txBody>
        </p:sp>
        <p:cxnSp>
          <p:nvCxnSpPr>
            <p:cNvPr id="6" name="Straight Connector 5"/>
            <p:cNvCxnSpPr>
              <a:stCxn id="4" idx="0"/>
              <a:endCxn id="4" idx="2"/>
            </p:cNvCxnSpPr>
            <p:nvPr/>
          </p:nvCxnSpPr>
          <p:spPr>
            <a:xfrm>
              <a:off x="8472873" y="3741682"/>
              <a:ext cx="0" cy="240686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1"/>
              <a:endCxn id="4" idx="3"/>
            </p:cNvCxnSpPr>
            <p:nvPr/>
          </p:nvCxnSpPr>
          <p:spPr>
            <a:xfrm>
              <a:off x="7269439" y="4945116"/>
              <a:ext cx="240686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53825" y="3741682"/>
              <a:ext cx="0" cy="2406869"/>
            </a:xfrm>
            <a:prstGeom prst="line">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269438" y="6268925"/>
              <a:ext cx="2406869" cy="0"/>
            </a:xfrm>
            <a:prstGeom prst="line">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6442501" y="4863020"/>
              <a:ext cx="1176427" cy="200030"/>
            </a:xfrm>
            <a:prstGeom prst="rect">
              <a:avLst/>
            </a:prstGeom>
            <a:noFill/>
          </p:spPr>
          <p:txBody>
            <a:bodyPr wrap="none" rtlCol="0">
              <a:spAutoFit/>
            </a:bodyPr>
            <a:lstStyle/>
            <a:p>
              <a:r>
                <a:rPr lang="en-US" sz="1400" dirty="0">
                  <a:solidFill>
                    <a:srgbClr val="002060"/>
                  </a:solidFill>
                </a:rPr>
                <a:t>ABILITY TO EXECUTE</a:t>
              </a:r>
            </a:p>
          </p:txBody>
        </p:sp>
        <p:sp>
          <p:nvSpPr>
            <p:cNvPr id="12" name="TextBox 11"/>
            <p:cNvSpPr txBox="1"/>
            <p:nvPr/>
          </p:nvSpPr>
          <p:spPr>
            <a:xfrm>
              <a:off x="7639149" y="6266190"/>
              <a:ext cx="1538691" cy="200030"/>
            </a:xfrm>
            <a:prstGeom prst="rect">
              <a:avLst/>
            </a:prstGeom>
            <a:noFill/>
          </p:spPr>
          <p:txBody>
            <a:bodyPr wrap="none" rtlCol="0">
              <a:spAutoFit/>
            </a:bodyPr>
            <a:lstStyle/>
            <a:p>
              <a:r>
                <a:rPr lang="en-US" sz="1400" dirty="0">
                  <a:solidFill>
                    <a:srgbClr val="002060"/>
                  </a:solidFill>
                </a:rPr>
                <a:t>COMPLETENESS OF VISION</a:t>
              </a:r>
            </a:p>
          </p:txBody>
        </p:sp>
        <p:sp>
          <p:nvSpPr>
            <p:cNvPr id="13" name="TextBox 12"/>
            <p:cNvSpPr txBox="1"/>
            <p:nvPr/>
          </p:nvSpPr>
          <p:spPr>
            <a:xfrm>
              <a:off x="8661256" y="4213299"/>
              <a:ext cx="826666" cy="259956"/>
            </a:xfrm>
            <a:prstGeom prst="rect">
              <a:avLst/>
            </a:prstGeom>
            <a:noFill/>
          </p:spPr>
          <p:txBody>
            <a:bodyPr wrap="none" rtlCol="0">
              <a:spAutoFit/>
            </a:bodyPr>
            <a:lstStyle/>
            <a:p>
              <a:pPr algn="ctr"/>
              <a:r>
                <a:rPr lang="en-US" sz="1999" b="1" dirty="0">
                  <a:solidFill>
                    <a:srgbClr val="002060"/>
                  </a:solidFill>
                </a:rPr>
                <a:t>LEADERS</a:t>
              </a:r>
            </a:p>
          </p:txBody>
        </p:sp>
        <p:sp>
          <p:nvSpPr>
            <p:cNvPr id="14" name="TextBox 13"/>
            <p:cNvSpPr txBox="1"/>
            <p:nvPr/>
          </p:nvSpPr>
          <p:spPr>
            <a:xfrm>
              <a:off x="7232631" y="4213298"/>
              <a:ext cx="1269150" cy="259956"/>
            </a:xfrm>
            <a:prstGeom prst="rect">
              <a:avLst/>
            </a:prstGeom>
            <a:noFill/>
          </p:spPr>
          <p:txBody>
            <a:bodyPr wrap="none" rtlCol="0">
              <a:spAutoFit/>
            </a:bodyPr>
            <a:lstStyle/>
            <a:p>
              <a:pPr algn="ctr"/>
              <a:r>
                <a:rPr lang="en-US" sz="1999" b="1" dirty="0">
                  <a:solidFill>
                    <a:srgbClr val="002060"/>
                  </a:solidFill>
                </a:rPr>
                <a:t>CHALLENGERS</a:t>
              </a:r>
            </a:p>
          </p:txBody>
        </p:sp>
        <p:sp>
          <p:nvSpPr>
            <p:cNvPr id="15" name="TextBox 14"/>
            <p:cNvSpPr txBox="1"/>
            <p:nvPr/>
          </p:nvSpPr>
          <p:spPr>
            <a:xfrm>
              <a:off x="7199591" y="5427718"/>
              <a:ext cx="1358205" cy="259956"/>
            </a:xfrm>
            <a:prstGeom prst="rect">
              <a:avLst/>
            </a:prstGeom>
            <a:noFill/>
          </p:spPr>
          <p:txBody>
            <a:bodyPr wrap="none" rtlCol="0">
              <a:spAutoFit/>
            </a:bodyPr>
            <a:lstStyle/>
            <a:p>
              <a:pPr algn="ctr"/>
              <a:r>
                <a:rPr lang="en-US" sz="1999" b="1" dirty="0">
                  <a:solidFill>
                    <a:srgbClr val="002060"/>
                  </a:solidFill>
                </a:rPr>
                <a:t>NICHE PLAYERS</a:t>
              </a:r>
            </a:p>
          </p:txBody>
        </p:sp>
        <p:sp>
          <p:nvSpPr>
            <p:cNvPr id="16" name="TextBox 15"/>
            <p:cNvSpPr txBox="1"/>
            <p:nvPr/>
          </p:nvSpPr>
          <p:spPr>
            <a:xfrm>
              <a:off x="8492926" y="5427718"/>
              <a:ext cx="1149341" cy="259956"/>
            </a:xfrm>
            <a:prstGeom prst="rect">
              <a:avLst/>
            </a:prstGeom>
            <a:noFill/>
          </p:spPr>
          <p:txBody>
            <a:bodyPr wrap="none" rtlCol="0">
              <a:spAutoFit/>
            </a:bodyPr>
            <a:lstStyle/>
            <a:p>
              <a:pPr algn="ctr"/>
              <a:r>
                <a:rPr lang="en-US" sz="1999" b="1" dirty="0">
                  <a:solidFill>
                    <a:srgbClr val="002060"/>
                  </a:solidFill>
                </a:rPr>
                <a:t>VISIONARIES</a:t>
              </a:r>
            </a:p>
          </p:txBody>
        </p:sp>
      </p:grpSp>
    </p:spTree>
    <p:extLst>
      <p:ext uri="{BB962C8B-B14F-4D97-AF65-F5344CB8AC3E}">
        <p14:creationId xmlns:p14="http://schemas.microsoft.com/office/powerpoint/2010/main" val="96746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what about feature x?</a:t>
            </a:r>
          </a:p>
        </p:txBody>
      </p:sp>
      <p:sp>
        <p:nvSpPr>
          <p:cNvPr id="4" name="Freeform 3"/>
          <p:cNvSpPr/>
          <p:nvPr/>
        </p:nvSpPr>
        <p:spPr bwMode="auto">
          <a:xfrm>
            <a:off x="2546230" y="2454081"/>
            <a:ext cx="7300529" cy="3311334"/>
          </a:xfrm>
          <a:custGeom>
            <a:avLst/>
            <a:gdLst>
              <a:gd name="connsiteX0" fmla="*/ 0 w 7808119"/>
              <a:gd name="connsiteY0" fmla="*/ 3541564 h 3541564"/>
              <a:gd name="connsiteX1" fmla="*/ 285750 w 7808119"/>
              <a:gd name="connsiteY1" fmla="*/ 3477271 h 3541564"/>
              <a:gd name="connsiteX2" fmla="*/ 528638 w 7808119"/>
              <a:gd name="connsiteY2" fmla="*/ 3227239 h 3541564"/>
              <a:gd name="connsiteX3" fmla="*/ 892969 w 7808119"/>
              <a:gd name="connsiteY3" fmla="*/ 2162821 h 3541564"/>
              <a:gd name="connsiteX4" fmla="*/ 1414463 w 7808119"/>
              <a:gd name="connsiteY4" fmla="*/ 55414 h 3541564"/>
              <a:gd name="connsiteX5" fmla="*/ 1878806 w 7808119"/>
              <a:gd name="connsiteY5" fmla="*/ 726927 h 3541564"/>
              <a:gd name="connsiteX6" fmla="*/ 2407444 w 7808119"/>
              <a:gd name="connsiteY6" fmla="*/ 1955652 h 3541564"/>
              <a:gd name="connsiteX7" fmla="*/ 3014663 w 7808119"/>
              <a:gd name="connsiteY7" fmla="*/ 2355702 h 3541564"/>
              <a:gd name="connsiteX8" fmla="*/ 3814763 w 7808119"/>
              <a:gd name="connsiteY8" fmla="*/ 1977083 h 3541564"/>
              <a:gd name="connsiteX9" fmla="*/ 4457700 w 7808119"/>
              <a:gd name="connsiteY9" fmla="*/ 1541314 h 3541564"/>
              <a:gd name="connsiteX10" fmla="*/ 5715000 w 7808119"/>
              <a:gd name="connsiteY10" fmla="*/ 1398439 h 3541564"/>
              <a:gd name="connsiteX11" fmla="*/ 7808119 w 7808119"/>
              <a:gd name="connsiteY11" fmla="*/ 1377008 h 354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8119" h="3541564">
                <a:moveTo>
                  <a:pt x="0" y="3541564"/>
                </a:moveTo>
                <a:cubicBezTo>
                  <a:pt x="98822" y="3535611"/>
                  <a:pt x="197644" y="3529658"/>
                  <a:pt x="285750" y="3477271"/>
                </a:cubicBezTo>
                <a:cubicBezTo>
                  <a:pt x="373856" y="3424884"/>
                  <a:pt x="427435" y="3446314"/>
                  <a:pt x="528638" y="3227239"/>
                </a:cubicBezTo>
                <a:cubicBezTo>
                  <a:pt x="629841" y="3008164"/>
                  <a:pt x="745332" y="2691458"/>
                  <a:pt x="892969" y="2162821"/>
                </a:cubicBezTo>
                <a:cubicBezTo>
                  <a:pt x="1040606" y="1634184"/>
                  <a:pt x="1250157" y="294730"/>
                  <a:pt x="1414463" y="55414"/>
                </a:cubicBezTo>
                <a:cubicBezTo>
                  <a:pt x="1578769" y="-183902"/>
                  <a:pt x="1713309" y="410221"/>
                  <a:pt x="1878806" y="726927"/>
                </a:cubicBezTo>
                <a:cubicBezTo>
                  <a:pt x="2044303" y="1043633"/>
                  <a:pt x="2218135" y="1684190"/>
                  <a:pt x="2407444" y="1955652"/>
                </a:cubicBezTo>
                <a:cubicBezTo>
                  <a:pt x="2596753" y="2227114"/>
                  <a:pt x="2780110" y="2352130"/>
                  <a:pt x="3014663" y="2355702"/>
                </a:cubicBezTo>
                <a:cubicBezTo>
                  <a:pt x="3249216" y="2359274"/>
                  <a:pt x="3574257" y="2112814"/>
                  <a:pt x="3814763" y="1977083"/>
                </a:cubicBezTo>
                <a:cubicBezTo>
                  <a:pt x="4055269" y="1841352"/>
                  <a:pt x="4140994" y="1637755"/>
                  <a:pt x="4457700" y="1541314"/>
                </a:cubicBezTo>
                <a:cubicBezTo>
                  <a:pt x="4774406" y="1444873"/>
                  <a:pt x="5156597" y="1425823"/>
                  <a:pt x="5715000" y="1398439"/>
                </a:cubicBezTo>
                <a:cubicBezTo>
                  <a:pt x="6273403" y="1371055"/>
                  <a:pt x="7040761" y="1374031"/>
                  <a:pt x="7808119" y="1377008"/>
                </a:cubicBezTo>
              </a:path>
            </a:pathLst>
          </a:custGeom>
          <a:noFill/>
          <a:ln w="57150">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9">
              <a:solidFill>
                <a:srgbClr val="0070C0"/>
              </a:solidFill>
            </a:endParaRPr>
          </a:p>
        </p:txBody>
      </p:sp>
      <p:sp>
        <p:nvSpPr>
          <p:cNvPr id="5" name="TextBox 4"/>
          <p:cNvSpPr txBox="1"/>
          <p:nvPr/>
        </p:nvSpPr>
        <p:spPr>
          <a:xfrm>
            <a:off x="1788500" y="5733500"/>
            <a:ext cx="1397776" cy="815396"/>
          </a:xfrm>
          <a:prstGeom prst="rect">
            <a:avLst/>
          </a:prstGeom>
          <a:noFill/>
        </p:spPr>
        <p:txBody>
          <a:bodyPr wrap="none" lIns="182832" tIns="146266" rIns="182832" bIns="146266" rtlCol="0">
            <a:spAutoFit/>
          </a:bodyPr>
          <a:lstStyle/>
          <a:p>
            <a:pPr algn="ctr">
              <a:lnSpc>
                <a:spcPct val="90000"/>
              </a:lnSpc>
              <a:spcAft>
                <a:spcPts val="600"/>
              </a:spcAft>
            </a:pPr>
            <a:r>
              <a:rPr lang="en-US" sz="1600" dirty="0">
                <a:solidFill>
                  <a:srgbClr val="0070C0"/>
                </a:solidFill>
              </a:rPr>
              <a:t>Technology</a:t>
            </a:r>
          </a:p>
          <a:p>
            <a:pPr algn="ctr">
              <a:lnSpc>
                <a:spcPct val="90000"/>
              </a:lnSpc>
              <a:spcAft>
                <a:spcPts val="600"/>
              </a:spcAft>
            </a:pPr>
            <a:r>
              <a:rPr lang="en-US" sz="1600" dirty="0">
                <a:solidFill>
                  <a:srgbClr val="0070C0"/>
                </a:solidFill>
              </a:rPr>
              <a:t>Trigger</a:t>
            </a:r>
          </a:p>
        </p:txBody>
      </p:sp>
      <p:sp>
        <p:nvSpPr>
          <p:cNvPr id="6" name="TextBox 5"/>
          <p:cNvSpPr txBox="1"/>
          <p:nvPr/>
        </p:nvSpPr>
        <p:spPr>
          <a:xfrm>
            <a:off x="4419024" y="4662716"/>
            <a:ext cx="1753869" cy="815396"/>
          </a:xfrm>
          <a:prstGeom prst="rect">
            <a:avLst/>
          </a:prstGeom>
          <a:noFill/>
        </p:spPr>
        <p:txBody>
          <a:bodyPr wrap="none" lIns="182832" tIns="146266" rIns="182832" bIns="146266" rtlCol="0">
            <a:spAutoFit/>
          </a:bodyPr>
          <a:lstStyle/>
          <a:p>
            <a:pPr algn="ctr">
              <a:lnSpc>
                <a:spcPct val="90000"/>
              </a:lnSpc>
              <a:spcAft>
                <a:spcPts val="600"/>
              </a:spcAft>
            </a:pPr>
            <a:r>
              <a:rPr lang="en-US" sz="1600" dirty="0">
                <a:solidFill>
                  <a:srgbClr val="0070C0"/>
                </a:solidFill>
              </a:rPr>
              <a:t>Trough of</a:t>
            </a:r>
          </a:p>
          <a:p>
            <a:pPr algn="ctr">
              <a:lnSpc>
                <a:spcPct val="90000"/>
              </a:lnSpc>
              <a:spcAft>
                <a:spcPts val="600"/>
              </a:spcAft>
            </a:pPr>
            <a:r>
              <a:rPr lang="en-US" sz="1600" dirty="0">
                <a:solidFill>
                  <a:srgbClr val="0070C0"/>
                </a:solidFill>
              </a:rPr>
              <a:t>Disillusionment</a:t>
            </a:r>
          </a:p>
        </p:txBody>
      </p:sp>
      <p:sp>
        <p:nvSpPr>
          <p:cNvPr id="7" name="TextBox 6"/>
          <p:cNvSpPr txBox="1"/>
          <p:nvPr/>
        </p:nvSpPr>
        <p:spPr>
          <a:xfrm>
            <a:off x="4876624" y="3451528"/>
            <a:ext cx="1681754" cy="815396"/>
          </a:xfrm>
          <a:prstGeom prst="rect">
            <a:avLst/>
          </a:prstGeom>
          <a:noFill/>
        </p:spPr>
        <p:txBody>
          <a:bodyPr wrap="none" lIns="182832" tIns="146266" rIns="182832" bIns="146266" rtlCol="0">
            <a:spAutoFit/>
          </a:bodyPr>
          <a:lstStyle/>
          <a:p>
            <a:pPr algn="ctr">
              <a:lnSpc>
                <a:spcPct val="90000"/>
              </a:lnSpc>
              <a:spcAft>
                <a:spcPts val="600"/>
              </a:spcAft>
            </a:pPr>
            <a:r>
              <a:rPr lang="en-US" sz="1600" dirty="0">
                <a:solidFill>
                  <a:srgbClr val="0070C0"/>
                </a:solidFill>
              </a:rPr>
              <a:t>Slope of</a:t>
            </a:r>
          </a:p>
          <a:p>
            <a:pPr algn="ctr">
              <a:lnSpc>
                <a:spcPct val="90000"/>
              </a:lnSpc>
              <a:spcAft>
                <a:spcPts val="600"/>
              </a:spcAft>
            </a:pPr>
            <a:r>
              <a:rPr lang="en-US" sz="1600" dirty="0">
                <a:solidFill>
                  <a:srgbClr val="0070C0"/>
                </a:solidFill>
              </a:rPr>
              <a:t>Enlightenment</a:t>
            </a:r>
          </a:p>
        </p:txBody>
      </p:sp>
      <p:sp>
        <p:nvSpPr>
          <p:cNvPr id="8" name="TextBox 7"/>
          <p:cNvSpPr txBox="1"/>
          <p:nvPr/>
        </p:nvSpPr>
        <p:spPr>
          <a:xfrm>
            <a:off x="8346746" y="3036396"/>
            <a:ext cx="1438673" cy="815396"/>
          </a:xfrm>
          <a:prstGeom prst="rect">
            <a:avLst/>
          </a:prstGeom>
          <a:noFill/>
        </p:spPr>
        <p:txBody>
          <a:bodyPr wrap="none" lIns="182832" tIns="146266" rIns="182832" bIns="146266" rtlCol="0">
            <a:spAutoFit/>
          </a:bodyPr>
          <a:lstStyle/>
          <a:p>
            <a:pPr algn="ctr">
              <a:lnSpc>
                <a:spcPct val="90000"/>
              </a:lnSpc>
              <a:spcAft>
                <a:spcPts val="600"/>
              </a:spcAft>
            </a:pPr>
            <a:r>
              <a:rPr lang="en-US" sz="1600" dirty="0">
                <a:solidFill>
                  <a:srgbClr val="0070C0"/>
                </a:solidFill>
              </a:rPr>
              <a:t>Plateau of</a:t>
            </a:r>
          </a:p>
          <a:p>
            <a:pPr algn="ctr">
              <a:lnSpc>
                <a:spcPct val="90000"/>
              </a:lnSpc>
              <a:spcAft>
                <a:spcPts val="600"/>
              </a:spcAft>
            </a:pPr>
            <a:r>
              <a:rPr lang="en-US" sz="1600" dirty="0">
                <a:solidFill>
                  <a:srgbClr val="0070C0"/>
                </a:solidFill>
              </a:rPr>
              <a:t>Productivity</a:t>
            </a:r>
          </a:p>
        </p:txBody>
      </p:sp>
      <p:grpSp>
        <p:nvGrpSpPr>
          <p:cNvPr id="9" name="Group 8"/>
          <p:cNvGrpSpPr/>
          <p:nvPr/>
        </p:nvGrpSpPr>
        <p:grpSpPr>
          <a:xfrm>
            <a:off x="3033441" y="2098799"/>
            <a:ext cx="2895221" cy="2212577"/>
            <a:chOff x="3120576" y="2175058"/>
            <a:chExt cx="3096518" cy="2366412"/>
          </a:xfrm>
        </p:grpSpPr>
        <p:sp>
          <p:nvSpPr>
            <p:cNvPr id="10" name="Rounded Rectangle 9"/>
            <p:cNvSpPr/>
            <p:nvPr/>
          </p:nvSpPr>
          <p:spPr bwMode="auto">
            <a:xfrm>
              <a:off x="3120576" y="2506662"/>
              <a:ext cx="1878461" cy="2034808"/>
            </a:xfrm>
            <a:prstGeom prst="roundRect">
              <a:avLst/>
            </a:prstGeom>
            <a:noFill/>
            <a:ln w="38100">
              <a:solidFill>
                <a:schemeClr val="accent6"/>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pPr>
              <a:endParaRPr lang="en-US" sz="1999" dirty="0">
                <a:solidFill>
                  <a:srgbClr val="0070C0"/>
                </a:solidFill>
              </a:endParaRPr>
            </a:p>
          </p:txBody>
        </p:sp>
        <p:sp>
          <p:nvSpPr>
            <p:cNvPr id="11" name="TextBox 10"/>
            <p:cNvSpPr txBox="1"/>
            <p:nvPr/>
          </p:nvSpPr>
          <p:spPr>
            <a:xfrm>
              <a:off x="4713222" y="2175058"/>
              <a:ext cx="1503872" cy="872088"/>
            </a:xfrm>
            <a:prstGeom prst="rect">
              <a:avLst/>
            </a:prstGeom>
            <a:noFill/>
          </p:spPr>
          <p:txBody>
            <a:bodyPr wrap="none" lIns="182832" tIns="146266" rIns="182832" bIns="146266" rtlCol="0">
              <a:spAutoFit/>
            </a:bodyPr>
            <a:lstStyle/>
            <a:p>
              <a:pPr algn="ctr">
                <a:lnSpc>
                  <a:spcPct val="90000"/>
                </a:lnSpc>
                <a:spcAft>
                  <a:spcPts val="600"/>
                </a:spcAft>
              </a:pPr>
              <a:r>
                <a:rPr lang="en-US" sz="1600" dirty="0">
                  <a:solidFill>
                    <a:schemeClr val="bg2">
                      <a:lumMod val="60000"/>
                      <a:lumOff val="40000"/>
                    </a:schemeClr>
                  </a:solidFill>
                </a:rPr>
                <a:t>Focused on</a:t>
              </a:r>
            </a:p>
            <a:p>
              <a:pPr algn="ctr">
                <a:lnSpc>
                  <a:spcPct val="90000"/>
                </a:lnSpc>
                <a:spcAft>
                  <a:spcPts val="600"/>
                </a:spcAft>
              </a:pPr>
              <a:r>
                <a:rPr lang="en-US" sz="1600" dirty="0">
                  <a:solidFill>
                    <a:schemeClr val="bg2">
                      <a:lumMod val="60000"/>
                      <a:lumOff val="40000"/>
                    </a:schemeClr>
                  </a:solidFill>
                </a:rPr>
                <a:t>Features</a:t>
              </a:r>
            </a:p>
          </p:txBody>
        </p:sp>
      </p:grpSp>
      <p:grpSp>
        <p:nvGrpSpPr>
          <p:cNvPr id="17" name="Group 16"/>
          <p:cNvGrpSpPr/>
          <p:nvPr/>
        </p:nvGrpSpPr>
        <p:grpSpPr>
          <a:xfrm>
            <a:off x="7818462" y="3665268"/>
            <a:ext cx="2521502" cy="1020358"/>
            <a:chOff x="6296498" y="3665329"/>
            <a:chExt cx="2522159" cy="1020624"/>
          </a:xfrm>
        </p:grpSpPr>
        <p:sp>
          <p:nvSpPr>
            <p:cNvPr id="13" name="Rounded Rectangle 12"/>
            <p:cNvSpPr/>
            <p:nvPr/>
          </p:nvSpPr>
          <p:spPr bwMode="auto">
            <a:xfrm>
              <a:off x="6296498" y="3665329"/>
              <a:ext cx="1976417" cy="285060"/>
            </a:xfrm>
            <a:prstGeom prst="roundRect">
              <a:avLst/>
            </a:prstGeom>
            <a:noFill/>
            <a:ln w="38100">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pPr>
              <a:endParaRPr lang="en-US" sz="1999" dirty="0">
                <a:solidFill>
                  <a:srgbClr val="0070C0"/>
                </a:solidFill>
              </a:endParaRPr>
            </a:p>
          </p:txBody>
        </p:sp>
        <p:sp>
          <p:nvSpPr>
            <p:cNvPr id="14" name="TextBox 13"/>
            <p:cNvSpPr txBox="1"/>
            <p:nvPr/>
          </p:nvSpPr>
          <p:spPr>
            <a:xfrm>
              <a:off x="7412182" y="3870345"/>
              <a:ext cx="1406475" cy="815608"/>
            </a:xfrm>
            <a:prstGeom prst="rect">
              <a:avLst/>
            </a:prstGeom>
            <a:noFill/>
          </p:spPr>
          <p:txBody>
            <a:bodyPr wrap="none" lIns="182832" tIns="146266" rIns="182832" bIns="146266" rtlCol="0">
              <a:spAutoFit/>
            </a:bodyPr>
            <a:lstStyle/>
            <a:p>
              <a:pPr algn="ctr">
                <a:lnSpc>
                  <a:spcPct val="90000"/>
                </a:lnSpc>
                <a:spcAft>
                  <a:spcPts val="600"/>
                </a:spcAft>
              </a:pPr>
              <a:r>
                <a:rPr lang="en-US" sz="1600" dirty="0">
                  <a:solidFill>
                    <a:schemeClr val="accent3"/>
                  </a:solidFill>
                </a:rPr>
                <a:t>Focused on</a:t>
              </a:r>
            </a:p>
            <a:p>
              <a:pPr algn="ctr">
                <a:lnSpc>
                  <a:spcPct val="90000"/>
                </a:lnSpc>
                <a:spcAft>
                  <a:spcPts val="600"/>
                </a:spcAft>
              </a:pPr>
              <a:r>
                <a:rPr lang="en-US" sz="1600" dirty="0">
                  <a:solidFill>
                    <a:schemeClr val="accent3"/>
                  </a:solidFill>
                </a:rPr>
                <a:t>Integration</a:t>
              </a:r>
            </a:p>
          </p:txBody>
        </p:sp>
      </p:grpSp>
      <p:sp>
        <p:nvSpPr>
          <p:cNvPr id="18" name="TextBox 17"/>
          <p:cNvSpPr txBox="1"/>
          <p:nvPr/>
        </p:nvSpPr>
        <p:spPr>
          <a:xfrm>
            <a:off x="3084836" y="1748864"/>
            <a:ext cx="1766563" cy="815396"/>
          </a:xfrm>
          <a:prstGeom prst="rect">
            <a:avLst/>
          </a:prstGeom>
          <a:noFill/>
        </p:spPr>
        <p:txBody>
          <a:bodyPr wrap="none" lIns="182832" tIns="146266" rIns="182832" bIns="146266" rtlCol="0">
            <a:spAutoFit/>
          </a:bodyPr>
          <a:lstStyle/>
          <a:p>
            <a:pPr algn="ctr">
              <a:lnSpc>
                <a:spcPct val="90000"/>
              </a:lnSpc>
              <a:spcAft>
                <a:spcPts val="600"/>
              </a:spcAft>
            </a:pPr>
            <a:r>
              <a:rPr lang="en-US" sz="1600" dirty="0">
                <a:solidFill>
                  <a:srgbClr val="0070C0"/>
                </a:solidFill>
              </a:rPr>
              <a:t>Peak of Inflated</a:t>
            </a:r>
          </a:p>
          <a:p>
            <a:pPr algn="ctr">
              <a:lnSpc>
                <a:spcPct val="90000"/>
              </a:lnSpc>
              <a:spcAft>
                <a:spcPts val="600"/>
              </a:spcAft>
            </a:pPr>
            <a:r>
              <a:rPr lang="en-US" sz="1600" dirty="0">
                <a:solidFill>
                  <a:srgbClr val="0070C0"/>
                </a:solidFill>
              </a:rPr>
              <a:t>Expectations</a:t>
            </a:r>
          </a:p>
        </p:txBody>
      </p:sp>
    </p:spTree>
    <p:extLst>
      <p:ext uri="{BB962C8B-B14F-4D97-AF65-F5344CB8AC3E}">
        <p14:creationId xmlns:p14="http://schemas.microsoft.com/office/powerpoint/2010/main" val="94426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Getting Started</a:t>
            </a:r>
          </a:p>
        </p:txBody>
      </p:sp>
      <p:sp>
        <p:nvSpPr>
          <p:cNvPr id="2" name="Content Placeholder 1"/>
          <p:cNvSpPr>
            <a:spLocks noGrp="1"/>
          </p:cNvSpPr>
          <p:nvPr>
            <p:ph idx="1"/>
          </p:nvPr>
        </p:nvSpPr>
        <p:spPr/>
        <p:txBody>
          <a:bodyPr>
            <a:normAutofit fontScale="92500" lnSpcReduction="10000"/>
          </a:bodyPr>
          <a:lstStyle/>
          <a:p>
            <a:r>
              <a:rPr lang="en-US" dirty="0"/>
              <a:t>Identify ongoing strategy for provisioning and management</a:t>
            </a:r>
          </a:p>
          <a:p>
            <a:r>
              <a:rPr lang="en-US" dirty="0"/>
              <a:t>Decide on department, account and subscription hierarchy and create</a:t>
            </a:r>
          </a:p>
          <a:p>
            <a:r>
              <a:rPr lang="en-US" dirty="0"/>
              <a:t>Create resource groups</a:t>
            </a:r>
          </a:p>
          <a:p>
            <a:r>
              <a:rPr lang="en-US" dirty="0"/>
              <a:t>Create storage accounts</a:t>
            </a:r>
          </a:p>
          <a:p>
            <a:r>
              <a:rPr lang="en-US" dirty="0"/>
              <a:t>Create virtual networks</a:t>
            </a:r>
          </a:p>
          <a:p>
            <a:r>
              <a:rPr lang="en-US" dirty="0"/>
              <a:t>Determine and implement connectivity for users and/or to on-premises</a:t>
            </a:r>
          </a:p>
          <a:p>
            <a:r>
              <a:rPr lang="en-US" dirty="0"/>
              <a:t>Create VMs in virtual network</a:t>
            </a:r>
          </a:p>
          <a:p>
            <a:r>
              <a:rPr lang="en-US" dirty="0"/>
              <a:t>Utilize VM agent for maintenance of VMs (e.g. backup, malware definitions, PowerShell DSC etc.)</a:t>
            </a:r>
          </a:p>
          <a:p>
            <a:endParaRPr lang="en-US" dirty="0"/>
          </a:p>
        </p:txBody>
      </p:sp>
    </p:spTree>
    <p:extLst>
      <p:ext uri="{BB962C8B-B14F-4D97-AF65-F5344CB8AC3E}">
        <p14:creationId xmlns:p14="http://schemas.microsoft.com/office/powerpoint/2010/main" val="52842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Virtual Network</a:t>
            </a:r>
          </a:p>
        </p:txBody>
      </p:sp>
      <p:pic>
        <p:nvPicPr>
          <p:cNvPr id="4" name="Picture 3"/>
          <p:cNvPicPr>
            <a:picLocks noChangeAspect="1"/>
          </p:cNvPicPr>
          <p:nvPr/>
        </p:nvPicPr>
        <p:blipFill>
          <a:blip r:embed="rId3"/>
          <a:stretch>
            <a:fillRect/>
          </a:stretch>
        </p:blipFill>
        <p:spPr>
          <a:xfrm>
            <a:off x="6684692" y="2158063"/>
            <a:ext cx="5321752" cy="3618452"/>
          </a:xfrm>
          <a:prstGeom prst="rect">
            <a:avLst/>
          </a:prstGeom>
        </p:spPr>
      </p:pic>
      <p:sp>
        <p:nvSpPr>
          <p:cNvPr id="5" name="Content Placeholder 4"/>
          <p:cNvSpPr>
            <a:spLocks noGrp="1"/>
          </p:cNvSpPr>
          <p:nvPr>
            <p:ph idx="1"/>
          </p:nvPr>
        </p:nvSpPr>
        <p:spPr>
          <a:xfrm>
            <a:off x="150813" y="1600200"/>
            <a:ext cx="6533879" cy="4559531"/>
          </a:xfrm>
        </p:spPr>
        <p:txBody>
          <a:bodyPr/>
          <a:lstStyle/>
          <a:p>
            <a:r>
              <a:rPr lang="en-US" dirty="0"/>
              <a:t>For ARM resources use non-classic type</a:t>
            </a:r>
          </a:p>
          <a:p>
            <a:r>
              <a:rPr lang="en-US" dirty="0"/>
              <a:t>Create New Virtual Network</a:t>
            </a:r>
          </a:p>
          <a:p>
            <a:r>
              <a:rPr lang="en-US" dirty="0"/>
              <a:t>Specify required settings including name, location, address space and resource group</a:t>
            </a:r>
          </a:p>
          <a:p>
            <a:r>
              <a:rPr lang="en-US" dirty="0"/>
              <a:t>Once created view Settings to configure additional options such as DNS servers</a:t>
            </a:r>
          </a:p>
          <a:p>
            <a:r>
              <a:rPr lang="en-US" dirty="0"/>
              <a:t>Click in VPN connections to configure Point-to-site and Site-to-site VPNs</a:t>
            </a:r>
          </a:p>
          <a:p>
            <a:pPr marL="0" indent="0">
              <a:buNone/>
            </a:pPr>
            <a:endParaRPr lang="en-US" dirty="0"/>
          </a:p>
          <a:p>
            <a:endParaRPr lang="en-US" dirty="0"/>
          </a:p>
        </p:txBody>
      </p:sp>
    </p:spTree>
    <p:extLst>
      <p:ext uri="{BB962C8B-B14F-4D97-AF65-F5344CB8AC3E}">
        <p14:creationId xmlns:p14="http://schemas.microsoft.com/office/powerpoint/2010/main" val="379169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a:t>
            </a:r>
          </a:p>
        </p:txBody>
      </p:sp>
      <p:sp>
        <p:nvSpPr>
          <p:cNvPr id="6" name="Text Placeholder 5"/>
          <p:cNvSpPr>
            <a:spLocks noGrp="1"/>
          </p:cNvSpPr>
          <p:nvPr>
            <p:ph type="body" sz="quarter" idx="12"/>
          </p:nvPr>
        </p:nvSpPr>
        <p:spPr/>
        <p:txBody>
          <a:bodyPr/>
          <a:lstStyle/>
          <a:p>
            <a:r>
              <a:rPr lang="en-US" dirty="0"/>
              <a:t>4.1 – Create Virtual </a:t>
            </a:r>
            <a:r>
              <a:rPr lang="en-US" dirty="0" smtClean="0"/>
              <a:t>Network – over lap considerations – 30 min</a:t>
            </a:r>
            <a:endParaRPr lang="en-US" dirty="0"/>
          </a:p>
          <a:p>
            <a:r>
              <a:rPr lang="en-US" dirty="0"/>
              <a:t>5.1 – Create a </a:t>
            </a:r>
            <a:r>
              <a:rPr lang="en-US" dirty="0" smtClean="0"/>
              <a:t>VM – 45 min</a:t>
            </a:r>
            <a:endParaRPr lang="en-US" dirty="0"/>
          </a:p>
        </p:txBody>
      </p:sp>
      <p:sp>
        <p:nvSpPr>
          <p:cNvPr id="4" name="Slide Number Placeholder 3"/>
          <p:cNvSpPr>
            <a:spLocks noGrp="1"/>
          </p:cNvSpPr>
          <p:nvPr>
            <p:ph type="sldNum" sz="quarter" idx="4294967295"/>
          </p:nvPr>
        </p:nvSpPr>
        <p:spPr>
          <a:xfrm>
            <a:off x="11426825" y="6478588"/>
            <a:ext cx="762000" cy="379412"/>
          </a:xfrm>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9400623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Supported types of IP traffic</a:t>
            </a:r>
          </a:p>
        </p:txBody>
      </p:sp>
      <p:sp>
        <p:nvSpPr>
          <p:cNvPr id="3" name="Content Placeholder 2"/>
          <p:cNvSpPr>
            <a:spLocks noGrp="1"/>
          </p:cNvSpPr>
          <p:nvPr>
            <p:ph idx="1"/>
          </p:nvPr>
        </p:nvSpPr>
        <p:spPr/>
        <p:txBody>
          <a:bodyPr>
            <a:normAutofit fontScale="92500" lnSpcReduction="10000"/>
          </a:bodyPr>
          <a:lstStyle/>
          <a:p>
            <a:r>
              <a:rPr lang="en-US" dirty="0"/>
              <a:t>Standard IP-based protocols supported including:</a:t>
            </a:r>
          </a:p>
          <a:p>
            <a:pPr lvl="1"/>
            <a:r>
              <a:rPr lang="en-US" dirty="0"/>
              <a:t>TCP</a:t>
            </a:r>
          </a:p>
          <a:p>
            <a:pPr lvl="1"/>
            <a:r>
              <a:rPr lang="en-US" dirty="0"/>
              <a:t>UDP</a:t>
            </a:r>
          </a:p>
          <a:p>
            <a:pPr lvl="1"/>
            <a:r>
              <a:rPr lang="en-US" dirty="0"/>
              <a:t>ICMP</a:t>
            </a:r>
          </a:p>
          <a:p>
            <a:r>
              <a:rPr lang="en-US" dirty="0"/>
              <a:t>Multicast, broadcast, IP-in-IP encapsulated packets and Generic Routing Encapsulation (GRE) blocked</a:t>
            </a:r>
          </a:p>
          <a:p>
            <a:r>
              <a:rPr lang="en-US" dirty="0"/>
              <a:t>You cannot ping the Azure gateway or use tools such as </a:t>
            </a:r>
            <a:r>
              <a:rPr lang="en-US" dirty="0" err="1"/>
              <a:t>tracert</a:t>
            </a:r>
            <a:r>
              <a:rPr lang="en-US" dirty="0"/>
              <a:t> or network sniffers in promiscuous mode</a:t>
            </a:r>
          </a:p>
          <a:p>
            <a:r>
              <a:rPr lang="en-US" dirty="0"/>
              <a:t>No IPv6 support</a:t>
            </a:r>
          </a:p>
          <a:p>
            <a:r>
              <a:rPr lang="en-US" dirty="0"/>
              <a:t>Traditional Layer 2 VLANs are not supported</a:t>
            </a:r>
          </a:p>
          <a:p>
            <a:r>
              <a:rPr lang="en-US" dirty="0"/>
              <a:t>Routing can be customized to support virtual network appliances in Azure</a:t>
            </a:r>
          </a:p>
        </p:txBody>
      </p:sp>
    </p:spTree>
    <p:extLst>
      <p:ext uri="{BB962C8B-B14F-4D97-AF65-F5344CB8AC3E}">
        <p14:creationId xmlns:p14="http://schemas.microsoft.com/office/powerpoint/2010/main" val="410353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Configuration</a:t>
            </a:r>
          </a:p>
        </p:txBody>
      </p:sp>
      <p:sp>
        <p:nvSpPr>
          <p:cNvPr id="3" name="Content Placeholder 2"/>
          <p:cNvSpPr>
            <a:spLocks noGrp="1"/>
          </p:cNvSpPr>
          <p:nvPr>
            <p:ph idx="1"/>
          </p:nvPr>
        </p:nvSpPr>
        <p:spPr/>
        <p:txBody>
          <a:bodyPr/>
          <a:lstStyle/>
          <a:p>
            <a:r>
              <a:rPr lang="en-US" dirty="0"/>
              <a:t>VMs must ALWAYS be configured to use DHCP</a:t>
            </a:r>
          </a:p>
          <a:p>
            <a:r>
              <a:rPr lang="en-US" dirty="0"/>
              <a:t>VM IP can be viewed through the Dashboard of the VM</a:t>
            </a:r>
          </a:p>
          <a:p>
            <a:r>
              <a:rPr lang="en-US" dirty="0"/>
              <a:t>DIP can change if VM is deallocated from Azure fabric</a:t>
            </a:r>
          </a:p>
          <a:p>
            <a:r>
              <a:rPr lang="en-US" dirty="0"/>
              <a:t>VMs in a Virtual Network can have an IP reserved</a:t>
            </a:r>
          </a:p>
          <a:p>
            <a:r>
              <a:rPr lang="en-US" dirty="0"/>
              <a:t>Must be configured using PowerShell or preview portal</a:t>
            </a:r>
          </a:p>
        </p:txBody>
      </p:sp>
    </p:spTree>
    <p:extLst>
      <p:ext uri="{BB962C8B-B14F-4D97-AF65-F5344CB8AC3E}">
        <p14:creationId xmlns:p14="http://schemas.microsoft.com/office/powerpoint/2010/main" val="100982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Reservation for a VM with PowerShell</a:t>
            </a:r>
          </a:p>
        </p:txBody>
      </p:sp>
      <p:sp>
        <p:nvSpPr>
          <p:cNvPr id="3" name="Content Placeholder 2"/>
          <p:cNvSpPr>
            <a:spLocks noGrp="1"/>
          </p:cNvSpPr>
          <p:nvPr>
            <p:ph idx="1"/>
          </p:nvPr>
        </p:nvSpPr>
        <p:spPr/>
        <p:txBody>
          <a:bodyPr>
            <a:normAutofit/>
          </a:bodyPr>
          <a:lstStyle/>
          <a:p>
            <a:r>
              <a:rPr lang="en-US" dirty="0"/>
              <a:t> </a:t>
            </a:r>
            <a:r>
              <a:rPr lang="en-US" dirty="0">
                <a:latin typeface="Consolas" panose="020B0609020204030204" pitchFamily="49" charset="0"/>
                <a:cs typeface="Consolas" panose="020B0609020204030204" pitchFamily="49" charset="0"/>
              </a:rPr>
              <a:t>Test-</a:t>
            </a:r>
            <a:r>
              <a:rPr lang="en-US" dirty="0" err="1">
                <a:latin typeface="Consolas" panose="020B0609020204030204" pitchFamily="49" charset="0"/>
                <a:cs typeface="Consolas" panose="020B0609020204030204" pitchFamily="49" charset="0"/>
              </a:rPr>
              <a:t>AzureStaticVNetIP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VNetName</a:t>
            </a:r>
            <a:r>
              <a:rPr lang="en-US" dirty="0">
                <a:latin typeface="Consolas" panose="020B0609020204030204" pitchFamily="49" charset="0"/>
                <a:cs typeface="Consolas" panose="020B0609020204030204" pitchFamily="49" charset="0"/>
              </a:rPr>
              <a:t> VirtNet115 -</a:t>
            </a:r>
            <a:r>
              <a:rPr lang="en-US" dirty="0" err="1">
                <a:latin typeface="Consolas" panose="020B0609020204030204" pitchFamily="49" charset="0"/>
                <a:cs typeface="Consolas" panose="020B0609020204030204" pitchFamily="49" charset="0"/>
              </a:rPr>
              <a:t>IPAddress</a:t>
            </a:r>
            <a:r>
              <a:rPr lang="en-US" dirty="0">
                <a:latin typeface="Consolas" panose="020B0609020204030204" pitchFamily="49" charset="0"/>
                <a:cs typeface="Consolas" panose="020B0609020204030204" pitchFamily="49" charset="0"/>
              </a:rPr>
              <a:t> 10.7.115.25</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staticVM</a:t>
            </a:r>
            <a:r>
              <a:rPr lang="en-US" dirty="0">
                <a:latin typeface="Consolas" panose="020B0609020204030204" pitchFamily="49" charset="0"/>
                <a:cs typeface="Consolas" panose="020B0609020204030204" pitchFamily="49" charset="0"/>
              </a:rPr>
              <a:t> = Get-</a:t>
            </a:r>
            <a:r>
              <a:rPr lang="en-US" dirty="0" err="1">
                <a:latin typeface="Consolas" panose="020B0609020204030204" pitchFamily="49" charset="0"/>
                <a:cs typeface="Consolas" panose="020B0609020204030204" pitchFamily="49" charset="0"/>
              </a:rPr>
              <a:t>AzureVM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ServiceName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SavServ</a:t>
            </a:r>
            <a:r>
              <a:rPr lang="en-US" dirty="0">
                <a:latin typeface="Consolas" panose="020B0609020204030204" pitchFamily="49" charset="0"/>
                <a:cs typeface="Consolas" panose="020B0609020204030204" pitchFamily="49" charset="0"/>
              </a:rPr>
              <a:t> -Name savazudc01 </a:t>
            </a:r>
          </a:p>
          <a:p>
            <a:r>
              <a:rPr lang="en-US" dirty="0">
                <a:latin typeface="Consolas" panose="020B0609020204030204" pitchFamily="49" charset="0"/>
                <a:cs typeface="Consolas" panose="020B0609020204030204" pitchFamily="49" charset="0"/>
              </a:rPr>
              <a:t>Set-</a:t>
            </a:r>
            <a:r>
              <a:rPr lang="en-US" dirty="0" err="1">
                <a:latin typeface="Consolas" panose="020B0609020204030204" pitchFamily="49" charset="0"/>
                <a:cs typeface="Consolas" panose="020B0609020204030204" pitchFamily="49" charset="0"/>
              </a:rPr>
              <a:t>AzureStaticVNetIP</a:t>
            </a:r>
            <a:r>
              <a:rPr lang="en-US" dirty="0">
                <a:latin typeface="Consolas" panose="020B0609020204030204" pitchFamily="49" charset="0"/>
                <a:cs typeface="Consolas" panose="020B0609020204030204" pitchFamily="49" charset="0"/>
              </a:rPr>
              <a:t> -VM $</a:t>
            </a:r>
            <a:r>
              <a:rPr lang="en-US" dirty="0" err="1">
                <a:latin typeface="Consolas" panose="020B0609020204030204" pitchFamily="49" charset="0"/>
                <a:cs typeface="Consolas" panose="020B0609020204030204" pitchFamily="49" charset="0"/>
              </a:rPr>
              <a:t>staticVM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IPAddress</a:t>
            </a:r>
            <a:r>
              <a:rPr lang="en-US" dirty="0">
                <a:latin typeface="Consolas" panose="020B0609020204030204" pitchFamily="49" charset="0"/>
                <a:cs typeface="Consolas" panose="020B0609020204030204" pitchFamily="49" charset="0"/>
              </a:rPr>
              <a:t> 10.7.115.25 | Update-</a:t>
            </a:r>
            <a:r>
              <a:rPr lang="en-US" dirty="0" err="1">
                <a:latin typeface="Consolas" panose="020B0609020204030204" pitchFamily="49" charset="0"/>
                <a:cs typeface="Consolas" panose="020B0609020204030204" pitchFamily="49" charset="0"/>
              </a:rPr>
              <a:t>AzureVM</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Get-</a:t>
            </a:r>
            <a:r>
              <a:rPr lang="en-US" dirty="0" err="1">
                <a:latin typeface="Consolas" panose="020B0609020204030204" pitchFamily="49" charset="0"/>
                <a:cs typeface="Consolas" panose="020B0609020204030204" pitchFamily="49" charset="0"/>
              </a:rPr>
              <a:t>AzureStaticVNetIP</a:t>
            </a:r>
            <a:r>
              <a:rPr lang="en-US" dirty="0">
                <a:latin typeface="Consolas" panose="020B0609020204030204" pitchFamily="49" charset="0"/>
                <a:cs typeface="Consolas" panose="020B0609020204030204" pitchFamily="49" charset="0"/>
              </a:rPr>
              <a:t> -VM $</a:t>
            </a:r>
            <a:r>
              <a:rPr lang="en-US" dirty="0" err="1">
                <a:latin typeface="Consolas" panose="020B0609020204030204" pitchFamily="49" charset="0"/>
                <a:cs typeface="Consolas" panose="020B0609020204030204" pitchFamily="49" charset="0"/>
              </a:rPr>
              <a:t>staticVM</a:t>
            </a:r>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2587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 Network Security</a:t>
            </a:r>
          </a:p>
        </p:txBody>
      </p:sp>
      <p:sp>
        <p:nvSpPr>
          <p:cNvPr id="3" name="Content Placeholder 2"/>
          <p:cNvSpPr>
            <a:spLocks noGrp="1"/>
          </p:cNvSpPr>
          <p:nvPr>
            <p:ph idx="1"/>
          </p:nvPr>
        </p:nvSpPr>
        <p:spPr/>
        <p:txBody>
          <a:bodyPr/>
          <a:lstStyle/>
          <a:p>
            <a:r>
              <a:rPr lang="en-US" dirty="0"/>
              <a:t>Virtual Networks are completely isolated from each other</a:t>
            </a:r>
          </a:p>
          <a:p>
            <a:pPr lvl="1"/>
            <a:r>
              <a:rPr lang="en-US" dirty="0"/>
              <a:t>A virtual network can be thought of as a trust boundary</a:t>
            </a:r>
          </a:p>
          <a:p>
            <a:r>
              <a:rPr lang="en-US" dirty="0"/>
              <a:t>Network Security Groups enables ACLs to be defined to control traffic between virtual subnets/Internet</a:t>
            </a:r>
          </a:p>
          <a:p>
            <a:r>
              <a:rPr lang="en-US" dirty="0"/>
              <a:t>Rules added to a NSG based on 5 tuple</a:t>
            </a:r>
          </a:p>
          <a:p>
            <a:endParaRPr lang="en-US" dirty="0"/>
          </a:p>
        </p:txBody>
      </p:sp>
    </p:spTree>
    <p:extLst>
      <p:ext uri="{BB962C8B-B14F-4D97-AF65-F5344CB8AC3E}">
        <p14:creationId xmlns:p14="http://schemas.microsoft.com/office/powerpoint/2010/main" val="705166811"/>
      </p:ext>
    </p:extLst>
  </p:cSld>
  <p:clrMapOvr>
    <a:masterClrMapping/>
  </p:clrMapOvr>
</p:sld>
</file>

<file path=ppt/theme/theme1.xml><?xml version="1.0" encoding="utf-8"?>
<a:theme xmlns:a="http://schemas.openxmlformats.org/drawingml/2006/main" name="FY15 MTC">
  <a:themeElements>
    <a:clrScheme name="MS-MTC2">
      <a:dk1>
        <a:srgbClr val="505050"/>
      </a:dk1>
      <a:lt1>
        <a:sysClr val="window" lastClr="FFFFFF"/>
      </a:lt1>
      <a:dk2>
        <a:srgbClr val="0078D7"/>
      </a:dk2>
      <a:lt2>
        <a:srgbClr val="00188F"/>
      </a:lt2>
      <a:accent1>
        <a:srgbClr val="008272"/>
      </a:accent1>
      <a:accent2>
        <a:srgbClr val="107C10"/>
      </a:accent2>
      <a:accent3>
        <a:srgbClr val="32145A"/>
      </a:accent3>
      <a:accent4>
        <a:srgbClr val="BAD80A"/>
      </a:accent4>
      <a:accent5>
        <a:srgbClr val="32145A"/>
      </a:accent5>
      <a:accent6>
        <a:srgbClr val="969696"/>
      </a:accent6>
      <a:hlink>
        <a:srgbClr val="0078D7"/>
      </a:hlink>
      <a:folHlink>
        <a:srgbClr val="1193FF"/>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MTC_FY15_PPT_WIDE-final2" id="{92EE5ED7-DD25-4376-ACED-8A61B6A5F124}" vid="{0CBCB44F-D95B-4236-B6F9-02835782DBB3}"/>
    </a:ext>
  </a:extLst>
</a:theme>
</file>

<file path=ppt/theme/theme2.xml><?xml version="1.0" encoding="utf-8"?>
<a:theme xmlns:a="http://schemas.openxmlformats.org/drawingml/2006/main" name="Office Theme">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F813899E90D343892DB9711864C15D" ma:contentTypeVersion="30" ma:contentTypeDescription="Create a new document." ma:contentTypeScope="" ma:versionID="4d1676ae3729631458c99bebdfb12de2">
  <xsd:schema xmlns:xsd="http://www.w3.org/2001/XMLSchema" xmlns:xs="http://www.w3.org/2001/XMLSchema" xmlns:p="http://schemas.microsoft.com/office/2006/metadata/properties" xmlns:ns1="http://schemas.microsoft.com/sharepoint/v3" xmlns:ns2="fc82ed95-92bb-47fd-8c80-f5e1b8d95dc8" xmlns:ns3="98786dc9-0908-419e-a469-73f7f6d4711b" xmlns:ns4="10759bc7-6ae1-4416-bff5-ad2b61d8560a" xmlns:ns5="http://schemas.microsoft.com/sharepoint/v4" targetNamespace="http://schemas.microsoft.com/office/2006/metadata/properties" ma:root="true" ma:fieldsID="ce5ac1f6873725a1a5ca16f2f6d474e6" ns1:_="" ns2:_="" ns3:_="" ns4:_="" ns5:_="">
    <xsd:import namespace="http://schemas.microsoft.com/sharepoint/v3"/>
    <xsd:import namespace="fc82ed95-92bb-47fd-8c80-f5e1b8d95dc8"/>
    <xsd:import namespace="98786dc9-0908-419e-a469-73f7f6d4711b"/>
    <xsd:import namespace="10759bc7-6ae1-4416-bff5-ad2b61d8560a"/>
    <xsd:import namespace="http://schemas.microsoft.com/sharepoint/v4"/>
    <xsd:element name="properties">
      <xsd:complexType>
        <xsd:sequence>
          <xsd:element name="documentManagement">
            <xsd:complexType>
              <xsd:all>
                <xsd:element ref="ns2:SharedWithUsers" minOccurs="0"/>
                <xsd:element ref="ns2:SharedWithDetails" minOccurs="0"/>
                <xsd:element ref="ns1:AverageRating" minOccurs="0"/>
                <xsd:element ref="ns1:RatingCount" minOccurs="0"/>
                <xsd:element ref="ns1:RatedBy" minOccurs="0"/>
                <xsd:element ref="ns1:Ratings" minOccurs="0"/>
                <xsd:element ref="ns1:LikesCount" minOccurs="0"/>
                <xsd:element ref="ns1:LikedBy" minOccurs="0"/>
                <xsd:element ref="ns3:Pack_x0020_Status" minOccurs="0"/>
                <xsd:element ref="ns3:Visibility" minOccurs="0"/>
                <xsd:element ref="ns4:Permission_x0020_Updates_x0020_for_x0020_Visibility" minOccurs="0"/>
                <xsd:element ref="ns5:IconOverlay"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0" nillable="true" ma:displayName="Rating (0-5)" ma:decimals="2" ma:description="Average value of all the ratings that have been submitted" ma:internalName="AverageRating" ma:readOnly="true">
      <xsd:simpleType>
        <xsd:restriction base="dms:Number"/>
      </xsd:simpleType>
    </xsd:element>
    <xsd:element name="RatingCount" ma:index="11" nillable="true" ma:displayName="Number of Ratings" ma:decimals="0" ma:description="Number of ratings submitted" ma:internalName="RatingCount" ma:readOnly="true">
      <xsd:simpleType>
        <xsd:restriction base="dms:Number"/>
      </xsd:simpleType>
    </xsd:element>
    <xsd:element name="RatedBy" ma:index="12"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3" nillable="true" ma:displayName="User ratings" ma:description="User ratings for the item" ma:hidden="true" ma:internalName="Ratings">
      <xsd:simpleType>
        <xsd:restriction base="dms:Note"/>
      </xsd:simpleType>
    </xsd:element>
    <xsd:element name="LikesCount" ma:index="14" nillable="true" ma:displayName="Number of Likes" ma:internalName="LikesCount">
      <xsd:simpleType>
        <xsd:restriction base="dms:Unknown"/>
      </xsd:simpleType>
    </xsd:element>
    <xsd:element name="LikedBy" ma:index="15"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82ed95-92bb-47fd-8c80-f5e1b8d95dc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22" nillable="true" ma:displayName="Last Shared By User" ma:description="" ma:internalName="LastSharedByUser" ma:readOnly="true">
      <xsd:simpleType>
        <xsd:restriction base="dms:Note">
          <xsd:maxLength value="255"/>
        </xsd:restriction>
      </xsd:simpleType>
    </xsd:element>
    <xsd:element name="LastSharedByTime" ma:index="2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8786dc9-0908-419e-a469-73f7f6d4711b" elementFormDefault="qualified">
    <xsd:import namespace="http://schemas.microsoft.com/office/2006/documentManagement/types"/>
    <xsd:import namespace="http://schemas.microsoft.com/office/infopath/2007/PartnerControls"/>
    <xsd:element name="Pack_x0020_Status" ma:index="16" nillable="true" ma:displayName="Pack Status" ma:list="{ba297dbb-59c7-4a46-9620-6ab470ac2301}" ma:internalName="Pack_x0020_Status" ma:showField="Title" ma:web="98786dc9-0908-419e-a469-73f7f6d4711b">
      <xsd:simpleType>
        <xsd:restriction base="dms:Lookup"/>
      </xsd:simpleType>
    </xsd:element>
    <xsd:element name="Visibility" ma:index="17" nillable="true" ma:displayName="Visibility" ma:default="MTC Only" ma:format="Dropdown" ma:internalName="Visibility">
      <xsd:simpleType>
        <xsd:restriction base="dms:Choice">
          <xsd:enumeration value="MTC Only"/>
          <xsd:enumeration value="Public"/>
        </xsd:restriction>
      </xsd:simpleType>
    </xsd:element>
  </xsd:schema>
  <xsd:schema xmlns:xsd="http://www.w3.org/2001/XMLSchema" xmlns:xs="http://www.w3.org/2001/XMLSchema" xmlns:dms="http://schemas.microsoft.com/office/2006/documentManagement/types" xmlns:pc="http://schemas.microsoft.com/office/infopath/2007/PartnerControls" targetNamespace="10759bc7-6ae1-4416-bff5-ad2b61d8560a" elementFormDefault="qualified">
    <xsd:import namespace="http://schemas.microsoft.com/office/2006/documentManagement/types"/>
    <xsd:import namespace="http://schemas.microsoft.com/office/infopath/2007/PartnerControls"/>
    <xsd:element name="Permission_x0020_Updates_x0020_for_x0020_Visibility" ma:index="18" nillable="true" ma:displayName="Permission Updates for Visibility" ma:internalName="Permission_x0020_Updates_x0020_for_x0020_Visibility">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9"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isibility xmlns="98786dc9-0908-419e-a469-73f7f6d4711b">MTC Only</Visibility>
    <LikesCount xmlns="http://schemas.microsoft.com/sharepoint/v3" xsi:nil="true"/>
    <Ratings xmlns="http://schemas.microsoft.com/sharepoint/v3" xsi:nil="true"/>
    <LikedBy xmlns="http://schemas.microsoft.com/sharepoint/v3">
      <UserInfo>
        <DisplayName/>
        <AccountId xsi:nil="true"/>
        <AccountType/>
      </UserInfo>
    </LikedBy>
    <Permission_x0020_Updates_x0020_for_x0020_Visibility xmlns="10759bc7-6ae1-4416-bff5-ad2b61d8560a">
      <Url xsi:nil="true"/>
      <Description xsi:nil="true"/>
    </Permission_x0020_Updates_x0020_for_x0020_Visibility>
    <Pack_x0020_Status xmlns="98786dc9-0908-419e-a469-73f7f6d4711b" xsi:nil="true"/>
    <RatedBy xmlns="http://schemas.microsoft.com/sharepoint/v3">
      <UserInfo>
        <DisplayName/>
        <AccountId xsi:nil="true"/>
        <AccountType/>
      </UserInfo>
    </RatedBy>
    <IconOverlay xmlns="http://schemas.microsoft.com/sharepoint/v4"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A9F0D-24E5-40D9-8E56-0BE2C9BF21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82ed95-92bb-47fd-8c80-f5e1b8d95dc8"/>
    <ds:schemaRef ds:uri="98786dc9-0908-419e-a469-73f7f6d4711b"/>
    <ds:schemaRef ds:uri="10759bc7-6ae1-4416-bff5-ad2b61d8560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BED958-3013-485B-9BC2-636E8B0C4ED2}">
  <ds:schemaRefs>
    <ds:schemaRef ds:uri="10759bc7-6ae1-4416-bff5-ad2b61d8560a"/>
    <ds:schemaRef ds:uri="http://purl.org/dc/elements/1.1/"/>
    <ds:schemaRef ds:uri="http://schemas.microsoft.com/sharepoint/v4"/>
    <ds:schemaRef ds:uri="http://schemas.microsoft.com/sharepoint/v3"/>
    <ds:schemaRef ds:uri="http://schemas.openxmlformats.org/package/2006/metadata/core-properties"/>
    <ds:schemaRef ds:uri="http://purl.org/dc/terms/"/>
    <ds:schemaRef ds:uri="http://schemas.microsoft.com/office/infopath/2007/PartnerControls"/>
    <ds:schemaRef ds:uri="http://www.w3.org/XML/1998/namespace"/>
    <ds:schemaRef ds:uri="http://schemas.microsoft.com/office/2006/documentManagement/types"/>
    <ds:schemaRef ds:uri="98786dc9-0908-419e-a469-73f7f6d4711b"/>
    <ds:schemaRef ds:uri="fc82ed95-92bb-47fd-8c80-f5e1b8d95dc8"/>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3223830-9F33-4368-A3B7-5639FA2C1F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FY15 MTC PPT Template_WIDE</Template>
  <TotalTime>0</TotalTime>
  <Words>3981</Words>
  <Application>Microsoft Office PowerPoint</Application>
  <PresentationFormat>Custom</PresentationFormat>
  <Paragraphs>524</Paragraphs>
  <Slides>32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Courier New</vt:lpstr>
      <vt:lpstr>Segoe UI</vt:lpstr>
      <vt:lpstr>Segoe UI Light</vt:lpstr>
      <vt:lpstr>Trebuchet MS</vt:lpstr>
      <vt:lpstr>FY15 MTC</vt:lpstr>
      <vt:lpstr>Networking in Azure</vt:lpstr>
      <vt:lpstr>Introducing the Virtual Network</vt:lpstr>
      <vt:lpstr>Virtual Network</vt:lpstr>
      <vt:lpstr>Create a Virtual Network</vt:lpstr>
      <vt:lpstr>Lab</vt:lpstr>
      <vt:lpstr>Supported types of IP traffic</vt:lpstr>
      <vt:lpstr>IP Configuration</vt:lpstr>
      <vt:lpstr>IP Reservation for a VM with PowerShell</vt:lpstr>
      <vt:lpstr>Virtual Network Security</vt:lpstr>
      <vt:lpstr>Network Security Groups</vt:lpstr>
      <vt:lpstr>Connecting Azure to On-premises</vt:lpstr>
      <vt:lpstr>External Connectivity</vt:lpstr>
      <vt:lpstr>Site-to-site VPN</vt:lpstr>
      <vt:lpstr>Site-to-site VPN</vt:lpstr>
      <vt:lpstr>Create Site-to-Site VPN Gateway</vt:lpstr>
      <vt:lpstr>Site-to-site VPN Details</vt:lpstr>
      <vt:lpstr>ExpressRoute</vt:lpstr>
      <vt:lpstr>Complementary Solutions</vt:lpstr>
      <vt:lpstr>Azure Active Directory?</vt:lpstr>
      <vt:lpstr>How it can work</vt:lpstr>
      <vt:lpstr>Azure AD Connect and ADFS</vt:lpstr>
      <vt:lpstr>Authentication Options</vt:lpstr>
      <vt:lpstr>Azure Site Recovery</vt:lpstr>
      <vt:lpstr>Azure Backup</vt:lpstr>
      <vt:lpstr>Azure Traffic Manager</vt:lpstr>
      <vt:lpstr>Traffic Manager in Action</vt:lpstr>
      <vt:lpstr>Azure Automation</vt:lpstr>
      <vt:lpstr>Azure RemoteApp</vt:lpstr>
      <vt:lpstr>Closing</vt:lpstr>
      <vt:lpstr>Why should you use Azure?</vt:lpstr>
      <vt:lpstr>But what about feature x?</vt:lpstr>
      <vt:lpstr>Getting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MTC Azure Infrastructure Workshop</dc:title>
  <dc:creator/>
  <cp:lastModifiedBy/>
  <cp:revision>3</cp:revision>
  <dcterms:created xsi:type="dcterms:W3CDTF">2015-09-30T07:30:42Z</dcterms:created>
  <dcterms:modified xsi:type="dcterms:W3CDTF">2017-01-31T16:32:47Z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0x010100AFF813899E90D343892DB9711864C15D</vt:lpwstr>
  </property>
  <property fmtid="{D5CDD505-2E9C-101B-9397-08002B2CF9AE}" pid="3" name="IsMyDocuments">
    <vt:bool>true</vt:bool>
  </property>
  <property fmtid="{D5CDD505-2E9C-101B-9397-08002B2CF9AE}" pid="4" name="TaxKeyword">
    <vt:lpwstr/>
  </property>
  <property fmtid="{D5CDD505-2E9C-101B-9397-08002B2CF9AE}" pid="5" name="TaxKeywordTaxHTField">
    <vt:lpwstr/>
  </property>
  <property fmtid="{D5CDD505-2E9C-101B-9397-08002B2CF9AE}" pid="6" name="TaxCatchAll">
    <vt:lpwstr/>
  </property>
  <property fmtid="{D5CDD505-2E9C-101B-9397-08002B2CF9AE}" pid="7" name="Owner (People and Groups)">
    <vt:lpwstr>72;#John Savill</vt:lpwstr>
  </property>
  <property fmtid="{D5CDD505-2E9C-101B-9397-08002B2CF9AE}" pid="8" name="Flatten Lookups for Content Type">
    <vt:lpwstr>, </vt:lpwstr>
  </property>
</Properties>
</file>