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5" r:id="rId6"/>
    <p:sldId id="262" r:id="rId7"/>
    <p:sldId id="261" r:id="rId8"/>
    <p:sldId id="263" r:id="rId9"/>
    <p:sldId id="269" r:id="rId10"/>
    <p:sldId id="270" r:id="rId11"/>
    <p:sldId id="267" r:id="rId12"/>
    <p:sldId id="266" r:id="rId13"/>
    <p:sldId id="264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3181-24F0-4D01-9FA7-59C624EC1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D73AD-8818-4BEA-9749-B9725F5A4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3F7AA-15BD-4677-B416-485C8F24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8FEC-8408-4619-B5E6-DA13FC512FFF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C0230-7D72-4F15-A3C9-51D42023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0F987-EB88-434D-A8C2-44E3100C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AFFA-EEA7-4F2D-A3E5-3AE0F1CB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5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03D6-C004-4B4C-A9DF-ACE9C6B0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115E-46C1-4207-B1AC-14EBB0826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7E087-1C51-4163-8BA5-0621556E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8FEC-8408-4619-B5E6-DA13FC512FFF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9FDAA-6B03-439C-A274-1BD344E6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CC163-C0D7-4ED7-9BEB-E69C9D65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AFFA-EEA7-4F2D-A3E5-3AE0F1CB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17D67E-A14A-4271-B93D-41A1CBA88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085FC-DEEE-4E76-AE54-9E35BDB5E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73372-EA77-40CD-A76B-C268598D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8FEC-8408-4619-B5E6-DA13FC512FFF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3388D-6D24-49D7-88E7-02175C48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82F05-AFA4-4F5E-8EC4-B33F63E4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AFFA-EEA7-4F2D-A3E5-3AE0F1CB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7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FFAE-C1F6-4E6F-9D43-83425FEFC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3173C-08DC-4172-B470-F3B30F51E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0A799-5EC6-4899-BD24-4437E690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8FEC-8408-4619-B5E6-DA13FC512FFF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18638-4F57-440F-9CE1-95917DF0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96403-827E-43CF-8B93-3015E74F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AFFA-EEA7-4F2D-A3E5-3AE0F1CB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4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E50B-6A43-432C-8550-1C77FD99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08AE7-2A8C-4955-9EBE-F382BFF0C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1A074-84FA-4461-92F7-36DF27BFD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8FEC-8408-4619-B5E6-DA13FC512FFF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E31BB-A47F-46D8-BAE5-EC0D59B7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A0750-764E-4694-BAB4-A19D8120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AFFA-EEA7-4F2D-A3E5-3AE0F1CB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7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DA8A2-E849-4AC4-9084-EA5181B5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32D29-6247-4430-9B81-A4EC8B1B0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3ECDF-5C0F-4E5C-AA29-3ED18C503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30F6E-1636-4170-AE6C-BF78FE80F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8FEC-8408-4619-B5E6-DA13FC512FFF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9B32C-1957-4A0D-9300-95F39EF7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38F62-8DD2-421E-B7F5-8911F2C3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AFFA-EEA7-4F2D-A3E5-3AE0F1CB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9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3BA1-8E8A-4B10-A4EE-98A3A893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A8B55-7AE1-4AC7-BD12-FED572D8D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547FE-CF10-46B3-8B8D-22FA3EF2F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C022B0-271E-4011-BFAE-276B34BFB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20A348-B075-4469-A078-C002A1404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0D54C-8648-44C8-9D4E-F9E8F04A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8FEC-8408-4619-B5E6-DA13FC512FFF}" type="datetimeFigureOut">
              <a:rPr lang="en-US" smtClean="0"/>
              <a:t>4/8/19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0B35AA-E897-448E-B2D8-F079649B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E1579B-86D5-45A1-81CA-C1CA3360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AFFA-EEA7-4F2D-A3E5-3AE0F1CB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9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1F5D-6F8E-4C8B-AFD6-668A8A99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F3D084-7687-4D8D-8D78-BFBEF036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8FEC-8408-4619-B5E6-DA13FC512FFF}" type="datetimeFigureOut">
              <a:rPr lang="en-US" smtClean="0"/>
              <a:t>4/8/19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3FE811-3980-4BAB-9529-3E9878CC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6D812-A4A9-402C-A10E-8EBADB6B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AFFA-EEA7-4F2D-A3E5-3AE0F1CB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1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B57418-20A6-4474-AB77-9584D7B9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8FEC-8408-4619-B5E6-DA13FC512FFF}" type="datetimeFigureOut">
              <a:rPr lang="en-US" smtClean="0"/>
              <a:t>4/8/19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C42F8-F219-4C31-8C74-A4E65F549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AF4B8-AE5C-49C4-813F-04EE4901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AFFA-EEA7-4F2D-A3E5-3AE0F1CB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4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E919A-863C-4D56-89DB-E13B55AED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C3706-9503-4428-98FD-09F0856BA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DC25F-3183-4448-9658-D688372FD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58C8B-A43B-496F-9B56-7A1C3C79F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8FEC-8408-4619-B5E6-DA13FC512FFF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8E645-E6FE-455B-8987-4BC7D6D9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8B132-3CEC-4EE5-B684-94AFCBF1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AFFA-EEA7-4F2D-A3E5-3AE0F1CB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8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D0EF-385B-4CD4-9994-9A1A0CEF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405730-5422-449F-A4DC-442D5355F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27E18-A7A6-49CA-8BDA-04819DC1A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1FA52-8573-4ADE-B548-AF26C1A8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8FEC-8408-4619-B5E6-DA13FC512FFF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83D64-2748-4B52-8A57-5AB063CE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F6E3C-D02D-460B-BFDD-FFE39EAE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AFFA-EEA7-4F2D-A3E5-3AE0F1CB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1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B5FBE-2200-4236-9343-1F9637762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54B81-1756-4A28-9ABB-81AD94B9C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DC1B5-4F18-43AC-91D6-589551ADB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88FEC-8408-4619-B5E6-DA13FC512FFF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E7A6F-C192-405F-8C86-735EDD1A2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F7E87-738E-454D-9A6F-7015C76C6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EAFFA-EEA7-4F2D-A3E5-3AE0F1CB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0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athermap.org/history-bul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ata.cityofchicago.org/Public-Safety/Crimes-2018/3i3m-jwu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1C6C8-273C-472D-8E3A-C1B605568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On Weather and its Affects on Chicago Crime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F10F3-B1FB-4423-9A9A-E1755F099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 data driven analysis on how weather relates to crime rates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Francisco H | Mansi S | and John 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264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87C24-1972-E540-AD2A-ECCBF3D59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3812954"/>
            <a:ext cx="6465287" cy="1516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Now let’s take a look at the Trend in 4 Categories of Violent Crimes in the past 5 years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AFF2DE-74F3-134B-B443-9F66CFCAD5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7" r="3583" b="-1"/>
          <a:stretch/>
        </p:blipFill>
        <p:spPr>
          <a:xfrm>
            <a:off x="317635" y="321733"/>
            <a:ext cx="4151681" cy="30268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013887-FCEE-1B47-97C7-7B010DAB9A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3" r="10042" b="4"/>
          <a:stretch/>
        </p:blipFill>
        <p:spPr>
          <a:xfrm>
            <a:off x="4638955" y="321733"/>
            <a:ext cx="3539976" cy="29858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0A2A23-5A7E-034C-9E0E-F30BE7AB24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6" r="9427" b="-1"/>
          <a:stretch/>
        </p:blipFill>
        <p:spPr>
          <a:xfrm>
            <a:off x="8348570" y="321734"/>
            <a:ext cx="3535590" cy="298581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C18C6C-C551-4048-8E1E-706174493C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 r="5475" b="-4"/>
          <a:stretch/>
        </p:blipFill>
        <p:spPr>
          <a:xfrm>
            <a:off x="317635" y="3509433"/>
            <a:ext cx="4160452" cy="302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08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C0DEEBF-DB94-4E7E-A9D3-84FA863C3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48E08-59D4-254D-AB8C-721B57F82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3812954"/>
            <a:ext cx="6465287" cy="1516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Does a hot summer mean more crime? </a:t>
            </a:r>
            <a:b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Here's what the data shows: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EBFBA0-D56F-B947-9923-E7CC05B02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69" y="350280"/>
            <a:ext cx="3538618" cy="2947500"/>
          </a:xfrm>
          <a:prstGeom prst="rect">
            <a:avLst/>
          </a:prstGeom>
        </p:spPr>
      </p:pic>
      <p:cxnSp>
        <p:nvCxnSpPr>
          <p:cNvPr id="23" name="Straight Connector 16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E3EA373-6999-7340-AE4E-FF7B33ED2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8" y="3593393"/>
            <a:ext cx="3866218" cy="29689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0774BC-F85D-2F48-8755-66DE8B4194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287" y="371255"/>
            <a:ext cx="4250536" cy="30381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4C3B98-FC5F-6541-8DB6-FD4645C56E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" b="-3"/>
          <a:stretch/>
        </p:blipFill>
        <p:spPr>
          <a:xfrm>
            <a:off x="7491885" y="350280"/>
            <a:ext cx="4308687" cy="300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52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25A0-0C14-4445-BD5B-6CDFB4E3C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Statistical Analysis: Pearson Correlation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orrelation">
            <a:extLst>
              <a:ext uri="{FF2B5EF4-FFF2-40B4-BE49-F238E27FC236}">
                <a16:creationId xmlns:a16="http://schemas.microsoft.com/office/drawing/2014/main" id="{929CC62D-025D-4821-B5A3-976EC7E6F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4023" y="3483454"/>
            <a:ext cx="3366480" cy="135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646AD-70CA-4FC9-A261-F9883EF7E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5354" y="3354785"/>
            <a:ext cx="6282169" cy="321574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b="1" dirty="0"/>
              <a:t>correlation coefficient</a:t>
            </a:r>
            <a:r>
              <a:rPr lang="en-US" sz="2400" dirty="0"/>
              <a:t> is a measure of the strength of the linear relationship between two variables.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/>
              <a:t>A perfect positive linear relationship, r = 1.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/>
              <a:t>A perfect negative linear relationship, r = -1.</a:t>
            </a:r>
          </a:p>
        </p:txBody>
      </p:sp>
    </p:spTree>
    <p:extLst>
      <p:ext uri="{BB962C8B-B14F-4D97-AF65-F5344CB8AC3E}">
        <p14:creationId xmlns:p14="http://schemas.microsoft.com/office/powerpoint/2010/main" val="921853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B8E2D4-05F5-442D-A308-9BFFCA66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&amp; Crime: Pearson Correlation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EBD97C-D6EE-4D1A-B609-010BAF7B0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1691" y="4010827"/>
            <a:ext cx="3950208" cy="250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FD03E5-5087-4D94-A9CB-5C6613863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80" y="1396339"/>
            <a:ext cx="3948717" cy="2546010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D472A3-F767-4955-BDD6-D03F31412E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579" y="3989500"/>
            <a:ext cx="3950208" cy="2546972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E2AD58-15EF-4F34-A700-692BED1859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353" y="1396339"/>
            <a:ext cx="3950208" cy="25469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FAF19C5-B19C-4514-BBCA-BAD50C3E0AE5}"/>
              </a:ext>
            </a:extLst>
          </p:cNvPr>
          <p:cNvSpPr/>
          <p:nvPr/>
        </p:nvSpPr>
        <p:spPr>
          <a:xfrm>
            <a:off x="1491916" y="5678905"/>
            <a:ext cx="930442" cy="8139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044601-02DC-4946-AF23-89180C0AD10D}"/>
              </a:ext>
            </a:extLst>
          </p:cNvPr>
          <p:cNvSpPr/>
          <p:nvPr/>
        </p:nvSpPr>
        <p:spPr>
          <a:xfrm>
            <a:off x="3360821" y="4135530"/>
            <a:ext cx="930442" cy="8139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26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19B7-68FD-0E4C-A29C-AD743751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Discuss the implications of your findings. This is where you get to have an open-ended discussion about what your findings "mean".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B9234-FC84-3048-916A-ED4CFEA49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8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A3B59-6669-4DCA-9B59-EEBAF3D74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Question</a:t>
            </a:r>
          </a:p>
          <a:p>
            <a:r>
              <a:rPr lang="en-US" sz="2000" dirty="0"/>
              <a:t>How does weather affect crime in Chicago?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Hypothesis</a:t>
            </a:r>
          </a:p>
          <a:p>
            <a:r>
              <a:rPr lang="en-US" sz="2000" dirty="0"/>
              <a:t>Warmer weather is responsible for more people outside and more chances for street crimes to occur.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Prediction</a:t>
            </a:r>
          </a:p>
          <a:p>
            <a:r>
              <a:rPr lang="en-US" sz="2000" dirty="0"/>
              <a:t>Of the weather metrics looked at, temperature will have the strongest, positive correlation to crime.</a:t>
            </a:r>
          </a:p>
        </p:txBody>
      </p:sp>
      <p:pic>
        <p:nvPicPr>
          <p:cNvPr id="1026" name="Picture 2" descr="Weather Photo">
            <a:extLst>
              <a:ext uri="{FF2B5EF4-FFF2-40B4-BE49-F238E27FC236}">
                <a16:creationId xmlns:a16="http://schemas.microsoft.com/office/drawing/2014/main" id="{EBFBC69E-6062-4940-9AE1-09BC241628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470537"/>
            <a:ext cx="6172200" cy="390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82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ata sources">
            <a:extLst>
              <a:ext uri="{FF2B5EF4-FFF2-40B4-BE49-F238E27FC236}">
                <a16:creationId xmlns:a16="http://schemas.microsoft.com/office/drawing/2014/main" id="{E8D17A21-3AAF-4B2C-B844-3C0100BC1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308" y="0"/>
            <a:ext cx="4454692" cy="270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A4C4313-7007-45FF-B9C6-7208A697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33478"/>
            <a:ext cx="10515600" cy="1325563"/>
          </a:xfrm>
        </p:spPr>
        <p:txBody>
          <a:bodyPr/>
          <a:lstStyle/>
          <a:p>
            <a:r>
              <a:rPr lang="en-US" dirty="0"/>
              <a:t>The Data: 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960A1-2980-4320-BEFB-75F4C6005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9582"/>
            <a:ext cx="5157787" cy="823912"/>
          </a:xfrm>
        </p:spPr>
        <p:txBody>
          <a:bodyPr/>
          <a:lstStyle/>
          <a:p>
            <a:r>
              <a:rPr lang="en-US" dirty="0"/>
              <a:t>Weather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DC36FF-58C6-4329-BB19-C8E459F79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2579"/>
            <a:ext cx="5157787" cy="3684588"/>
          </a:xfrm>
        </p:spPr>
        <p:txBody>
          <a:bodyPr/>
          <a:lstStyle/>
          <a:p>
            <a:r>
              <a:rPr lang="en-US" dirty="0"/>
              <a:t>Open Weather Map</a:t>
            </a:r>
          </a:p>
          <a:p>
            <a:r>
              <a:rPr lang="en-US" dirty="0"/>
              <a:t>6 years of data for 1 city = $10</a:t>
            </a:r>
          </a:p>
          <a:p>
            <a:r>
              <a:rPr lang="en-US" dirty="0"/>
              <a:t>JSON file</a:t>
            </a:r>
          </a:p>
          <a:p>
            <a:r>
              <a:rPr lang="en-US" dirty="0">
                <a:hlinkClick r:id="rId3"/>
              </a:rPr>
              <a:t>https://openweathermap.org/history-bulk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5BF6D2-73C9-4668-9789-1F106709B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9582"/>
            <a:ext cx="5183188" cy="823912"/>
          </a:xfrm>
        </p:spPr>
        <p:txBody>
          <a:bodyPr/>
          <a:lstStyle/>
          <a:p>
            <a:r>
              <a:rPr lang="en-US" dirty="0"/>
              <a:t>Crime Data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0734C3C-E746-4608-9794-ED5F34BCF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2579"/>
            <a:ext cx="5183188" cy="3684588"/>
          </a:xfrm>
        </p:spPr>
        <p:txBody>
          <a:bodyPr/>
          <a:lstStyle/>
          <a:p>
            <a:r>
              <a:rPr lang="en-US" dirty="0"/>
              <a:t>Chicago Data Portal</a:t>
            </a:r>
          </a:p>
          <a:p>
            <a:r>
              <a:rPr lang="en-US" dirty="0"/>
              <a:t>Free</a:t>
            </a:r>
          </a:p>
          <a:p>
            <a:r>
              <a:rPr lang="en-US" dirty="0"/>
              <a:t>CSV file</a:t>
            </a:r>
          </a:p>
          <a:p>
            <a:r>
              <a:rPr lang="en-US" dirty="0">
                <a:hlinkClick r:id="rId4"/>
              </a:rPr>
              <a:t>https://data.cityofchicago.org/Public-Safety/Crimes-2018/3i3m-jwuy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3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23DB-C7C3-473B-83FB-CE84D12D5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The Data: Weather Exploration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E2397A-5CE2-4EF1-8445-A9F188AEC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" b="568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EDE5-5314-44F3-910B-4625C22F5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65431" y="2149642"/>
            <a:ext cx="6586489" cy="441157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JSON file provided easy handling of data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200" dirty="0"/>
              <a:t>Feeling loopy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Date and Three weather metrics (Max Temp, Humidity, and Cloudiness)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u="sng" dirty="0"/>
              <a:t>Some Hiccups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Date was UNIX timestamp (1349096400)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JSON entries by the hour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Temperature in Kelvin, not Fahrenheit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Missing dates (8/8/2014-6/12/2015)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927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FED2-F8E6-4FD5-8CA9-DD41304B6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The Data: Weather Cleanup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D6B23-7497-4E87-A73E-4A74EE050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512424" cy="3811588"/>
          </a:xfrm>
        </p:spPr>
        <p:txBody>
          <a:bodyPr numCol="3">
            <a:normAutofit/>
          </a:bodyPr>
          <a:lstStyle/>
          <a:p>
            <a:pPr>
              <a:lnSpc>
                <a:spcPct val="250000"/>
              </a:lnSpc>
            </a:pPr>
            <a:r>
              <a:rPr lang="en-US" sz="2000" dirty="0"/>
              <a:t>UNIX timestamp</a:t>
            </a:r>
          </a:p>
          <a:p>
            <a:pPr>
              <a:lnSpc>
                <a:spcPct val="250000"/>
              </a:lnSpc>
            </a:pPr>
            <a:r>
              <a:rPr lang="en-US" sz="2000" dirty="0"/>
              <a:t>Hourly JSON entries</a:t>
            </a:r>
          </a:p>
          <a:p>
            <a:pPr>
              <a:lnSpc>
                <a:spcPct val="250000"/>
              </a:lnSpc>
            </a:pPr>
            <a:r>
              <a:rPr lang="en-US" sz="2000" dirty="0"/>
              <a:t>Temperature in Kelvin</a:t>
            </a:r>
          </a:p>
          <a:p>
            <a:pPr>
              <a:lnSpc>
                <a:spcPct val="250000"/>
              </a:lnSpc>
            </a:pPr>
            <a:r>
              <a:rPr lang="en-US" sz="2000" dirty="0"/>
              <a:t>Missing dates</a:t>
            </a:r>
          </a:p>
          <a:p>
            <a:pPr>
              <a:lnSpc>
                <a:spcPct val="250000"/>
              </a:lnSpc>
            </a:pPr>
            <a:r>
              <a:rPr lang="en-US" sz="2000" dirty="0"/>
              <a:t>pd.to_datetime function</a:t>
            </a:r>
          </a:p>
          <a:p>
            <a:pPr>
              <a:lnSpc>
                <a:spcPct val="250000"/>
              </a:lnSpc>
            </a:pPr>
            <a:r>
              <a:rPr lang="en-US" sz="2000" dirty="0"/>
              <a:t>dt.date function</a:t>
            </a:r>
          </a:p>
          <a:p>
            <a:pPr>
              <a:lnSpc>
                <a:spcPct val="250000"/>
              </a:lnSpc>
            </a:pPr>
            <a:r>
              <a:rPr lang="en-US" sz="2000" dirty="0"/>
              <a:t>pyt.k2f function</a:t>
            </a:r>
          </a:p>
          <a:p>
            <a:pPr>
              <a:lnSpc>
                <a:spcPct val="250000"/>
              </a:lnSpc>
            </a:pPr>
            <a:r>
              <a:rPr lang="en-US" sz="2000" dirty="0"/>
              <a:t>dropna after merging</a:t>
            </a:r>
          </a:p>
          <a:p>
            <a:pPr>
              <a:lnSpc>
                <a:spcPct val="250000"/>
              </a:lnSpc>
              <a:spcBef>
                <a:spcPts val="1900"/>
              </a:spcBef>
            </a:pPr>
            <a:r>
              <a:rPr lang="en-US" sz="1800" dirty="0"/>
              <a:t>1349096400 to 2012-10-01 13:00:00</a:t>
            </a:r>
          </a:p>
          <a:p>
            <a:pPr>
              <a:lnSpc>
                <a:spcPct val="250000"/>
              </a:lnSpc>
              <a:spcBef>
                <a:spcPts val="1900"/>
              </a:spcBef>
            </a:pPr>
            <a:r>
              <a:rPr lang="en-US" sz="1800" dirty="0"/>
              <a:t>Take only y/m/d then .mean</a:t>
            </a:r>
          </a:p>
          <a:p>
            <a:pPr>
              <a:lnSpc>
                <a:spcPct val="250000"/>
              </a:lnSpc>
              <a:spcBef>
                <a:spcPts val="1900"/>
              </a:spcBef>
            </a:pPr>
            <a:r>
              <a:rPr lang="en-US" sz="1800" dirty="0"/>
              <a:t>287.59 K to  57.97 F</a:t>
            </a:r>
          </a:p>
          <a:p>
            <a:pPr>
              <a:lnSpc>
                <a:spcPct val="250000"/>
              </a:lnSpc>
              <a:spcBef>
                <a:spcPts val="1900"/>
              </a:spcBef>
            </a:pPr>
            <a:r>
              <a:rPr lang="en-US" sz="1800" dirty="0"/>
              <a:t>Avoid skewed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58008C-CC42-40A2-997D-94D7BA669EB2}"/>
              </a:ext>
            </a:extLst>
          </p:cNvPr>
          <p:cNvCxnSpPr/>
          <p:nvPr/>
        </p:nvCxnSpPr>
        <p:spPr>
          <a:xfrm>
            <a:off x="2695074" y="2614863"/>
            <a:ext cx="1475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25C3D3-5280-4A39-ABDD-EE7A0DB9FC81}"/>
              </a:ext>
            </a:extLst>
          </p:cNvPr>
          <p:cNvCxnSpPr/>
          <p:nvPr/>
        </p:nvCxnSpPr>
        <p:spPr>
          <a:xfrm>
            <a:off x="3080084" y="34290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DB2720-BB7A-4490-9D25-AA46388B5192}"/>
              </a:ext>
            </a:extLst>
          </p:cNvPr>
          <p:cNvCxnSpPr/>
          <p:nvPr/>
        </p:nvCxnSpPr>
        <p:spPr>
          <a:xfrm>
            <a:off x="3384884" y="4395537"/>
            <a:ext cx="786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6CE767-A027-4D0E-9D39-F8F7296A6FA4}"/>
              </a:ext>
            </a:extLst>
          </p:cNvPr>
          <p:cNvCxnSpPr/>
          <p:nvPr/>
        </p:nvCxnSpPr>
        <p:spPr>
          <a:xfrm>
            <a:off x="2695074" y="5309937"/>
            <a:ext cx="1475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2EB21B-543F-4765-A2FE-69B2A2DF16D1}"/>
              </a:ext>
            </a:extLst>
          </p:cNvPr>
          <p:cNvCxnSpPr/>
          <p:nvPr/>
        </p:nvCxnSpPr>
        <p:spPr>
          <a:xfrm>
            <a:off x="7042484" y="2614863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2F23B0-E9D8-46D6-A623-29D4997BD6B4}"/>
              </a:ext>
            </a:extLst>
          </p:cNvPr>
          <p:cNvCxnSpPr/>
          <p:nvPr/>
        </p:nvCxnSpPr>
        <p:spPr>
          <a:xfrm>
            <a:off x="6224337" y="3429000"/>
            <a:ext cx="1411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1FDE0E-93B7-401E-BFE2-B50036C485DE}"/>
              </a:ext>
            </a:extLst>
          </p:cNvPr>
          <p:cNvCxnSpPr/>
          <p:nvPr/>
        </p:nvCxnSpPr>
        <p:spPr>
          <a:xfrm>
            <a:off x="6096000" y="4395537"/>
            <a:ext cx="1556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9A7820-1C37-4AB3-9C69-D626D4A56831}"/>
              </a:ext>
            </a:extLst>
          </p:cNvPr>
          <p:cNvCxnSpPr/>
          <p:nvPr/>
        </p:nvCxnSpPr>
        <p:spPr>
          <a:xfrm>
            <a:off x="6705600" y="5309937"/>
            <a:ext cx="946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42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23DB-C7C3-473B-83FB-CE84D12D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Data: Weather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EDE5-5314-44F3-910B-4625C22F5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The Easiest Part!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 in the huge amounts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 the data we need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C83D0E6-CD73-44AB-AAA0-953BA9486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989012"/>
            <a:ext cx="7218218" cy="5777345"/>
          </a:xfrm>
        </p:spPr>
      </p:pic>
    </p:spTree>
    <p:extLst>
      <p:ext uri="{BB962C8B-B14F-4D97-AF65-F5344CB8AC3E}">
        <p14:creationId xmlns:p14="http://schemas.microsoft.com/office/powerpoint/2010/main" val="1939522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886D5D-4559-4000-A1C0-2CB15F99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Data: Crime Exploration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A5DCE34-3430-4E62-8A30-9AE926A8B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algn="ctr"/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4C12D38-4A1F-497F-873B-139AB9E74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537" y="390525"/>
            <a:ext cx="7034185" cy="6200775"/>
          </a:xfrm>
        </p:spPr>
      </p:pic>
    </p:spTree>
    <p:extLst>
      <p:ext uri="{BB962C8B-B14F-4D97-AF65-F5344CB8AC3E}">
        <p14:creationId xmlns:p14="http://schemas.microsoft.com/office/powerpoint/2010/main" val="88710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886D5D-4559-4000-A1C0-2CB15F99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Data: Crime Cleanup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A5DCE34-3430-4E62-8A30-9AE926A8B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algn="ctr"/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9173736-90D2-4BC5-B05C-7C6E3B47C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1018538"/>
            <a:ext cx="7443418" cy="5382262"/>
          </a:xfrm>
        </p:spPr>
      </p:pic>
    </p:spTree>
    <p:extLst>
      <p:ext uri="{BB962C8B-B14F-4D97-AF65-F5344CB8AC3E}">
        <p14:creationId xmlns:p14="http://schemas.microsoft.com/office/powerpoint/2010/main" val="101046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471A-CE75-C840-9FBD-AD80FA90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The Data: Analysis Process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50AB1-569F-934C-8635-E7A4B21E4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7626" y="1825625"/>
            <a:ext cx="3797807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Let us first look at trend in temperature in the past 5 years.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The incomplete line is due to insufficient data that wasn’t recorded from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August 2014 to June 2015</a:t>
            </a:r>
            <a:endParaRPr lang="en-US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DE73B5-3C17-9041-8C7D-9D0730F1C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088" y="1615681"/>
            <a:ext cx="7315790" cy="487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49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359</Words>
  <Application>Microsoft Macintosh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On Weather and its Affects on Chicago Crime</vt:lpstr>
      <vt:lpstr>PowerPoint Presentation</vt:lpstr>
      <vt:lpstr>The Data: Sources</vt:lpstr>
      <vt:lpstr>The Data: Weather Exploration</vt:lpstr>
      <vt:lpstr>The Data: Weather Cleanup</vt:lpstr>
      <vt:lpstr>The Data: Weather Exploration</vt:lpstr>
      <vt:lpstr>The Data: Crime Exploration</vt:lpstr>
      <vt:lpstr>The Data: Crime Cleanup</vt:lpstr>
      <vt:lpstr>The Data: Analysis Process</vt:lpstr>
      <vt:lpstr>Now let’s take a look at the Trend in 4 Categories of Violent Crimes in the past 5 years</vt:lpstr>
      <vt:lpstr>Does a hot summer mean more crime?  Here's what the data shows: </vt:lpstr>
      <vt:lpstr>Statistical Analysis: Pearson Correlation</vt:lpstr>
      <vt:lpstr>Weather &amp; Crime: Pearson Correlation</vt:lpstr>
      <vt:lpstr>Discuss the implications of your findings. This is where you get to have an open-ended discussion about what your findings "mean".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Weather and its Affects on Chicago Crime</dc:title>
  <dc:creator>Mansi Sahni</dc:creator>
  <cp:lastModifiedBy>Mansi Sahni</cp:lastModifiedBy>
  <cp:revision>2</cp:revision>
  <dcterms:created xsi:type="dcterms:W3CDTF">2019-04-08T12:05:33Z</dcterms:created>
  <dcterms:modified xsi:type="dcterms:W3CDTF">2019-04-08T12:16:53Z</dcterms:modified>
</cp:coreProperties>
</file>