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Mon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b7512cb4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ab7512cb4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b9a5487cc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ab9a5487cc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b9a5487cc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b9a5487cc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be9b0a55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be9b0a55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be9b0a55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be9b0a55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be9b0a556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be9b0a556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be9b0a556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be9b0a556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b9a5487cc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b9a5487cc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b9a5487cc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b9a5487cc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Auth</a:t>
            </a:r>
            <a:r>
              <a:rPr lang="en-GB"/>
              <a:t>or signs with private key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Check review and use the author’s public key to check </a:t>
            </a:r>
            <a:r>
              <a:rPr lang="en-GB"/>
              <a:t>authenticity</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bad6d950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bad6d950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Normal unprotected voucher</a:t>
            </a:r>
            <a:endParaRPr/>
          </a:p>
          <a:p>
            <a:pPr indent="0" lvl="0" marL="0" rtl="0" algn="l">
              <a:spcBef>
                <a:spcPts val="0"/>
              </a:spcBef>
              <a:spcAft>
                <a:spcPts val="0"/>
              </a:spcAft>
              <a:buNone/>
            </a:pPr>
            <a:r>
              <a:rPr lang="en-GB"/>
              <a:t>Has Meal Voucher: Discount code, etc</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ab7512cb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ab7512cb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abad6d950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abad6d950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Receive Protected Voucher, we check security: Meal Voucher signature (using Restaurant pub key), signature of previous owner (using his pub key)</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abad6d950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abad6d950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We can exchange vouchers with other users directly, without using Servers or Restaurant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ab9a5487cc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ab9a5487cc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b7512cb4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ab7512cb4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b9a5487cc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b9a5487cc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b7512cb4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b7512cb4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be9b0a55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be9b0a55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b7512cb4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b7512cb4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ab7512cb4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ab7512cb4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b9a5487cc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b9a5487cc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1940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Restaurants &amp; Tourism:</a:t>
            </a:r>
            <a:endParaRPr/>
          </a:p>
          <a:p>
            <a:pPr indent="0" lvl="0" marL="0" rtl="0" algn="ctr">
              <a:spcBef>
                <a:spcPts val="0"/>
              </a:spcBef>
              <a:spcAft>
                <a:spcPts val="0"/>
              </a:spcAft>
              <a:buNone/>
            </a:pPr>
            <a:r>
              <a:rPr lang="en-GB"/>
              <a:t>BombAppetit</a:t>
            </a:r>
            <a:endParaRPr/>
          </a:p>
        </p:txBody>
      </p:sp>
      <p:sp>
        <p:nvSpPr>
          <p:cNvPr id="55" name="Google Shape;55;p13"/>
          <p:cNvSpPr txBox="1"/>
          <p:nvPr>
            <p:ph idx="1" type="subTitle"/>
          </p:nvPr>
        </p:nvSpPr>
        <p:spPr>
          <a:xfrm>
            <a:off x="311700" y="32836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a:t>
            </a:r>
            <a:r>
              <a:rPr lang="en-GB"/>
              <a:t> SIRS presentation</a:t>
            </a:r>
            <a:endParaRPr/>
          </a:p>
        </p:txBody>
      </p:sp>
      <p:sp>
        <p:nvSpPr>
          <p:cNvPr id="56" name="Google Shape;56;p13"/>
          <p:cNvSpPr txBox="1"/>
          <p:nvPr/>
        </p:nvSpPr>
        <p:spPr>
          <a:xfrm>
            <a:off x="5751800" y="3990000"/>
            <a:ext cx="3163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1500">
                <a:solidFill>
                  <a:schemeClr val="lt2"/>
                </a:solidFill>
              </a:rPr>
              <a:t>Group 57</a:t>
            </a:r>
            <a:endParaRPr sz="1500">
              <a:solidFill>
                <a:schemeClr val="lt2"/>
              </a:solidFill>
            </a:endParaRPr>
          </a:p>
          <a:p>
            <a:pPr indent="0" lvl="0" marL="0" rtl="0" algn="r">
              <a:spcBef>
                <a:spcPts val="0"/>
              </a:spcBef>
              <a:spcAft>
                <a:spcPts val="0"/>
              </a:spcAft>
              <a:buNone/>
            </a:pPr>
            <a:r>
              <a:rPr lang="en-GB" sz="1500">
                <a:solidFill>
                  <a:schemeClr val="lt2"/>
                </a:solidFill>
              </a:rPr>
              <a:t>Duarte Jeremias, 96857</a:t>
            </a:r>
            <a:endParaRPr sz="1500">
              <a:solidFill>
                <a:schemeClr val="lt2"/>
              </a:solidFill>
            </a:endParaRPr>
          </a:p>
          <a:p>
            <a:pPr indent="0" lvl="0" marL="0" rtl="0" algn="r">
              <a:spcBef>
                <a:spcPts val="0"/>
              </a:spcBef>
              <a:spcAft>
                <a:spcPts val="0"/>
              </a:spcAft>
              <a:buNone/>
            </a:pPr>
            <a:r>
              <a:rPr lang="en-GB" sz="1500">
                <a:solidFill>
                  <a:schemeClr val="lt2"/>
                </a:solidFill>
              </a:rPr>
              <a:t>Francisco António, 105741 </a:t>
            </a:r>
            <a:endParaRPr sz="1500">
              <a:solidFill>
                <a:schemeClr val="lt2"/>
              </a:solidFill>
            </a:endParaRPr>
          </a:p>
          <a:p>
            <a:pPr indent="0" lvl="0" marL="0" rtl="0" algn="r">
              <a:spcBef>
                <a:spcPts val="0"/>
              </a:spcBef>
              <a:spcAft>
                <a:spcPts val="0"/>
              </a:spcAft>
              <a:buNone/>
            </a:pPr>
            <a:r>
              <a:rPr lang="en-GB" sz="1500">
                <a:solidFill>
                  <a:schemeClr val="lt2"/>
                </a:solidFill>
              </a:rPr>
              <a:t>Rodrigo Liu, 96909</a:t>
            </a:r>
            <a:endParaRPr sz="1500">
              <a:solidFill>
                <a:schemeClr val="lt2"/>
              </a:solidFill>
            </a:endParaRPr>
          </a:p>
        </p:txBody>
      </p:sp>
      <p:pic>
        <p:nvPicPr>
          <p:cNvPr id="57" name="Google Shape;57;p13"/>
          <p:cNvPicPr preferRelativeResize="0"/>
          <p:nvPr/>
        </p:nvPicPr>
        <p:blipFill>
          <a:blip r:embed="rId3">
            <a:alphaModFix/>
          </a:blip>
          <a:stretch>
            <a:fillRect/>
          </a:stretch>
        </p:blipFill>
        <p:spPr>
          <a:xfrm>
            <a:off x="4158545" y="308425"/>
            <a:ext cx="826914" cy="1001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2"/>
          <p:cNvPicPr preferRelativeResize="0"/>
          <p:nvPr/>
        </p:nvPicPr>
        <p:blipFill>
          <a:blip r:embed="rId3">
            <a:alphaModFix/>
          </a:blip>
          <a:stretch>
            <a:fillRect/>
          </a:stretch>
        </p:blipFill>
        <p:spPr>
          <a:xfrm>
            <a:off x="1152525" y="1671638"/>
            <a:ext cx="6838950" cy="1800225"/>
          </a:xfrm>
          <a:prstGeom prst="rect">
            <a:avLst/>
          </a:prstGeom>
          <a:noFill/>
          <a:ln>
            <a:noFill/>
          </a:ln>
        </p:spPr>
      </p:pic>
      <p:sp>
        <p:nvSpPr>
          <p:cNvPr id="124" name="Google Shape;124;p22"/>
          <p:cNvSpPr txBox="1"/>
          <p:nvPr>
            <p:ph type="title"/>
          </p:nvPr>
        </p:nvSpPr>
        <p:spPr>
          <a:xfrm>
            <a:off x="311700" y="164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Secure Document Format - Unprotected Voucher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164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Secure Document Format - Protected Voucher</a:t>
            </a:r>
            <a:endParaRPr/>
          </a:p>
        </p:txBody>
      </p:sp>
      <p:pic>
        <p:nvPicPr>
          <p:cNvPr id="130" name="Google Shape;130;p23"/>
          <p:cNvPicPr preferRelativeResize="0"/>
          <p:nvPr/>
        </p:nvPicPr>
        <p:blipFill>
          <a:blip r:embed="rId3">
            <a:alphaModFix/>
          </a:blip>
          <a:stretch>
            <a:fillRect/>
          </a:stretch>
        </p:blipFill>
        <p:spPr>
          <a:xfrm>
            <a:off x="152400" y="889175"/>
            <a:ext cx="8839200" cy="3314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Infrastructure</a:t>
            </a:r>
            <a:endParaRPr/>
          </a:p>
        </p:txBody>
      </p:sp>
      <p:pic>
        <p:nvPicPr>
          <p:cNvPr id="136" name="Google Shape;136;p24"/>
          <p:cNvPicPr preferRelativeResize="0"/>
          <p:nvPr/>
        </p:nvPicPr>
        <p:blipFill>
          <a:blip r:embed="rId3">
            <a:alphaModFix/>
          </a:blip>
          <a:stretch>
            <a:fillRect/>
          </a:stretch>
        </p:blipFill>
        <p:spPr>
          <a:xfrm>
            <a:off x="897550" y="1120538"/>
            <a:ext cx="7348901" cy="34739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Distribution - 1</a:t>
            </a:r>
            <a:endParaRPr/>
          </a:p>
        </p:txBody>
      </p:sp>
      <p:pic>
        <p:nvPicPr>
          <p:cNvPr id="142" name="Google Shape;142;p25"/>
          <p:cNvPicPr preferRelativeResize="0"/>
          <p:nvPr/>
        </p:nvPicPr>
        <p:blipFill>
          <a:blip r:embed="rId3">
            <a:alphaModFix/>
          </a:blip>
          <a:stretch>
            <a:fillRect/>
          </a:stretch>
        </p:blipFill>
        <p:spPr>
          <a:xfrm>
            <a:off x="851025" y="1306575"/>
            <a:ext cx="7441951" cy="3337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Distribution - 2</a:t>
            </a:r>
            <a:endParaRPr/>
          </a:p>
          <a:p>
            <a:pPr indent="0" lvl="0" marL="0" rtl="0" algn="l">
              <a:spcBef>
                <a:spcPts val="0"/>
              </a:spcBef>
              <a:spcAft>
                <a:spcPts val="0"/>
              </a:spcAft>
              <a:buNone/>
            </a:pPr>
            <a:r>
              <a:t/>
            </a:r>
            <a:endParaRPr/>
          </a:p>
        </p:txBody>
      </p:sp>
      <p:pic>
        <p:nvPicPr>
          <p:cNvPr id="148" name="Google Shape;148;p26"/>
          <p:cNvPicPr preferRelativeResize="0"/>
          <p:nvPr/>
        </p:nvPicPr>
        <p:blipFill>
          <a:blip r:embed="rId3">
            <a:alphaModFix/>
          </a:blip>
          <a:stretch>
            <a:fillRect/>
          </a:stretch>
        </p:blipFill>
        <p:spPr>
          <a:xfrm>
            <a:off x="1051138" y="1198900"/>
            <a:ext cx="7041724" cy="3631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Distribution - 3</a:t>
            </a:r>
            <a:endParaRPr/>
          </a:p>
          <a:p>
            <a:pPr indent="0" lvl="0" marL="0" rtl="0" algn="l">
              <a:spcBef>
                <a:spcPts val="0"/>
              </a:spcBef>
              <a:spcAft>
                <a:spcPts val="0"/>
              </a:spcAft>
              <a:buNone/>
            </a:pPr>
            <a:r>
              <a:t/>
            </a:r>
            <a:endParaRPr/>
          </a:p>
        </p:txBody>
      </p:sp>
      <p:pic>
        <p:nvPicPr>
          <p:cNvPr id="154" name="Google Shape;154;p27"/>
          <p:cNvPicPr preferRelativeResize="0"/>
          <p:nvPr/>
        </p:nvPicPr>
        <p:blipFill>
          <a:blip r:embed="rId3">
            <a:alphaModFix/>
          </a:blip>
          <a:stretch>
            <a:fillRect/>
          </a:stretch>
        </p:blipFill>
        <p:spPr>
          <a:xfrm>
            <a:off x="905975" y="1392525"/>
            <a:ext cx="7332050" cy="3287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Distribution - 4</a:t>
            </a:r>
            <a:endParaRPr/>
          </a:p>
          <a:p>
            <a:pPr indent="0" lvl="0" marL="0" rtl="0" algn="l">
              <a:spcBef>
                <a:spcPts val="0"/>
              </a:spcBef>
              <a:spcAft>
                <a:spcPts val="0"/>
              </a:spcAft>
              <a:buNone/>
            </a:pPr>
            <a:r>
              <a:t/>
            </a:r>
            <a:endParaRPr/>
          </a:p>
        </p:txBody>
      </p:sp>
      <p:pic>
        <p:nvPicPr>
          <p:cNvPr id="160" name="Google Shape;160;p28"/>
          <p:cNvPicPr preferRelativeResize="0"/>
          <p:nvPr/>
        </p:nvPicPr>
        <p:blipFill>
          <a:blip r:embed="rId3">
            <a:alphaModFix/>
          </a:blip>
          <a:stretch>
            <a:fillRect/>
          </a:stretch>
        </p:blipFill>
        <p:spPr>
          <a:xfrm>
            <a:off x="1109950" y="1221325"/>
            <a:ext cx="6924100" cy="3491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Secure Communication</a:t>
            </a:r>
            <a:endParaRPr/>
          </a:p>
        </p:txBody>
      </p:sp>
      <p:pic>
        <p:nvPicPr>
          <p:cNvPr id="166" name="Google Shape;166;p29"/>
          <p:cNvPicPr preferRelativeResize="0"/>
          <p:nvPr/>
        </p:nvPicPr>
        <p:blipFill>
          <a:blip r:embed="rId3">
            <a:alphaModFix/>
          </a:blip>
          <a:stretch>
            <a:fillRect/>
          </a:stretch>
        </p:blipFill>
        <p:spPr>
          <a:xfrm>
            <a:off x="482850" y="2060624"/>
            <a:ext cx="3784350" cy="2009900"/>
          </a:xfrm>
          <a:prstGeom prst="rect">
            <a:avLst/>
          </a:prstGeom>
          <a:noFill/>
          <a:ln>
            <a:noFill/>
          </a:ln>
        </p:spPr>
      </p:pic>
      <p:sp>
        <p:nvSpPr>
          <p:cNvPr id="167" name="Google Shape;167;p29"/>
          <p:cNvSpPr txBox="1"/>
          <p:nvPr/>
        </p:nvSpPr>
        <p:spPr>
          <a:xfrm>
            <a:off x="1566525" y="1436050"/>
            <a:ext cx="16170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dk1"/>
                </a:solidFill>
              </a:rPr>
              <a:t>Flask Server </a:t>
            </a:r>
            <a:endParaRPr sz="2000">
              <a:solidFill>
                <a:schemeClr val="dk1"/>
              </a:solidFill>
            </a:endParaRPr>
          </a:p>
        </p:txBody>
      </p:sp>
      <p:pic>
        <p:nvPicPr>
          <p:cNvPr id="168" name="Google Shape;168;p29"/>
          <p:cNvPicPr preferRelativeResize="0"/>
          <p:nvPr/>
        </p:nvPicPr>
        <p:blipFill>
          <a:blip r:embed="rId4">
            <a:alphaModFix/>
          </a:blip>
          <a:stretch>
            <a:fillRect/>
          </a:stretch>
        </p:blipFill>
        <p:spPr>
          <a:xfrm>
            <a:off x="4876800" y="2060625"/>
            <a:ext cx="3784330" cy="2009900"/>
          </a:xfrm>
          <a:prstGeom prst="rect">
            <a:avLst/>
          </a:prstGeom>
          <a:noFill/>
          <a:ln>
            <a:noFill/>
          </a:ln>
        </p:spPr>
      </p:pic>
      <p:sp>
        <p:nvSpPr>
          <p:cNvPr id="169" name="Google Shape;169;p29"/>
          <p:cNvSpPr txBox="1"/>
          <p:nvPr/>
        </p:nvSpPr>
        <p:spPr>
          <a:xfrm>
            <a:off x="5909913" y="1436050"/>
            <a:ext cx="17181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dk1"/>
                </a:solidFill>
              </a:rPr>
              <a:t>Python Client</a:t>
            </a:r>
            <a:endParaRPr sz="20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Security Challenge - Reviews</a:t>
            </a:r>
            <a:endParaRPr/>
          </a:p>
        </p:txBody>
      </p:sp>
      <p:sp>
        <p:nvSpPr>
          <p:cNvPr id="175" name="Google Shape;17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All reviews are signed by their authors</a:t>
            </a:r>
            <a:endParaRPr/>
          </a:p>
          <a:p>
            <a:pPr indent="0" lvl="0" marL="457200" rtl="0" algn="l">
              <a:spcBef>
                <a:spcPts val="1200"/>
              </a:spcBef>
              <a:spcAft>
                <a:spcPts val="1200"/>
              </a:spcAft>
              <a:buNone/>
            </a:pPr>
            <a:r>
              <a:t/>
            </a:r>
            <a:endParaRPr/>
          </a:p>
        </p:txBody>
      </p:sp>
      <p:pic>
        <p:nvPicPr>
          <p:cNvPr id="176" name="Google Shape;176;p30"/>
          <p:cNvPicPr preferRelativeResize="0"/>
          <p:nvPr/>
        </p:nvPicPr>
        <p:blipFill>
          <a:blip r:embed="rId3">
            <a:alphaModFix/>
          </a:blip>
          <a:stretch>
            <a:fillRect/>
          </a:stretch>
        </p:blipFill>
        <p:spPr>
          <a:xfrm>
            <a:off x="719400" y="2282524"/>
            <a:ext cx="7705199" cy="2138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Security Challenge - Vouchers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2" name="Google Shape;18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Unprotected Voucher</a:t>
            </a:r>
            <a:endParaRPr/>
          </a:p>
        </p:txBody>
      </p:sp>
      <p:pic>
        <p:nvPicPr>
          <p:cNvPr id="183" name="Google Shape;183;p31"/>
          <p:cNvPicPr preferRelativeResize="0"/>
          <p:nvPr/>
        </p:nvPicPr>
        <p:blipFill rotWithShape="1">
          <a:blip r:embed="rId3">
            <a:alphaModFix/>
          </a:blip>
          <a:srcRect b="33550" l="0" r="0" t="0"/>
          <a:stretch/>
        </p:blipFill>
        <p:spPr>
          <a:xfrm>
            <a:off x="2152650" y="2081000"/>
            <a:ext cx="4838700" cy="1987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GB"/>
              <a:t>BombAppetit is a web application tailored to enhance the dining experience</a:t>
            </a:r>
            <a:endParaRPr/>
          </a:p>
          <a:p>
            <a:pPr indent="-342900" lvl="0" marL="457200" rtl="0" algn="l">
              <a:lnSpc>
                <a:spcPct val="150000"/>
              </a:lnSpc>
              <a:spcBef>
                <a:spcPts val="0"/>
              </a:spcBef>
              <a:spcAft>
                <a:spcPts val="0"/>
              </a:spcAft>
              <a:buSzPts val="1800"/>
              <a:buChar char="●"/>
            </a:pPr>
            <a:r>
              <a:rPr lang="en-GB"/>
              <a:t>Users can look up any restaurant information</a:t>
            </a:r>
            <a:endParaRPr/>
          </a:p>
          <a:p>
            <a:pPr indent="-342900" lvl="0" marL="457200" rtl="0" algn="l">
              <a:lnSpc>
                <a:spcPct val="150000"/>
              </a:lnSpc>
              <a:spcBef>
                <a:spcPts val="0"/>
              </a:spcBef>
              <a:spcAft>
                <a:spcPts val="0"/>
              </a:spcAft>
              <a:buSzPts val="1800"/>
              <a:buChar char="●"/>
            </a:pPr>
            <a:r>
              <a:rPr lang="en-GB"/>
              <a:t>Restaurants may create discount vouchers to reward loyal customers</a:t>
            </a:r>
            <a:endParaRPr/>
          </a:p>
          <a:p>
            <a:pPr indent="-342900" lvl="0" marL="457200" rtl="0" algn="l">
              <a:lnSpc>
                <a:spcPct val="150000"/>
              </a:lnSpc>
              <a:spcBef>
                <a:spcPts val="0"/>
              </a:spcBef>
              <a:spcAft>
                <a:spcPts val="0"/>
              </a:spcAft>
              <a:buSzPts val="1800"/>
              <a:buChar char="●"/>
            </a:pPr>
            <a:r>
              <a:rPr lang="en-GB"/>
              <a:t>Customers may leave a review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Security Challenge - Vouchers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9" name="Google Shape;189;p32"/>
          <p:cNvSpPr txBox="1"/>
          <p:nvPr>
            <p:ph idx="1" type="body"/>
          </p:nvPr>
        </p:nvSpPr>
        <p:spPr>
          <a:xfrm>
            <a:off x="69300" y="619075"/>
            <a:ext cx="8763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Voucher Creation</a:t>
            </a:r>
            <a:endParaRPr/>
          </a:p>
          <a:p>
            <a:pPr indent="0" lvl="0" marL="0" rtl="0" algn="l">
              <a:spcBef>
                <a:spcPts val="1200"/>
              </a:spcBef>
              <a:spcAft>
                <a:spcPts val="0"/>
              </a:spcAft>
              <a:buNone/>
            </a:pPr>
            <a:r>
              <a:rPr lang="en-GB" sz="1100">
                <a:solidFill>
                  <a:srgbClr val="188038"/>
                </a:solidFill>
                <a:latin typeface="Roboto Mono"/>
                <a:ea typeface="Roboto Mono"/>
                <a:cs typeface="Roboto Mono"/>
                <a:sym typeface="Roboto Mono"/>
              </a:rPr>
              <a:t>    </a:t>
            </a:r>
            <a:r>
              <a:rPr lang="en-GB" sz="1100">
                <a:solidFill>
                  <a:srgbClr val="188038"/>
                </a:solidFill>
                <a:latin typeface="Roboto Mono"/>
                <a:ea typeface="Roboto Mono"/>
                <a:cs typeface="Roboto Mono"/>
                <a:sym typeface="Roboto Mono"/>
              </a:rPr>
              <a:t>secdoc</a:t>
            </a:r>
            <a:r>
              <a:rPr lang="en-GB" sz="1100">
                <a:solidFill>
                  <a:srgbClr val="188038"/>
                </a:solidFill>
                <a:latin typeface="Roboto Mono"/>
                <a:ea typeface="Roboto Mono"/>
                <a:cs typeface="Roboto Mono"/>
                <a:sym typeface="Roboto Mono"/>
              </a:rPr>
              <a:t> protect --voucher &lt;restaurant's private key&gt; &lt;owner's public key&gt; </a:t>
            </a:r>
            <a:r>
              <a:rPr lang="en-GB" sz="1100">
                <a:solidFill>
                  <a:srgbClr val="188038"/>
                </a:solidFill>
                <a:latin typeface="Roboto Mono"/>
                <a:ea typeface="Roboto Mono"/>
                <a:cs typeface="Roboto Mono"/>
                <a:sym typeface="Roboto Mono"/>
              </a:rPr>
              <a:t>&lt;unprotected voucher&gt;</a:t>
            </a:r>
            <a:endParaRPr/>
          </a:p>
          <a:p>
            <a:pPr indent="-342900" lvl="0" marL="457200" rtl="0" algn="l">
              <a:spcBef>
                <a:spcPts val="1200"/>
              </a:spcBef>
              <a:spcAft>
                <a:spcPts val="0"/>
              </a:spcAft>
              <a:buSzPts val="1800"/>
              <a:buChar char="●"/>
            </a:pPr>
            <a:r>
              <a:rPr lang="en-GB"/>
              <a:t>Secdoc </a:t>
            </a:r>
            <a:r>
              <a:rPr lang="en-GB"/>
              <a:t>signs the meal voucher with the restaurant’s private key </a:t>
            </a:r>
            <a:endParaRPr/>
          </a:p>
          <a:p>
            <a:pPr indent="-342900" lvl="0" marL="457200" rtl="0" algn="l">
              <a:spcBef>
                <a:spcPts val="0"/>
              </a:spcBef>
              <a:spcAft>
                <a:spcPts val="0"/>
              </a:spcAft>
              <a:buSzPts val="1800"/>
              <a:buChar char="●"/>
            </a:pPr>
            <a:r>
              <a:rPr lang="en-GB"/>
              <a:t>Secdoc encrypts the meal voucher with the owner’s public key</a:t>
            </a:r>
            <a:endParaRPr/>
          </a:p>
          <a:p>
            <a:pPr indent="-342900" lvl="0" marL="457200" rtl="0" algn="l">
              <a:spcBef>
                <a:spcPts val="0"/>
              </a:spcBef>
              <a:spcAft>
                <a:spcPts val="0"/>
              </a:spcAft>
              <a:buSzPts val="1800"/>
              <a:buChar char="●"/>
            </a:pPr>
            <a:r>
              <a:rPr lang="en-GB"/>
              <a:t>Secdoc signs the data and metadata together with the restaurant’s private key</a:t>
            </a:r>
            <a:endParaRPr/>
          </a:p>
        </p:txBody>
      </p:sp>
      <p:pic>
        <p:nvPicPr>
          <p:cNvPr id="190" name="Google Shape;190;p32"/>
          <p:cNvPicPr preferRelativeResize="0"/>
          <p:nvPr/>
        </p:nvPicPr>
        <p:blipFill rotWithShape="1">
          <a:blip r:embed="rId3">
            <a:alphaModFix/>
          </a:blip>
          <a:srcRect b="12686" l="0" r="0" t="0"/>
          <a:stretch/>
        </p:blipFill>
        <p:spPr>
          <a:xfrm>
            <a:off x="4626275" y="2785575"/>
            <a:ext cx="4206025" cy="1832725"/>
          </a:xfrm>
          <a:prstGeom prst="rect">
            <a:avLst/>
          </a:prstGeom>
          <a:noFill/>
          <a:ln>
            <a:noFill/>
          </a:ln>
        </p:spPr>
      </p:pic>
      <p:sp>
        <p:nvSpPr>
          <p:cNvPr id="191" name="Google Shape;191;p32"/>
          <p:cNvSpPr txBox="1"/>
          <p:nvPr/>
        </p:nvSpPr>
        <p:spPr>
          <a:xfrm>
            <a:off x="269500" y="3811425"/>
            <a:ext cx="3441900" cy="4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rPr>
              <a:t>Restaurant (Dona Maria) becomes </a:t>
            </a:r>
            <a:r>
              <a:rPr lang="en-GB">
                <a:solidFill>
                  <a:schemeClr val="lt2"/>
                </a:solidFill>
              </a:rPr>
              <a:t>previous owner</a:t>
            </a:r>
            <a:endParaRPr>
              <a:solidFill>
                <a:schemeClr val="lt2"/>
              </a:solidFill>
            </a:endParaRPr>
          </a:p>
          <a:p>
            <a:pPr indent="0" lvl="0" marL="0" rtl="0" algn="l">
              <a:spcBef>
                <a:spcPts val="0"/>
              </a:spcBef>
              <a:spcAft>
                <a:spcPts val="0"/>
              </a:spcAft>
              <a:buNone/>
            </a:pPr>
            <a:r>
              <a:t/>
            </a:r>
            <a:endParaRPr>
              <a:solidFill>
                <a:schemeClr val="lt2"/>
              </a:solidFill>
            </a:endParaRPr>
          </a:p>
        </p:txBody>
      </p:sp>
      <p:cxnSp>
        <p:nvCxnSpPr>
          <p:cNvPr id="192" name="Google Shape;192;p32"/>
          <p:cNvCxnSpPr/>
          <p:nvPr/>
        </p:nvCxnSpPr>
        <p:spPr>
          <a:xfrm flipH="1" rot="10800000">
            <a:off x="3156950" y="4019525"/>
            <a:ext cx="1539900" cy="7500"/>
          </a:xfrm>
          <a:prstGeom prst="straightConnector1">
            <a:avLst/>
          </a:prstGeom>
          <a:noFill/>
          <a:ln cap="flat" cmpd="sng" w="9525">
            <a:solidFill>
              <a:schemeClr val="dk1"/>
            </a:solidFill>
            <a:prstDash val="solid"/>
            <a:round/>
            <a:headEnd len="med" w="med" type="none"/>
            <a:tailEnd len="med" w="med" type="none"/>
          </a:ln>
        </p:spPr>
      </p:cxnSp>
      <p:sp>
        <p:nvSpPr>
          <p:cNvPr id="193" name="Google Shape;193;p32"/>
          <p:cNvSpPr txBox="1"/>
          <p:nvPr>
            <p:ph idx="1" type="body"/>
          </p:nvPr>
        </p:nvSpPr>
        <p:spPr>
          <a:xfrm>
            <a:off x="4485458" y="4019537"/>
            <a:ext cx="8763000" cy="140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GB" sz="1100">
                <a:solidFill>
                  <a:srgbClr val="188038"/>
                </a:solidFill>
                <a:latin typeface="Roboto Mono"/>
                <a:ea typeface="Roboto Mono"/>
                <a:cs typeface="Roboto Mono"/>
                <a:sym typeface="Roboto Mono"/>
              </a:rPr>
              <a:t>  </a:t>
            </a:r>
            <a:r>
              <a:rPr lang="en-GB" sz="1100">
                <a:solidFill>
                  <a:srgbClr val="FFFFFF"/>
                </a:solidFill>
                <a:latin typeface="Roboto Mono"/>
                <a:ea typeface="Roboto Mono"/>
                <a:cs typeface="Roboto Mono"/>
                <a:sym typeface="Roboto Mono"/>
              </a:rPr>
              <a:t>Signature: Restaurant PrivKey</a:t>
            </a:r>
            <a:endParaRPr sz="1100">
              <a:solidFill>
                <a:srgbClr val="FFFFFF"/>
              </a:solidFill>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Security Challenge - Vouchers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9" name="Google Shape;199;p33"/>
          <p:cNvSpPr txBox="1"/>
          <p:nvPr>
            <p:ph idx="1" type="body"/>
          </p:nvPr>
        </p:nvSpPr>
        <p:spPr>
          <a:xfrm>
            <a:off x="311700" y="695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Voucher Transfer</a:t>
            </a:r>
            <a:endParaRPr/>
          </a:p>
          <a:p>
            <a:pPr indent="-342900" lvl="0" marL="457200" rtl="0" algn="l">
              <a:spcBef>
                <a:spcPts val="1200"/>
              </a:spcBef>
              <a:spcAft>
                <a:spcPts val="0"/>
              </a:spcAft>
              <a:buSzPts val="1800"/>
              <a:buChar char="●"/>
            </a:pPr>
            <a:r>
              <a:rPr lang="en-GB"/>
              <a:t>Alice removes </a:t>
            </a:r>
            <a:r>
              <a:rPr lang="en-GB"/>
              <a:t>encryption</a:t>
            </a:r>
            <a:endParaRPr/>
          </a:p>
          <a:p>
            <a:pPr indent="-342900" lvl="0" marL="457200" rtl="0" algn="l">
              <a:spcBef>
                <a:spcPts val="0"/>
              </a:spcBef>
              <a:spcAft>
                <a:spcPts val="0"/>
              </a:spcAft>
              <a:buSzPts val="1800"/>
              <a:buChar char="●"/>
            </a:pPr>
            <a:r>
              <a:rPr lang="en-GB"/>
              <a:t>Changes previous owner to herself</a:t>
            </a:r>
            <a:endParaRPr/>
          </a:p>
          <a:p>
            <a:pPr indent="-342900" lvl="0" marL="457200" rtl="0" algn="l">
              <a:spcBef>
                <a:spcPts val="0"/>
              </a:spcBef>
              <a:spcAft>
                <a:spcPts val="0"/>
              </a:spcAft>
              <a:buSzPts val="1800"/>
              <a:buChar char="●"/>
            </a:pPr>
            <a:r>
              <a:rPr lang="en-GB"/>
              <a:t>Changes current owner to Charlie</a:t>
            </a:r>
            <a:endParaRPr/>
          </a:p>
          <a:p>
            <a:pPr indent="-342900" lvl="0" marL="457200" rtl="0" algn="l">
              <a:spcBef>
                <a:spcPts val="0"/>
              </a:spcBef>
              <a:spcAft>
                <a:spcPts val="0"/>
              </a:spcAft>
              <a:buSzPts val="1800"/>
              <a:buChar char="●"/>
            </a:pPr>
            <a:r>
              <a:rPr lang="en-GB"/>
              <a:t>Alice encrypts with Charlie’s public key</a:t>
            </a:r>
            <a:endParaRPr/>
          </a:p>
          <a:p>
            <a:pPr indent="-342900" lvl="0" marL="457200" rtl="0" algn="l">
              <a:spcBef>
                <a:spcPts val="0"/>
              </a:spcBef>
              <a:spcAft>
                <a:spcPts val="0"/>
              </a:spcAft>
              <a:buSzPts val="1800"/>
              <a:buChar char="●"/>
            </a:pPr>
            <a:r>
              <a:rPr lang="en-GB"/>
              <a:t>Alice signs the whole protected voucher including Metadata, with her private key</a:t>
            </a:r>
            <a:endParaRPr/>
          </a:p>
        </p:txBody>
      </p:sp>
      <p:pic>
        <p:nvPicPr>
          <p:cNvPr id="200" name="Google Shape;200;p33"/>
          <p:cNvPicPr preferRelativeResize="0"/>
          <p:nvPr/>
        </p:nvPicPr>
        <p:blipFill>
          <a:blip r:embed="rId3">
            <a:alphaModFix/>
          </a:blip>
          <a:stretch>
            <a:fillRect/>
          </a:stretch>
        </p:blipFill>
        <p:spPr>
          <a:xfrm>
            <a:off x="4625898" y="2917550"/>
            <a:ext cx="4292950" cy="2142350"/>
          </a:xfrm>
          <a:prstGeom prst="rect">
            <a:avLst/>
          </a:prstGeom>
          <a:noFill/>
          <a:ln>
            <a:noFill/>
          </a:ln>
        </p:spPr>
      </p:pic>
      <p:sp>
        <p:nvSpPr>
          <p:cNvPr id="201" name="Google Shape;201;p33"/>
          <p:cNvSpPr txBox="1"/>
          <p:nvPr/>
        </p:nvSpPr>
        <p:spPr>
          <a:xfrm>
            <a:off x="311700" y="3534225"/>
            <a:ext cx="3980700" cy="10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2"/>
                </a:solidFill>
              </a:rPr>
              <a:t>The contents of the voucher itself remain </a:t>
            </a:r>
            <a:r>
              <a:rPr lang="en-GB">
                <a:solidFill>
                  <a:schemeClr val="lt2"/>
                </a:solidFill>
              </a:rPr>
              <a:t>authentic</a:t>
            </a:r>
            <a:r>
              <a:rPr lang="en-GB">
                <a:solidFill>
                  <a:schemeClr val="lt2"/>
                </a:solidFill>
              </a:rPr>
              <a:t> since its unencrypted signature is the same, and signed by the restaurant, the original issuer of the voucher, so the current owner can always check it for tampering from the other users</a:t>
            </a:r>
            <a:endParaRPr>
              <a:solidFill>
                <a:schemeClr val="lt2"/>
              </a:solidFill>
            </a:endParaRPr>
          </a:p>
          <a:p>
            <a:pPr indent="0" lvl="0" marL="0" rtl="0" algn="l">
              <a:spcBef>
                <a:spcPts val="0"/>
              </a:spcBef>
              <a:spcAft>
                <a:spcPts val="0"/>
              </a:spcAft>
              <a:buNone/>
            </a:pPr>
            <a:r>
              <a:t/>
            </a:r>
            <a:endParaRPr>
              <a:solidFill>
                <a:schemeClr val="lt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Demonstration</a:t>
            </a:r>
            <a:endParaRPr/>
          </a:p>
        </p:txBody>
      </p:sp>
      <p:sp>
        <p:nvSpPr>
          <p:cNvPr id="207" name="Google Shape;20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2752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Initial Core Data</a:t>
            </a:r>
            <a:endParaRPr/>
          </a:p>
        </p:txBody>
      </p:sp>
      <p:sp>
        <p:nvSpPr>
          <p:cNvPr id="69" name="Google Shape;69;p15"/>
          <p:cNvSpPr txBox="1"/>
          <p:nvPr>
            <p:ph idx="1" type="body"/>
          </p:nvPr>
        </p:nvSpPr>
        <p:spPr>
          <a:xfrm>
            <a:off x="1089375" y="1152475"/>
            <a:ext cx="2352600" cy="487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a:t>Restaurant Info</a:t>
            </a:r>
            <a:endParaRPr/>
          </a:p>
        </p:txBody>
      </p:sp>
      <p:sp>
        <p:nvSpPr>
          <p:cNvPr id="70" name="Google Shape;70;p15"/>
          <p:cNvSpPr txBox="1"/>
          <p:nvPr>
            <p:ph idx="1" type="body"/>
          </p:nvPr>
        </p:nvSpPr>
        <p:spPr>
          <a:xfrm>
            <a:off x="5546000" y="1152475"/>
            <a:ext cx="2352600" cy="487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a:t>Vouchers</a:t>
            </a:r>
            <a:endParaRPr/>
          </a:p>
        </p:txBody>
      </p:sp>
      <p:sp>
        <p:nvSpPr>
          <p:cNvPr id="71" name="Google Shape;71;p15"/>
          <p:cNvSpPr txBox="1"/>
          <p:nvPr/>
        </p:nvSpPr>
        <p:spPr>
          <a:xfrm>
            <a:off x="1278175" y="1886475"/>
            <a:ext cx="2163900" cy="12627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chemeClr val="dk1"/>
              </a:buClr>
              <a:buSzPts val="1300"/>
              <a:buChar char="●"/>
            </a:pPr>
            <a:r>
              <a:rPr lang="en-GB" sz="1300">
                <a:solidFill>
                  <a:schemeClr val="dk1"/>
                </a:solidFill>
              </a:rPr>
              <a:t>Owner (string);</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GB" sz="1300">
                <a:solidFill>
                  <a:schemeClr val="dk1"/>
                </a:solidFill>
              </a:rPr>
              <a:t>Name (string);</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GB" sz="1300">
                <a:solidFill>
                  <a:schemeClr val="dk1"/>
                </a:solidFill>
              </a:rPr>
              <a:t>Address (string);</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GB" sz="1300">
                <a:solidFill>
                  <a:schemeClr val="dk1"/>
                </a:solidFill>
              </a:rPr>
              <a:t>Genre (string);</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GB" sz="1300">
                <a:solidFill>
                  <a:schemeClr val="dk1"/>
                </a:solidFill>
              </a:rPr>
              <a:t>Menu (list&lt;item&gt;);</a:t>
            </a:r>
            <a:endParaRPr sz="1300">
              <a:solidFill>
                <a:schemeClr val="dk1"/>
              </a:solidFill>
            </a:endParaRPr>
          </a:p>
        </p:txBody>
      </p:sp>
      <p:sp>
        <p:nvSpPr>
          <p:cNvPr id="72" name="Google Shape;72;p15"/>
          <p:cNvSpPr txBox="1"/>
          <p:nvPr/>
        </p:nvSpPr>
        <p:spPr>
          <a:xfrm>
            <a:off x="5640350" y="1940400"/>
            <a:ext cx="2163900" cy="12627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chemeClr val="dk1"/>
              </a:buClr>
              <a:buSzPts val="1300"/>
              <a:buChar char="●"/>
            </a:pPr>
            <a:r>
              <a:rPr lang="en-GB" sz="1300">
                <a:solidFill>
                  <a:schemeClr val="dk1"/>
                </a:solidFill>
              </a:rPr>
              <a:t>Code (string)</a:t>
            </a:r>
            <a:r>
              <a:rPr lang="en-GB" sz="1300">
                <a:solidFill>
                  <a:schemeClr val="dk1"/>
                </a:solidFill>
              </a:rPr>
              <a:t>;</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GB" sz="1300">
                <a:solidFill>
                  <a:schemeClr val="dk1"/>
                </a:solidFill>
              </a:rPr>
              <a:t>Description (string);</a:t>
            </a:r>
            <a:endParaRPr sz="13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7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Final Core Data (after Security Challenge considerations)</a:t>
            </a:r>
            <a:endParaRPr/>
          </a:p>
        </p:txBody>
      </p:sp>
      <p:sp>
        <p:nvSpPr>
          <p:cNvPr id="78" name="Google Shape;78;p16"/>
          <p:cNvSpPr txBox="1"/>
          <p:nvPr>
            <p:ph idx="1" type="body"/>
          </p:nvPr>
        </p:nvSpPr>
        <p:spPr>
          <a:xfrm>
            <a:off x="311700" y="1152475"/>
            <a:ext cx="2352600" cy="487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a:t>Restaurant Info</a:t>
            </a:r>
            <a:endParaRPr/>
          </a:p>
        </p:txBody>
      </p:sp>
      <p:sp>
        <p:nvSpPr>
          <p:cNvPr id="79" name="Google Shape;79;p16"/>
          <p:cNvSpPr txBox="1"/>
          <p:nvPr>
            <p:ph idx="1" type="body"/>
          </p:nvPr>
        </p:nvSpPr>
        <p:spPr>
          <a:xfrm>
            <a:off x="3012750" y="1152475"/>
            <a:ext cx="2352600" cy="487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a:t>Vouchers</a:t>
            </a:r>
            <a:endParaRPr/>
          </a:p>
        </p:txBody>
      </p:sp>
      <p:sp>
        <p:nvSpPr>
          <p:cNvPr id="80" name="Google Shape;80;p16"/>
          <p:cNvSpPr txBox="1"/>
          <p:nvPr>
            <p:ph idx="1" type="body"/>
          </p:nvPr>
        </p:nvSpPr>
        <p:spPr>
          <a:xfrm>
            <a:off x="5713800" y="1152475"/>
            <a:ext cx="2352600" cy="487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i="1" lang="en-GB"/>
              <a:t>Reviews</a:t>
            </a:r>
            <a:endParaRPr i="1"/>
          </a:p>
        </p:txBody>
      </p:sp>
      <p:sp>
        <p:nvSpPr>
          <p:cNvPr id="81" name="Google Shape;81;p16"/>
          <p:cNvSpPr txBox="1"/>
          <p:nvPr/>
        </p:nvSpPr>
        <p:spPr>
          <a:xfrm>
            <a:off x="500500" y="1886475"/>
            <a:ext cx="2163900" cy="12627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chemeClr val="dk1"/>
              </a:buClr>
              <a:buSzPts val="1300"/>
              <a:buChar char="●"/>
            </a:pPr>
            <a:r>
              <a:rPr lang="en-GB" sz="1300">
                <a:solidFill>
                  <a:schemeClr val="dk1"/>
                </a:solidFill>
              </a:rPr>
              <a:t>Owner (string);</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GB" sz="1300">
                <a:solidFill>
                  <a:schemeClr val="dk1"/>
                </a:solidFill>
              </a:rPr>
              <a:t>Name (string);</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GB" sz="1300">
                <a:solidFill>
                  <a:schemeClr val="dk1"/>
                </a:solidFill>
              </a:rPr>
              <a:t>Address (string);</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GB" sz="1300">
                <a:solidFill>
                  <a:schemeClr val="dk1"/>
                </a:solidFill>
              </a:rPr>
              <a:t>Genre (string);</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GB" sz="1300">
                <a:solidFill>
                  <a:schemeClr val="dk1"/>
                </a:solidFill>
              </a:rPr>
              <a:t>Menu (list&lt;item&gt;);</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i="1" lang="en-GB" sz="1300">
                <a:solidFill>
                  <a:schemeClr val="dk1"/>
                </a:solidFill>
              </a:rPr>
              <a:t>Username (string);</a:t>
            </a:r>
            <a:endParaRPr i="1" sz="1300">
              <a:solidFill>
                <a:schemeClr val="dk1"/>
              </a:solidFill>
            </a:endParaRPr>
          </a:p>
        </p:txBody>
      </p:sp>
      <p:sp>
        <p:nvSpPr>
          <p:cNvPr id="82" name="Google Shape;82;p16"/>
          <p:cNvSpPr txBox="1"/>
          <p:nvPr/>
        </p:nvSpPr>
        <p:spPr>
          <a:xfrm>
            <a:off x="3107100" y="1940400"/>
            <a:ext cx="2475300" cy="12627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chemeClr val="dk1"/>
              </a:buClr>
              <a:buSzPts val="1300"/>
              <a:buChar char="●"/>
            </a:pPr>
            <a:r>
              <a:rPr lang="en-GB" sz="1300">
                <a:solidFill>
                  <a:schemeClr val="dk1"/>
                </a:solidFill>
              </a:rPr>
              <a:t>Code (string);</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GB" sz="1300">
                <a:solidFill>
                  <a:schemeClr val="dk1"/>
                </a:solidFill>
              </a:rPr>
              <a:t>Description (string);</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i="1" lang="en-GB" sz="1300">
                <a:solidFill>
                  <a:schemeClr val="dk1"/>
                </a:solidFill>
              </a:rPr>
              <a:t>Owner (string);</a:t>
            </a:r>
            <a:endParaRPr i="1" sz="1300">
              <a:solidFill>
                <a:schemeClr val="dk1"/>
              </a:solidFill>
            </a:endParaRPr>
          </a:p>
          <a:p>
            <a:pPr indent="-311150" lvl="0" marL="457200" rtl="0" algn="l">
              <a:lnSpc>
                <a:spcPct val="150000"/>
              </a:lnSpc>
              <a:spcBef>
                <a:spcPts val="0"/>
              </a:spcBef>
              <a:spcAft>
                <a:spcPts val="0"/>
              </a:spcAft>
              <a:buClr>
                <a:schemeClr val="dk1"/>
              </a:buClr>
              <a:buSzPts val="1300"/>
              <a:buChar char="●"/>
            </a:pPr>
            <a:r>
              <a:rPr i="1" lang="en-GB" sz="1300">
                <a:solidFill>
                  <a:schemeClr val="dk1"/>
                </a:solidFill>
              </a:rPr>
              <a:t>previousOwner (string);</a:t>
            </a:r>
            <a:endParaRPr i="1" sz="1300">
              <a:solidFill>
                <a:schemeClr val="dk1"/>
              </a:solidFill>
            </a:endParaRPr>
          </a:p>
          <a:p>
            <a:pPr indent="-311150" lvl="0" marL="457200" rtl="0" algn="l">
              <a:lnSpc>
                <a:spcPct val="150000"/>
              </a:lnSpc>
              <a:spcBef>
                <a:spcPts val="0"/>
              </a:spcBef>
              <a:spcAft>
                <a:spcPts val="0"/>
              </a:spcAft>
              <a:buClr>
                <a:schemeClr val="dk1"/>
              </a:buClr>
              <a:buSzPts val="1300"/>
              <a:buChar char="●"/>
            </a:pPr>
            <a:r>
              <a:rPr i="1" lang="en-GB" sz="1300">
                <a:solidFill>
                  <a:schemeClr val="dk1"/>
                </a:solidFill>
              </a:rPr>
              <a:t>Restaurant (string);</a:t>
            </a:r>
            <a:endParaRPr i="1" sz="1300">
              <a:solidFill>
                <a:schemeClr val="dk1"/>
              </a:solidFill>
            </a:endParaRPr>
          </a:p>
        </p:txBody>
      </p:sp>
      <p:sp>
        <p:nvSpPr>
          <p:cNvPr id="83" name="Google Shape;83;p16"/>
          <p:cNvSpPr txBox="1"/>
          <p:nvPr/>
        </p:nvSpPr>
        <p:spPr>
          <a:xfrm>
            <a:off x="5808150" y="1940400"/>
            <a:ext cx="2163900" cy="12627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chemeClr val="dk1"/>
              </a:buClr>
              <a:buSzPts val="1300"/>
              <a:buChar char="●"/>
            </a:pPr>
            <a:r>
              <a:rPr i="1" lang="en-GB" sz="1300">
                <a:solidFill>
                  <a:schemeClr val="dk1"/>
                </a:solidFill>
              </a:rPr>
              <a:t>Username (string);</a:t>
            </a:r>
            <a:endParaRPr i="1" sz="1300">
              <a:solidFill>
                <a:schemeClr val="dk1"/>
              </a:solidFill>
            </a:endParaRPr>
          </a:p>
          <a:p>
            <a:pPr indent="-311150" lvl="0" marL="457200" rtl="0" algn="l">
              <a:lnSpc>
                <a:spcPct val="150000"/>
              </a:lnSpc>
              <a:spcBef>
                <a:spcPts val="0"/>
              </a:spcBef>
              <a:spcAft>
                <a:spcPts val="0"/>
              </a:spcAft>
              <a:buClr>
                <a:schemeClr val="dk1"/>
              </a:buClr>
              <a:buSzPts val="1300"/>
              <a:buChar char="●"/>
            </a:pPr>
            <a:r>
              <a:rPr i="1" lang="en-GB" sz="1300">
                <a:solidFill>
                  <a:schemeClr val="dk1"/>
                </a:solidFill>
              </a:rPr>
              <a:t>Restaurant (string);</a:t>
            </a:r>
            <a:endParaRPr i="1" sz="1300">
              <a:solidFill>
                <a:schemeClr val="dk1"/>
              </a:solidFill>
            </a:endParaRPr>
          </a:p>
          <a:p>
            <a:pPr indent="-311150" lvl="0" marL="457200" rtl="0" algn="l">
              <a:lnSpc>
                <a:spcPct val="150000"/>
              </a:lnSpc>
              <a:spcBef>
                <a:spcPts val="0"/>
              </a:spcBef>
              <a:spcAft>
                <a:spcPts val="0"/>
              </a:spcAft>
              <a:buClr>
                <a:schemeClr val="dk1"/>
              </a:buClr>
              <a:buSzPts val="1300"/>
              <a:buChar char="●"/>
            </a:pPr>
            <a:r>
              <a:rPr i="1" lang="en-GB" sz="1300">
                <a:solidFill>
                  <a:schemeClr val="dk1"/>
                </a:solidFill>
              </a:rPr>
              <a:t>Rating (int);</a:t>
            </a:r>
            <a:endParaRPr i="1" sz="1300">
              <a:solidFill>
                <a:schemeClr val="dk1"/>
              </a:solidFill>
            </a:endParaRPr>
          </a:p>
          <a:p>
            <a:pPr indent="-311150" lvl="0" marL="457200" rtl="0" algn="l">
              <a:lnSpc>
                <a:spcPct val="150000"/>
              </a:lnSpc>
              <a:spcBef>
                <a:spcPts val="0"/>
              </a:spcBef>
              <a:spcAft>
                <a:spcPts val="0"/>
              </a:spcAft>
              <a:buClr>
                <a:schemeClr val="dk1"/>
              </a:buClr>
              <a:buSzPts val="1300"/>
              <a:buChar char="●"/>
            </a:pPr>
            <a:r>
              <a:rPr i="1" lang="en-GB" sz="1300">
                <a:solidFill>
                  <a:schemeClr val="dk1"/>
                </a:solidFill>
              </a:rPr>
              <a:t>Comment (string);</a:t>
            </a:r>
            <a:endParaRPr i="1" sz="1300">
              <a:solidFill>
                <a:schemeClr val="dk1"/>
              </a:solidFill>
            </a:endParaRPr>
          </a:p>
        </p:txBody>
      </p:sp>
    </p:spTree>
  </p:cSld>
  <p:clrMapOvr>
    <a:masterClrMapping/>
  </p:clrMapOvr>
  <p:transition spd="med">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7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Secure Document Algorithms</a:t>
            </a:r>
            <a:endParaRPr/>
          </a:p>
        </p:txBody>
      </p:sp>
      <p:sp>
        <p:nvSpPr>
          <p:cNvPr id="89" name="Google Shape;89;p17"/>
          <p:cNvSpPr txBox="1"/>
          <p:nvPr>
            <p:ph idx="1" type="body"/>
          </p:nvPr>
        </p:nvSpPr>
        <p:spPr>
          <a:xfrm>
            <a:off x="311700" y="1152475"/>
            <a:ext cx="2352600" cy="487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a:t>Confidentiality</a:t>
            </a:r>
            <a:endParaRPr/>
          </a:p>
        </p:txBody>
      </p:sp>
      <p:sp>
        <p:nvSpPr>
          <p:cNvPr id="90" name="Google Shape;90;p17"/>
          <p:cNvSpPr txBox="1"/>
          <p:nvPr>
            <p:ph idx="1" type="body"/>
          </p:nvPr>
        </p:nvSpPr>
        <p:spPr>
          <a:xfrm>
            <a:off x="3012750" y="1152475"/>
            <a:ext cx="2352600" cy="487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a:t>Freshness</a:t>
            </a:r>
            <a:endParaRPr/>
          </a:p>
        </p:txBody>
      </p:sp>
      <p:sp>
        <p:nvSpPr>
          <p:cNvPr id="91" name="Google Shape;91;p17"/>
          <p:cNvSpPr txBox="1"/>
          <p:nvPr>
            <p:ph idx="1" type="body"/>
          </p:nvPr>
        </p:nvSpPr>
        <p:spPr>
          <a:xfrm>
            <a:off x="5713800" y="1152475"/>
            <a:ext cx="2352600" cy="4875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1200"/>
              </a:spcAft>
              <a:buNone/>
            </a:pPr>
            <a:r>
              <a:rPr lang="en-GB"/>
              <a:t>Integrity &amp; </a:t>
            </a:r>
            <a:r>
              <a:rPr lang="en-GB"/>
              <a:t>Authenticity</a:t>
            </a:r>
            <a:endParaRPr/>
          </a:p>
        </p:txBody>
      </p:sp>
      <p:sp>
        <p:nvSpPr>
          <p:cNvPr id="92" name="Google Shape;92;p17"/>
          <p:cNvSpPr txBox="1"/>
          <p:nvPr/>
        </p:nvSpPr>
        <p:spPr>
          <a:xfrm>
            <a:off x="259325" y="1886475"/>
            <a:ext cx="2665500" cy="12627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chemeClr val="dk1"/>
              </a:buClr>
              <a:buSzPts val="1300"/>
              <a:buChar char="●"/>
            </a:pPr>
            <a:r>
              <a:rPr lang="en-GB" sz="1300">
                <a:solidFill>
                  <a:schemeClr val="dk1"/>
                </a:solidFill>
              </a:rPr>
              <a:t>RSA/ECB/PKCS1Padding;</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GB" sz="1300">
                <a:solidFill>
                  <a:schemeClr val="dk1"/>
                </a:solidFill>
              </a:rPr>
              <a:t>Only used for the vouchers;</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GB" sz="1300">
                <a:solidFill>
                  <a:schemeClr val="dk1"/>
                </a:solidFill>
              </a:rPr>
              <a:t>Uses the owner of the voucher’s public key;</a:t>
            </a:r>
            <a:endParaRPr sz="1300">
              <a:solidFill>
                <a:schemeClr val="dk1"/>
              </a:solidFill>
            </a:endParaRPr>
          </a:p>
        </p:txBody>
      </p:sp>
      <p:sp>
        <p:nvSpPr>
          <p:cNvPr id="93" name="Google Shape;93;p17"/>
          <p:cNvSpPr txBox="1"/>
          <p:nvPr/>
        </p:nvSpPr>
        <p:spPr>
          <a:xfrm>
            <a:off x="3107100" y="1940400"/>
            <a:ext cx="2475300" cy="12627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chemeClr val="dk1"/>
              </a:buClr>
              <a:buSzPts val="1300"/>
              <a:buChar char="●"/>
            </a:pPr>
            <a:r>
              <a:rPr lang="en-GB" sz="1300">
                <a:solidFill>
                  <a:schemeClr val="dk1"/>
                </a:solidFill>
              </a:rPr>
              <a:t>timestamp;</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GB" sz="1300">
                <a:solidFill>
                  <a:schemeClr val="dk1"/>
                </a:solidFill>
              </a:rPr>
              <a:t>nonce;</a:t>
            </a:r>
            <a:endParaRPr i="1" sz="1300">
              <a:solidFill>
                <a:schemeClr val="dk1"/>
              </a:solidFill>
            </a:endParaRPr>
          </a:p>
        </p:txBody>
      </p:sp>
      <p:sp>
        <p:nvSpPr>
          <p:cNvPr id="94" name="Google Shape;94;p17"/>
          <p:cNvSpPr txBox="1"/>
          <p:nvPr/>
        </p:nvSpPr>
        <p:spPr>
          <a:xfrm>
            <a:off x="5808150" y="1940400"/>
            <a:ext cx="2163900" cy="12627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chemeClr val="dk1"/>
              </a:buClr>
              <a:buSzPts val="1300"/>
              <a:buChar char="●"/>
            </a:pPr>
            <a:r>
              <a:rPr lang="en-GB" sz="1300">
                <a:solidFill>
                  <a:schemeClr val="dk1"/>
                </a:solidFill>
              </a:rPr>
              <a:t>SHA256withRSA digital </a:t>
            </a:r>
            <a:r>
              <a:rPr lang="en-GB" sz="1300">
                <a:solidFill>
                  <a:schemeClr val="dk1"/>
                </a:solidFill>
              </a:rPr>
              <a:t>signature</a:t>
            </a:r>
            <a:r>
              <a:rPr lang="en-GB" sz="1300">
                <a:solidFill>
                  <a:schemeClr val="dk1"/>
                </a:solidFill>
              </a:rPr>
              <a:t>;</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lang="en-GB" sz="1300">
                <a:solidFill>
                  <a:schemeClr val="dk1"/>
                </a:solidFill>
              </a:rPr>
              <a:t>Uses a SHA256 digest of the whole file;</a:t>
            </a:r>
            <a:endParaRPr sz="13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8"/>
          <p:cNvPicPr preferRelativeResize="0"/>
          <p:nvPr/>
        </p:nvPicPr>
        <p:blipFill>
          <a:blip r:embed="rId3">
            <a:alphaModFix/>
          </a:blip>
          <a:stretch>
            <a:fillRect/>
          </a:stretch>
        </p:blipFill>
        <p:spPr>
          <a:xfrm>
            <a:off x="2162238" y="800250"/>
            <a:ext cx="4819525" cy="4104400"/>
          </a:xfrm>
          <a:prstGeom prst="rect">
            <a:avLst/>
          </a:prstGeom>
          <a:noFill/>
          <a:ln>
            <a:noFill/>
          </a:ln>
        </p:spPr>
      </p:pic>
      <p:sp>
        <p:nvSpPr>
          <p:cNvPr id="100" name="Google Shape;100;p18"/>
          <p:cNvSpPr txBox="1"/>
          <p:nvPr>
            <p:ph type="title"/>
          </p:nvPr>
        </p:nvSpPr>
        <p:spPr>
          <a:xfrm>
            <a:off x="311700" y="164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Secure Document Format - Unprotected Restaurant Info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164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Secure Document Format - Protected Restaurant Info</a:t>
            </a:r>
            <a:endParaRPr/>
          </a:p>
        </p:txBody>
      </p:sp>
      <p:pic>
        <p:nvPicPr>
          <p:cNvPr id="106" name="Google Shape;106;p19"/>
          <p:cNvPicPr preferRelativeResize="0"/>
          <p:nvPr/>
        </p:nvPicPr>
        <p:blipFill>
          <a:blip r:embed="rId3">
            <a:alphaModFix/>
          </a:blip>
          <a:stretch>
            <a:fillRect/>
          </a:stretch>
        </p:blipFill>
        <p:spPr>
          <a:xfrm>
            <a:off x="1610513" y="643125"/>
            <a:ext cx="5922975" cy="4448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2367353" y="1577662"/>
            <a:ext cx="4409300" cy="1988175"/>
          </a:xfrm>
          <a:prstGeom prst="rect">
            <a:avLst/>
          </a:prstGeom>
          <a:noFill/>
          <a:ln>
            <a:noFill/>
          </a:ln>
        </p:spPr>
      </p:pic>
      <p:sp>
        <p:nvSpPr>
          <p:cNvPr id="112" name="Google Shape;112;p20"/>
          <p:cNvSpPr txBox="1"/>
          <p:nvPr>
            <p:ph type="title"/>
          </p:nvPr>
        </p:nvSpPr>
        <p:spPr>
          <a:xfrm>
            <a:off x="311700" y="164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Secure Document Format - Unprotected Review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164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Secure Document Format - Protected Review</a:t>
            </a:r>
            <a:endParaRPr/>
          </a:p>
        </p:txBody>
      </p:sp>
      <p:pic>
        <p:nvPicPr>
          <p:cNvPr id="118" name="Google Shape;118;p21"/>
          <p:cNvPicPr preferRelativeResize="0"/>
          <p:nvPr/>
        </p:nvPicPr>
        <p:blipFill>
          <a:blip r:embed="rId3">
            <a:alphaModFix/>
          </a:blip>
          <a:stretch>
            <a:fillRect/>
          </a:stretch>
        </p:blipFill>
        <p:spPr>
          <a:xfrm>
            <a:off x="152400" y="1345388"/>
            <a:ext cx="8839200" cy="245272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