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Open Sans ExtraBold"/>
      <p:bold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QdDAPPdlfWSY6E9yl6rWN6dO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ExtraBold-boldItalic.fntdata"/><Relationship Id="rId14" Type="http://schemas.openxmlformats.org/officeDocument/2006/relationships/font" Target="fonts/OpenSansExtraBold-bold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bcfaa2d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bcfaa2d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d4bcfaa2d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bcfaa2d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bcfaa2d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4bcfaa2d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2f998e3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2f998e3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82f998e3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bcfaa2da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4bcfaa2da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bcfaa2da_0_1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4bcfaa2da_0_1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d4bcfaa2da_0_1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bcfaa2da_0_12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d4bcfaa2da_0_1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gd4bcfaa2da_0_1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4bcfaa2da_0_1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d4bcfaa2da_0_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bcfaa2da_0_1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d4bcfaa2da_0_1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d4bcfaa2da_0_1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4bcfaa2da_0_1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4bcfaa2da_0_1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bcfaa2da_0_13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4bcfaa2da_0_13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d4bcfaa2da_0_1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4bcfaa2da_0_1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4bcfaa2da_0_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bcfaa2da_0_1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4bcfaa2da_0_14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gd4bcfaa2da_0_14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gd4bcfaa2da_0_1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d4bcfaa2da_0_1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4bcfaa2da_0_1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bcfaa2da_0_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4bcfaa2da_0_14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d4bcfaa2da_0_14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d4bcfaa2da_0_14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d4bcfaa2da_0_14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gd4bcfaa2da_0_1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4bcfaa2da_0_1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4bcfaa2da_0_1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bcfaa2da_0_1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4bcfaa2da_0_1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4bcfaa2da_0_1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4bcfaa2da_0_1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bcfaa2da_0_16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4bcfaa2da_0_16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d4bcfaa2da_0_16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gd4bcfaa2da_0_1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4bcfaa2da_0_1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4bcfaa2da_0_1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bcfaa2da_0_16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4bcfaa2da_0_1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d4bcfaa2da_0_16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gd4bcfaa2da_0_1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4bcfaa2da_0_1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d4bcfaa2da_0_1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bcfaa2da_0_1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4bcfaa2da_0_17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d4bcfaa2da_0_1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4bcfaa2da_0_1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d4bcfaa2da_0_1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bcfaa2da_0_18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d4bcfaa2da_0_18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d4bcfaa2da_0_1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d4bcfaa2da_0_1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d4bcfaa2da_0_1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bcfaa2da_0_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d4bcfaa2da_0_1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d4bcfaa2da_0_1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d4bcfaa2da_0_1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d4bcfaa2da_0_1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422" y="0"/>
            <a:ext cx="1369317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69317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/>
          <p:nvPr/>
        </p:nvSpPr>
        <p:spPr>
          <a:xfrm>
            <a:off x="8724678" y="8575400"/>
            <a:ext cx="4638897" cy="1238627"/>
          </a:xfrm>
          <a:custGeom>
            <a:rect b="b" l="l" r="r" t="t"/>
            <a:pathLst>
              <a:path extrusionOk="0" h="626869" w="2347744">
                <a:moveTo>
                  <a:pt x="0" y="0"/>
                </a:moveTo>
                <a:lnTo>
                  <a:pt x="2347744" y="0"/>
                </a:lnTo>
                <a:lnTo>
                  <a:pt x="2347744" y="626869"/>
                </a:lnTo>
                <a:lnTo>
                  <a:pt x="0" y="6268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1"/>
          <p:cNvSpPr txBox="1"/>
          <p:nvPr/>
        </p:nvSpPr>
        <p:spPr>
          <a:xfrm>
            <a:off x="5857745" y="2812256"/>
            <a:ext cx="13049510" cy="2223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s-AR" sz="64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A016 - Fundamentos de Administración</a:t>
            </a:r>
            <a:endParaRPr b="1" i="0" sz="6400" u="none" cap="none" strike="noStrike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10558899" y="6690646"/>
            <a:ext cx="56094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Mg. Ing. Dolores Gosende</a:t>
            </a:r>
            <a:endParaRPr b="0" i="0" sz="3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CP/LAE Matías Mella</a:t>
            </a:r>
            <a:endParaRPr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9918856" y="5797742"/>
            <a:ext cx="688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AR" sz="4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Tutorial 6</a:t>
            </a:r>
            <a:r>
              <a:rPr b="1" i="0" lang="es-AR" sz="42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– </a:t>
            </a:r>
            <a:r>
              <a:rPr b="1" lang="es-AR" sz="4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Plataformas</a:t>
            </a:r>
            <a:endParaRPr b="1" i="0" sz="4200" u="none" cap="none" strike="noStrike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37775" cy="101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2212350" y="1643400"/>
            <a:ext cx="13863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200">
                <a:latin typeface="Calibri"/>
                <a:ea typeface="Calibri"/>
                <a:cs typeface="Calibri"/>
                <a:sym typeface="Calibri"/>
              </a:rPr>
              <a:t>¡Es hora de pensar en el diseño </a:t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200">
                <a:latin typeface="Calibri"/>
                <a:ea typeface="Calibri"/>
                <a:cs typeface="Calibri"/>
                <a:sym typeface="Calibri"/>
              </a:rPr>
              <a:t>de sus propias plataformas! </a:t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d4bcfaa2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50" y="152400"/>
            <a:ext cx="7486650" cy="99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4bcfaa2da_0_5"/>
          <p:cNvSpPr txBox="1"/>
          <p:nvPr/>
        </p:nvSpPr>
        <p:spPr>
          <a:xfrm>
            <a:off x="241100" y="202500"/>
            <a:ext cx="9945300" cy="10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300">
                <a:latin typeface="Calibri"/>
                <a:ea typeface="Calibri"/>
                <a:cs typeface="Calibri"/>
                <a:sym typeface="Calibri"/>
              </a:rPr>
              <a:t>Se encuentran a Jeff Bezos en el ascensor. Escucharon rumores que </a:t>
            </a:r>
            <a:r>
              <a:rPr b="1" lang="es-AR" sz="4300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b="1" lang="es-AR" sz="4300">
                <a:latin typeface="Calibri"/>
                <a:ea typeface="Calibri"/>
                <a:cs typeface="Calibri"/>
                <a:sym typeface="Calibri"/>
              </a:rPr>
              <a:t> dispuesto a financiar el desarrollo de una nueva plataforma.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300">
                <a:latin typeface="Calibri"/>
                <a:ea typeface="Calibri"/>
                <a:cs typeface="Calibri"/>
                <a:sym typeface="Calibri"/>
              </a:rPr>
              <a:t>No cuentan con más de 3 minutos para convencerlo a Jeff que vale la pena tener una reunión en mayor profundidad y explicarles el diseño de la plataforma.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300">
                <a:latin typeface="Calibri"/>
                <a:ea typeface="Calibri"/>
                <a:cs typeface="Calibri"/>
                <a:sym typeface="Calibri"/>
              </a:rPr>
              <a:t>Piensen, en equipos, en el diseño de una plataforma que busque crear valor y permita mantenerlo en el tiempo.  No olviden que tienen que convencer a Jeff de que la pena apostar por su diseño.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-80375" y="76210"/>
            <a:ext cx="18288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chemeClr val="dk1"/>
                </a:solidFill>
              </a:rPr>
              <a:t>PREGUNTAS CLAVES</a:t>
            </a:r>
            <a:endParaRPr b="1" sz="6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chemeClr val="dk1"/>
                </a:solidFill>
              </a:rPr>
              <a:t> PARA PENSAR EL DISEÑO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73850" y="1813150"/>
            <a:ext cx="10528200" cy="9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 u="sng">
                <a:latin typeface="Calibri"/>
                <a:ea typeface="Calibri"/>
                <a:cs typeface="Calibri"/>
                <a:sym typeface="Calibri"/>
              </a:rPr>
              <a:t>CORE INTERACTION: Participants, Unit Value y Filters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¿Cuáles son los participantes que van a interactuar en la plataforma? Es decir, identificar consumidores y usuarios.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¿Cuál es la unidad de valor que se pondrá a disposición de los consumidores? ¿Cómo sugieren filtrar las unidades de valor para que lleguen a los potenciales consumidores interesados?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 u="sng">
                <a:latin typeface="Calibri"/>
                <a:ea typeface="Calibri"/>
                <a:cs typeface="Calibri"/>
                <a:sym typeface="Calibri"/>
              </a:rPr>
              <a:t>EXCHANGE: Information, Product &amp; Currency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¿Qué intercambio propone la plataforma? ¿Será solo envió de información, entrega de bienes, prestación de servicios o una combinación? ¿Cómo se piensa monetizar el intercambio?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 u="sng">
                <a:latin typeface="Calibri"/>
                <a:ea typeface="Calibri"/>
                <a:cs typeface="Calibri"/>
                <a:sym typeface="Calibri"/>
              </a:rPr>
              <a:t>KEEP INTERACTION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¿Cómo convencernos que la plataforma no sea un debut y despedida?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latin typeface="Calibri"/>
                <a:ea typeface="Calibri"/>
                <a:cs typeface="Calibri"/>
                <a:sym typeface="Calibri"/>
              </a:rPr>
              <a:t>¿Cómo hacer crecer la red de interacciones?¿Cómo mantener a los participantes? ¿Qué futuros desarrollos pueden realizarse?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25728" r="18474" t="0"/>
          <a:stretch/>
        </p:blipFill>
        <p:spPr>
          <a:xfrm>
            <a:off x="11633150" y="2461000"/>
            <a:ext cx="6288725" cy="75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FE2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d4bcfaa2d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50" y="252875"/>
            <a:ext cx="5666500" cy="39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d4bcfaa2da_0_12"/>
          <p:cNvSpPr txBox="1"/>
          <p:nvPr/>
        </p:nvSpPr>
        <p:spPr>
          <a:xfrm>
            <a:off x="341525" y="5018600"/>
            <a:ext cx="10467900" cy="5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 u="sng">
                <a:latin typeface="Calibri"/>
                <a:ea typeface="Calibri"/>
                <a:cs typeface="Calibri"/>
                <a:sym typeface="Calibri"/>
              </a:rPr>
              <a:t>Todos nosotros seremos hoy, Jeff Bezos.</a:t>
            </a:r>
            <a:r>
              <a:rPr lang="es-AR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latin typeface="Calibri"/>
                <a:ea typeface="Calibri"/>
                <a:cs typeface="Calibri"/>
                <a:sym typeface="Calibri"/>
              </a:rPr>
              <a:t>En el siguiente menti votaremos al equipo que nos parezca darle una oportunidad de invertir en su desarrollo por ser una solución necesaria, factible, que no existe en el mercado y haber presentado un diseño consistente y con posibilidad de perdurar en el tiempo.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3600">
                <a:latin typeface="Calibri"/>
                <a:ea typeface="Calibri"/>
                <a:cs typeface="Calibri"/>
                <a:sym typeface="Calibri"/>
              </a:rPr>
              <a:t>¡100 UdeCoins para el equipo ganador!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d4bcfaa2d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200" y="252875"/>
            <a:ext cx="6972824" cy="4641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d4bcfaa2da_0_12"/>
          <p:cNvSpPr txBox="1"/>
          <p:nvPr/>
        </p:nvSpPr>
        <p:spPr>
          <a:xfrm>
            <a:off x="17258850" y="6087825"/>
            <a:ext cx="115728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d4bcfaa2da_0_12"/>
          <p:cNvSpPr/>
          <p:nvPr/>
        </p:nvSpPr>
        <p:spPr>
          <a:xfrm>
            <a:off x="12135450" y="421925"/>
            <a:ext cx="1225500" cy="12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900"/>
              <a:t>?</a:t>
            </a:r>
            <a:endParaRPr b="1" sz="4900"/>
          </a:p>
        </p:txBody>
      </p:sp>
      <p:sp>
        <p:nvSpPr>
          <p:cNvPr id="199" name="Google Shape;199;gd4bcfaa2da_0_12"/>
          <p:cNvSpPr/>
          <p:nvPr/>
        </p:nvSpPr>
        <p:spPr>
          <a:xfrm>
            <a:off x="12778375" y="2169900"/>
            <a:ext cx="1848600" cy="1350300"/>
          </a:xfrm>
          <a:prstGeom prst="wedgeEllipseCallout">
            <a:avLst>
              <a:gd fmla="val 70643" name="adj1"/>
              <a:gd fmla="val -916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¡Excelente Idea! ¡Agendemos una reunión!</a:t>
            </a:r>
            <a:endParaRPr/>
          </a:p>
        </p:txBody>
      </p:sp>
      <p:pic>
        <p:nvPicPr>
          <p:cNvPr id="200" name="Google Shape;200;gd4bcfaa2da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4375" y="6040100"/>
            <a:ext cx="3560451" cy="3575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d4bcfaa2da_0_12"/>
          <p:cNvSpPr txBox="1"/>
          <p:nvPr/>
        </p:nvSpPr>
        <p:spPr>
          <a:xfrm>
            <a:off x="112800" y="90250"/>
            <a:ext cx="81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latin typeface="Calibri"/>
                <a:ea typeface="Calibri"/>
                <a:cs typeface="Calibri"/>
                <a:sym typeface="Calibri"/>
              </a:rPr>
              <a:t>Lola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d82f998e3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50" y="252875"/>
            <a:ext cx="5666500" cy="39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d82f998e33_0_1"/>
          <p:cNvSpPr txBox="1"/>
          <p:nvPr/>
        </p:nvSpPr>
        <p:spPr>
          <a:xfrm>
            <a:off x="341525" y="5018600"/>
            <a:ext cx="10467900" cy="5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 u="sng">
                <a:latin typeface="Calibri"/>
                <a:ea typeface="Calibri"/>
                <a:cs typeface="Calibri"/>
                <a:sym typeface="Calibri"/>
              </a:rPr>
              <a:t>Todos nosotros seremos hoy, Jeff Bezos.</a:t>
            </a:r>
            <a:r>
              <a:rPr lang="es-AR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latin typeface="Calibri"/>
                <a:ea typeface="Calibri"/>
                <a:cs typeface="Calibri"/>
                <a:sym typeface="Calibri"/>
              </a:rPr>
              <a:t>En el siguiente menti votaremos al equipo que nos parezca darle una oportunidad de invertir en su desarrollo por ser una solución necesaria, factible, que no existe en el mercado y haber presentado un diseño consistente y con posibilidad de perdurar en el tiempo.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3600">
                <a:latin typeface="Calibri"/>
                <a:ea typeface="Calibri"/>
                <a:cs typeface="Calibri"/>
                <a:sym typeface="Calibri"/>
              </a:rPr>
              <a:t>¡100 UdeCoins para el equipo ganador!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d82f998e3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200" y="252875"/>
            <a:ext cx="6972824" cy="4641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82f998e33_0_1"/>
          <p:cNvSpPr txBox="1"/>
          <p:nvPr/>
        </p:nvSpPr>
        <p:spPr>
          <a:xfrm>
            <a:off x="17258850" y="6087825"/>
            <a:ext cx="115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d82f998e33_0_1"/>
          <p:cNvSpPr/>
          <p:nvPr/>
        </p:nvSpPr>
        <p:spPr>
          <a:xfrm>
            <a:off x="12135450" y="421925"/>
            <a:ext cx="1225500" cy="12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900"/>
              <a:t>?</a:t>
            </a:r>
            <a:endParaRPr b="1" sz="4900"/>
          </a:p>
        </p:txBody>
      </p:sp>
      <p:sp>
        <p:nvSpPr>
          <p:cNvPr id="212" name="Google Shape;212;gd82f998e33_0_1"/>
          <p:cNvSpPr/>
          <p:nvPr/>
        </p:nvSpPr>
        <p:spPr>
          <a:xfrm>
            <a:off x="12778375" y="2169900"/>
            <a:ext cx="1848600" cy="1350300"/>
          </a:xfrm>
          <a:prstGeom prst="wedgeEllipseCallout">
            <a:avLst>
              <a:gd fmla="val 70643" name="adj1"/>
              <a:gd fmla="val -916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¡Excelente Idea! ¡Agendemos una reunión!</a:t>
            </a:r>
            <a:endParaRPr/>
          </a:p>
        </p:txBody>
      </p:sp>
      <p:sp>
        <p:nvSpPr>
          <p:cNvPr id="213" name="Google Shape;213;gd82f998e33_0_1"/>
          <p:cNvSpPr txBox="1"/>
          <p:nvPr/>
        </p:nvSpPr>
        <p:spPr>
          <a:xfrm>
            <a:off x="112800" y="90250"/>
            <a:ext cx="81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latin typeface="Calibri"/>
                <a:ea typeface="Calibri"/>
                <a:cs typeface="Calibri"/>
                <a:sym typeface="Calibri"/>
              </a:rPr>
              <a:t>Mati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d82f998e3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8500" y="5716600"/>
            <a:ext cx="4196201" cy="42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d4bcfaa2da_0_106"/>
          <p:cNvPicPr preferRelativeResize="0"/>
          <p:nvPr/>
        </p:nvPicPr>
        <p:blipFill rotWithShape="1">
          <a:blip r:embed="rId3">
            <a:alphaModFix/>
          </a:blip>
          <a:srcRect b="0" l="0" r="5132" t="0"/>
          <a:stretch/>
        </p:blipFill>
        <p:spPr>
          <a:xfrm>
            <a:off x="9601200" y="3816781"/>
            <a:ext cx="3352800" cy="351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d4bcfaa2da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1" y="4355083"/>
            <a:ext cx="4273668" cy="2438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d4bcfaa2da_0_106"/>
          <p:cNvSpPr txBox="1"/>
          <p:nvPr/>
        </p:nvSpPr>
        <p:spPr>
          <a:xfrm>
            <a:off x="3154927" y="1485900"/>
            <a:ext cx="11640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8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NUESTRO </a:t>
            </a:r>
            <a:r>
              <a:rPr lang="es-AR" sz="880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P-O-D-A</a:t>
            </a:r>
            <a:endParaRPr/>
          </a:p>
        </p:txBody>
      </p:sp>
      <p:sp>
        <p:nvSpPr>
          <p:cNvPr id="222" name="Google Shape;222;gd4bcfaa2da_0_106"/>
          <p:cNvSpPr txBox="1"/>
          <p:nvPr/>
        </p:nvSpPr>
        <p:spPr>
          <a:xfrm>
            <a:off x="3154925" y="8216326"/>
            <a:ext cx="1120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Mejoremos la experiencia de clase juntos.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2020-09-14T10:40:55Z</dcterms:created>
  <dc:creator>Maria Dolores Gosende</dc:creator>
</cp:coreProperties>
</file>