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77" r:id="rId6"/>
    <p:sldId id="278" r:id="rId7"/>
    <p:sldId id="279" r:id="rId8"/>
    <p:sldId id="272" r:id="rId9"/>
    <p:sldId id="273" r:id="rId10"/>
    <p:sldId id="259" r:id="rId11"/>
    <p:sldId id="261" r:id="rId12"/>
    <p:sldId id="263" r:id="rId13"/>
    <p:sldId id="275" r:id="rId14"/>
    <p:sldId id="264" r:id="rId15"/>
    <p:sldId id="265" r:id="rId16"/>
    <p:sldId id="266" r:id="rId17"/>
    <p:sldId id="268" r:id="rId18"/>
    <p:sldId id="269" r:id="rId19"/>
    <p:sldId id="270" r:id="rId20"/>
    <p:sldId id="280" r:id="rId21"/>
    <p:sldId id="267" r:id="rId22"/>
    <p:sldId id="282" r:id="rId23"/>
    <p:sldId id="281"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1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Editar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9/26/2019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9/26/2019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9/26/2019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9/26/2019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tom.as@correo.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err="1"/>
              <a:t>Programacion</a:t>
            </a:r>
            <a:r>
              <a:rPr lang="es-MX" dirty="0"/>
              <a:t> web 2</a:t>
            </a:r>
          </a:p>
        </p:txBody>
      </p:sp>
      <p:sp>
        <p:nvSpPr>
          <p:cNvPr id="3" name="Subtítulo 2"/>
          <p:cNvSpPr>
            <a:spLocks noGrp="1"/>
          </p:cNvSpPr>
          <p:nvPr>
            <p:ph type="subTitle" idx="1"/>
          </p:nvPr>
        </p:nvSpPr>
        <p:spPr/>
        <p:txBody>
          <a:bodyPr/>
          <a:lstStyle/>
          <a:p>
            <a:r>
              <a:rPr lang="es-MX" dirty="0"/>
              <a:t>Operaciones con las </a:t>
            </a:r>
            <a:r>
              <a:rPr lang="es-MX" dirty="0" err="1"/>
              <a:t>bd</a:t>
            </a:r>
            <a:endParaRPr lang="es-MX" dirty="0"/>
          </a:p>
        </p:txBody>
      </p:sp>
    </p:spTree>
    <p:extLst>
      <p:ext uri="{BB962C8B-B14F-4D97-AF65-F5344CB8AC3E}">
        <p14:creationId xmlns:p14="http://schemas.microsoft.com/office/powerpoint/2010/main" val="2273177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MYSQLi</a:t>
            </a:r>
            <a:endParaRPr lang="es-MX" dirty="0"/>
          </a:p>
        </p:txBody>
      </p:sp>
      <p:sp>
        <p:nvSpPr>
          <p:cNvPr id="8" name="Marcador de contenido 7"/>
          <p:cNvSpPr>
            <a:spLocks noGrp="1"/>
          </p:cNvSpPr>
          <p:nvPr>
            <p:ph idx="1"/>
          </p:nvPr>
        </p:nvSpPr>
        <p:spPr/>
        <p:txBody>
          <a:bodyPr>
            <a:normAutofit/>
          </a:bodyPr>
          <a:lstStyle/>
          <a:p>
            <a:r>
              <a:rPr lang="es-MX" dirty="0">
                <a:latin typeface="Arial Nova Cond Light" panose="020B0306020202020204" pitchFamily="34" charset="0"/>
              </a:rPr>
              <a:t>Aquí está el ejemplo básico de código PHP que se puede usar para establecer una conexión a una base de datos </a:t>
            </a:r>
            <a:r>
              <a:rPr lang="es-MX" dirty="0" err="1">
                <a:latin typeface="Arial Nova Cond Light" panose="020B0306020202020204" pitchFamily="34" charset="0"/>
              </a:rPr>
              <a:t>MySQL</a:t>
            </a:r>
            <a:r>
              <a:rPr lang="es-MX" dirty="0">
                <a:latin typeface="Arial Nova Cond Light" panose="020B0306020202020204" pitchFamily="34" charset="0"/>
              </a:rPr>
              <a:t> usando </a:t>
            </a:r>
            <a:r>
              <a:rPr lang="es-MX" dirty="0" err="1">
                <a:latin typeface="Arial Nova Cond Light" panose="020B0306020202020204" pitchFamily="34" charset="0"/>
              </a:rPr>
              <a:t>MySQLi</a:t>
            </a:r>
            <a:r>
              <a:rPr lang="es-MX" dirty="0">
                <a:latin typeface="Arial Nova Cond Light" panose="020B0306020202020204" pitchFamily="34" charset="0"/>
              </a:rPr>
              <a:t>:</a:t>
            </a:r>
          </a:p>
          <a:p>
            <a:endParaRPr lang="es-MX" dirty="0"/>
          </a:p>
        </p:txBody>
      </p:sp>
      <p:sp>
        <p:nvSpPr>
          <p:cNvPr id="9" name="Rectángulo 8"/>
          <p:cNvSpPr/>
          <p:nvPr/>
        </p:nvSpPr>
        <p:spPr>
          <a:xfrm>
            <a:off x="1385636" y="2951481"/>
            <a:ext cx="8566438" cy="3754874"/>
          </a:xfrm>
          <a:prstGeom prst="rect">
            <a:avLst/>
          </a:prstGeom>
        </p:spPr>
        <p:txBody>
          <a:bodyPr wrap="square">
            <a:spAutoFit/>
          </a:bodyPr>
          <a:lstStyle/>
          <a:p>
            <a:r>
              <a:rPr lang="es-MX" sz="1400" dirty="0"/>
              <a:t>&lt;?</a:t>
            </a:r>
            <a:r>
              <a:rPr lang="es-MX" sz="1400" dirty="0" err="1"/>
              <a:t>php</a:t>
            </a:r>
            <a:endParaRPr lang="es-MX" sz="1400" dirty="0"/>
          </a:p>
          <a:p>
            <a:pPr fontAlgn="base"/>
            <a:r>
              <a:rPr lang="es-ES" sz="1400" dirty="0"/>
              <a:t>$server     = 'localhost'; //servidor</a:t>
            </a:r>
          </a:p>
          <a:p>
            <a:pPr fontAlgn="base"/>
            <a:r>
              <a:rPr lang="es-ES" sz="1400" dirty="0"/>
              <a:t>$</a:t>
            </a:r>
            <a:r>
              <a:rPr lang="es-ES" sz="1400" dirty="0" err="1"/>
              <a:t>username</a:t>
            </a:r>
            <a:r>
              <a:rPr lang="es-ES" sz="1400" dirty="0"/>
              <a:t>   = '</a:t>
            </a:r>
            <a:r>
              <a:rPr lang="es-ES" sz="1400" dirty="0" err="1"/>
              <a:t>xxxxxx</a:t>
            </a:r>
            <a:r>
              <a:rPr lang="es-ES" sz="1400" dirty="0"/>
              <a:t>'; //usuario de la base de datos</a:t>
            </a:r>
          </a:p>
          <a:p>
            <a:pPr fontAlgn="base"/>
            <a:r>
              <a:rPr lang="es-ES" sz="1400" dirty="0"/>
              <a:t>$</a:t>
            </a:r>
            <a:r>
              <a:rPr lang="es-ES" sz="1400" dirty="0" err="1"/>
              <a:t>password</a:t>
            </a:r>
            <a:r>
              <a:rPr lang="es-ES" sz="1400" dirty="0"/>
              <a:t>   = '</a:t>
            </a:r>
            <a:r>
              <a:rPr lang="es-ES" sz="1400" dirty="0" err="1"/>
              <a:t>yyyyyy</a:t>
            </a:r>
            <a:r>
              <a:rPr lang="es-ES" sz="1400" dirty="0"/>
              <a:t>'; //</a:t>
            </a:r>
            <a:r>
              <a:rPr lang="es-ES" sz="1400" dirty="0" err="1"/>
              <a:t>password</a:t>
            </a:r>
            <a:r>
              <a:rPr lang="es-ES" sz="1400" dirty="0"/>
              <a:t> del usuario de la base de datos</a:t>
            </a:r>
          </a:p>
          <a:p>
            <a:pPr fontAlgn="base"/>
            <a:r>
              <a:rPr lang="es-ES" sz="1400" dirty="0"/>
              <a:t>$</a:t>
            </a:r>
            <a:r>
              <a:rPr lang="es-ES" sz="1400" dirty="0" err="1"/>
              <a:t>database</a:t>
            </a:r>
            <a:r>
              <a:rPr lang="es-ES" sz="1400" dirty="0"/>
              <a:t>   = '</a:t>
            </a:r>
            <a:r>
              <a:rPr lang="es-ES" sz="1400" dirty="0" err="1"/>
              <a:t>mibasedatos</a:t>
            </a:r>
            <a:r>
              <a:rPr lang="es-ES" sz="1400" dirty="0"/>
              <a:t>'; //nombre de la base de datos</a:t>
            </a:r>
          </a:p>
          <a:p>
            <a:pPr fontAlgn="base"/>
            <a:r>
              <a:rPr lang="es-ES" sz="1400" dirty="0"/>
              <a:t> </a:t>
            </a:r>
          </a:p>
          <a:p>
            <a:pPr fontAlgn="base"/>
            <a:r>
              <a:rPr lang="es-ES" sz="1400" dirty="0"/>
              <a:t>$</a:t>
            </a:r>
            <a:r>
              <a:rPr lang="es-ES" sz="1400" dirty="0" err="1"/>
              <a:t>conexion</a:t>
            </a:r>
            <a:r>
              <a:rPr lang="es-ES" sz="1400" dirty="0"/>
              <a:t> = new </a:t>
            </a:r>
            <a:r>
              <a:rPr lang="es-ES" sz="1400" dirty="0" err="1"/>
              <a:t>mysqli</a:t>
            </a:r>
            <a:r>
              <a:rPr lang="es-ES" sz="1400" dirty="0"/>
              <a:t>();</a:t>
            </a:r>
          </a:p>
          <a:p>
            <a:pPr fontAlgn="base"/>
            <a:r>
              <a:rPr lang="es-ES" sz="1400" dirty="0"/>
              <a:t>@$</a:t>
            </a:r>
            <a:r>
              <a:rPr lang="es-ES" sz="1400" dirty="0" err="1"/>
              <a:t>conexion</a:t>
            </a:r>
            <a:r>
              <a:rPr lang="es-ES" sz="1400" dirty="0"/>
              <a:t>-&gt;</a:t>
            </a:r>
            <a:r>
              <a:rPr lang="es-ES" sz="1400" dirty="0" err="1"/>
              <a:t>connect</a:t>
            </a:r>
            <a:r>
              <a:rPr lang="es-ES" sz="1400" dirty="0"/>
              <a:t>($server, $</a:t>
            </a:r>
            <a:r>
              <a:rPr lang="es-ES" sz="1400" dirty="0" err="1"/>
              <a:t>username</a:t>
            </a:r>
            <a:r>
              <a:rPr lang="es-ES" sz="1400" dirty="0"/>
              <a:t>, $</a:t>
            </a:r>
            <a:r>
              <a:rPr lang="es-ES" sz="1400" dirty="0" err="1"/>
              <a:t>password</a:t>
            </a:r>
            <a:r>
              <a:rPr lang="es-ES" sz="1400" dirty="0"/>
              <a:t>, $</a:t>
            </a:r>
            <a:r>
              <a:rPr lang="es-ES" sz="1400" dirty="0" err="1"/>
              <a:t>database</a:t>
            </a:r>
            <a:r>
              <a:rPr lang="es-ES" sz="1400" dirty="0"/>
              <a:t>);</a:t>
            </a:r>
          </a:p>
          <a:p>
            <a:pPr fontAlgn="base"/>
            <a:r>
              <a:rPr lang="es-ES" sz="1400" dirty="0"/>
              <a:t>/*</a:t>
            </a:r>
          </a:p>
          <a:p>
            <a:pPr fontAlgn="base"/>
            <a:r>
              <a:rPr lang="es-ES" sz="1400" dirty="0"/>
              <a:t>Las 2 </a:t>
            </a:r>
            <a:r>
              <a:rPr lang="es-ES" sz="1400" dirty="0" err="1"/>
              <a:t>lineas</a:t>
            </a:r>
            <a:r>
              <a:rPr lang="es-ES" sz="1400" dirty="0"/>
              <a:t> de arriba se pueden resumir en:</a:t>
            </a:r>
          </a:p>
          <a:p>
            <a:pPr fontAlgn="base"/>
            <a:r>
              <a:rPr lang="es-ES" sz="1400" dirty="0"/>
              <a:t>$</a:t>
            </a:r>
            <a:r>
              <a:rPr lang="es-ES" sz="1400" dirty="0" err="1"/>
              <a:t>conexion</a:t>
            </a:r>
            <a:r>
              <a:rPr lang="es-ES" sz="1400" dirty="0"/>
              <a:t> = @new </a:t>
            </a:r>
            <a:r>
              <a:rPr lang="es-ES" sz="1400" dirty="0" err="1"/>
              <a:t>mysqli</a:t>
            </a:r>
            <a:r>
              <a:rPr lang="es-ES" sz="1400" dirty="0"/>
              <a:t>($server, $</a:t>
            </a:r>
            <a:r>
              <a:rPr lang="es-ES" sz="1400" dirty="0" err="1"/>
              <a:t>username</a:t>
            </a:r>
            <a:r>
              <a:rPr lang="es-ES" sz="1400" dirty="0"/>
              <a:t>, $</a:t>
            </a:r>
            <a:r>
              <a:rPr lang="es-ES" sz="1400" dirty="0" err="1"/>
              <a:t>password</a:t>
            </a:r>
            <a:r>
              <a:rPr lang="es-ES" sz="1400" dirty="0"/>
              <a:t>, $</a:t>
            </a:r>
            <a:r>
              <a:rPr lang="es-ES" sz="1400" dirty="0" err="1"/>
              <a:t>database</a:t>
            </a:r>
            <a:r>
              <a:rPr lang="es-ES" sz="1400" dirty="0"/>
              <a:t>);</a:t>
            </a:r>
          </a:p>
          <a:p>
            <a:pPr fontAlgn="base"/>
            <a:r>
              <a:rPr lang="es-ES" sz="1400" dirty="0"/>
              <a:t>El @ adelante de las funciones significa que no generará error o </a:t>
            </a:r>
            <a:r>
              <a:rPr lang="es-ES" sz="1400" dirty="0" err="1"/>
              <a:t>warnings</a:t>
            </a:r>
            <a:endParaRPr lang="es-ES" sz="1400" dirty="0"/>
          </a:p>
          <a:p>
            <a:pPr fontAlgn="base"/>
            <a:r>
              <a:rPr lang="es-ES" sz="1400" dirty="0"/>
              <a:t>*/</a:t>
            </a:r>
          </a:p>
          <a:p>
            <a:pPr fontAlgn="base"/>
            <a:r>
              <a:rPr lang="es-ES" sz="1400" dirty="0" err="1"/>
              <a:t>if</a:t>
            </a:r>
            <a:r>
              <a:rPr lang="es-ES" sz="1400" dirty="0"/>
              <a:t> ($</a:t>
            </a:r>
            <a:r>
              <a:rPr lang="es-ES" sz="1400" dirty="0" err="1"/>
              <a:t>conexion</a:t>
            </a:r>
            <a:r>
              <a:rPr lang="es-ES" sz="1400" dirty="0"/>
              <a:t>-&gt;</a:t>
            </a:r>
            <a:r>
              <a:rPr lang="es-ES" sz="1400" dirty="0" err="1"/>
              <a:t>connect_error</a:t>
            </a:r>
            <a:r>
              <a:rPr lang="es-ES" sz="1400" dirty="0"/>
              <a:t>) //verificamos si hubo un error al conectar, recuerden que pusimos el @ para evitarlo</a:t>
            </a:r>
          </a:p>
          <a:p>
            <a:pPr fontAlgn="base"/>
            <a:r>
              <a:rPr lang="es-ES" sz="1400" dirty="0"/>
              <a:t>{</a:t>
            </a:r>
          </a:p>
          <a:p>
            <a:pPr fontAlgn="base"/>
            <a:r>
              <a:rPr lang="es-ES" sz="1400" dirty="0"/>
              <a:t>    die('Error de conexión: ' . $</a:t>
            </a:r>
            <a:r>
              <a:rPr lang="es-ES" sz="1400" dirty="0" err="1"/>
              <a:t>conexion</a:t>
            </a:r>
            <a:r>
              <a:rPr lang="es-ES" sz="1400" dirty="0"/>
              <a:t>-&gt;</a:t>
            </a:r>
            <a:r>
              <a:rPr lang="es-ES" sz="1400" dirty="0" err="1"/>
              <a:t>connect_error</a:t>
            </a:r>
            <a:r>
              <a:rPr lang="es-ES" sz="1400" dirty="0"/>
              <a:t>); //si hay un error termina la aplicación y mostramos el error</a:t>
            </a:r>
          </a:p>
          <a:p>
            <a:pPr fontAlgn="base"/>
            <a:r>
              <a:rPr lang="es-ES" sz="1400" dirty="0"/>
              <a:t>}</a:t>
            </a:r>
          </a:p>
        </p:txBody>
      </p:sp>
    </p:spTree>
    <p:extLst>
      <p:ext uri="{BB962C8B-B14F-4D97-AF65-F5344CB8AC3E}">
        <p14:creationId xmlns:p14="http://schemas.microsoft.com/office/powerpoint/2010/main" val="692878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PDO</a:t>
            </a:r>
            <a:endParaRPr lang="es-MX" dirty="0"/>
          </a:p>
        </p:txBody>
      </p:sp>
      <p:sp>
        <p:nvSpPr>
          <p:cNvPr id="3" name="Marcador de contenido 2"/>
          <p:cNvSpPr>
            <a:spLocks noGrp="1"/>
          </p:cNvSpPr>
          <p:nvPr>
            <p:ph idx="1"/>
          </p:nvPr>
        </p:nvSpPr>
        <p:spPr/>
        <p:txBody>
          <a:bodyPr/>
          <a:lstStyle/>
          <a:p>
            <a:r>
              <a:rPr lang="es-MX" dirty="0">
                <a:latin typeface="Arial Nova Cond Light" panose="020B0306020202020204" pitchFamily="34" charset="0"/>
              </a:rPr>
              <a:t>Una conexión de base de datos PDO requiere que crees un nuevo ‘objeto PDO’ con un Nombre de origen de datos (DSN – Data </a:t>
            </a:r>
            <a:r>
              <a:rPr lang="es-MX" dirty="0" err="1">
                <a:latin typeface="Arial Nova Cond Light" panose="020B0306020202020204" pitchFamily="34" charset="0"/>
              </a:rPr>
              <a:t>Source</a:t>
            </a:r>
            <a:r>
              <a:rPr lang="es-MX" dirty="0">
                <a:latin typeface="Arial Nova Cond Light" panose="020B0306020202020204" pitchFamily="34" charset="0"/>
              </a:rPr>
              <a:t> </a:t>
            </a:r>
            <a:r>
              <a:rPr lang="es-MX" dirty="0" err="1">
                <a:latin typeface="Arial Nova Cond Light" panose="020B0306020202020204" pitchFamily="34" charset="0"/>
              </a:rPr>
              <a:t>Name</a:t>
            </a:r>
            <a:r>
              <a:rPr lang="es-MX" dirty="0">
                <a:latin typeface="Arial Nova Cond Light" panose="020B0306020202020204" pitchFamily="34" charset="0"/>
              </a:rPr>
              <a:t>), nombre de usuario y contraseña. El DSN define el tipo de base de datos, el nombre de la base de datos y cualquier otra información, si es necesario. El DSN puede ser una variable simple que luego se usa como parámetro al crear el objeto PDO real, como se muestra en el siguiente código.</a:t>
            </a:r>
          </a:p>
          <a:p>
            <a:r>
              <a:rPr lang="es-MX" dirty="0">
                <a:latin typeface="Arial Nova Cond Light" panose="020B0306020202020204" pitchFamily="34" charset="0"/>
              </a:rPr>
              <a:t>PDO es compatible con varios tipos de bases de datos y el DSN es donde defines las conexiones alternativas, reemplazando la línea ‘</a:t>
            </a:r>
            <a:r>
              <a:rPr lang="es-MX" dirty="0" err="1">
                <a:latin typeface="Arial Nova Cond Light" panose="020B0306020202020204" pitchFamily="34" charset="0"/>
              </a:rPr>
              <a:t>mysql</a:t>
            </a:r>
            <a:r>
              <a:rPr lang="es-MX" dirty="0">
                <a:latin typeface="Arial Nova Cond Light" panose="020B0306020202020204" pitchFamily="34" charset="0"/>
              </a:rPr>
              <a:t>:’ con la sintaxis de la otra base de datos. En un script real, puedes permitirle al usuario elegir qué conexión utilizar y escribir código que elija la variable DSN requerida</a:t>
            </a:r>
            <a:r>
              <a:rPr lang="es-MX" dirty="0">
                <a:latin typeface="Arial Nova Light" panose="020B0304020202020204" pitchFamily="34" charset="0"/>
              </a:rPr>
              <a:t>. </a:t>
            </a:r>
          </a:p>
        </p:txBody>
      </p:sp>
    </p:spTree>
    <p:extLst>
      <p:ext uri="{BB962C8B-B14F-4D97-AF65-F5344CB8AC3E}">
        <p14:creationId xmlns:p14="http://schemas.microsoft.com/office/powerpoint/2010/main" val="3102640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24128" y="822960"/>
            <a:ext cx="9720073" cy="2011680"/>
          </a:xfrm>
        </p:spPr>
        <p:txBody>
          <a:bodyPr>
            <a:normAutofit/>
          </a:bodyPr>
          <a:lstStyle/>
          <a:p>
            <a:r>
              <a:rPr lang="es-MX" dirty="0">
                <a:latin typeface="Arial Nova Cond Light" panose="020B0306020202020204" pitchFamily="34" charset="0"/>
              </a:rPr>
              <a:t>Al crear el objeto PDO que representa la conexión de la base de datos, puedes envolverlo en el código ‘try … catch …’. Esto significa que el script intentará conectarse usando el código provisto, y si hay algún problema, se ejecutará el código en la sección ‘catch’. Puedes usar el bloque catch para mostrar mensajes de error o ejecutar un código alternativo si falla la prueba. En este ejemplo, se muestra un mensaje de error simple para decirte qué parte de la información era incorrecta.</a:t>
            </a:r>
          </a:p>
          <a:p>
            <a:endParaRPr lang="es-MX" dirty="0">
              <a:latin typeface="Arial Nova Cond Light" panose="020B0306020202020204" pitchFamily="34" charset="0"/>
            </a:endParaRPr>
          </a:p>
        </p:txBody>
      </p:sp>
      <p:sp>
        <p:nvSpPr>
          <p:cNvPr id="4" name="Rectángulo 3"/>
          <p:cNvSpPr/>
          <p:nvPr/>
        </p:nvSpPr>
        <p:spPr>
          <a:xfrm>
            <a:off x="1494390" y="2834640"/>
            <a:ext cx="7884741" cy="2862322"/>
          </a:xfrm>
          <a:prstGeom prst="rect">
            <a:avLst/>
          </a:prstGeom>
        </p:spPr>
        <p:txBody>
          <a:bodyPr wrap="square">
            <a:spAutoFit/>
          </a:bodyPr>
          <a:lstStyle/>
          <a:p>
            <a:r>
              <a:rPr lang="es-MX" dirty="0"/>
              <a:t>&lt;?</a:t>
            </a:r>
            <a:r>
              <a:rPr lang="es-MX" dirty="0" err="1"/>
              <a:t>php</a:t>
            </a:r>
            <a:endParaRPr lang="es-MX" dirty="0"/>
          </a:p>
          <a:p>
            <a:r>
              <a:rPr lang="es-MX" dirty="0" err="1"/>
              <a:t>if</a:t>
            </a:r>
            <a:r>
              <a:rPr lang="es-MX" dirty="0"/>
              <a:t>($_SERVER['REQUEST_METHOD'] == 'POST') {</a:t>
            </a:r>
          </a:p>
          <a:p>
            <a:r>
              <a:rPr lang="es-MX" dirty="0"/>
              <a:t>    // guardas</a:t>
            </a:r>
          </a:p>
          <a:p>
            <a:endParaRPr lang="es-MX" dirty="0"/>
          </a:p>
          <a:p>
            <a:r>
              <a:rPr lang="es-MX" dirty="0"/>
              <a:t>    $</a:t>
            </a:r>
            <a:r>
              <a:rPr lang="es-MX" dirty="0" err="1"/>
              <a:t>servername</a:t>
            </a:r>
            <a:r>
              <a:rPr lang="es-MX" dirty="0"/>
              <a:t> = "localhost";</a:t>
            </a:r>
          </a:p>
          <a:p>
            <a:r>
              <a:rPr lang="es-MX" dirty="0"/>
              <a:t>    $</a:t>
            </a:r>
            <a:r>
              <a:rPr lang="es-MX" dirty="0" err="1"/>
              <a:t>database</a:t>
            </a:r>
            <a:r>
              <a:rPr lang="es-MX" dirty="0"/>
              <a:t> = "</a:t>
            </a:r>
            <a:r>
              <a:rPr lang="es-MX" dirty="0" err="1"/>
              <a:t>practicaspw</a:t>
            </a:r>
            <a:r>
              <a:rPr lang="es-MX" dirty="0"/>
              <a:t>";</a:t>
            </a:r>
          </a:p>
          <a:p>
            <a:r>
              <a:rPr lang="es-MX" dirty="0"/>
              <a:t>    $</a:t>
            </a:r>
            <a:r>
              <a:rPr lang="es-MX" dirty="0" err="1"/>
              <a:t>username</a:t>
            </a:r>
            <a:r>
              <a:rPr lang="es-MX" dirty="0"/>
              <a:t> = "</a:t>
            </a:r>
            <a:r>
              <a:rPr lang="es-MX" dirty="0" err="1"/>
              <a:t>root</a:t>
            </a:r>
            <a:r>
              <a:rPr lang="es-MX" dirty="0"/>
              <a:t>";</a:t>
            </a:r>
          </a:p>
          <a:p>
            <a:r>
              <a:rPr lang="es-MX" dirty="0"/>
              <a:t>    $</a:t>
            </a:r>
            <a:r>
              <a:rPr lang="es-MX" dirty="0" err="1"/>
              <a:t>password</a:t>
            </a:r>
            <a:r>
              <a:rPr lang="es-MX" dirty="0"/>
              <a:t> = "";</a:t>
            </a:r>
          </a:p>
          <a:p>
            <a:r>
              <a:rPr lang="es-MX" dirty="0"/>
              <a:t>    $</a:t>
            </a:r>
            <a:r>
              <a:rPr lang="es-MX" dirty="0" err="1"/>
              <a:t>sql</a:t>
            </a:r>
            <a:r>
              <a:rPr lang="es-MX" dirty="0"/>
              <a:t> = "</a:t>
            </a:r>
            <a:r>
              <a:rPr lang="es-MX" dirty="0" err="1"/>
              <a:t>mysql:host</a:t>
            </a:r>
            <a:r>
              <a:rPr lang="es-MX" dirty="0"/>
              <a:t>=$</a:t>
            </a:r>
            <a:r>
              <a:rPr lang="es-MX" dirty="0" err="1"/>
              <a:t>servername;dbname</a:t>
            </a:r>
            <a:r>
              <a:rPr lang="es-MX" dirty="0"/>
              <a:t>=$</a:t>
            </a:r>
            <a:r>
              <a:rPr lang="es-MX" dirty="0" err="1"/>
              <a:t>database</a:t>
            </a:r>
            <a:r>
              <a:rPr lang="es-MX" dirty="0"/>
              <a:t>;";</a:t>
            </a:r>
          </a:p>
          <a:p>
            <a:r>
              <a:rPr lang="es-MX" dirty="0"/>
              <a:t>    $</a:t>
            </a:r>
            <a:r>
              <a:rPr lang="es-MX" dirty="0" err="1"/>
              <a:t>dsn_Options</a:t>
            </a:r>
            <a:r>
              <a:rPr lang="es-MX" dirty="0"/>
              <a:t> = [PDO::ATTR_ERRMODE =&gt; PDO::ERRMODE_EXCEPTION];</a:t>
            </a:r>
          </a:p>
        </p:txBody>
      </p:sp>
    </p:spTree>
    <p:extLst>
      <p:ext uri="{BB962C8B-B14F-4D97-AF65-F5344CB8AC3E}">
        <p14:creationId xmlns:p14="http://schemas.microsoft.com/office/powerpoint/2010/main" val="1800837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5F732BE-054B-4A3C-B42E-7CA591BC3B32}"/>
              </a:ext>
            </a:extLst>
          </p:cNvPr>
          <p:cNvSpPr>
            <a:spLocks noGrp="1"/>
          </p:cNvSpPr>
          <p:nvPr>
            <p:ph idx="1"/>
          </p:nvPr>
        </p:nvSpPr>
        <p:spPr/>
        <p:txBody>
          <a:bodyPr>
            <a:normAutofit fontScale="92500" lnSpcReduction="20000"/>
          </a:bodyPr>
          <a:lstStyle/>
          <a:p>
            <a:r>
              <a:rPr lang="es-MX" dirty="0"/>
              <a:t>    try { </a:t>
            </a:r>
          </a:p>
          <a:p>
            <a:r>
              <a:rPr lang="es-MX" dirty="0"/>
              <a:t>        $</a:t>
            </a:r>
            <a:r>
              <a:rPr lang="es-MX" dirty="0" err="1"/>
              <a:t>cnx</a:t>
            </a:r>
            <a:r>
              <a:rPr lang="es-MX" dirty="0"/>
              <a:t> = new PDO($</a:t>
            </a:r>
            <a:r>
              <a:rPr lang="es-MX" dirty="0" err="1"/>
              <a:t>sql</a:t>
            </a:r>
            <a:r>
              <a:rPr lang="es-MX" dirty="0"/>
              <a:t>, $</a:t>
            </a:r>
            <a:r>
              <a:rPr lang="es-MX" dirty="0" err="1"/>
              <a:t>username</a:t>
            </a:r>
            <a:r>
              <a:rPr lang="es-MX" dirty="0"/>
              <a:t>, $</a:t>
            </a:r>
            <a:r>
              <a:rPr lang="es-MX" dirty="0" err="1"/>
              <a:t>password</a:t>
            </a:r>
            <a:r>
              <a:rPr lang="es-MX" dirty="0"/>
              <a:t>, $</a:t>
            </a:r>
            <a:r>
              <a:rPr lang="es-MX" dirty="0" err="1"/>
              <a:t>dsn_Options</a:t>
            </a:r>
            <a:r>
              <a:rPr lang="es-MX" dirty="0"/>
              <a:t>);</a:t>
            </a:r>
          </a:p>
          <a:p>
            <a:r>
              <a:rPr lang="es-MX" dirty="0"/>
              <a:t>        echo "Conexión exitosa por PDO";</a:t>
            </a:r>
          </a:p>
          <a:p>
            <a:r>
              <a:rPr lang="es-MX" dirty="0"/>
              <a:t>    } catch (</a:t>
            </a:r>
            <a:r>
              <a:rPr lang="es-MX" dirty="0" err="1"/>
              <a:t>PDOException</a:t>
            </a:r>
            <a:r>
              <a:rPr lang="es-MX" dirty="0"/>
              <a:t> $error) {</a:t>
            </a:r>
          </a:p>
          <a:p>
            <a:r>
              <a:rPr lang="es-MX" dirty="0"/>
              <a:t>        echo 'Error de conexión: ' . $error-&gt;</a:t>
            </a:r>
            <a:r>
              <a:rPr lang="es-MX" dirty="0" err="1"/>
              <a:t>getMessage</a:t>
            </a:r>
            <a:r>
              <a:rPr lang="es-MX" dirty="0"/>
              <a:t>();</a:t>
            </a:r>
          </a:p>
          <a:p>
            <a:r>
              <a:rPr lang="es-MX" dirty="0"/>
              <a:t>    }</a:t>
            </a:r>
          </a:p>
          <a:p>
            <a:r>
              <a:rPr lang="es-MX" dirty="0"/>
              <a:t>    </a:t>
            </a:r>
            <a:r>
              <a:rPr lang="es-MX" dirty="0" err="1"/>
              <a:t>finally</a:t>
            </a:r>
            <a:r>
              <a:rPr lang="es-MX" dirty="0"/>
              <a:t>{</a:t>
            </a:r>
          </a:p>
          <a:p>
            <a:r>
              <a:rPr lang="es-MX" dirty="0"/>
              <a:t>        echo "&lt;</a:t>
            </a:r>
            <a:r>
              <a:rPr lang="es-MX" dirty="0" err="1"/>
              <a:t>br</a:t>
            </a:r>
            <a:r>
              <a:rPr lang="es-MX" dirty="0"/>
              <a:t>&gt;";</a:t>
            </a:r>
          </a:p>
          <a:p>
            <a:r>
              <a:rPr lang="es-MX" dirty="0"/>
              <a:t>        </a:t>
            </a:r>
          </a:p>
          <a:p>
            <a:r>
              <a:rPr lang="es-MX" dirty="0"/>
              <a:t>    }</a:t>
            </a:r>
          </a:p>
          <a:p>
            <a:endParaRPr lang="es-MX" dirty="0"/>
          </a:p>
        </p:txBody>
      </p:sp>
    </p:spTree>
    <p:extLst>
      <p:ext uri="{BB962C8B-B14F-4D97-AF65-F5344CB8AC3E}">
        <p14:creationId xmlns:p14="http://schemas.microsoft.com/office/powerpoint/2010/main" val="3940066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errores de conexión PHP </a:t>
            </a:r>
            <a:r>
              <a:rPr lang="es-MX" b="1" dirty="0" err="1"/>
              <a:t>MySQL</a:t>
            </a:r>
            <a:endParaRPr lang="es-MX" dirty="0"/>
          </a:p>
        </p:txBody>
      </p:sp>
      <p:sp>
        <p:nvSpPr>
          <p:cNvPr id="3" name="Marcador de contenido 2"/>
          <p:cNvSpPr>
            <a:spLocks noGrp="1"/>
          </p:cNvSpPr>
          <p:nvPr>
            <p:ph idx="1"/>
          </p:nvPr>
        </p:nvSpPr>
        <p:spPr>
          <a:xfrm>
            <a:off x="841248" y="2000636"/>
            <a:ext cx="9720073" cy="3551078"/>
          </a:xfrm>
        </p:spPr>
        <p:txBody>
          <a:bodyPr/>
          <a:lstStyle/>
          <a:p>
            <a:pPr lvl="0"/>
            <a:r>
              <a:rPr lang="es-MX" altLang="es-MX" dirty="0">
                <a:latin typeface="Arial Nova Cond Light" panose="020B0306020202020204" pitchFamily="34" charset="0"/>
              </a:rPr>
              <a:t>Los errores son ligeramente diferentes para </a:t>
            </a:r>
            <a:r>
              <a:rPr lang="es-MX" altLang="es-MX" dirty="0" err="1">
                <a:latin typeface="Arial Nova Cond Light" panose="020B0306020202020204" pitchFamily="34" charset="0"/>
              </a:rPr>
              <a:t>MySQLi</a:t>
            </a:r>
            <a:r>
              <a:rPr lang="es-MX" altLang="es-MX" dirty="0">
                <a:latin typeface="Arial Nova Cond Light" panose="020B0306020202020204" pitchFamily="34" charset="0"/>
              </a:rPr>
              <a:t> y PDO.</a:t>
            </a:r>
          </a:p>
          <a:p>
            <a:r>
              <a:rPr lang="es-MX" altLang="es-MX" b="1" dirty="0">
                <a:latin typeface="Arial Nova Cond Light" panose="020B0306020202020204" pitchFamily="34" charset="0"/>
              </a:rPr>
              <a:t>Error de contraseña incorrecta</a:t>
            </a:r>
          </a:p>
          <a:p>
            <a:r>
              <a:rPr lang="es-MX" altLang="es-MX" dirty="0">
                <a:latin typeface="Arial Nova Cond Light" panose="020B0306020202020204" pitchFamily="34" charset="0"/>
              </a:rPr>
              <a:t>Por ejemplo, si cambiamos la contraseña en el código PHP un poco (pero no la cambiamos en la base de datos).</a:t>
            </a:r>
          </a:p>
          <a:p>
            <a:pPr marL="91440" lvl="1" indent="-91440">
              <a:spcBef>
                <a:spcPts val="1200"/>
              </a:spcBef>
              <a:spcAft>
                <a:spcPts val="200"/>
              </a:spcAft>
              <a:buSzPct val="100000"/>
              <a:buFont typeface="Tw Cen MT" panose="020B0602020104020603" pitchFamily="34" charset="0"/>
              <a:buChar char=" "/>
            </a:pPr>
            <a:r>
              <a:rPr lang="es-MX" altLang="es-MX" sz="2200" b="1" dirty="0">
                <a:latin typeface="Arial Nova Cond Light" panose="020B0306020202020204" pitchFamily="34" charset="0"/>
              </a:rPr>
              <a:t>Error con </a:t>
            </a:r>
            <a:r>
              <a:rPr lang="es-MX" altLang="es-MX" sz="2200" b="1" dirty="0" err="1">
                <a:latin typeface="Arial Nova Cond Light" panose="020B0306020202020204" pitchFamily="34" charset="0"/>
              </a:rPr>
              <a:t>MySQLi</a:t>
            </a:r>
            <a:r>
              <a:rPr lang="es-MX" altLang="es-MX" sz="2200" b="1" dirty="0">
                <a:latin typeface="Arial Nova Cond Light" panose="020B0306020202020204" pitchFamily="34" charset="0"/>
              </a:rPr>
              <a:t>:  </a:t>
            </a:r>
          </a:p>
          <a:p>
            <a:pPr lvl="0"/>
            <a:endParaRPr lang="es-MX" altLang="es-MX" dirty="0">
              <a:latin typeface="Arial Nova Cond Light" panose="020B0306020202020204" pitchFamily="34" charset="0"/>
            </a:endParaRPr>
          </a:p>
          <a:p>
            <a:pPr marL="91440" lvl="1" indent="-91440">
              <a:spcBef>
                <a:spcPts val="1200"/>
              </a:spcBef>
              <a:spcAft>
                <a:spcPts val="200"/>
              </a:spcAft>
              <a:buSzPct val="100000"/>
              <a:buFont typeface="Tw Cen MT" panose="020B0602020104020603" pitchFamily="34" charset="0"/>
              <a:buChar char=" "/>
            </a:pPr>
            <a:r>
              <a:rPr lang="es-MX" altLang="es-MX" sz="2200" dirty="0">
                <a:latin typeface="Arial Nova Cond Light" panose="020B0306020202020204" pitchFamily="34" charset="0"/>
              </a:rPr>
              <a:t>E</a:t>
            </a:r>
            <a:r>
              <a:rPr lang="es-MX" altLang="es-MX" sz="2200" b="1" dirty="0">
                <a:latin typeface="Arial Nova Cond Light" panose="020B0306020202020204" pitchFamily="34" charset="0"/>
              </a:rPr>
              <a:t>rror con PDO:  </a:t>
            </a:r>
          </a:p>
          <a:p>
            <a:pPr lvl="0"/>
            <a:endParaRPr lang="es-MX" altLang="es-MX" sz="6600" b="1" dirty="0">
              <a:solidFill>
                <a:srgbClr val="333333"/>
              </a:solidFill>
              <a:latin typeface="Open Sans"/>
            </a:endParaRPr>
          </a:p>
          <a:p>
            <a:endParaRPr lang="es-MX" dirty="0"/>
          </a:p>
        </p:txBody>
      </p:sp>
      <p:pic>
        <p:nvPicPr>
          <p:cNvPr id="2050" name="Picture 2" descr="Mensaje de conexión fallida"/>
          <p:cNvPicPr>
            <a:picLocks noChangeAspect="1" noChangeArrowheads="1"/>
          </p:cNvPicPr>
          <p:nvPr/>
        </p:nvPicPr>
        <p:blipFill rotWithShape="1">
          <a:blip r:embed="rId2">
            <a:extLst>
              <a:ext uri="{28A0092B-C50C-407E-A947-70E740481C1C}">
                <a14:useLocalDpi xmlns:a14="http://schemas.microsoft.com/office/drawing/2010/main" val="0"/>
              </a:ext>
            </a:extLst>
          </a:blip>
          <a:srcRect b="52517"/>
          <a:stretch/>
        </p:blipFill>
        <p:spPr bwMode="auto">
          <a:xfrm>
            <a:off x="1523563" y="4073433"/>
            <a:ext cx="9248625" cy="47244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pdo_fall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563" y="5042258"/>
            <a:ext cx="10434170" cy="476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912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92500" lnSpcReduction="20000"/>
          </a:bodyPr>
          <a:lstStyle/>
          <a:p>
            <a:r>
              <a:rPr lang="es-MX" sz="2600" b="1" dirty="0">
                <a:solidFill>
                  <a:srgbClr val="333333"/>
                </a:solidFill>
                <a:latin typeface="Open Sans"/>
              </a:rPr>
              <a:t>No se puede conectar con el servidor </a:t>
            </a:r>
            <a:r>
              <a:rPr lang="es-MX" sz="2600" b="1" dirty="0" err="1">
                <a:solidFill>
                  <a:srgbClr val="333333"/>
                </a:solidFill>
                <a:latin typeface="Open Sans"/>
              </a:rPr>
              <a:t>MySQL</a:t>
            </a:r>
            <a:endParaRPr lang="es-MX" sz="2600" b="1" dirty="0">
              <a:solidFill>
                <a:srgbClr val="333333"/>
              </a:solidFill>
              <a:latin typeface="Open Sans"/>
            </a:endParaRPr>
          </a:p>
          <a:p>
            <a:r>
              <a:rPr lang="es-MX" b="1" dirty="0">
                <a:solidFill>
                  <a:srgbClr val="333333"/>
                </a:solidFill>
                <a:latin typeface="Open Sans"/>
              </a:rPr>
              <a:t>Con </a:t>
            </a:r>
            <a:r>
              <a:rPr lang="es-MX" b="1" dirty="0" err="1">
                <a:solidFill>
                  <a:srgbClr val="333333"/>
                </a:solidFill>
                <a:latin typeface="Open Sans"/>
              </a:rPr>
              <a:t>MySQLi</a:t>
            </a:r>
            <a:r>
              <a:rPr lang="es-MX" b="1" dirty="0">
                <a:solidFill>
                  <a:srgbClr val="333333"/>
                </a:solidFill>
                <a:latin typeface="Open Sans"/>
              </a:rPr>
              <a:t>:</a:t>
            </a:r>
          </a:p>
          <a:p>
            <a:endParaRPr lang="es-MX" dirty="0"/>
          </a:p>
          <a:p>
            <a:r>
              <a:rPr lang="es-MX" dirty="0"/>
              <a:t>Significa que el script no obtuvo una respuesta de un servidor, eso sucedió porque hemos indicado el </a:t>
            </a:r>
            <a:r>
              <a:rPr lang="es-MX" b="1" dirty="0"/>
              <a:t>servidor</a:t>
            </a:r>
            <a:r>
              <a:rPr lang="es-MX" dirty="0"/>
              <a:t> en lugar del </a:t>
            </a:r>
            <a:r>
              <a:rPr lang="es-MX" b="1" dirty="0" err="1"/>
              <a:t>localhost</a:t>
            </a:r>
            <a:r>
              <a:rPr lang="es-MX" dirty="0"/>
              <a:t> como el nombre de servidor, y este nombre no es reconocido.</a:t>
            </a:r>
          </a:p>
          <a:p>
            <a:r>
              <a:rPr lang="es-MX" b="1" dirty="0">
                <a:solidFill>
                  <a:srgbClr val="333333"/>
                </a:solidFill>
                <a:latin typeface="Open Sans"/>
              </a:rPr>
              <a:t>Con PDO:</a:t>
            </a:r>
          </a:p>
          <a:p>
            <a:endParaRPr lang="es-MX" b="1" dirty="0"/>
          </a:p>
          <a:p>
            <a:r>
              <a:rPr lang="es-MX" b="1" dirty="0"/>
              <a:t>[HY000]</a:t>
            </a:r>
            <a:r>
              <a:rPr lang="es-MX" dirty="0"/>
              <a:t> significa </a:t>
            </a:r>
            <a:r>
              <a:rPr lang="es-MX" i="1" dirty="0"/>
              <a:t>error general</a:t>
            </a:r>
            <a:r>
              <a:rPr lang="es-MX" dirty="0"/>
              <a:t>.</a:t>
            </a:r>
          </a:p>
          <a:p>
            <a:r>
              <a:rPr lang="es-MX" b="1" dirty="0"/>
              <a:t>[2002]</a:t>
            </a:r>
            <a:r>
              <a:rPr lang="es-MX" dirty="0"/>
              <a:t> significa que </a:t>
            </a:r>
            <a:r>
              <a:rPr lang="es-MX" i="1" dirty="0"/>
              <a:t>no se puede conectar al servidor </a:t>
            </a:r>
            <a:r>
              <a:rPr lang="es-MX" i="1" dirty="0" err="1"/>
              <a:t>MySQL</a:t>
            </a:r>
            <a:r>
              <a:rPr lang="es-MX" i="1" dirty="0"/>
              <a:t> local</a:t>
            </a:r>
            <a:r>
              <a:rPr lang="es-MX" dirty="0"/>
              <a:t>. El resto de los mensajes proporciona más detalles, indicando que no se encontró el “host”.</a:t>
            </a:r>
          </a:p>
          <a:p>
            <a:endParaRPr lang="es-MX" b="1" dirty="0"/>
          </a:p>
          <a:p>
            <a:endParaRPr lang="es-MX" dirty="0"/>
          </a:p>
        </p:txBody>
      </p:sp>
      <p:pic>
        <p:nvPicPr>
          <p:cNvPr id="3074" name="Picture 2" descr="Mensaje de conexión fallida en MySQL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495" y="2891507"/>
            <a:ext cx="6807335" cy="5086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ensaje de conexión fallida en PD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480" y="4540500"/>
            <a:ext cx="10138781" cy="33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894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ctr">
            <a:normAutofit/>
          </a:bodyPr>
          <a:lstStyle/>
          <a:p>
            <a:r>
              <a:rPr lang="es-MX" b="1" dirty="0"/>
              <a:t>Operaciones con la base de datos</a:t>
            </a:r>
          </a:p>
        </p:txBody>
      </p:sp>
      <p:sp>
        <p:nvSpPr>
          <p:cNvPr id="3" name="Marcador de contenido 2"/>
          <p:cNvSpPr>
            <a:spLocks noGrp="1"/>
          </p:cNvSpPr>
          <p:nvPr>
            <p:ph idx="1"/>
          </p:nvPr>
        </p:nvSpPr>
        <p:spPr/>
        <p:txBody>
          <a:bodyPr/>
          <a:lstStyle/>
          <a:p>
            <a:r>
              <a:rPr lang="es-MX" sz="2400" b="1" dirty="0">
                <a:solidFill>
                  <a:srgbClr val="333333"/>
                </a:solidFill>
                <a:latin typeface="Open Sans"/>
              </a:rPr>
              <a:t>Agregar nuevos registros</a:t>
            </a:r>
          </a:p>
          <a:p>
            <a:r>
              <a:rPr lang="es-MX" dirty="0">
                <a:latin typeface="Arial Nova Cond Light" panose="020B0306020202020204" pitchFamily="34" charset="0"/>
              </a:rPr>
              <a:t>Se utiliza la operación </a:t>
            </a:r>
            <a:r>
              <a:rPr lang="es-MX" dirty="0" err="1">
                <a:latin typeface="Arial Nova Cond Light" panose="020B0306020202020204" pitchFamily="34" charset="0"/>
              </a:rPr>
              <a:t>insert</a:t>
            </a:r>
            <a:endParaRPr lang="es-MX" dirty="0">
              <a:latin typeface="Arial Nova Cond Light" panose="020B0306020202020204" pitchFamily="34" charset="0"/>
            </a:endParaRPr>
          </a:p>
          <a:p>
            <a:r>
              <a:rPr lang="es-MX" dirty="0">
                <a:latin typeface="Arial Nova Cond Light" panose="020B0306020202020204" pitchFamily="34" charset="0"/>
              </a:rPr>
              <a:t>Sintaxis:</a:t>
            </a:r>
          </a:p>
          <a:p>
            <a:r>
              <a:rPr lang="es-MX" dirty="0" err="1">
                <a:latin typeface="Arial Nova Cond Light" panose="020B0306020202020204" pitchFamily="34" charset="0"/>
              </a:rPr>
              <a:t>Insert</a:t>
            </a:r>
            <a:r>
              <a:rPr lang="es-MX" dirty="0">
                <a:latin typeface="Arial Nova Cond Light" panose="020B0306020202020204" pitchFamily="34" charset="0"/>
              </a:rPr>
              <a:t> </a:t>
            </a:r>
            <a:r>
              <a:rPr lang="es-MX" dirty="0" err="1">
                <a:latin typeface="Arial Nova Cond Light" panose="020B0306020202020204" pitchFamily="34" charset="0"/>
              </a:rPr>
              <a:t>into</a:t>
            </a:r>
            <a:r>
              <a:rPr lang="es-MX" dirty="0">
                <a:latin typeface="Arial Nova Cond Light" panose="020B0306020202020204" pitchFamily="34" charset="0"/>
              </a:rPr>
              <a:t> tabla(campos) </a:t>
            </a:r>
            <a:r>
              <a:rPr lang="es-MX" dirty="0" err="1">
                <a:latin typeface="Arial Nova Cond Light" panose="020B0306020202020204" pitchFamily="34" charset="0"/>
              </a:rPr>
              <a:t>values</a:t>
            </a:r>
            <a:r>
              <a:rPr lang="es-MX" dirty="0">
                <a:latin typeface="Arial Nova Cond Light" panose="020B0306020202020204" pitchFamily="34" charset="0"/>
              </a:rPr>
              <a:t> (valores);</a:t>
            </a:r>
          </a:p>
          <a:p>
            <a:endParaRPr lang="es-MX" dirty="0">
              <a:latin typeface="Arial Nova Cond Light" panose="020B0306020202020204" pitchFamily="34" charset="0"/>
            </a:endParaRPr>
          </a:p>
          <a:p>
            <a:r>
              <a:rPr lang="es-MX" dirty="0">
                <a:latin typeface="Arial Nova Cond Light" panose="020B0306020202020204" pitchFamily="34" charset="0"/>
              </a:rPr>
              <a:t>Ejemplo:</a:t>
            </a:r>
          </a:p>
          <a:p>
            <a:r>
              <a:rPr lang="es-MX" dirty="0" err="1">
                <a:latin typeface="Arial Nova Cond Light" panose="020B0306020202020204" pitchFamily="34" charset="0"/>
              </a:rPr>
              <a:t>Insert</a:t>
            </a:r>
            <a:r>
              <a:rPr lang="es-MX" dirty="0">
                <a:latin typeface="Arial Nova Cond Light" panose="020B0306020202020204" pitchFamily="34" charset="0"/>
              </a:rPr>
              <a:t> </a:t>
            </a:r>
            <a:r>
              <a:rPr lang="es-MX" dirty="0" err="1">
                <a:latin typeface="Arial Nova Cond Light" panose="020B0306020202020204" pitchFamily="34" charset="0"/>
              </a:rPr>
              <a:t>into</a:t>
            </a:r>
            <a:r>
              <a:rPr lang="es-MX" dirty="0">
                <a:latin typeface="Arial Nova Cond Light" panose="020B0306020202020204" pitchFamily="34" charset="0"/>
              </a:rPr>
              <a:t> alumnos(registro, nombre, email) VALUES (“123”, “Tom As”, </a:t>
            </a:r>
            <a:r>
              <a:rPr lang="es-MX" dirty="0">
                <a:latin typeface="Arial Nova Cond Light" panose="020B0306020202020204" pitchFamily="34" charset="0"/>
                <a:hlinkClick r:id="rId2">
                  <a:extLst>
                    <a:ext uri="{A12FA001-AC4F-418D-AE19-62706E023703}">
                      <ahyp:hlinkClr xmlns:ahyp="http://schemas.microsoft.com/office/drawing/2018/hyperlinkcolor" val="tx"/>
                    </a:ext>
                  </a:extLst>
                </a:hlinkClick>
              </a:rPr>
              <a:t>tom.as@correo.com</a:t>
            </a:r>
            <a:r>
              <a:rPr lang="es-MX" dirty="0">
                <a:latin typeface="Arial Nova Cond Light" panose="020B0306020202020204" pitchFamily="34" charset="0"/>
              </a:rPr>
              <a:t>);</a:t>
            </a:r>
          </a:p>
          <a:p>
            <a:endParaRPr lang="es-MX" dirty="0"/>
          </a:p>
        </p:txBody>
      </p:sp>
    </p:spTree>
    <p:extLst>
      <p:ext uri="{BB962C8B-B14F-4D97-AF65-F5344CB8AC3E}">
        <p14:creationId xmlns:p14="http://schemas.microsoft.com/office/powerpoint/2010/main" val="1818261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ctr">
            <a:normAutofit/>
          </a:bodyPr>
          <a:lstStyle/>
          <a:p>
            <a:r>
              <a:rPr lang="es-MX" b="1" dirty="0" err="1"/>
              <a:t>pdo</a:t>
            </a:r>
            <a:endParaRPr lang="es-MX" b="1" dirty="0"/>
          </a:p>
        </p:txBody>
      </p:sp>
      <p:sp>
        <p:nvSpPr>
          <p:cNvPr id="3" name="Marcador de contenido 2"/>
          <p:cNvSpPr>
            <a:spLocks noGrp="1"/>
          </p:cNvSpPr>
          <p:nvPr>
            <p:ph idx="1"/>
          </p:nvPr>
        </p:nvSpPr>
        <p:spPr>
          <a:xfrm>
            <a:off x="1024128" y="2285999"/>
            <a:ext cx="9720073" cy="4310743"/>
          </a:xfrm>
        </p:spPr>
        <p:txBody>
          <a:bodyPr>
            <a:normAutofit/>
          </a:bodyPr>
          <a:lstStyle/>
          <a:p>
            <a:r>
              <a:rPr lang="en-US" dirty="0">
                <a:latin typeface="Arial Nova Cond Light" panose="020B0306020202020204" pitchFamily="34" charset="0"/>
              </a:rPr>
              <a:t>//los </a:t>
            </a:r>
            <a:r>
              <a:rPr lang="en-US" dirty="0" err="1">
                <a:latin typeface="Arial Nova Cond Light" panose="020B0306020202020204" pitchFamily="34" charset="0"/>
              </a:rPr>
              <a:t>valores</a:t>
            </a:r>
            <a:r>
              <a:rPr lang="en-US" dirty="0">
                <a:latin typeface="Arial Nova Cond Light" panose="020B0306020202020204" pitchFamily="34" charset="0"/>
              </a:rPr>
              <a:t> que se van </a:t>
            </a:r>
            <a:r>
              <a:rPr lang="en-US" dirty="0" err="1">
                <a:latin typeface="Arial Nova Cond Light" panose="020B0306020202020204" pitchFamily="34" charset="0"/>
              </a:rPr>
              <a:t>agregar</a:t>
            </a:r>
            <a:r>
              <a:rPr lang="en-US" dirty="0">
                <a:latin typeface="Arial Nova Cond Light" panose="020B0306020202020204" pitchFamily="34" charset="0"/>
              </a:rPr>
              <a:t> a la bd</a:t>
            </a:r>
          </a:p>
          <a:p>
            <a:r>
              <a:rPr lang="en-US" dirty="0"/>
              <a:t>$</a:t>
            </a:r>
            <a:r>
              <a:rPr lang="en-US" dirty="0" err="1"/>
              <a:t>first_Name</a:t>
            </a:r>
            <a:r>
              <a:rPr lang="en-US" dirty="0"/>
              <a:t> = "Tom";</a:t>
            </a:r>
          </a:p>
          <a:p>
            <a:r>
              <a:rPr lang="en-US" dirty="0"/>
              <a:t>$</a:t>
            </a:r>
            <a:r>
              <a:rPr lang="en-US" dirty="0" err="1"/>
              <a:t>last_Name</a:t>
            </a:r>
            <a:r>
              <a:rPr lang="en-US" dirty="0"/>
              <a:t> = “As";</a:t>
            </a:r>
          </a:p>
          <a:p>
            <a:r>
              <a:rPr lang="en-US" dirty="0"/>
              <a:t>$email = "tom.as@correo.com";</a:t>
            </a:r>
          </a:p>
          <a:p>
            <a:r>
              <a:rPr lang="en-US" dirty="0">
                <a:latin typeface="Arial Nova Cond Light" panose="020B0306020202020204" pitchFamily="34" charset="0"/>
              </a:rPr>
              <a:t>//</a:t>
            </a:r>
            <a:r>
              <a:rPr lang="en-US" dirty="0" err="1">
                <a:latin typeface="Arial Nova Cond Light" panose="020B0306020202020204" pitchFamily="34" charset="0"/>
              </a:rPr>
              <a:t>llamamos</a:t>
            </a:r>
            <a:r>
              <a:rPr lang="en-US" dirty="0">
                <a:latin typeface="Arial Nova Cond Light" panose="020B0306020202020204" pitchFamily="34" charset="0"/>
              </a:rPr>
              <a:t> al </a:t>
            </a:r>
            <a:r>
              <a:rPr lang="en-US" dirty="0" err="1">
                <a:latin typeface="Arial Nova Cond Light" panose="020B0306020202020204" pitchFamily="34" charset="0"/>
              </a:rPr>
              <a:t>metodo</a:t>
            </a:r>
            <a:r>
              <a:rPr lang="en-US" dirty="0">
                <a:latin typeface="Arial Nova Cond Light" panose="020B0306020202020204" pitchFamily="34" charset="0"/>
              </a:rPr>
              <a:t> prepare que </a:t>
            </a:r>
            <a:r>
              <a:rPr lang="en-US" dirty="0" err="1">
                <a:latin typeface="Arial Nova Cond Light" panose="020B0306020202020204" pitchFamily="34" charset="0"/>
              </a:rPr>
              <a:t>ejecutará</a:t>
            </a:r>
            <a:r>
              <a:rPr lang="en-US" dirty="0">
                <a:latin typeface="Arial Nova Cond Light" panose="020B0306020202020204" pitchFamily="34" charset="0"/>
              </a:rPr>
              <a:t> la </a:t>
            </a:r>
            <a:r>
              <a:rPr lang="en-US" dirty="0" err="1">
                <a:latin typeface="Arial Nova Cond Light" panose="020B0306020202020204" pitchFamily="34" charset="0"/>
              </a:rPr>
              <a:t>inserción</a:t>
            </a:r>
            <a:r>
              <a:rPr lang="en-US" dirty="0">
                <a:latin typeface="Arial Nova Cond Light" panose="020B0306020202020204" pitchFamily="34" charset="0"/>
              </a:rPr>
              <a:t>, </a:t>
            </a:r>
            <a:r>
              <a:rPr lang="en-US" dirty="0" err="1">
                <a:latin typeface="Arial Nova Cond Light" panose="020B0306020202020204" pitchFamily="34" charset="0"/>
              </a:rPr>
              <a:t>utilizando</a:t>
            </a:r>
            <a:r>
              <a:rPr lang="en-US" dirty="0">
                <a:latin typeface="Arial Nova Cond Light" panose="020B0306020202020204" pitchFamily="34" charset="0"/>
              </a:rPr>
              <a:t> la forma ? o :</a:t>
            </a:r>
            <a:r>
              <a:rPr lang="en-US" dirty="0" err="1">
                <a:latin typeface="Arial Nova Cond Light" panose="020B0306020202020204" pitchFamily="34" charset="0"/>
              </a:rPr>
              <a:t>nombredevariable</a:t>
            </a:r>
            <a:r>
              <a:rPr lang="en-US" dirty="0">
                <a:latin typeface="Arial Nova Cond Light" panose="020B0306020202020204" pitchFamily="34" charset="0"/>
              </a:rPr>
              <a:t> o el </a:t>
            </a:r>
            <a:r>
              <a:rPr lang="en-US" dirty="0" err="1">
                <a:latin typeface="Arial Nova Cond Light" panose="020B0306020202020204" pitchFamily="34" charset="0"/>
              </a:rPr>
              <a:t>nombre</a:t>
            </a:r>
            <a:r>
              <a:rPr lang="en-US" dirty="0">
                <a:latin typeface="Arial Nova Cond Light" panose="020B0306020202020204" pitchFamily="34" charset="0"/>
              </a:rPr>
              <a:t> de la variable</a:t>
            </a:r>
          </a:p>
          <a:p>
            <a:r>
              <a:rPr lang="es-MX" dirty="0"/>
              <a:t>$</a:t>
            </a:r>
            <a:r>
              <a:rPr lang="es-MX" dirty="0" err="1"/>
              <a:t>stmt</a:t>
            </a:r>
            <a:r>
              <a:rPr lang="es-MX" dirty="0"/>
              <a:t> = $</a:t>
            </a:r>
            <a:r>
              <a:rPr lang="es-MX" dirty="0" err="1"/>
              <a:t>pdo</a:t>
            </a:r>
            <a:r>
              <a:rPr lang="es-MX" dirty="0"/>
              <a:t>-&gt;prepare</a:t>
            </a:r>
            <a:r>
              <a:rPr lang="en-US" dirty="0"/>
              <a:t>("INSERT INTO Students (name, </a:t>
            </a:r>
            <a:r>
              <a:rPr lang="en-US" dirty="0" err="1"/>
              <a:t>lastname</a:t>
            </a:r>
            <a:r>
              <a:rPr lang="en-US" dirty="0"/>
              <a:t>, email) VALUES (?,  ?, ?)");</a:t>
            </a:r>
          </a:p>
          <a:p>
            <a:endParaRPr lang="en-US" dirty="0"/>
          </a:p>
          <a:p>
            <a:endParaRPr lang="es-MX" dirty="0"/>
          </a:p>
        </p:txBody>
      </p:sp>
    </p:spTree>
    <p:extLst>
      <p:ext uri="{BB962C8B-B14F-4D97-AF65-F5344CB8AC3E}">
        <p14:creationId xmlns:p14="http://schemas.microsoft.com/office/powerpoint/2010/main" val="2420499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ctr">
            <a:normAutofit/>
          </a:bodyPr>
          <a:lstStyle/>
          <a:p>
            <a:r>
              <a:rPr lang="es-ES" b="1" dirty="0" err="1"/>
              <a:t>pdo</a:t>
            </a:r>
            <a:endParaRPr lang="es-MX" b="1" dirty="0"/>
          </a:p>
        </p:txBody>
      </p:sp>
      <p:sp>
        <p:nvSpPr>
          <p:cNvPr id="3" name="Marcador de contenido 2"/>
          <p:cNvSpPr>
            <a:spLocks noGrp="1"/>
          </p:cNvSpPr>
          <p:nvPr>
            <p:ph idx="1"/>
          </p:nvPr>
        </p:nvSpPr>
        <p:spPr/>
        <p:txBody>
          <a:bodyPr>
            <a:normAutofit/>
          </a:bodyPr>
          <a:lstStyle/>
          <a:p>
            <a:r>
              <a:rPr lang="en-US" dirty="0">
                <a:latin typeface="Arial Nova Cond Light" panose="020B0306020202020204" pitchFamily="34" charset="0"/>
              </a:rPr>
              <a:t>// </a:t>
            </a:r>
            <a:r>
              <a:rPr lang="en-US" dirty="0" err="1">
                <a:latin typeface="Arial Nova Cond Light" panose="020B0306020202020204" pitchFamily="34" charset="0"/>
              </a:rPr>
              <a:t>ejecutamos</a:t>
            </a:r>
            <a:r>
              <a:rPr lang="en-US" dirty="0">
                <a:latin typeface="Arial Nova Cond Light" panose="020B0306020202020204" pitchFamily="34" charset="0"/>
              </a:rPr>
              <a:t> con los </a:t>
            </a:r>
            <a:r>
              <a:rPr lang="en-US" dirty="0" err="1">
                <a:latin typeface="Arial Nova Cond Light" panose="020B0306020202020204" pitchFamily="34" charset="0"/>
              </a:rPr>
              <a:t>datos</a:t>
            </a:r>
            <a:r>
              <a:rPr lang="en-US" dirty="0">
                <a:latin typeface="Arial Nova Cond Light" panose="020B0306020202020204" pitchFamily="34" charset="0"/>
              </a:rPr>
              <a:t> y </a:t>
            </a:r>
            <a:r>
              <a:rPr lang="en-US" dirty="0" err="1">
                <a:latin typeface="Arial Nova Cond Light" panose="020B0306020202020204" pitchFamily="34" charset="0"/>
              </a:rPr>
              <a:t>nos</a:t>
            </a:r>
            <a:r>
              <a:rPr lang="en-US" dirty="0">
                <a:latin typeface="Arial Nova Cond Light" panose="020B0306020202020204" pitchFamily="34" charset="0"/>
              </a:rPr>
              <a:t> </a:t>
            </a:r>
            <a:r>
              <a:rPr lang="en-US" dirty="0" err="1">
                <a:latin typeface="Arial Nova Cond Light" panose="020B0306020202020204" pitchFamily="34" charset="0"/>
              </a:rPr>
              <a:t>regresará</a:t>
            </a:r>
            <a:r>
              <a:rPr lang="en-US" dirty="0">
                <a:latin typeface="Arial Nova Cond Light" panose="020B0306020202020204" pitchFamily="34" charset="0"/>
              </a:rPr>
              <a:t> TRUE  </a:t>
            </a:r>
            <a:r>
              <a:rPr lang="en-US" dirty="0" err="1">
                <a:latin typeface="Arial Nova Cond Light" panose="020B0306020202020204" pitchFamily="34" charset="0"/>
              </a:rPr>
              <a:t>si</a:t>
            </a:r>
            <a:r>
              <a:rPr lang="en-US" dirty="0">
                <a:latin typeface="Arial Nova Cond Light" panose="020B0306020202020204" pitchFamily="34" charset="0"/>
              </a:rPr>
              <a:t> se </a:t>
            </a:r>
            <a:r>
              <a:rPr lang="en-US" dirty="0" err="1">
                <a:latin typeface="Arial Nova Cond Light" panose="020B0306020202020204" pitchFamily="34" charset="0"/>
              </a:rPr>
              <a:t>logró</a:t>
            </a:r>
            <a:r>
              <a:rPr lang="en-US" dirty="0">
                <a:latin typeface="Arial Nova Cond Light" panose="020B0306020202020204" pitchFamily="34" charset="0"/>
              </a:rPr>
              <a:t> </a:t>
            </a:r>
            <a:r>
              <a:rPr lang="en-US" dirty="0" err="1">
                <a:latin typeface="Arial Nova Cond Light" panose="020B0306020202020204" pitchFamily="34" charset="0"/>
              </a:rPr>
              <a:t>insertar</a:t>
            </a:r>
            <a:r>
              <a:rPr lang="en-US" dirty="0">
                <a:latin typeface="Arial Nova Cond Light" panose="020B0306020202020204" pitchFamily="34" charset="0"/>
              </a:rPr>
              <a:t> o FALSE </a:t>
            </a:r>
            <a:r>
              <a:rPr lang="en-US" dirty="0" err="1">
                <a:latin typeface="Arial Nova Cond Light" panose="020B0306020202020204" pitchFamily="34" charset="0"/>
              </a:rPr>
              <a:t>en</a:t>
            </a:r>
            <a:r>
              <a:rPr lang="en-US" dirty="0">
                <a:latin typeface="Arial Nova Cond Light" panose="020B0306020202020204" pitchFamily="34" charset="0"/>
              </a:rPr>
              <a:t> </a:t>
            </a:r>
            <a:r>
              <a:rPr lang="en-US" dirty="0" err="1">
                <a:latin typeface="Arial Nova Cond Light" panose="020B0306020202020204" pitchFamily="34" charset="0"/>
              </a:rPr>
              <a:t>caso</a:t>
            </a:r>
            <a:r>
              <a:rPr lang="en-US" dirty="0">
                <a:latin typeface="Arial Nova Cond Light" panose="020B0306020202020204" pitchFamily="34" charset="0"/>
              </a:rPr>
              <a:t> </a:t>
            </a:r>
            <a:r>
              <a:rPr lang="en-US" dirty="0" err="1">
                <a:latin typeface="Arial Nova Cond Light" panose="020B0306020202020204" pitchFamily="34" charset="0"/>
              </a:rPr>
              <a:t>contrario</a:t>
            </a:r>
            <a:endParaRPr lang="en-US" dirty="0">
              <a:latin typeface="Arial Nova Cond Light" panose="020B0306020202020204" pitchFamily="34" charset="0"/>
            </a:endParaRPr>
          </a:p>
          <a:p>
            <a:r>
              <a:rPr lang="en-US" b="1" dirty="0"/>
              <a:t>if</a:t>
            </a:r>
            <a:r>
              <a:rPr lang="en-US" dirty="0"/>
              <a:t> </a:t>
            </a:r>
            <a:r>
              <a:rPr lang="es-MX" dirty="0"/>
              <a:t>$</a:t>
            </a:r>
            <a:r>
              <a:rPr lang="es-MX" dirty="0" err="1"/>
              <a:t>stmt</a:t>
            </a:r>
            <a:r>
              <a:rPr lang="es-MX" dirty="0"/>
              <a:t>-&gt;</a:t>
            </a:r>
            <a:r>
              <a:rPr lang="es-MX" b="1" dirty="0" err="1"/>
              <a:t>execute</a:t>
            </a:r>
            <a:r>
              <a:rPr lang="en-US" dirty="0"/>
              <a:t>(array($</a:t>
            </a:r>
            <a:r>
              <a:rPr lang="en-US" dirty="0" err="1"/>
              <a:t>fistname</a:t>
            </a:r>
            <a:r>
              <a:rPr lang="en-US" dirty="0"/>
              <a:t>, $</a:t>
            </a:r>
            <a:r>
              <a:rPr lang="en-US" dirty="0" err="1"/>
              <a:t>lastname</a:t>
            </a:r>
            <a:r>
              <a:rPr lang="en-US" dirty="0"/>
              <a:t>, $email)) {</a:t>
            </a:r>
          </a:p>
          <a:p>
            <a:pPr lvl="1"/>
            <a:r>
              <a:rPr lang="en-US" dirty="0" err="1"/>
              <a:t>Mensaje</a:t>
            </a:r>
            <a:r>
              <a:rPr lang="en-US" dirty="0"/>
              <a:t> de </a:t>
            </a:r>
            <a:r>
              <a:rPr lang="en-US" dirty="0" err="1"/>
              <a:t>exito</a:t>
            </a:r>
            <a:r>
              <a:rPr lang="en-US" dirty="0"/>
              <a:t> o </a:t>
            </a:r>
            <a:r>
              <a:rPr lang="en-US" dirty="0" err="1"/>
              <a:t>fallo</a:t>
            </a:r>
            <a:r>
              <a:rPr lang="en-US" dirty="0"/>
              <a:t> </a:t>
            </a:r>
            <a:r>
              <a:rPr lang="en-US" dirty="0" err="1"/>
              <a:t>segun</a:t>
            </a:r>
            <a:r>
              <a:rPr lang="en-US" dirty="0"/>
              <a:t> </a:t>
            </a:r>
            <a:r>
              <a:rPr lang="en-US" dirty="0" err="1"/>
              <a:t>aplique</a:t>
            </a:r>
            <a:endParaRPr lang="en-US" dirty="0"/>
          </a:p>
          <a:p>
            <a:pPr lvl="2"/>
            <a:r>
              <a:rPr lang="en-US" dirty="0"/>
              <a:t>Echo “</a:t>
            </a:r>
            <a:r>
              <a:rPr lang="en-US" dirty="0" err="1"/>
              <a:t>Insertados</a:t>
            </a:r>
            <a:r>
              <a:rPr lang="en-US" dirty="0"/>
              <a:t> </a:t>
            </a:r>
            <a:r>
              <a:rPr lang="en-US" dirty="0" err="1"/>
              <a:t>exitosamente</a:t>
            </a:r>
            <a:r>
              <a:rPr lang="en-US" dirty="0"/>
              <a:t>”;</a:t>
            </a:r>
          </a:p>
          <a:p>
            <a:pPr lvl="1"/>
            <a:r>
              <a:rPr lang="en-US" dirty="0"/>
              <a:t>}</a:t>
            </a:r>
          </a:p>
          <a:p>
            <a:endParaRPr lang="es-MX" dirty="0"/>
          </a:p>
        </p:txBody>
      </p:sp>
    </p:spTree>
    <p:extLst>
      <p:ext uri="{BB962C8B-B14F-4D97-AF65-F5344CB8AC3E}">
        <p14:creationId xmlns:p14="http://schemas.microsoft.com/office/powerpoint/2010/main" val="1503682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err="1"/>
              <a:t>pdo</a:t>
            </a:r>
            <a:endParaRPr lang="es-MX" b="1" dirty="0"/>
          </a:p>
        </p:txBody>
      </p:sp>
      <p:sp>
        <p:nvSpPr>
          <p:cNvPr id="3" name="Marcador de contenido 2"/>
          <p:cNvSpPr>
            <a:spLocks noGrp="1"/>
          </p:cNvSpPr>
          <p:nvPr>
            <p:ph idx="1"/>
          </p:nvPr>
        </p:nvSpPr>
        <p:spPr/>
        <p:txBody>
          <a:bodyPr/>
          <a:lstStyle/>
          <a:p>
            <a:r>
              <a:rPr lang="en-US" dirty="0">
                <a:latin typeface="Arial Nova Cond Light" panose="020B0306020202020204" pitchFamily="34" charset="0"/>
              </a:rPr>
              <a:t>// </a:t>
            </a:r>
            <a:r>
              <a:rPr lang="en-US" dirty="0" err="1">
                <a:latin typeface="Arial Nova Cond Light" panose="020B0306020202020204" pitchFamily="34" charset="0"/>
              </a:rPr>
              <a:t>Ejecutamos</a:t>
            </a:r>
            <a:r>
              <a:rPr lang="en-US" dirty="0">
                <a:latin typeface="Arial Nova Cond Light" panose="020B0306020202020204" pitchFamily="34" charset="0"/>
              </a:rPr>
              <a:t> con los </a:t>
            </a:r>
            <a:r>
              <a:rPr lang="en-US" dirty="0" err="1">
                <a:latin typeface="Arial Nova Cond Light" panose="020B0306020202020204" pitchFamily="34" charset="0"/>
              </a:rPr>
              <a:t>cambios</a:t>
            </a:r>
            <a:endParaRPr lang="en-US" dirty="0">
              <a:latin typeface="Arial Nova Cond Light" panose="020B0306020202020204" pitchFamily="34" charset="0"/>
            </a:endParaRPr>
          </a:p>
          <a:p>
            <a:r>
              <a:rPr lang="en-US" b="1" dirty="0"/>
              <a:t>if</a:t>
            </a:r>
            <a:r>
              <a:rPr lang="en-US" dirty="0"/>
              <a:t> (</a:t>
            </a:r>
            <a:r>
              <a:rPr lang="es-MX" dirty="0"/>
              <a:t>$</a:t>
            </a:r>
            <a:r>
              <a:rPr lang="es-MX" dirty="0" err="1"/>
              <a:t>stmt</a:t>
            </a:r>
            <a:r>
              <a:rPr lang="es-MX" dirty="0"/>
              <a:t>-&gt;</a:t>
            </a:r>
            <a:r>
              <a:rPr lang="es-MX" dirty="0" err="1"/>
              <a:t>execute</a:t>
            </a:r>
            <a:r>
              <a:rPr lang="en-US" dirty="0"/>
              <a:t>()) {</a:t>
            </a:r>
          </a:p>
          <a:p>
            <a:r>
              <a:rPr lang="en-US" dirty="0"/>
              <a:t>echo “Nuevo </a:t>
            </a:r>
            <a:r>
              <a:rPr lang="en-US" dirty="0" err="1"/>
              <a:t>registro</a:t>
            </a:r>
            <a:r>
              <a:rPr lang="en-US" dirty="0"/>
              <a:t> </a:t>
            </a:r>
            <a:r>
              <a:rPr lang="en-US" dirty="0" err="1"/>
              <a:t>creado</a:t>
            </a:r>
            <a:r>
              <a:rPr lang="en-US" dirty="0"/>
              <a:t>";</a:t>
            </a:r>
          </a:p>
          <a:p>
            <a:r>
              <a:rPr lang="en-US" dirty="0"/>
              <a:t>} else {</a:t>
            </a:r>
          </a:p>
          <a:p>
            <a:r>
              <a:rPr lang="en-US" dirty="0"/>
              <a:t>echo “No se </a:t>
            </a:r>
            <a:r>
              <a:rPr lang="en-US" dirty="0" err="1"/>
              <a:t>realizó</a:t>
            </a:r>
            <a:r>
              <a:rPr lang="en-US" dirty="0"/>
              <a:t> la </a:t>
            </a:r>
            <a:r>
              <a:rPr lang="en-US" dirty="0" err="1"/>
              <a:t>insercion</a:t>
            </a:r>
            <a:r>
              <a:rPr lang="en-US" dirty="0"/>
              <a:t>";</a:t>
            </a:r>
          </a:p>
          <a:p>
            <a:r>
              <a:rPr lang="en-US" dirty="0"/>
              <a:t>}</a:t>
            </a:r>
          </a:p>
          <a:p>
            <a:endParaRPr lang="es-MX" dirty="0"/>
          </a:p>
        </p:txBody>
      </p:sp>
    </p:spTree>
    <p:extLst>
      <p:ext uri="{BB962C8B-B14F-4D97-AF65-F5344CB8AC3E}">
        <p14:creationId xmlns:p14="http://schemas.microsoft.com/office/powerpoint/2010/main" val="95615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latin typeface="Arial Nova Cond Light" panose="020B0306020202020204" pitchFamily="34" charset="0"/>
              </a:rPr>
              <a:t>Hoy en día es muy importante por no decir imprescindible saber gestionar datos de una Base de Datos desde PHP.</a:t>
            </a:r>
          </a:p>
          <a:p>
            <a:r>
              <a:rPr lang="es-MX" dirty="0">
                <a:latin typeface="Arial Nova Cond Light" panose="020B0306020202020204" pitchFamily="34" charset="0"/>
              </a:rPr>
              <a:t>Claro que haremos muchas cosas que no tendrán que trabajar contra una base de datos pero hoy por hoy, la gestión de los datos es de suma importancia. Debemos almacenar, borrar, gestionar datos en una base de datos.</a:t>
            </a:r>
          </a:p>
          <a:p>
            <a:r>
              <a:rPr lang="es-MX" dirty="0">
                <a:latin typeface="Arial Nova Cond Light" panose="020B0306020202020204" pitchFamily="34" charset="0"/>
              </a:rPr>
              <a:t>Vamos a estar trabajando con </a:t>
            </a:r>
            <a:r>
              <a:rPr lang="es-MX" dirty="0" err="1">
                <a:latin typeface="Arial Nova Cond Light" panose="020B0306020202020204" pitchFamily="34" charset="0"/>
              </a:rPr>
              <a:t>MySql</a:t>
            </a:r>
            <a:r>
              <a:rPr lang="es-MX" dirty="0">
                <a:latin typeface="Arial Nova Cond Light" panose="020B0306020202020204" pitchFamily="34" charset="0"/>
              </a:rPr>
              <a:t>, por lo que utilizaremos el motor de base de datos de </a:t>
            </a:r>
            <a:r>
              <a:rPr lang="es-MX" dirty="0" err="1">
                <a:latin typeface="Arial Nova Cond Light" panose="020B0306020202020204" pitchFamily="34" charset="0"/>
              </a:rPr>
              <a:t>PhpMyadmin</a:t>
            </a:r>
            <a:endParaRPr lang="es-MX" dirty="0">
              <a:latin typeface="Arial Nova Cond Light" panose="020B0306020202020204" pitchFamily="34" charset="0"/>
            </a:endParaRPr>
          </a:p>
          <a:p>
            <a:endParaRPr lang="es-MX" dirty="0"/>
          </a:p>
        </p:txBody>
      </p:sp>
    </p:spTree>
    <p:extLst>
      <p:ext uri="{BB962C8B-B14F-4D97-AF65-F5344CB8AC3E}">
        <p14:creationId xmlns:p14="http://schemas.microsoft.com/office/powerpoint/2010/main" val="3864283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Operaciones</a:t>
            </a:r>
            <a:r>
              <a:rPr lang="es-MX" dirty="0"/>
              <a:t> </a:t>
            </a:r>
            <a:r>
              <a:rPr lang="es-MX" b="1" dirty="0"/>
              <a:t>con la base de datos</a:t>
            </a:r>
          </a:p>
        </p:txBody>
      </p:sp>
      <p:sp>
        <p:nvSpPr>
          <p:cNvPr id="3" name="Marcador de contenido 2"/>
          <p:cNvSpPr>
            <a:spLocks noGrp="1"/>
          </p:cNvSpPr>
          <p:nvPr>
            <p:ph idx="1"/>
          </p:nvPr>
        </p:nvSpPr>
        <p:spPr/>
        <p:txBody>
          <a:bodyPr/>
          <a:lstStyle/>
          <a:p>
            <a:r>
              <a:rPr lang="es-MX" b="1" dirty="0">
                <a:latin typeface="Arial Nova Cond Light" panose="020B0306020202020204" pitchFamily="34" charset="0"/>
              </a:rPr>
              <a:t>Listar</a:t>
            </a:r>
            <a:r>
              <a:rPr lang="es-MX" dirty="0">
                <a:latin typeface="Arial Nova Cond Light" panose="020B0306020202020204" pitchFamily="34" charset="0"/>
              </a:rPr>
              <a:t> </a:t>
            </a:r>
            <a:r>
              <a:rPr lang="es-MX" b="1" dirty="0">
                <a:latin typeface="Arial Nova Cond Light" panose="020B0306020202020204" pitchFamily="34" charset="0"/>
              </a:rPr>
              <a:t>registros</a:t>
            </a:r>
          </a:p>
          <a:p>
            <a:r>
              <a:rPr lang="es-MX" dirty="0">
                <a:latin typeface="Arial Nova Cond Light" panose="020B0306020202020204" pitchFamily="34" charset="0"/>
              </a:rPr>
              <a:t>Se utiliza la operación </a:t>
            </a:r>
            <a:r>
              <a:rPr lang="es-MX" dirty="0" err="1">
                <a:latin typeface="Arial Nova Cond Light" panose="020B0306020202020204" pitchFamily="34" charset="0"/>
              </a:rPr>
              <a:t>select</a:t>
            </a:r>
            <a:endParaRPr lang="es-MX" dirty="0">
              <a:latin typeface="Arial Nova Cond Light" panose="020B0306020202020204" pitchFamily="34" charset="0"/>
            </a:endParaRPr>
          </a:p>
          <a:p>
            <a:r>
              <a:rPr lang="es-MX" dirty="0"/>
              <a:t>Sintaxis:</a:t>
            </a:r>
          </a:p>
          <a:p>
            <a:r>
              <a:rPr lang="es-MX" dirty="0" err="1"/>
              <a:t>Select</a:t>
            </a:r>
            <a:r>
              <a:rPr lang="es-MX" dirty="0"/>
              <a:t> campos </a:t>
            </a:r>
            <a:r>
              <a:rPr lang="es-MX" dirty="0" err="1"/>
              <a:t>from</a:t>
            </a:r>
            <a:r>
              <a:rPr lang="es-MX" dirty="0"/>
              <a:t> tabla </a:t>
            </a:r>
            <a:r>
              <a:rPr lang="es-MX" dirty="0" err="1"/>
              <a:t>where</a:t>
            </a:r>
            <a:r>
              <a:rPr lang="es-MX" dirty="0"/>
              <a:t> </a:t>
            </a:r>
            <a:r>
              <a:rPr lang="es-MX" dirty="0" err="1"/>
              <a:t>condicion</a:t>
            </a:r>
            <a:endParaRPr lang="es-MX" dirty="0"/>
          </a:p>
          <a:p>
            <a:endParaRPr lang="es-MX" dirty="0"/>
          </a:p>
          <a:p>
            <a:r>
              <a:rPr lang="es-MX" dirty="0"/>
              <a:t>Ejemplo:</a:t>
            </a:r>
          </a:p>
          <a:p>
            <a:r>
              <a:rPr lang="es-MX" dirty="0" err="1"/>
              <a:t>Select</a:t>
            </a:r>
            <a:r>
              <a:rPr lang="es-MX" dirty="0"/>
              <a:t> * </a:t>
            </a:r>
            <a:r>
              <a:rPr lang="es-MX" dirty="0" err="1"/>
              <a:t>from</a:t>
            </a:r>
            <a:r>
              <a:rPr lang="es-MX" dirty="0"/>
              <a:t> </a:t>
            </a:r>
            <a:r>
              <a:rPr lang="es-MX" dirty="0" err="1"/>
              <a:t>mitabla</a:t>
            </a:r>
            <a:endParaRPr lang="es-MX" dirty="0"/>
          </a:p>
          <a:p>
            <a:endParaRPr lang="es-MX" dirty="0"/>
          </a:p>
        </p:txBody>
      </p:sp>
    </p:spTree>
    <p:extLst>
      <p:ext uri="{BB962C8B-B14F-4D97-AF65-F5344CB8AC3E}">
        <p14:creationId xmlns:p14="http://schemas.microsoft.com/office/powerpoint/2010/main" val="975236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err="1"/>
              <a:t>mysqli</a:t>
            </a:r>
            <a:endParaRPr lang="es-MX" b="1" dirty="0"/>
          </a:p>
        </p:txBody>
      </p:sp>
      <p:sp>
        <p:nvSpPr>
          <p:cNvPr id="3" name="Marcador de contenido 2"/>
          <p:cNvSpPr>
            <a:spLocks noGrp="1"/>
          </p:cNvSpPr>
          <p:nvPr>
            <p:ph idx="1"/>
          </p:nvPr>
        </p:nvSpPr>
        <p:spPr>
          <a:xfrm>
            <a:off x="1024128" y="2286000"/>
            <a:ext cx="9720073" cy="4338084"/>
          </a:xfrm>
        </p:spPr>
        <p:txBody>
          <a:bodyPr>
            <a:normAutofit lnSpcReduction="10000"/>
          </a:bodyPr>
          <a:lstStyle/>
          <a:p>
            <a:pPr fontAlgn="base">
              <a:lnSpc>
                <a:spcPct val="120000"/>
              </a:lnSpc>
              <a:spcBef>
                <a:spcPts val="0"/>
              </a:spcBef>
            </a:pPr>
            <a:r>
              <a:rPr lang="es-ES" sz="1100" dirty="0"/>
              <a:t>$</a:t>
            </a:r>
            <a:r>
              <a:rPr lang="es-ES" sz="1100" dirty="0" err="1"/>
              <a:t>sql</a:t>
            </a:r>
            <a:r>
              <a:rPr lang="es-ES" sz="1100" dirty="0"/>
              <a:t>="SELECT * </a:t>
            </a:r>
            <a:r>
              <a:rPr lang="es-ES" sz="1100" dirty="0" err="1"/>
              <a:t>from</a:t>
            </a:r>
            <a:r>
              <a:rPr lang="es-ES" sz="1100" dirty="0"/>
              <a:t> </a:t>
            </a:r>
            <a:r>
              <a:rPr lang="es-ES" sz="1100" dirty="0" err="1"/>
              <a:t>mitabla</a:t>
            </a:r>
            <a:r>
              <a:rPr lang="es-ES" sz="1100" dirty="0"/>
              <a:t> </a:t>
            </a:r>
            <a:r>
              <a:rPr lang="es-ES" sz="1100" dirty="0" err="1"/>
              <a:t>limit</a:t>
            </a:r>
            <a:r>
              <a:rPr lang="es-ES" sz="1100" dirty="0"/>
              <a:t> 10"; //traemos 10 registros</a:t>
            </a:r>
          </a:p>
          <a:p>
            <a:pPr fontAlgn="base">
              <a:lnSpc>
                <a:spcPct val="120000"/>
              </a:lnSpc>
              <a:spcBef>
                <a:spcPts val="0"/>
              </a:spcBef>
            </a:pPr>
            <a:r>
              <a:rPr lang="es-ES" sz="1100" dirty="0"/>
              <a:t>$</a:t>
            </a:r>
            <a:r>
              <a:rPr lang="es-ES" sz="1100" dirty="0" err="1"/>
              <a:t>result</a:t>
            </a:r>
            <a:r>
              <a:rPr lang="es-ES" sz="1100" dirty="0"/>
              <a:t> = $</a:t>
            </a:r>
            <a:r>
              <a:rPr lang="es-ES" sz="1100" dirty="0" err="1"/>
              <a:t>conexion</a:t>
            </a:r>
            <a:r>
              <a:rPr lang="es-ES" sz="1100" dirty="0"/>
              <a:t>-&gt;</a:t>
            </a:r>
            <a:r>
              <a:rPr lang="es-ES" sz="1100" dirty="0" err="1"/>
              <a:t>query</a:t>
            </a:r>
            <a:r>
              <a:rPr lang="es-ES" sz="1100" dirty="0"/>
              <a:t>($</a:t>
            </a:r>
            <a:r>
              <a:rPr lang="es-ES" sz="1100" dirty="0" err="1"/>
              <a:t>sql</a:t>
            </a:r>
            <a:r>
              <a:rPr lang="es-ES" sz="1100" dirty="0"/>
              <a:t>); //usamos la </a:t>
            </a:r>
            <a:r>
              <a:rPr lang="es-ES" sz="1100" dirty="0" err="1"/>
              <a:t>conexion</a:t>
            </a:r>
            <a:r>
              <a:rPr lang="es-ES" sz="1100" dirty="0"/>
              <a:t> para dar un resultado a la variable</a:t>
            </a:r>
          </a:p>
          <a:p>
            <a:pPr fontAlgn="base">
              <a:lnSpc>
                <a:spcPct val="120000"/>
              </a:lnSpc>
              <a:spcBef>
                <a:spcPts val="0"/>
              </a:spcBef>
            </a:pPr>
            <a:r>
              <a:rPr lang="es-ES" sz="1100" dirty="0"/>
              <a:t> </a:t>
            </a:r>
            <a:r>
              <a:rPr lang="es-ES" sz="1100" dirty="0" err="1"/>
              <a:t>if</a:t>
            </a:r>
            <a:r>
              <a:rPr lang="es-ES" sz="1100" dirty="0"/>
              <a:t> ($</a:t>
            </a:r>
            <a:r>
              <a:rPr lang="es-ES" sz="1100" dirty="0" err="1"/>
              <a:t>result</a:t>
            </a:r>
            <a:r>
              <a:rPr lang="es-ES" sz="1100" dirty="0"/>
              <a:t>-&gt;</a:t>
            </a:r>
            <a:r>
              <a:rPr lang="es-ES" sz="1100" dirty="0" err="1"/>
              <a:t>num_rows</a:t>
            </a:r>
            <a:r>
              <a:rPr lang="es-ES" sz="1100" dirty="0"/>
              <a:t> &gt; 0) //si la variable tiene al menos 1 fila entonces seguimos con el </a:t>
            </a:r>
            <a:r>
              <a:rPr lang="es-ES" sz="1100" dirty="0" err="1"/>
              <a:t>codigo</a:t>
            </a:r>
            <a:endParaRPr lang="es-ES" sz="1100" dirty="0"/>
          </a:p>
          <a:p>
            <a:pPr fontAlgn="base">
              <a:lnSpc>
                <a:spcPct val="120000"/>
              </a:lnSpc>
              <a:spcBef>
                <a:spcPts val="0"/>
              </a:spcBef>
            </a:pPr>
            <a:r>
              <a:rPr lang="es-ES" sz="1100" dirty="0"/>
              <a:t>{</a:t>
            </a:r>
          </a:p>
          <a:p>
            <a:pPr fontAlgn="base">
              <a:lnSpc>
                <a:spcPct val="120000"/>
              </a:lnSpc>
              <a:spcBef>
                <a:spcPts val="0"/>
              </a:spcBef>
            </a:pPr>
            <a:r>
              <a:rPr lang="es-ES" sz="1100" dirty="0"/>
              <a:t>    </a:t>
            </a:r>
            <a:r>
              <a:rPr lang="es-ES" sz="1100" dirty="0" err="1"/>
              <a:t>while</a:t>
            </a:r>
            <a:r>
              <a:rPr lang="es-ES" sz="1100" dirty="0"/>
              <a:t> ($</a:t>
            </a:r>
            <a:r>
              <a:rPr lang="es-ES" sz="1100" dirty="0" err="1"/>
              <a:t>row</a:t>
            </a:r>
            <a:r>
              <a:rPr lang="es-ES" sz="1100" dirty="0"/>
              <a:t> = $</a:t>
            </a:r>
            <a:r>
              <a:rPr lang="es-ES" sz="1100" dirty="0" err="1"/>
              <a:t>result</a:t>
            </a:r>
            <a:r>
              <a:rPr lang="es-ES" sz="1100" dirty="0"/>
              <a:t>-&gt;</a:t>
            </a:r>
            <a:r>
              <a:rPr lang="es-ES" sz="1100" dirty="0" err="1"/>
              <a:t>fetch_array</a:t>
            </a:r>
            <a:r>
              <a:rPr lang="es-ES" sz="1100" dirty="0"/>
              <a:t>()) </a:t>
            </a:r>
          </a:p>
          <a:p>
            <a:pPr fontAlgn="base">
              <a:lnSpc>
                <a:spcPct val="120000"/>
              </a:lnSpc>
              <a:spcBef>
                <a:spcPts val="0"/>
              </a:spcBef>
            </a:pPr>
            <a:r>
              <a:rPr lang="es-ES" sz="1100" dirty="0"/>
              <a:t>    //MYSQLI_ASSOC= El arreglo como siempre, es decir [campo1]-&gt;valor, [campo2]-&gt;valor</a:t>
            </a:r>
          </a:p>
          <a:p>
            <a:pPr fontAlgn="base">
              <a:lnSpc>
                <a:spcPct val="120000"/>
              </a:lnSpc>
              <a:spcBef>
                <a:spcPts val="0"/>
              </a:spcBef>
            </a:pPr>
            <a:r>
              <a:rPr lang="es-ES" sz="1100" dirty="0"/>
              <a:t>    //MYSQLI_NUM= Como </a:t>
            </a:r>
            <a:r>
              <a:rPr lang="es-ES" sz="1100" dirty="0" err="1"/>
              <a:t>indice</a:t>
            </a:r>
            <a:r>
              <a:rPr lang="es-ES" sz="1100" dirty="0"/>
              <a:t> [0]-&gt; Valor de campo 1, [0]-&gt;valor de campo2</a:t>
            </a:r>
          </a:p>
          <a:p>
            <a:pPr fontAlgn="base">
              <a:lnSpc>
                <a:spcPct val="120000"/>
              </a:lnSpc>
              <a:spcBef>
                <a:spcPts val="0"/>
              </a:spcBef>
            </a:pPr>
            <a:r>
              <a:rPr lang="es-ES" sz="1100" dirty="0"/>
              <a:t>    //MYSQLI_BOTH= por defecto, trae ambos, es decir que si la tabla es de 2 campos, tendremos una array de 4 posiciones</a:t>
            </a:r>
          </a:p>
          <a:p>
            <a:pPr fontAlgn="base">
              <a:lnSpc>
                <a:spcPct val="120000"/>
              </a:lnSpc>
              <a:spcBef>
                <a:spcPts val="0"/>
              </a:spcBef>
            </a:pPr>
            <a:r>
              <a:rPr lang="es-ES" sz="1100" dirty="0"/>
              <a:t>    // [0] -&gt; Valor campo1, [campo1] -&gt; Valor de campo1, [1] -&gt; Valor de campo2, [campo2]-&gt; Valor de Campo1</a:t>
            </a:r>
          </a:p>
          <a:p>
            <a:pPr fontAlgn="base">
              <a:lnSpc>
                <a:spcPct val="120000"/>
              </a:lnSpc>
              <a:spcBef>
                <a:spcPts val="0"/>
              </a:spcBef>
            </a:pPr>
            <a:r>
              <a:rPr lang="es-ES" sz="1100" dirty="0"/>
              <a:t>    {</a:t>
            </a:r>
          </a:p>
          <a:p>
            <a:pPr fontAlgn="base">
              <a:lnSpc>
                <a:spcPct val="120000"/>
              </a:lnSpc>
              <a:spcBef>
                <a:spcPts val="0"/>
              </a:spcBef>
            </a:pPr>
            <a:r>
              <a:rPr lang="es-ES" sz="1100" dirty="0"/>
              <a:t>        echo "&lt;pre&gt;";</a:t>
            </a:r>
          </a:p>
          <a:p>
            <a:pPr fontAlgn="base">
              <a:lnSpc>
                <a:spcPct val="120000"/>
              </a:lnSpc>
              <a:spcBef>
                <a:spcPts val="0"/>
              </a:spcBef>
            </a:pPr>
            <a:r>
              <a:rPr lang="es-ES" sz="1100" dirty="0"/>
              <a:t>        </a:t>
            </a:r>
            <a:r>
              <a:rPr lang="es-ES" sz="1100" dirty="0" err="1"/>
              <a:t>print_r</a:t>
            </a:r>
            <a:r>
              <a:rPr lang="es-ES" sz="1100" dirty="0"/>
              <a:t>($</a:t>
            </a:r>
            <a:r>
              <a:rPr lang="es-ES" sz="1100" dirty="0" err="1"/>
              <a:t>row</a:t>
            </a:r>
            <a:r>
              <a:rPr lang="es-ES" sz="1100" dirty="0"/>
              <a:t>); //imprimimos el contenido de array</a:t>
            </a:r>
          </a:p>
          <a:p>
            <a:pPr fontAlgn="base">
              <a:lnSpc>
                <a:spcPct val="120000"/>
              </a:lnSpc>
              <a:spcBef>
                <a:spcPts val="0"/>
              </a:spcBef>
            </a:pPr>
            <a:r>
              <a:rPr lang="es-ES" sz="1100" dirty="0"/>
              <a:t>        echo "&lt;/pre&gt;";</a:t>
            </a:r>
          </a:p>
          <a:p>
            <a:pPr fontAlgn="base">
              <a:lnSpc>
                <a:spcPct val="120000"/>
              </a:lnSpc>
              <a:spcBef>
                <a:spcPts val="0"/>
              </a:spcBef>
            </a:pPr>
            <a:r>
              <a:rPr lang="es-ES" sz="1100" dirty="0"/>
              <a:t>        echo "------------";</a:t>
            </a:r>
          </a:p>
          <a:p>
            <a:pPr fontAlgn="base">
              <a:lnSpc>
                <a:spcPct val="120000"/>
              </a:lnSpc>
              <a:spcBef>
                <a:spcPts val="0"/>
              </a:spcBef>
            </a:pPr>
            <a:r>
              <a:rPr lang="es-ES" sz="1100" dirty="0"/>
              <a:t>    }</a:t>
            </a:r>
          </a:p>
          <a:p>
            <a:pPr fontAlgn="base">
              <a:lnSpc>
                <a:spcPct val="120000"/>
              </a:lnSpc>
              <a:spcBef>
                <a:spcPts val="0"/>
              </a:spcBef>
            </a:pPr>
            <a:r>
              <a:rPr lang="es-ES" sz="1100" dirty="0"/>
              <a:t>}</a:t>
            </a:r>
          </a:p>
          <a:p>
            <a:pPr fontAlgn="base">
              <a:lnSpc>
                <a:spcPct val="120000"/>
              </a:lnSpc>
              <a:spcBef>
                <a:spcPts val="0"/>
              </a:spcBef>
            </a:pPr>
            <a:r>
              <a:rPr lang="es-ES" sz="1100" dirty="0" err="1"/>
              <a:t>else</a:t>
            </a:r>
            <a:endParaRPr lang="es-ES" sz="1100" dirty="0"/>
          </a:p>
          <a:p>
            <a:pPr fontAlgn="base">
              <a:lnSpc>
                <a:spcPct val="120000"/>
              </a:lnSpc>
              <a:spcBef>
                <a:spcPts val="0"/>
              </a:spcBef>
            </a:pPr>
            <a:r>
              <a:rPr lang="es-ES" sz="1100" dirty="0"/>
              <a:t>{</a:t>
            </a:r>
          </a:p>
          <a:p>
            <a:pPr fontAlgn="base">
              <a:lnSpc>
                <a:spcPct val="120000"/>
              </a:lnSpc>
              <a:spcBef>
                <a:spcPts val="0"/>
              </a:spcBef>
            </a:pPr>
            <a:r>
              <a:rPr lang="es-ES" sz="1100" dirty="0"/>
              <a:t>    echo "No hubo resultados";</a:t>
            </a:r>
          </a:p>
          <a:p>
            <a:pPr fontAlgn="base">
              <a:lnSpc>
                <a:spcPct val="120000"/>
              </a:lnSpc>
              <a:spcBef>
                <a:spcPts val="0"/>
              </a:spcBef>
            </a:pPr>
            <a:r>
              <a:rPr lang="es-ES" sz="1100" dirty="0"/>
              <a:t>}</a:t>
            </a:r>
          </a:p>
          <a:p>
            <a:pPr>
              <a:lnSpc>
                <a:spcPct val="120000"/>
              </a:lnSpc>
              <a:spcBef>
                <a:spcPts val="0"/>
              </a:spcBef>
            </a:pPr>
            <a:endParaRPr lang="es-MX" sz="1100" dirty="0"/>
          </a:p>
        </p:txBody>
      </p:sp>
    </p:spTree>
    <p:extLst>
      <p:ext uri="{BB962C8B-B14F-4D97-AF65-F5344CB8AC3E}">
        <p14:creationId xmlns:p14="http://schemas.microsoft.com/office/powerpoint/2010/main" val="2765885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5E9B2B-2328-41F7-89A4-DE94731E1F07}"/>
              </a:ext>
            </a:extLst>
          </p:cNvPr>
          <p:cNvSpPr>
            <a:spLocks noGrp="1"/>
          </p:cNvSpPr>
          <p:nvPr>
            <p:ph type="title"/>
          </p:nvPr>
        </p:nvSpPr>
        <p:spPr/>
        <p:txBody>
          <a:bodyPr/>
          <a:lstStyle/>
          <a:p>
            <a:r>
              <a:rPr lang="es-ES" b="1" dirty="0" err="1"/>
              <a:t>mysqli</a:t>
            </a:r>
            <a:endParaRPr lang="es-MX" b="1" dirty="0"/>
          </a:p>
        </p:txBody>
      </p:sp>
      <p:sp>
        <p:nvSpPr>
          <p:cNvPr id="3" name="Marcador de contenido 2">
            <a:extLst>
              <a:ext uri="{FF2B5EF4-FFF2-40B4-BE49-F238E27FC236}">
                <a16:creationId xmlns:a16="http://schemas.microsoft.com/office/drawing/2014/main" id="{D64A439A-3C0D-4C67-A118-393EF524BADE}"/>
              </a:ext>
            </a:extLst>
          </p:cNvPr>
          <p:cNvSpPr>
            <a:spLocks noGrp="1"/>
          </p:cNvSpPr>
          <p:nvPr>
            <p:ph idx="1"/>
          </p:nvPr>
        </p:nvSpPr>
        <p:spPr>
          <a:xfrm>
            <a:off x="1024128" y="2286000"/>
            <a:ext cx="10884337" cy="4023360"/>
          </a:xfrm>
        </p:spPr>
        <p:txBody>
          <a:bodyPr>
            <a:normAutofit fontScale="92500" lnSpcReduction="10000"/>
          </a:bodyPr>
          <a:lstStyle/>
          <a:p>
            <a:r>
              <a:rPr lang="es-MX" sz="2400" dirty="0">
                <a:latin typeface="Arial Nova Cond Light" panose="020B0306020202020204" pitchFamily="34" charset="0"/>
              </a:rPr>
              <a:t>/* array numérico */</a:t>
            </a:r>
            <a:br>
              <a:rPr lang="es-MX" sz="2000" dirty="0"/>
            </a:br>
            <a:r>
              <a:rPr lang="es-MX" sz="2000" dirty="0"/>
              <a:t>$</a:t>
            </a:r>
            <a:r>
              <a:rPr lang="es-MX" sz="2000" dirty="0" err="1"/>
              <a:t>row</a:t>
            </a:r>
            <a:r>
              <a:rPr lang="es-MX" sz="2000" dirty="0"/>
              <a:t> = $</a:t>
            </a:r>
            <a:r>
              <a:rPr lang="es-MX" sz="2000" dirty="0" err="1"/>
              <a:t>result</a:t>
            </a:r>
            <a:r>
              <a:rPr lang="es-MX" sz="2000" dirty="0"/>
              <a:t>-&gt;</a:t>
            </a:r>
            <a:r>
              <a:rPr lang="es-MX" sz="2000" dirty="0" err="1"/>
              <a:t>fetch_array</a:t>
            </a:r>
            <a:r>
              <a:rPr lang="es-MX" sz="2000" dirty="0"/>
              <a:t>(MYSQLI_NUM);</a:t>
            </a:r>
            <a:br>
              <a:rPr lang="es-MX" sz="2000" dirty="0"/>
            </a:br>
            <a:r>
              <a:rPr lang="es-MX" sz="2000" dirty="0" err="1"/>
              <a:t>printf</a:t>
            </a:r>
            <a:r>
              <a:rPr lang="es-MX" sz="2000" dirty="0"/>
              <a:t> ("%s (%s)\n", $</a:t>
            </a:r>
            <a:r>
              <a:rPr lang="es-MX" sz="2000" dirty="0" err="1"/>
              <a:t>row</a:t>
            </a:r>
            <a:r>
              <a:rPr lang="es-MX" sz="2000" dirty="0"/>
              <a:t>[0], $</a:t>
            </a:r>
            <a:r>
              <a:rPr lang="es-MX" sz="2000" dirty="0" err="1"/>
              <a:t>row</a:t>
            </a:r>
            <a:r>
              <a:rPr lang="es-MX" sz="2000" dirty="0"/>
              <a:t>[1]);</a:t>
            </a:r>
            <a:br>
              <a:rPr lang="es-MX" sz="2000" dirty="0"/>
            </a:br>
            <a:br>
              <a:rPr lang="es-MX" sz="2000" dirty="0"/>
            </a:br>
            <a:r>
              <a:rPr lang="es-MX" sz="2400" dirty="0">
                <a:latin typeface="Arial Nova Cond Light" panose="020B0306020202020204" pitchFamily="34" charset="0"/>
              </a:rPr>
              <a:t>/* array asociativo */</a:t>
            </a:r>
            <a:br>
              <a:rPr lang="es-MX" sz="2000" dirty="0"/>
            </a:br>
            <a:r>
              <a:rPr lang="es-MX" sz="2000" dirty="0"/>
              <a:t>$</a:t>
            </a:r>
            <a:r>
              <a:rPr lang="es-MX" sz="2000" dirty="0" err="1"/>
              <a:t>row</a:t>
            </a:r>
            <a:r>
              <a:rPr lang="es-MX" sz="2000" dirty="0"/>
              <a:t> = $</a:t>
            </a:r>
            <a:r>
              <a:rPr lang="es-MX" sz="2000" dirty="0" err="1"/>
              <a:t>result</a:t>
            </a:r>
            <a:r>
              <a:rPr lang="es-MX" sz="2000" dirty="0"/>
              <a:t>-&gt;</a:t>
            </a:r>
            <a:r>
              <a:rPr lang="es-MX" sz="2000" dirty="0" err="1"/>
              <a:t>fetch_array</a:t>
            </a:r>
            <a:r>
              <a:rPr lang="es-MX" sz="2000" dirty="0"/>
              <a:t>(MYSQLI_ASSOC);</a:t>
            </a:r>
            <a:br>
              <a:rPr lang="es-MX" sz="2000" dirty="0"/>
            </a:br>
            <a:r>
              <a:rPr lang="es-MX" sz="2000" dirty="0" err="1"/>
              <a:t>printf</a:t>
            </a:r>
            <a:r>
              <a:rPr lang="es-MX" sz="2000" dirty="0"/>
              <a:t> ("%s (%s)\n", $</a:t>
            </a:r>
            <a:r>
              <a:rPr lang="es-MX" sz="2000" dirty="0" err="1"/>
              <a:t>row</a:t>
            </a:r>
            <a:r>
              <a:rPr lang="es-MX" sz="2000" dirty="0"/>
              <a:t>[“</a:t>
            </a:r>
            <a:r>
              <a:rPr lang="es-MX" sz="2000" dirty="0" err="1"/>
              <a:t>name</a:t>
            </a:r>
            <a:r>
              <a:rPr lang="es-MX" sz="2000" dirty="0"/>
              <a:t>"], $</a:t>
            </a:r>
            <a:r>
              <a:rPr lang="es-MX" sz="2000" dirty="0" err="1"/>
              <a:t>row</a:t>
            </a:r>
            <a:r>
              <a:rPr lang="es-MX" sz="2000" dirty="0"/>
              <a:t>["email"]);</a:t>
            </a:r>
            <a:br>
              <a:rPr lang="es-MX" sz="2000" dirty="0"/>
            </a:br>
            <a:br>
              <a:rPr lang="es-MX" sz="2000" dirty="0"/>
            </a:br>
            <a:r>
              <a:rPr lang="es-MX" sz="2400" dirty="0">
                <a:latin typeface="Arial Nova Cond Light" panose="020B0306020202020204" pitchFamily="34" charset="0"/>
              </a:rPr>
              <a:t>/* array numérico y asociativo */</a:t>
            </a:r>
            <a:br>
              <a:rPr lang="es-MX" sz="2000" dirty="0"/>
            </a:br>
            <a:r>
              <a:rPr lang="es-MX" sz="2000" dirty="0"/>
              <a:t>$</a:t>
            </a:r>
            <a:r>
              <a:rPr lang="es-MX" sz="2000" dirty="0" err="1"/>
              <a:t>row</a:t>
            </a:r>
            <a:r>
              <a:rPr lang="es-MX" sz="2000" dirty="0"/>
              <a:t> = $</a:t>
            </a:r>
            <a:r>
              <a:rPr lang="es-MX" sz="2000" dirty="0" err="1"/>
              <a:t>result</a:t>
            </a:r>
            <a:r>
              <a:rPr lang="es-MX" sz="2000" dirty="0"/>
              <a:t>-&gt;</a:t>
            </a:r>
            <a:r>
              <a:rPr lang="es-MX" sz="2000" dirty="0" err="1"/>
              <a:t>fetch_array</a:t>
            </a:r>
            <a:r>
              <a:rPr lang="es-MX" sz="2000" dirty="0"/>
              <a:t>(MYSQLI_BOTH);</a:t>
            </a:r>
            <a:br>
              <a:rPr lang="es-MX" sz="2000" dirty="0"/>
            </a:br>
            <a:r>
              <a:rPr lang="es-MX" sz="2000" dirty="0"/>
              <a:t>echo “Nombre “.$</a:t>
            </a:r>
            <a:r>
              <a:rPr lang="es-MX" sz="2000" dirty="0" err="1"/>
              <a:t>row</a:t>
            </a:r>
            <a:r>
              <a:rPr lang="es-MX" sz="2000" dirty="0"/>
              <a:t>[0] . “Apellidos “. $</a:t>
            </a:r>
            <a:r>
              <a:rPr lang="es-MX" sz="2000" dirty="0" err="1"/>
              <a:t>row</a:t>
            </a:r>
            <a:r>
              <a:rPr lang="es-MX" sz="2000" dirty="0"/>
              <a:t>["</a:t>
            </a:r>
            <a:r>
              <a:rPr lang="es-MX" sz="2000" dirty="0" err="1"/>
              <a:t>lastname</a:t>
            </a:r>
            <a:r>
              <a:rPr lang="es-MX" sz="2000" dirty="0"/>
              <a:t>"]);</a:t>
            </a:r>
          </a:p>
          <a:p>
            <a:pPr>
              <a:spcBef>
                <a:spcPts val="0"/>
              </a:spcBef>
            </a:pPr>
            <a:endParaRPr lang="es-MX" sz="2000" dirty="0"/>
          </a:p>
          <a:p>
            <a:pPr>
              <a:lnSpc>
                <a:spcPct val="110000"/>
              </a:lnSpc>
              <a:spcBef>
                <a:spcPts val="0"/>
              </a:spcBef>
            </a:pPr>
            <a:r>
              <a:rPr lang="es-MX" altLang="es-MX" sz="2400" dirty="0">
                <a:latin typeface="Arial Nova Cond Light" panose="020B0306020202020204" pitchFamily="34" charset="0"/>
              </a:rPr>
              <a:t>/*array de objetos*/</a:t>
            </a:r>
          </a:p>
          <a:p>
            <a:pPr>
              <a:lnSpc>
                <a:spcPct val="110000"/>
              </a:lnSpc>
              <a:spcBef>
                <a:spcPts val="0"/>
              </a:spcBef>
            </a:pPr>
            <a:r>
              <a:rPr lang="es-MX" altLang="es-MX" sz="2000" dirty="0"/>
              <a:t>$fila = $</a:t>
            </a:r>
            <a:r>
              <a:rPr lang="es-MX" altLang="es-MX" sz="2000" dirty="0" err="1"/>
              <a:t>result</a:t>
            </a:r>
            <a:r>
              <a:rPr lang="es-MX" altLang="es-MX" sz="2000" dirty="0"/>
              <a:t>-&gt;</a:t>
            </a:r>
            <a:r>
              <a:rPr lang="es-MX" altLang="es-MX" sz="2000" dirty="0" err="1"/>
              <a:t>fetch_object</a:t>
            </a:r>
            <a:r>
              <a:rPr lang="es-MX" altLang="es-MX" sz="2000" dirty="0"/>
              <a:t>(); </a:t>
            </a:r>
          </a:p>
          <a:p>
            <a:pPr>
              <a:lnSpc>
                <a:spcPct val="110000"/>
              </a:lnSpc>
              <a:spcBef>
                <a:spcPts val="0"/>
              </a:spcBef>
            </a:pPr>
            <a:r>
              <a:rPr lang="es-MX" altLang="es-MX" sz="2000" dirty="0"/>
              <a:t>echo $fila-&gt;</a:t>
            </a:r>
            <a:r>
              <a:rPr lang="es-MX" altLang="es-MX" sz="2000" dirty="0" err="1"/>
              <a:t>name</a:t>
            </a:r>
            <a:r>
              <a:rPr lang="es-MX" altLang="es-MX" sz="2000" dirty="0"/>
              <a:t>;</a:t>
            </a:r>
            <a:endParaRPr lang="es-MX" sz="2000" dirty="0"/>
          </a:p>
          <a:p>
            <a:endParaRPr lang="es-MX" sz="2000" dirty="0"/>
          </a:p>
        </p:txBody>
      </p:sp>
      <p:sp>
        <p:nvSpPr>
          <p:cNvPr id="4" name="Rectangle 1">
            <a:extLst>
              <a:ext uri="{FF2B5EF4-FFF2-40B4-BE49-F238E27FC236}">
                <a16:creationId xmlns:a16="http://schemas.microsoft.com/office/drawing/2014/main" id="{09269C51-8DB1-4ECB-90AA-8B69810CA6BE}"/>
              </a:ext>
            </a:extLst>
          </p:cNvPr>
          <p:cNvSpPr>
            <a:spLocks noChangeArrowheads="1"/>
          </p:cNvSpPr>
          <p:nvPr/>
        </p:nvSpPr>
        <p:spPr bwMode="auto">
          <a:xfrm>
            <a:off x="0" y="120878"/>
            <a:ext cx="213520" cy="215444"/>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800" b="0" i="0" u="none" strike="noStrike" cap="none" normalizeH="0" baseline="0" dirty="0">
                <a:ln>
                  <a:noFill/>
                </a:ln>
                <a:solidFill>
                  <a:schemeClr val="tx1"/>
                </a:solidFill>
                <a:effectLst/>
              </a:rPr>
              <a:t> </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8138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5CB62-D12E-4D58-B862-F3D741A26504}"/>
              </a:ext>
            </a:extLst>
          </p:cNvPr>
          <p:cNvSpPr>
            <a:spLocks noGrp="1"/>
          </p:cNvSpPr>
          <p:nvPr>
            <p:ph type="title"/>
          </p:nvPr>
        </p:nvSpPr>
        <p:spPr>
          <a:xfrm>
            <a:off x="1024128" y="585216"/>
            <a:ext cx="9720072" cy="1499616"/>
          </a:xfrm>
        </p:spPr>
        <p:txBody>
          <a:bodyPr/>
          <a:lstStyle/>
          <a:p>
            <a:r>
              <a:rPr lang="es-ES" b="1" dirty="0"/>
              <a:t>Cerrar</a:t>
            </a:r>
            <a:r>
              <a:rPr lang="es-ES" dirty="0"/>
              <a:t> </a:t>
            </a:r>
            <a:r>
              <a:rPr lang="es-ES" b="1" dirty="0"/>
              <a:t>la</a:t>
            </a:r>
            <a:r>
              <a:rPr lang="es-ES" dirty="0"/>
              <a:t> </a:t>
            </a:r>
            <a:r>
              <a:rPr lang="es-ES" b="1" dirty="0" err="1"/>
              <a:t>conexion</a:t>
            </a:r>
            <a:endParaRPr lang="es-MX" b="1" dirty="0"/>
          </a:p>
        </p:txBody>
      </p:sp>
      <p:sp>
        <p:nvSpPr>
          <p:cNvPr id="3" name="Marcador de contenido 2">
            <a:extLst>
              <a:ext uri="{FF2B5EF4-FFF2-40B4-BE49-F238E27FC236}">
                <a16:creationId xmlns:a16="http://schemas.microsoft.com/office/drawing/2014/main" id="{044BDE37-5496-43D0-BF89-ADF2046D0238}"/>
              </a:ext>
            </a:extLst>
          </p:cNvPr>
          <p:cNvSpPr>
            <a:spLocks noGrp="1"/>
          </p:cNvSpPr>
          <p:nvPr>
            <p:ph idx="1"/>
          </p:nvPr>
        </p:nvSpPr>
        <p:spPr>
          <a:xfrm>
            <a:off x="1024127" y="2009128"/>
            <a:ext cx="9720073" cy="4700016"/>
          </a:xfrm>
        </p:spPr>
        <p:txBody>
          <a:bodyPr>
            <a:normAutofit fontScale="85000" lnSpcReduction="20000"/>
          </a:bodyPr>
          <a:lstStyle/>
          <a:p>
            <a:pPr>
              <a:lnSpc>
                <a:spcPct val="120000"/>
              </a:lnSpc>
              <a:spcBef>
                <a:spcPts val="0"/>
              </a:spcBef>
            </a:pPr>
            <a:r>
              <a:rPr lang="es-ES" sz="2400" dirty="0">
                <a:latin typeface="Arial Nova Cond Light" panose="020B0306020202020204" pitchFamily="34" charset="0"/>
              </a:rPr>
              <a:t>Aunque la teoría dice que cuando no se usa un objeto o se termina una rutina se liberan los recursos, es muy recomendable evitar que nuestra aplicación web se sature de conexiones sin cerrar, sobre todo cuando se trabaja con conexiones persistentes, y cada una de las formas de conectarse a la base de datos en </a:t>
            </a:r>
            <a:r>
              <a:rPr lang="es-ES" sz="2400" dirty="0" err="1">
                <a:latin typeface="Arial Nova Cond Light" panose="020B0306020202020204" pitchFamily="34" charset="0"/>
              </a:rPr>
              <a:t>php</a:t>
            </a:r>
            <a:r>
              <a:rPr lang="es-ES" sz="2400" dirty="0">
                <a:latin typeface="Arial Nova Cond Light" panose="020B0306020202020204" pitchFamily="34" charset="0"/>
              </a:rPr>
              <a:t> suele tener su propia función de desconexión. Normalmente con un </a:t>
            </a:r>
            <a:r>
              <a:rPr lang="es-ES" sz="2400" dirty="0" err="1">
                <a:latin typeface="Arial Nova Cond Light" panose="020B0306020202020204" pitchFamily="34" charset="0"/>
              </a:rPr>
              <a:t>close</a:t>
            </a:r>
            <a:r>
              <a:rPr lang="es-ES" sz="2400" dirty="0">
                <a:latin typeface="Arial Nova Cond Light" panose="020B0306020202020204" pitchFamily="34" charset="0"/>
              </a:rPr>
              <a:t>() o </a:t>
            </a:r>
            <a:r>
              <a:rPr lang="es-ES" sz="2400" dirty="0" err="1">
                <a:latin typeface="Arial Nova Cond Light" panose="020B0306020202020204" pitchFamily="34" charset="0"/>
              </a:rPr>
              <a:t>disconnect</a:t>
            </a:r>
            <a:r>
              <a:rPr lang="es-ES" sz="2400" dirty="0">
                <a:latin typeface="Arial Nova Cond Light" panose="020B0306020202020204" pitchFamily="34" charset="0"/>
              </a:rPr>
              <a:t>().</a:t>
            </a:r>
          </a:p>
          <a:p>
            <a:r>
              <a:rPr lang="es-ES" b="1" dirty="0"/>
              <a:t>PDO</a:t>
            </a:r>
            <a:r>
              <a:rPr lang="es-ES" dirty="0"/>
              <a:t>:</a:t>
            </a:r>
          </a:p>
          <a:p>
            <a:r>
              <a:rPr lang="es-ES" dirty="0"/>
              <a:t>$</a:t>
            </a:r>
            <a:r>
              <a:rPr lang="en-US" dirty="0"/>
              <a:t> </a:t>
            </a:r>
            <a:r>
              <a:rPr lang="es-MX" dirty="0" err="1"/>
              <a:t>stmt</a:t>
            </a:r>
            <a:r>
              <a:rPr lang="es-MX" dirty="0"/>
              <a:t>-</a:t>
            </a:r>
            <a:r>
              <a:rPr lang="es-ES" dirty="0"/>
              <a:t>&gt;</a:t>
            </a:r>
            <a:r>
              <a:rPr lang="es-ES" dirty="0" err="1"/>
              <a:t>closeCursor</a:t>
            </a:r>
            <a:r>
              <a:rPr lang="es-ES" dirty="0"/>
              <a:t>(); // opcional en MySQL, dependiendo del controlador de base de datos puede ser obligatorio</a:t>
            </a:r>
          </a:p>
          <a:p>
            <a:r>
              <a:rPr lang="es-ES" dirty="0"/>
              <a:t>$</a:t>
            </a:r>
            <a:r>
              <a:rPr lang="en-US" dirty="0"/>
              <a:t> </a:t>
            </a:r>
            <a:r>
              <a:rPr lang="es-MX" dirty="0" err="1"/>
              <a:t>stmt</a:t>
            </a:r>
            <a:r>
              <a:rPr lang="es-ES" dirty="0"/>
              <a:t> = </a:t>
            </a:r>
            <a:r>
              <a:rPr lang="es-ES" dirty="0" err="1"/>
              <a:t>null</a:t>
            </a:r>
            <a:r>
              <a:rPr lang="es-ES" dirty="0"/>
              <a:t>; // obligado para cerrar la conexión</a:t>
            </a:r>
          </a:p>
          <a:p>
            <a:r>
              <a:rPr lang="es-ES" dirty="0"/>
              <a:t>$</a:t>
            </a:r>
            <a:r>
              <a:rPr lang="es-ES" dirty="0" err="1"/>
              <a:t>pdo</a:t>
            </a:r>
            <a:r>
              <a:rPr lang="es-ES" dirty="0"/>
              <a:t> = </a:t>
            </a:r>
            <a:r>
              <a:rPr lang="es-ES" dirty="0" err="1"/>
              <a:t>null</a:t>
            </a:r>
            <a:r>
              <a:rPr lang="es-ES" dirty="0"/>
              <a:t>;</a:t>
            </a:r>
          </a:p>
          <a:p>
            <a:endParaRPr lang="es-ES" dirty="0"/>
          </a:p>
          <a:p>
            <a:r>
              <a:rPr lang="es-ES" b="1" dirty="0" err="1"/>
              <a:t>Mysqli</a:t>
            </a:r>
            <a:r>
              <a:rPr lang="es-ES" dirty="0"/>
              <a:t>:</a:t>
            </a:r>
          </a:p>
          <a:p>
            <a:r>
              <a:rPr lang="es-MX" dirty="0"/>
              <a:t>$</a:t>
            </a:r>
            <a:r>
              <a:rPr lang="es-MX" dirty="0" err="1"/>
              <a:t>result</a:t>
            </a:r>
            <a:r>
              <a:rPr lang="es-MX" dirty="0"/>
              <a:t>-&gt;free();</a:t>
            </a:r>
            <a:endParaRPr lang="es-ES" dirty="0"/>
          </a:p>
          <a:p>
            <a:r>
              <a:rPr lang="es-ES" dirty="0"/>
              <a:t>$</a:t>
            </a:r>
            <a:r>
              <a:rPr lang="es-ES" dirty="0" err="1"/>
              <a:t>conexion</a:t>
            </a:r>
            <a:r>
              <a:rPr lang="es-ES" dirty="0"/>
              <a:t>-&gt;</a:t>
            </a:r>
            <a:r>
              <a:rPr lang="es-ES" dirty="0" err="1"/>
              <a:t>close</a:t>
            </a:r>
            <a:r>
              <a:rPr lang="es-ES" dirty="0"/>
              <a:t>();</a:t>
            </a:r>
          </a:p>
          <a:p>
            <a:endParaRPr lang="es-ES" dirty="0"/>
          </a:p>
          <a:p>
            <a:endParaRPr lang="es-ES" dirty="0"/>
          </a:p>
          <a:p>
            <a:endParaRPr lang="es-MX" dirty="0"/>
          </a:p>
        </p:txBody>
      </p:sp>
      <p:sp>
        <p:nvSpPr>
          <p:cNvPr id="4" name="CuadroTexto 3">
            <a:extLst>
              <a:ext uri="{FF2B5EF4-FFF2-40B4-BE49-F238E27FC236}">
                <a16:creationId xmlns:a16="http://schemas.microsoft.com/office/drawing/2014/main" id="{92D0BB6A-DA51-4266-B014-32C00C9B0FE1}"/>
              </a:ext>
            </a:extLst>
          </p:cNvPr>
          <p:cNvSpPr txBox="1"/>
          <p:nvPr/>
        </p:nvSpPr>
        <p:spPr>
          <a:xfrm>
            <a:off x="7814930" y="4359136"/>
            <a:ext cx="4210493" cy="2246769"/>
          </a:xfrm>
          <a:prstGeom prst="rect">
            <a:avLst/>
          </a:prstGeom>
          <a:noFill/>
        </p:spPr>
        <p:txBody>
          <a:bodyPr wrap="square" rtlCol="0">
            <a:spAutoFit/>
          </a:bodyPr>
          <a:lstStyle/>
          <a:p>
            <a:r>
              <a:rPr lang="es-ES" sz="1400" i="1" dirty="0"/>
              <a:t>Nota</a:t>
            </a:r>
            <a:r>
              <a:rPr lang="es-ES" sz="1400" dirty="0"/>
              <a:t>: </a:t>
            </a:r>
          </a:p>
          <a:p>
            <a:r>
              <a:rPr lang="es-ES" sz="1400" dirty="0"/>
              <a:t>Las conexiones persistentes no son cerradas al final del script, sino que son almacenadas en caché y reutilizadas cuando otro script solicite una conexión que use las mismas credenciales. La caché de conexiones persistentes permite evitar la carga adicional de establecer una nueva conexión cada vez que un script necesite comunicarse con la base de datos, dando como resultado una aplicación web más rápida.</a:t>
            </a:r>
          </a:p>
          <a:p>
            <a:endParaRPr lang="es-MX" sz="1400" dirty="0"/>
          </a:p>
        </p:txBody>
      </p:sp>
    </p:spTree>
    <p:extLst>
      <p:ext uri="{BB962C8B-B14F-4D97-AF65-F5344CB8AC3E}">
        <p14:creationId xmlns:p14="http://schemas.microsoft.com/office/powerpoint/2010/main" val="875770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7FCEC-E230-49EF-A947-2450E8847A95}"/>
              </a:ext>
            </a:extLst>
          </p:cNvPr>
          <p:cNvSpPr>
            <a:spLocks noGrp="1"/>
          </p:cNvSpPr>
          <p:nvPr>
            <p:ph type="title"/>
          </p:nvPr>
        </p:nvSpPr>
        <p:spPr/>
        <p:txBody>
          <a:bodyPr/>
          <a:lstStyle/>
          <a:p>
            <a:r>
              <a:rPr lang="es-ES" dirty="0"/>
              <a:t>actividad</a:t>
            </a:r>
            <a:endParaRPr lang="es-MX" dirty="0"/>
          </a:p>
        </p:txBody>
      </p:sp>
      <p:sp>
        <p:nvSpPr>
          <p:cNvPr id="3" name="Marcador de contenido 2">
            <a:extLst>
              <a:ext uri="{FF2B5EF4-FFF2-40B4-BE49-F238E27FC236}">
                <a16:creationId xmlns:a16="http://schemas.microsoft.com/office/drawing/2014/main" id="{4D39F64B-A50C-470D-A64E-1735C2897DD8}"/>
              </a:ext>
            </a:extLst>
          </p:cNvPr>
          <p:cNvSpPr>
            <a:spLocks noGrp="1"/>
          </p:cNvSpPr>
          <p:nvPr>
            <p:ph idx="1"/>
          </p:nvPr>
        </p:nvSpPr>
        <p:spPr/>
        <p:txBody>
          <a:bodyPr/>
          <a:lstStyle/>
          <a:p>
            <a:pPr>
              <a:lnSpc>
                <a:spcPct val="100000"/>
              </a:lnSpc>
              <a:spcBef>
                <a:spcPts val="0"/>
              </a:spcBef>
            </a:pPr>
            <a:r>
              <a:rPr lang="es-ES" sz="2000" dirty="0">
                <a:latin typeface="Arial Nova Cond Light" panose="020B0306020202020204" pitchFamily="34" charset="0"/>
              </a:rPr>
              <a:t>Agregar las operaciones restantes para un modulo CRUD, con una tabla de su proyecto con ambos métodos.</a:t>
            </a:r>
          </a:p>
          <a:p>
            <a:pPr>
              <a:lnSpc>
                <a:spcPct val="100000"/>
              </a:lnSpc>
              <a:spcBef>
                <a:spcPts val="0"/>
              </a:spcBef>
            </a:pPr>
            <a:r>
              <a:rPr lang="es-ES" sz="2000" dirty="0">
                <a:latin typeface="Arial Nova Cond Light" panose="020B0306020202020204" pitchFamily="34" charset="0"/>
              </a:rPr>
              <a:t>Es recomendable que se haga en </a:t>
            </a:r>
          </a:p>
          <a:p>
            <a:pPr>
              <a:lnSpc>
                <a:spcPct val="100000"/>
              </a:lnSpc>
              <a:spcBef>
                <a:spcPts val="0"/>
              </a:spcBef>
            </a:pPr>
            <a:r>
              <a:rPr lang="es-ES" sz="2000" dirty="0">
                <a:latin typeface="Arial Nova Cond Light" panose="020B0306020202020204" pitchFamily="34" charset="0"/>
              </a:rPr>
              <a:t>una sola página.</a:t>
            </a:r>
          </a:p>
          <a:p>
            <a:endParaRPr lang="es-MX" dirty="0"/>
          </a:p>
          <a:p>
            <a:pPr lvl="8"/>
            <a:r>
              <a:rPr lang="es-MX" sz="3200" dirty="0"/>
              <a:t>Ejemplo:</a:t>
            </a:r>
          </a:p>
        </p:txBody>
      </p:sp>
      <p:pic>
        <p:nvPicPr>
          <p:cNvPr id="1026" name="Picture 2" descr="Resultado de imagen para modulo crud">
            <a:extLst>
              <a:ext uri="{FF2B5EF4-FFF2-40B4-BE49-F238E27FC236}">
                <a16:creationId xmlns:a16="http://schemas.microsoft.com/office/drawing/2014/main" id="{6D73C5BB-509E-4CC8-B504-EA14FD4B0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2363" y="2756100"/>
            <a:ext cx="5992037" cy="385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01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latin typeface="Arial Nova Cond Light" panose="020B0306020202020204" pitchFamily="34" charset="0"/>
              </a:rPr>
              <a:t>Este proceso tiene varios pasos:</a:t>
            </a:r>
          </a:p>
          <a:p>
            <a:pPr marL="457200" indent="-457200">
              <a:buFont typeface="+mj-lt"/>
              <a:buAutoNum type="arabicPeriod"/>
            </a:pPr>
            <a:r>
              <a:rPr lang="es-MX" dirty="0">
                <a:latin typeface="Arial Nova Cond Light" panose="020B0306020202020204" pitchFamily="34" charset="0"/>
              </a:rPr>
              <a:t>Conexión</a:t>
            </a:r>
          </a:p>
          <a:p>
            <a:pPr marL="457200" indent="-457200">
              <a:buFont typeface="+mj-lt"/>
              <a:buAutoNum type="arabicPeriod"/>
            </a:pPr>
            <a:r>
              <a:rPr lang="es-MX" dirty="0">
                <a:latin typeface="Arial Nova Cond Light" panose="020B0306020202020204" pitchFamily="34" charset="0"/>
              </a:rPr>
              <a:t>Consultas</a:t>
            </a:r>
          </a:p>
          <a:p>
            <a:pPr marL="630936" lvl="1" indent="-457200">
              <a:buFont typeface="+mj-lt"/>
              <a:buAutoNum type="arabicPeriod"/>
            </a:pPr>
            <a:r>
              <a:rPr lang="es-MX" sz="2200" dirty="0">
                <a:latin typeface="Arial Nova Cond Light" panose="020B0306020202020204" pitchFamily="34" charset="0"/>
              </a:rPr>
              <a:t>De recuperación de datos : </a:t>
            </a:r>
            <a:r>
              <a:rPr lang="es-MX" sz="2200" dirty="0" err="1">
                <a:latin typeface="Arial Nova Cond Light" panose="020B0306020202020204" pitchFamily="34" charset="0"/>
              </a:rPr>
              <a:t>select</a:t>
            </a:r>
            <a:endParaRPr lang="es-MX" sz="2200" dirty="0">
              <a:latin typeface="Arial Nova Cond Light" panose="020B0306020202020204" pitchFamily="34" charset="0"/>
            </a:endParaRPr>
          </a:p>
          <a:p>
            <a:pPr marL="630936" lvl="1" indent="-457200">
              <a:buFont typeface="+mj-lt"/>
              <a:buAutoNum type="arabicPeriod"/>
            </a:pPr>
            <a:r>
              <a:rPr lang="es-MX" sz="2200" dirty="0">
                <a:latin typeface="Arial Nova Cond Light" panose="020B0306020202020204" pitchFamily="34" charset="0"/>
              </a:rPr>
              <a:t>De modificación: </a:t>
            </a:r>
            <a:r>
              <a:rPr lang="es-MX" sz="2200" dirty="0" err="1">
                <a:latin typeface="Arial Nova Cond Light" panose="020B0306020202020204" pitchFamily="34" charset="0"/>
              </a:rPr>
              <a:t>insert</a:t>
            </a:r>
            <a:r>
              <a:rPr lang="es-MX" sz="2200" dirty="0">
                <a:latin typeface="Arial Nova Cond Light" panose="020B0306020202020204" pitchFamily="34" charset="0"/>
              </a:rPr>
              <a:t>, </a:t>
            </a:r>
            <a:r>
              <a:rPr lang="es-MX" sz="2200" dirty="0" err="1">
                <a:latin typeface="Arial Nova Cond Light" panose="020B0306020202020204" pitchFamily="34" charset="0"/>
              </a:rPr>
              <a:t>delete</a:t>
            </a:r>
            <a:r>
              <a:rPr lang="es-MX" sz="2200" dirty="0">
                <a:latin typeface="Arial Nova Cond Light" panose="020B0306020202020204" pitchFamily="34" charset="0"/>
              </a:rPr>
              <a:t>, </a:t>
            </a:r>
            <a:r>
              <a:rPr lang="es-MX" sz="2200" dirty="0" err="1">
                <a:latin typeface="Arial Nova Cond Light" panose="020B0306020202020204" pitchFamily="34" charset="0"/>
              </a:rPr>
              <a:t>update</a:t>
            </a:r>
            <a:endParaRPr lang="es-MX" sz="2200" dirty="0">
              <a:latin typeface="Arial Nova Cond Light" panose="020B0306020202020204" pitchFamily="34" charset="0"/>
            </a:endParaRPr>
          </a:p>
          <a:p>
            <a:pPr marL="457200" indent="-457200">
              <a:buFont typeface="+mj-lt"/>
              <a:buAutoNum type="arabicPeriod"/>
            </a:pPr>
            <a:r>
              <a:rPr lang="es-MX" dirty="0">
                <a:latin typeface="Arial Nova Cond Light" panose="020B0306020202020204" pitchFamily="34" charset="0"/>
              </a:rPr>
              <a:t>Cerrar </a:t>
            </a:r>
            <a:r>
              <a:rPr lang="es-MX" dirty="0" err="1">
                <a:latin typeface="Arial Nova Cond Light" panose="020B0306020202020204" pitchFamily="34" charset="0"/>
              </a:rPr>
              <a:t>conexion</a:t>
            </a:r>
            <a:endParaRPr lang="es-MX" dirty="0">
              <a:latin typeface="Arial Nova Cond Light" panose="020B0306020202020204" pitchFamily="34" charset="0"/>
            </a:endParaRPr>
          </a:p>
        </p:txBody>
      </p:sp>
    </p:spTree>
    <p:extLst>
      <p:ext uri="{BB962C8B-B14F-4D97-AF65-F5344CB8AC3E}">
        <p14:creationId xmlns:p14="http://schemas.microsoft.com/office/powerpoint/2010/main" val="1518070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Metodos</a:t>
            </a:r>
            <a:r>
              <a:rPr lang="es-MX" dirty="0"/>
              <a:t> utilizados</a:t>
            </a:r>
          </a:p>
        </p:txBody>
      </p:sp>
      <p:sp>
        <p:nvSpPr>
          <p:cNvPr id="3" name="Marcador de contenido 2"/>
          <p:cNvSpPr>
            <a:spLocks noGrp="1"/>
          </p:cNvSpPr>
          <p:nvPr>
            <p:ph idx="1"/>
          </p:nvPr>
        </p:nvSpPr>
        <p:spPr/>
        <p:txBody>
          <a:bodyPr>
            <a:normAutofit/>
          </a:bodyPr>
          <a:lstStyle/>
          <a:p>
            <a:r>
              <a:rPr lang="es-MX" dirty="0">
                <a:latin typeface="Arial Nova Cond Light" panose="020B0306020202020204" pitchFamily="34" charset="0"/>
              </a:rPr>
              <a:t>Ahora hay dos métodos para conectarse a una base de datos SQL con PHP: son </a:t>
            </a:r>
            <a:r>
              <a:rPr lang="es-MX" dirty="0" err="1">
                <a:latin typeface="Arial Nova Cond Light" panose="020B0306020202020204" pitchFamily="34" charset="0"/>
              </a:rPr>
              <a:t>MySQLi</a:t>
            </a:r>
            <a:r>
              <a:rPr lang="es-MX" dirty="0">
                <a:latin typeface="Arial Nova Cond Light" panose="020B0306020202020204" pitchFamily="34" charset="0"/>
              </a:rPr>
              <a:t> y PDO. Uno de los cambios más importantes es que ambos admiten “declaraciones preparadas”, que eliminan la posibilidad de ataques de inyección SQL al realizar cambios en la base de datos. Las funciones originales ‘</a:t>
            </a:r>
            <a:r>
              <a:rPr lang="es-MX" dirty="0" err="1">
                <a:latin typeface="Arial Nova Cond Light" panose="020B0306020202020204" pitchFamily="34" charset="0"/>
              </a:rPr>
              <a:t>mysql</a:t>
            </a:r>
            <a:r>
              <a:rPr lang="es-MX" dirty="0">
                <a:latin typeface="Arial Nova Cond Light" panose="020B0306020202020204" pitchFamily="34" charset="0"/>
              </a:rPr>
              <a:t>_’ están en desuso y no deben utilizarse ya que no son seguras y ya no se mantienen o desarrollan.</a:t>
            </a:r>
          </a:p>
          <a:p>
            <a:r>
              <a:rPr lang="es-MX" dirty="0" err="1">
                <a:latin typeface="Arial Nova Cond Light" panose="020B0306020202020204" pitchFamily="34" charset="0"/>
              </a:rPr>
              <a:t>MySQLi</a:t>
            </a:r>
            <a:r>
              <a:rPr lang="es-MX" dirty="0">
                <a:latin typeface="Arial Nova Cond Light" panose="020B0306020202020204" pitchFamily="34" charset="0"/>
              </a:rPr>
              <a:t> significa </a:t>
            </a:r>
            <a:r>
              <a:rPr lang="es-MX" dirty="0" err="1">
                <a:latin typeface="Arial Nova Cond Light" panose="020B0306020202020204" pitchFamily="34" charset="0"/>
              </a:rPr>
              <a:t>MySQL</a:t>
            </a:r>
            <a:r>
              <a:rPr lang="es-MX" dirty="0">
                <a:latin typeface="Arial Nova Cond Light" panose="020B0306020202020204" pitchFamily="34" charset="0"/>
              </a:rPr>
              <a:t> </a:t>
            </a:r>
            <a:r>
              <a:rPr lang="es-MX" dirty="0" err="1">
                <a:latin typeface="Arial Nova Cond Light" panose="020B0306020202020204" pitchFamily="34" charset="0"/>
              </a:rPr>
              <a:t>Improved</a:t>
            </a:r>
            <a:r>
              <a:rPr lang="es-MX" dirty="0">
                <a:latin typeface="Arial Nova Cond Light" panose="020B0306020202020204" pitchFamily="34" charset="0"/>
              </a:rPr>
              <a:t> (mejorado) y agrega nuevas características específicamente a la interfaz de </a:t>
            </a:r>
            <a:r>
              <a:rPr lang="es-MX" dirty="0" err="1">
                <a:latin typeface="Arial Nova Cond Light" panose="020B0306020202020204" pitchFamily="34" charset="0"/>
              </a:rPr>
              <a:t>MySQL</a:t>
            </a:r>
            <a:r>
              <a:rPr lang="es-MX" dirty="0">
                <a:latin typeface="Arial Nova Cond Light" panose="020B0306020202020204" pitchFamily="34" charset="0"/>
              </a:rPr>
              <a:t>. PDO significa PHP Data </a:t>
            </a:r>
            <a:r>
              <a:rPr lang="es-MX" dirty="0" err="1">
                <a:latin typeface="Arial Nova Cond Light" panose="020B0306020202020204" pitchFamily="34" charset="0"/>
              </a:rPr>
              <a:t>Object</a:t>
            </a:r>
            <a:r>
              <a:rPr lang="es-MX" dirty="0">
                <a:latin typeface="Arial Nova Cond Light" panose="020B0306020202020204" pitchFamily="34" charset="0"/>
              </a:rPr>
              <a:t> (Objeto de datos PHP). La diferencia principal entre PDO y </a:t>
            </a:r>
            <a:r>
              <a:rPr lang="es-MX" dirty="0" err="1">
                <a:latin typeface="Arial Nova Cond Light" panose="020B0306020202020204" pitchFamily="34" charset="0"/>
              </a:rPr>
              <a:t>MySQLi</a:t>
            </a:r>
            <a:r>
              <a:rPr lang="es-MX" dirty="0">
                <a:latin typeface="Arial Nova Cond Light" panose="020B0306020202020204" pitchFamily="34" charset="0"/>
              </a:rPr>
              <a:t> es que PDO es compatible con varios tipos de bases de datos diferentes (</a:t>
            </a:r>
            <a:r>
              <a:rPr lang="es-MX" dirty="0" err="1">
                <a:latin typeface="Arial Nova Cond Light" panose="020B0306020202020204" pitchFamily="34" charset="0"/>
              </a:rPr>
              <a:t>MySQL</a:t>
            </a:r>
            <a:r>
              <a:rPr lang="es-MX" dirty="0">
                <a:latin typeface="Arial Nova Cond Light" panose="020B0306020202020204" pitchFamily="34" charset="0"/>
              </a:rPr>
              <a:t>, MS SQL, </a:t>
            </a:r>
            <a:r>
              <a:rPr lang="es-MX" dirty="0" err="1">
                <a:latin typeface="Arial Nova Cond Light" panose="020B0306020202020204" pitchFamily="34" charset="0"/>
              </a:rPr>
              <a:t>Postgre</a:t>
            </a:r>
            <a:r>
              <a:rPr lang="es-MX" dirty="0">
                <a:latin typeface="Arial Nova Cond Light" panose="020B0306020202020204" pitchFamily="34" charset="0"/>
              </a:rPr>
              <a:t> DB) en el mismo script, sin embargo, solo tienes que escribir funciones relacionadas con los datos una vez. PDO está ‘orientado a objetos’, la conexión a la base de datos se realiza al crear un objeto variable. </a:t>
            </a:r>
          </a:p>
        </p:txBody>
      </p:sp>
    </p:spTree>
    <p:extLst>
      <p:ext uri="{BB962C8B-B14F-4D97-AF65-F5344CB8AC3E}">
        <p14:creationId xmlns:p14="http://schemas.microsoft.com/office/powerpoint/2010/main" val="135688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4987E8-DFAC-45CF-AE62-21EA1952C43C}"/>
              </a:ext>
            </a:extLst>
          </p:cNvPr>
          <p:cNvSpPr>
            <a:spLocks noGrp="1"/>
          </p:cNvSpPr>
          <p:nvPr>
            <p:ph type="title"/>
          </p:nvPr>
        </p:nvSpPr>
        <p:spPr/>
        <p:txBody>
          <a:bodyPr/>
          <a:lstStyle/>
          <a:p>
            <a:r>
              <a:rPr lang="es-ES" dirty="0"/>
              <a:t>MYSQLI</a:t>
            </a:r>
            <a:endParaRPr lang="es-MX" dirty="0"/>
          </a:p>
        </p:txBody>
      </p:sp>
      <p:sp>
        <p:nvSpPr>
          <p:cNvPr id="3" name="Marcador de contenido 2">
            <a:extLst>
              <a:ext uri="{FF2B5EF4-FFF2-40B4-BE49-F238E27FC236}">
                <a16:creationId xmlns:a16="http://schemas.microsoft.com/office/drawing/2014/main" id="{4314E70E-AD17-47D5-A8E3-3A5944A3F726}"/>
              </a:ext>
            </a:extLst>
          </p:cNvPr>
          <p:cNvSpPr>
            <a:spLocks noGrp="1"/>
          </p:cNvSpPr>
          <p:nvPr>
            <p:ph idx="1"/>
          </p:nvPr>
        </p:nvSpPr>
        <p:spPr/>
        <p:txBody>
          <a:bodyPr>
            <a:normAutofit fontScale="92500" lnSpcReduction="10000"/>
          </a:bodyPr>
          <a:lstStyle/>
          <a:p>
            <a:pPr fontAlgn="base"/>
            <a:r>
              <a:rPr lang="es-ES" dirty="0">
                <a:latin typeface="Arial Nova Cond Light" panose="020B0306020202020204" pitchFamily="34" charset="0"/>
              </a:rPr>
              <a:t>Comparada con el API de MySQL original ofrece las siguientes mejoras:</a:t>
            </a:r>
          </a:p>
          <a:p>
            <a:pPr marL="468630" lvl="2" indent="-285750" fontAlgn="base">
              <a:spcBef>
                <a:spcPts val="1200"/>
              </a:spcBef>
              <a:spcAft>
                <a:spcPts val="200"/>
              </a:spcAft>
              <a:buSzPct val="100000"/>
            </a:pPr>
            <a:r>
              <a:rPr lang="es-ES" sz="1800" dirty="0">
                <a:latin typeface="Arial Nova Cond Light" panose="020B0306020202020204" pitchFamily="34" charset="0"/>
              </a:rPr>
              <a:t>Interfaz orientada a objetos y procedimental</a:t>
            </a:r>
          </a:p>
          <a:p>
            <a:pPr marL="468630" lvl="2" indent="-285750" fontAlgn="base">
              <a:spcBef>
                <a:spcPts val="1200"/>
              </a:spcBef>
              <a:spcAft>
                <a:spcPts val="200"/>
              </a:spcAft>
              <a:buSzPct val="100000"/>
            </a:pPr>
            <a:r>
              <a:rPr lang="es-ES" sz="1800" dirty="0">
                <a:latin typeface="Arial Nova Cond Light" panose="020B0306020202020204" pitchFamily="34" charset="0"/>
              </a:rPr>
              <a:t>Soporte para sentencias preparadas</a:t>
            </a:r>
          </a:p>
          <a:p>
            <a:pPr marL="468630" lvl="2" indent="-285750" fontAlgn="base">
              <a:spcBef>
                <a:spcPts val="1200"/>
              </a:spcBef>
              <a:spcAft>
                <a:spcPts val="200"/>
              </a:spcAft>
              <a:buSzPct val="100000"/>
            </a:pPr>
            <a:r>
              <a:rPr lang="es-ES" sz="1800" dirty="0">
                <a:latin typeface="Arial Nova Cond Light" panose="020B0306020202020204" pitchFamily="34" charset="0"/>
              </a:rPr>
              <a:t>Soporte para múltiples sentencias</a:t>
            </a:r>
          </a:p>
          <a:p>
            <a:pPr marL="468630" lvl="2" indent="-285750" fontAlgn="base">
              <a:spcBef>
                <a:spcPts val="1200"/>
              </a:spcBef>
              <a:spcAft>
                <a:spcPts val="200"/>
              </a:spcAft>
              <a:buSzPct val="100000"/>
            </a:pPr>
            <a:r>
              <a:rPr lang="es-ES" sz="1800" dirty="0">
                <a:latin typeface="Arial Nova Cond Light" panose="020B0306020202020204" pitchFamily="34" charset="0"/>
              </a:rPr>
              <a:t>Soporte para transacciones</a:t>
            </a:r>
          </a:p>
          <a:p>
            <a:pPr marL="468630" lvl="2" indent="-285750" fontAlgn="base">
              <a:spcBef>
                <a:spcPts val="1200"/>
              </a:spcBef>
              <a:spcAft>
                <a:spcPts val="200"/>
              </a:spcAft>
              <a:buSzPct val="100000"/>
            </a:pPr>
            <a:r>
              <a:rPr lang="es-ES" sz="1800" dirty="0">
                <a:latin typeface="Arial Nova Cond Light" panose="020B0306020202020204" pitchFamily="34" charset="0"/>
              </a:rPr>
              <a:t>Mejoradas las opciones de depuración</a:t>
            </a:r>
          </a:p>
          <a:p>
            <a:pPr marL="468630" lvl="2" indent="-285750" fontAlgn="base">
              <a:spcBef>
                <a:spcPts val="1200"/>
              </a:spcBef>
              <a:spcAft>
                <a:spcPts val="200"/>
              </a:spcAft>
              <a:buSzPct val="100000"/>
            </a:pPr>
            <a:r>
              <a:rPr lang="es-ES" sz="1800" dirty="0">
                <a:latin typeface="Arial Nova Cond Light" panose="020B0306020202020204" pitchFamily="34" charset="0"/>
              </a:rPr>
              <a:t>Muchas mas funcionalidades disponibles</a:t>
            </a:r>
          </a:p>
          <a:p>
            <a:pPr marL="468630" lvl="2" indent="-285750" fontAlgn="base">
              <a:spcBef>
                <a:spcPts val="1200"/>
              </a:spcBef>
              <a:spcAft>
                <a:spcPts val="200"/>
              </a:spcAft>
              <a:buSzPct val="100000"/>
            </a:pPr>
            <a:r>
              <a:rPr lang="es-ES" sz="1800" dirty="0">
                <a:latin typeface="Arial Nova Cond Light" panose="020B0306020202020204" pitchFamily="34" charset="0"/>
              </a:rPr>
              <a:t>Soporte para procedimientos almacenados (PL/SQL)</a:t>
            </a:r>
          </a:p>
          <a:p>
            <a:pPr marL="468630" lvl="2" indent="-285750" fontAlgn="base">
              <a:spcBef>
                <a:spcPts val="1200"/>
              </a:spcBef>
              <a:spcAft>
                <a:spcPts val="200"/>
              </a:spcAft>
              <a:buSzPct val="100000"/>
            </a:pPr>
            <a:r>
              <a:rPr lang="es-ES" sz="1800" dirty="0">
                <a:latin typeface="Arial Nova Cond Light" panose="020B0306020202020204" pitchFamily="34" charset="0"/>
              </a:rPr>
              <a:t>Mayor seguridad</a:t>
            </a:r>
          </a:p>
          <a:p>
            <a:pPr marL="468630" lvl="2" indent="-285750" fontAlgn="base">
              <a:spcBef>
                <a:spcPts val="1200"/>
              </a:spcBef>
              <a:spcAft>
                <a:spcPts val="200"/>
              </a:spcAft>
              <a:buSzPct val="100000"/>
            </a:pPr>
            <a:r>
              <a:rPr lang="es-ES" sz="1800" dirty="0">
                <a:latin typeface="Arial Nova Cond Light" panose="020B0306020202020204" pitchFamily="34" charset="0"/>
              </a:rPr>
              <a:t>Mayor comodidad</a:t>
            </a:r>
          </a:p>
          <a:p>
            <a:endParaRPr lang="es-MX" dirty="0"/>
          </a:p>
        </p:txBody>
      </p:sp>
    </p:spTree>
    <p:extLst>
      <p:ext uri="{BB962C8B-B14F-4D97-AF65-F5344CB8AC3E}">
        <p14:creationId xmlns:p14="http://schemas.microsoft.com/office/powerpoint/2010/main" val="190582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F11BE-C888-4E46-BCA0-DBC3E889184D}"/>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BF758280-DEE7-4FFB-B5BB-4007175915CC}"/>
              </a:ext>
            </a:extLst>
          </p:cNvPr>
          <p:cNvSpPr>
            <a:spLocks noGrp="1"/>
          </p:cNvSpPr>
          <p:nvPr>
            <p:ph idx="1"/>
          </p:nvPr>
        </p:nvSpPr>
        <p:spPr/>
        <p:txBody>
          <a:bodyPr/>
          <a:lstStyle/>
          <a:p>
            <a:pPr fontAlgn="base"/>
            <a:r>
              <a:rPr lang="es-ES" dirty="0">
                <a:latin typeface="Arial Nova Cond Light" panose="020B0306020202020204" pitchFamily="34" charset="0"/>
              </a:rPr>
              <a:t>Si programamos PHP Orientado a objetos </a:t>
            </a:r>
            <a:r>
              <a:rPr lang="es-ES" dirty="0" err="1">
                <a:latin typeface="Arial Nova Cond Light" panose="020B0306020202020204" pitchFamily="34" charset="0"/>
              </a:rPr>
              <a:t>MySQLi</a:t>
            </a:r>
            <a:r>
              <a:rPr lang="es-ES" dirty="0">
                <a:latin typeface="Arial Nova Cond Light" panose="020B0306020202020204" pitchFamily="34" charset="0"/>
              </a:rPr>
              <a:t> cuenta con interfaz orientada a objetos, es decir, nos permite llamar a métodos de </a:t>
            </a:r>
            <a:r>
              <a:rPr lang="es-ES" dirty="0" err="1">
                <a:latin typeface="Arial Nova Cond Light" panose="020B0306020202020204" pitchFamily="34" charset="0"/>
              </a:rPr>
              <a:t>MySQLi</a:t>
            </a:r>
            <a:r>
              <a:rPr lang="es-ES" dirty="0">
                <a:latin typeface="Arial Nova Cond Light" panose="020B0306020202020204" pitchFamily="34" charset="0"/>
              </a:rPr>
              <a:t> con la típica flechita -&gt; de esta forma sentiremos una mayor comodidad, fluidez y limpieza de código a la hora de trabajar con bases de datos en PHP.</a:t>
            </a:r>
          </a:p>
          <a:p>
            <a:pPr fontAlgn="base"/>
            <a:r>
              <a:rPr lang="es-ES" dirty="0">
                <a:latin typeface="Arial Nova Cond Light" panose="020B0306020202020204" pitchFamily="34" charset="0"/>
              </a:rPr>
              <a:t>Si trabajamos con programación procedimental(obsoleta) en PHP no tendremos problema para usar </a:t>
            </a:r>
            <a:r>
              <a:rPr lang="es-ES" dirty="0" err="1">
                <a:latin typeface="Arial Nova Cond Light" panose="020B0306020202020204" pitchFamily="34" charset="0"/>
              </a:rPr>
              <a:t>MySQLi</a:t>
            </a:r>
            <a:r>
              <a:rPr lang="es-ES" dirty="0">
                <a:latin typeface="Arial Nova Cond Light" panose="020B0306020202020204" pitchFamily="34" charset="0"/>
              </a:rPr>
              <a:t> ya que cuenta con una interfaz procedimental, se usa de una forma muy similar al API tradicional de MySQL.</a:t>
            </a:r>
          </a:p>
          <a:p>
            <a:endParaRPr lang="es-MX" dirty="0"/>
          </a:p>
        </p:txBody>
      </p:sp>
    </p:spTree>
    <p:extLst>
      <p:ext uri="{BB962C8B-B14F-4D97-AF65-F5344CB8AC3E}">
        <p14:creationId xmlns:p14="http://schemas.microsoft.com/office/powerpoint/2010/main" val="307040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1293D-91B7-4A4D-8A4F-FD3DCA4743DF}"/>
              </a:ext>
            </a:extLst>
          </p:cNvPr>
          <p:cNvSpPr>
            <a:spLocks noGrp="1"/>
          </p:cNvSpPr>
          <p:nvPr>
            <p:ph type="title"/>
          </p:nvPr>
        </p:nvSpPr>
        <p:spPr/>
        <p:txBody>
          <a:bodyPr/>
          <a:lstStyle/>
          <a:p>
            <a:r>
              <a:rPr lang="es-ES" dirty="0" err="1"/>
              <a:t>mysqli</a:t>
            </a:r>
            <a:endParaRPr lang="es-MX" dirty="0"/>
          </a:p>
        </p:txBody>
      </p:sp>
      <p:sp>
        <p:nvSpPr>
          <p:cNvPr id="3" name="Marcador de contenido 2">
            <a:extLst>
              <a:ext uri="{FF2B5EF4-FFF2-40B4-BE49-F238E27FC236}">
                <a16:creationId xmlns:a16="http://schemas.microsoft.com/office/drawing/2014/main" id="{304D4AFE-85F2-43F9-BE6F-441CCA56DAC0}"/>
              </a:ext>
            </a:extLst>
          </p:cNvPr>
          <p:cNvSpPr>
            <a:spLocks noGrp="1"/>
          </p:cNvSpPr>
          <p:nvPr>
            <p:ph idx="1"/>
          </p:nvPr>
        </p:nvSpPr>
        <p:spPr/>
        <p:txBody>
          <a:bodyPr/>
          <a:lstStyle/>
          <a:p>
            <a:pPr fontAlgn="base"/>
            <a:r>
              <a:rPr lang="es-ES" dirty="0">
                <a:latin typeface="Arial Nova Cond Light" panose="020B0306020202020204" pitchFamily="34" charset="0"/>
              </a:rPr>
              <a:t>conexión a la base de datos: </a:t>
            </a:r>
          </a:p>
          <a:p>
            <a:pPr fontAlgn="base"/>
            <a:endParaRPr lang="es-ES" dirty="0"/>
          </a:p>
          <a:p>
            <a:pPr fontAlgn="base"/>
            <a:r>
              <a:rPr lang="es-ES" dirty="0">
                <a:latin typeface="Arial Nova Cond Light" panose="020B0306020202020204" pitchFamily="34" charset="0"/>
              </a:rPr>
              <a:t>consulta en la base de datos:</a:t>
            </a:r>
          </a:p>
          <a:p>
            <a:pPr fontAlgn="base"/>
            <a:endParaRPr lang="es-ES" dirty="0"/>
          </a:p>
          <a:p>
            <a:pPr fontAlgn="base"/>
            <a:r>
              <a:rPr lang="es-ES" dirty="0">
                <a:latin typeface="Arial Nova Cond Light" panose="020B0306020202020204" pitchFamily="34" charset="0"/>
              </a:rPr>
              <a:t>recorrer los resultados de la consulta:</a:t>
            </a:r>
          </a:p>
          <a:p>
            <a:pPr fontAlgn="base"/>
            <a:endParaRPr lang="es-ES" dirty="0"/>
          </a:p>
          <a:p>
            <a:pPr fontAlgn="base"/>
            <a:r>
              <a:rPr lang="es-ES" dirty="0">
                <a:latin typeface="Arial Nova Cond Light" panose="020B0306020202020204" pitchFamily="34" charset="0"/>
              </a:rPr>
              <a:t>número de filas de un conjunto de resultados de una sentencia</a:t>
            </a:r>
            <a:r>
              <a:rPr lang="es-ES" dirty="0"/>
              <a:t>:</a:t>
            </a:r>
          </a:p>
          <a:p>
            <a:endParaRPr lang="es-MX" dirty="0"/>
          </a:p>
        </p:txBody>
      </p:sp>
      <p:graphicFrame>
        <p:nvGraphicFramePr>
          <p:cNvPr id="4" name="Tabla 3">
            <a:extLst>
              <a:ext uri="{FF2B5EF4-FFF2-40B4-BE49-F238E27FC236}">
                <a16:creationId xmlns:a16="http://schemas.microsoft.com/office/drawing/2014/main" id="{999202B8-3DD7-4B7F-B243-917ED284BEAF}"/>
              </a:ext>
            </a:extLst>
          </p:cNvPr>
          <p:cNvGraphicFramePr>
            <a:graphicFrameLocks noGrp="1"/>
          </p:cNvGraphicFramePr>
          <p:nvPr>
            <p:extLst>
              <p:ext uri="{D42A27DB-BD31-4B8C-83A1-F6EECF244321}">
                <p14:modId xmlns:p14="http://schemas.microsoft.com/office/powerpoint/2010/main" val="4267390451"/>
              </p:ext>
            </p:extLst>
          </p:nvPr>
        </p:nvGraphicFramePr>
        <p:xfrm>
          <a:off x="1321840" y="2668467"/>
          <a:ext cx="9720262" cy="365760"/>
        </p:xfrm>
        <a:graphic>
          <a:graphicData uri="http://schemas.openxmlformats.org/drawingml/2006/table">
            <a:tbl>
              <a:tblPr/>
              <a:tblGrid>
                <a:gridCol w="9720262">
                  <a:extLst>
                    <a:ext uri="{9D8B030D-6E8A-4147-A177-3AD203B41FA5}">
                      <a16:colId xmlns:a16="http://schemas.microsoft.com/office/drawing/2014/main" val="2254120375"/>
                    </a:ext>
                  </a:extLst>
                </a:gridCol>
              </a:tblGrid>
              <a:tr h="0">
                <a:tc>
                  <a:txBody>
                    <a:bodyPr/>
                    <a:lstStyle/>
                    <a:p>
                      <a:pPr algn="l" rtl="0" fontAlgn="t"/>
                      <a:r>
                        <a:rPr lang="es-MX" b="0" i="0" dirty="0">
                          <a:solidFill>
                            <a:srgbClr val="000000"/>
                          </a:solidFill>
                          <a:effectLst/>
                          <a:latin typeface="Consolas" panose="020B0609020204030204" pitchFamily="49" charset="0"/>
                        </a:rPr>
                        <a:t>$</a:t>
                      </a:r>
                      <a:r>
                        <a:rPr lang="es-MX" b="0" i="0" dirty="0" err="1">
                          <a:solidFill>
                            <a:srgbClr val="000000"/>
                          </a:solidFill>
                          <a:effectLst/>
                          <a:latin typeface="Consolas" panose="020B0609020204030204" pitchFamily="49" charset="0"/>
                        </a:rPr>
                        <a:t>conexion</a:t>
                      </a:r>
                      <a:r>
                        <a:rPr lang="es-MX" b="0" i="0" dirty="0">
                          <a:solidFill>
                            <a:srgbClr val="000000"/>
                          </a:solidFill>
                          <a:effectLst/>
                          <a:latin typeface="Consolas" panose="020B0609020204030204" pitchFamily="49" charset="0"/>
                        </a:rPr>
                        <a:t>=new </a:t>
                      </a:r>
                      <a:r>
                        <a:rPr lang="es-MX" b="0" i="0" dirty="0" err="1">
                          <a:solidFill>
                            <a:srgbClr val="000000"/>
                          </a:solidFill>
                          <a:effectLst/>
                          <a:latin typeface="Consolas" panose="020B0609020204030204" pitchFamily="49" charset="0"/>
                        </a:rPr>
                        <a:t>mysqli</a:t>
                      </a:r>
                      <a:r>
                        <a:rPr lang="es-MX" b="0" i="0" dirty="0">
                          <a:solidFill>
                            <a:srgbClr val="000000"/>
                          </a:solidFill>
                          <a:effectLst/>
                          <a:latin typeface="Consolas" panose="020B0609020204030204" pitchFamily="49" charset="0"/>
                        </a:rPr>
                        <a:t>('</a:t>
                      </a:r>
                      <a:r>
                        <a:rPr lang="es-MX" b="0" i="0" dirty="0" err="1">
                          <a:solidFill>
                            <a:srgbClr val="000000"/>
                          </a:solidFill>
                          <a:effectLst/>
                          <a:latin typeface="Consolas" panose="020B0609020204030204" pitchFamily="49" charset="0"/>
                        </a:rPr>
                        <a:t>servidor','usuario','contraseña','base</a:t>
                      </a:r>
                      <a:r>
                        <a:rPr lang="es-MX" b="0" i="0" dirty="0">
                          <a:solidFill>
                            <a:srgbClr val="000000"/>
                          </a:solidFill>
                          <a:effectLst/>
                          <a:latin typeface="Consolas" panose="020B0609020204030204" pitchFamily="49" charset="0"/>
                        </a:rPr>
                        <a:t> de datos');</a:t>
                      </a:r>
                    </a:p>
                  </a:txBody>
                  <a:tcPr>
                    <a:lnL w="19050" cap="flat" cmpd="sng" algn="ctr">
                      <a:solidFill>
                        <a:srgbClr val="6CE26C"/>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50876975"/>
                  </a:ext>
                </a:extLst>
              </a:tr>
            </a:tbl>
          </a:graphicData>
        </a:graphic>
      </p:graphicFrame>
      <p:graphicFrame>
        <p:nvGraphicFramePr>
          <p:cNvPr id="5" name="Tabla 4">
            <a:extLst>
              <a:ext uri="{FF2B5EF4-FFF2-40B4-BE49-F238E27FC236}">
                <a16:creationId xmlns:a16="http://schemas.microsoft.com/office/drawing/2014/main" id="{348C1352-1D94-466B-AA70-C1A7AB6FECC8}"/>
              </a:ext>
            </a:extLst>
          </p:cNvPr>
          <p:cNvGraphicFramePr>
            <a:graphicFrameLocks noGrp="1"/>
          </p:cNvGraphicFramePr>
          <p:nvPr>
            <p:extLst>
              <p:ext uri="{D42A27DB-BD31-4B8C-83A1-F6EECF244321}">
                <p14:modId xmlns:p14="http://schemas.microsoft.com/office/powerpoint/2010/main" val="3756708536"/>
              </p:ext>
            </p:extLst>
          </p:nvPr>
        </p:nvGraphicFramePr>
        <p:xfrm>
          <a:off x="1321840" y="3625715"/>
          <a:ext cx="5674574" cy="365760"/>
        </p:xfrm>
        <a:graphic>
          <a:graphicData uri="http://schemas.openxmlformats.org/drawingml/2006/table">
            <a:tbl>
              <a:tblPr/>
              <a:tblGrid>
                <a:gridCol w="5674574">
                  <a:extLst>
                    <a:ext uri="{9D8B030D-6E8A-4147-A177-3AD203B41FA5}">
                      <a16:colId xmlns:a16="http://schemas.microsoft.com/office/drawing/2014/main" val="3763649261"/>
                    </a:ext>
                  </a:extLst>
                </a:gridCol>
              </a:tblGrid>
              <a:tr h="0">
                <a:tc>
                  <a:txBody>
                    <a:bodyPr/>
                    <a:lstStyle/>
                    <a:p>
                      <a:pPr algn="l" rtl="0" fontAlgn="t"/>
                      <a:r>
                        <a:rPr lang="es-MX" b="0" i="0" dirty="0">
                          <a:solidFill>
                            <a:srgbClr val="000000"/>
                          </a:solidFill>
                          <a:effectLst/>
                          <a:latin typeface="Consolas" panose="020B0609020204030204" pitchFamily="49" charset="0"/>
                        </a:rPr>
                        <a:t>$</a:t>
                      </a:r>
                      <a:r>
                        <a:rPr lang="es-MX" b="0" i="0" dirty="0" err="1">
                          <a:solidFill>
                            <a:srgbClr val="000000"/>
                          </a:solidFill>
                          <a:effectLst/>
                          <a:latin typeface="Consolas" panose="020B0609020204030204" pitchFamily="49" charset="0"/>
                        </a:rPr>
                        <a:t>conexion</a:t>
                      </a:r>
                      <a:r>
                        <a:rPr lang="es-MX" b="0" i="0" dirty="0">
                          <a:solidFill>
                            <a:srgbClr val="000000"/>
                          </a:solidFill>
                          <a:effectLst/>
                          <a:latin typeface="Consolas" panose="020B0609020204030204" pitchFamily="49" charset="0"/>
                        </a:rPr>
                        <a:t>-&gt;</a:t>
                      </a:r>
                      <a:r>
                        <a:rPr lang="es-MX" b="0" i="0" dirty="0" err="1">
                          <a:solidFill>
                            <a:srgbClr val="000000"/>
                          </a:solidFill>
                          <a:effectLst/>
                          <a:latin typeface="Consolas" panose="020B0609020204030204" pitchFamily="49" charset="0"/>
                        </a:rPr>
                        <a:t>query</a:t>
                      </a:r>
                      <a:r>
                        <a:rPr lang="es-MX" b="0" i="0" dirty="0">
                          <a:solidFill>
                            <a:srgbClr val="000000"/>
                          </a:solidFill>
                          <a:effectLst/>
                          <a:latin typeface="Consolas" panose="020B0609020204030204" pitchFamily="49" charset="0"/>
                        </a:rPr>
                        <a:t>('CONSULTA SQL');</a:t>
                      </a:r>
                    </a:p>
                  </a:txBody>
                  <a:tcPr>
                    <a:lnL w="19050" cap="flat" cmpd="sng" algn="ctr">
                      <a:solidFill>
                        <a:srgbClr val="6CE26C"/>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02453712"/>
                  </a:ext>
                </a:extLst>
              </a:tr>
            </a:tbl>
          </a:graphicData>
        </a:graphic>
      </p:graphicFrame>
      <p:graphicFrame>
        <p:nvGraphicFramePr>
          <p:cNvPr id="6" name="Tabla 5">
            <a:extLst>
              <a:ext uri="{FF2B5EF4-FFF2-40B4-BE49-F238E27FC236}">
                <a16:creationId xmlns:a16="http://schemas.microsoft.com/office/drawing/2014/main" id="{653FD964-D49D-479F-9858-67A691254824}"/>
              </a:ext>
            </a:extLst>
          </p:cNvPr>
          <p:cNvGraphicFramePr>
            <a:graphicFrameLocks noGrp="1"/>
          </p:cNvGraphicFramePr>
          <p:nvPr>
            <p:extLst>
              <p:ext uri="{D42A27DB-BD31-4B8C-83A1-F6EECF244321}">
                <p14:modId xmlns:p14="http://schemas.microsoft.com/office/powerpoint/2010/main" val="2149062026"/>
              </p:ext>
            </p:extLst>
          </p:nvPr>
        </p:nvGraphicFramePr>
        <p:xfrm>
          <a:off x="1321840" y="4614546"/>
          <a:ext cx="9720262" cy="365760"/>
        </p:xfrm>
        <a:graphic>
          <a:graphicData uri="http://schemas.openxmlformats.org/drawingml/2006/table">
            <a:tbl>
              <a:tblPr/>
              <a:tblGrid>
                <a:gridCol w="9720262">
                  <a:extLst>
                    <a:ext uri="{9D8B030D-6E8A-4147-A177-3AD203B41FA5}">
                      <a16:colId xmlns:a16="http://schemas.microsoft.com/office/drawing/2014/main" val="2138935492"/>
                    </a:ext>
                  </a:extLst>
                </a:gridCol>
              </a:tblGrid>
              <a:tr h="0">
                <a:tc>
                  <a:txBody>
                    <a:bodyPr/>
                    <a:lstStyle/>
                    <a:p>
                      <a:pPr algn="l" rtl="0" fontAlgn="t"/>
                      <a:r>
                        <a:rPr lang="es-MX" b="0" i="0" dirty="0">
                          <a:solidFill>
                            <a:srgbClr val="000000"/>
                          </a:solidFill>
                          <a:effectLst/>
                          <a:latin typeface="Consolas" panose="020B0609020204030204" pitchFamily="49" charset="0"/>
                        </a:rPr>
                        <a:t>$consulta-&gt;</a:t>
                      </a:r>
                      <a:r>
                        <a:rPr lang="es-MX" b="0" i="0" dirty="0" err="1">
                          <a:solidFill>
                            <a:srgbClr val="000000"/>
                          </a:solidFill>
                          <a:effectLst/>
                          <a:latin typeface="Consolas" panose="020B0609020204030204" pitchFamily="49" charset="0"/>
                        </a:rPr>
                        <a:t>fetch_assoc</a:t>
                      </a:r>
                      <a:r>
                        <a:rPr lang="es-MX" b="0" i="0" dirty="0">
                          <a:solidFill>
                            <a:srgbClr val="000000"/>
                          </a:solidFill>
                          <a:effectLst/>
                          <a:latin typeface="Consolas" panose="020B0609020204030204" pitchFamily="49" charset="0"/>
                        </a:rPr>
                        <a:t>();</a:t>
                      </a:r>
                    </a:p>
                  </a:txBody>
                  <a:tcPr>
                    <a:lnL w="19050" cap="flat" cmpd="sng" algn="ctr">
                      <a:solidFill>
                        <a:srgbClr val="6CE26C"/>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78209896"/>
                  </a:ext>
                </a:extLst>
              </a:tr>
            </a:tbl>
          </a:graphicData>
        </a:graphic>
      </p:graphicFrame>
      <p:graphicFrame>
        <p:nvGraphicFramePr>
          <p:cNvPr id="8" name="Tabla 7">
            <a:extLst>
              <a:ext uri="{FF2B5EF4-FFF2-40B4-BE49-F238E27FC236}">
                <a16:creationId xmlns:a16="http://schemas.microsoft.com/office/drawing/2014/main" id="{39EC6062-169E-4623-913A-1AA07FEE0800}"/>
              </a:ext>
            </a:extLst>
          </p:cNvPr>
          <p:cNvGraphicFramePr>
            <a:graphicFrameLocks noGrp="1"/>
          </p:cNvGraphicFramePr>
          <p:nvPr>
            <p:extLst>
              <p:ext uri="{D42A27DB-BD31-4B8C-83A1-F6EECF244321}">
                <p14:modId xmlns:p14="http://schemas.microsoft.com/office/powerpoint/2010/main" val="555281585"/>
              </p:ext>
            </p:extLst>
          </p:nvPr>
        </p:nvGraphicFramePr>
        <p:xfrm>
          <a:off x="1321840" y="5537460"/>
          <a:ext cx="4909029" cy="365760"/>
        </p:xfrm>
        <a:graphic>
          <a:graphicData uri="http://schemas.openxmlformats.org/drawingml/2006/table">
            <a:tbl>
              <a:tblPr/>
              <a:tblGrid>
                <a:gridCol w="4909029">
                  <a:extLst>
                    <a:ext uri="{9D8B030D-6E8A-4147-A177-3AD203B41FA5}">
                      <a16:colId xmlns:a16="http://schemas.microsoft.com/office/drawing/2014/main" val="2489049949"/>
                    </a:ext>
                  </a:extLst>
                </a:gridCol>
              </a:tblGrid>
              <a:tr h="0">
                <a:tc>
                  <a:txBody>
                    <a:bodyPr/>
                    <a:lstStyle/>
                    <a:p>
                      <a:pPr algn="l" rtl="0" fontAlgn="t"/>
                      <a:r>
                        <a:rPr lang="es-MX" b="0" i="0" dirty="0">
                          <a:solidFill>
                            <a:srgbClr val="000000"/>
                          </a:solidFill>
                          <a:effectLst/>
                          <a:latin typeface="Consolas" panose="020B0609020204030204" pitchFamily="49" charset="0"/>
                        </a:rPr>
                        <a:t>$consulta-&gt;</a:t>
                      </a:r>
                      <a:r>
                        <a:rPr lang="es-MX" b="0" i="0" dirty="0" err="1">
                          <a:solidFill>
                            <a:srgbClr val="000000"/>
                          </a:solidFill>
                          <a:effectLst/>
                          <a:latin typeface="Consolas" panose="020B0609020204030204" pitchFamily="49" charset="0"/>
                        </a:rPr>
                        <a:t>num_rows</a:t>
                      </a:r>
                      <a:r>
                        <a:rPr lang="es-MX" b="0" i="0" dirty="0">
                          <a:solidFill>
                            <a:srgbClr val="000000"/>
                          </a:solidFill>
                          <a:effectLst/>
                          <a:latin typeface="Consolas" panose="020B0609020204030204" pitchFamily="49" charset="0"/>
                        </a:rPr>
                        <a:t>;</a:t>
                      </a:r>
                    </a:p>
                  </a:txBody>
                  <a:tcPr>
                    <a:lnL w="19050" cap="flat" cmpd="sng" algn="ctr">
                      <a:solidFill>
                        <a:srgbClr val="6CE26C"/>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65347265"/>
                  </a:ext>
                </a:extLst>
              </a:tr>
            </a:tbl>
          </a:graphicData>
        </a:graphic>
      </p:graphicFrame>
    </p:spTree>
    <p:extLst>
      <p:ext uri="{BB962C8B-B14F-4D97-AF65-F5344CB8AC3E}">
        <p14:creationId xmlns:p14="http://schemas.microsoft.com/office/powerpoint/2010/main" val="132219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PDO</a:t>
            </a:r>
          </a:p>
        </p:txBody>
      </p:sp>
      <p:pic>
        <p:nvPicPr>
          <p:cNvPr id="4" name="Imagen 3"/>
          <p:cNvPicPr>
            <a:picLocks noChangeAspect="1"/>
          </p:cNvPicPr>
          <p:nvPr/>
        </p:nvPicPr>
        <p:blipFill rotWithShape="1">
          <a:blip r:embed="rId2"/>
          <a:srcRect l="23328" t="19018" r="28280" b="20268"/>
          <a:stretch/>
        </p:blipFill>
        <p:spPr>
          <a:xfrm>
            <a:off x="5165706" y="2076994"/>
            <a:ext cx="6296297" cy="4441372"/>
          </a:xfrm>
          <a:prstGeom prst="rect">
            <a:avLst/>
          </a:prstGeom>
        </p:spPr>
      </p:pic>
      <p:sp>
        <p:nvSpPr>
          <p:cNvPr id="5" name="Marcador de contenido 2"/>
          <p:cNvSpPr>
            <a:spLocks noGrp="1"/>
          </p:cNvSpPr>
          <p:nvPr>
            <p:ph idx="1"/>
          </p:nvPr>
        </p:nvSpPr>
        <p:spPr>
          <a:xfrm>
            <a:off x="1024128" y="2286000"/>
            <a:ext cx="3587061" cy="4023360"/>
          </a:xfrm>
        </p:spPr>
        <p:txBody>
          <a:bodyPr>
            <a:normAutofit/>
          </a:bodyPr>
          <a:lstStyle/>
          <a:p>
            <a:r>
              <a:rPr lang="es-MX" dirty="0">
                <a:latin typeface="Arial Nova Cond Light" panose="020B0306020202020204" pitchFamily="34" charset="0"/>
              </a:rPr>
              <a:t>Es una librería que tiene disponible para utilizar las funciones para programar las conexiones y las consultas.</a:t>
            </a:r>
          </a:p>
          <a:p>
            <a:r>
              <a:rPr lang="es-MX" dirty="0">
                <a:latin typeface="Arial Nova Cond Light" panose="020B0306020202020204" pitchFamily="34" charset="0"/>
              </a:rPr>
              <a:t>Pero con el paradigma de orientación a objetos.</a:t>
            </a:r>
          </a:p>
          <a:p>
            <a:r>
              <a:rPr lang="es-MX" dirty="0">
                <a:latin typeface="Arial Nova Cond Light" panose="020B0306020202020204" pitchFamily="34" charset="0"/>
              </a:rPr>
              <a:t>Está en medio del código PHP y la base de datos, </a:t>
            </a:r>
            <a:r>
              <a:rPr lang="es-MX" dirty="0" err="1">
                <a:latin typeface="Arial Nova Cond Light" panose="020B0306020202020204" pitchFamily="34" charset="0"/>
              </a:rPr>
              <a:t>llamese</a:t>
            </a:r>
            <a:r>
              <a:rPr lang="es-MX" dirty="0">
                <a:latin typeface="Arial Nova Cond Light" panose="020B0306020202020204" pitchFamily="34" charset="0"/>
              </a:rPr>
              <a:t> </a:t>
            </a:r>
            <a:r>
              <a:rPr lang="es-MX" dirty="0" err="1">
                <a:latin typeface="Arial Nova Cond Light" panose="020B0306020202020204" pitchFamily="34" charset="0"/>
              </a:rPr>
              <a:t>mysql</a:t>
            </a:r>
            <a:r>
              <a:rPr lang="es-MX" dirty="0">
                <a:latin typeface="Arial Nova Cond Light" panose="020B0306020202020204" pitchFamily="34" charset="0"/>
              </a:rPr>
              <a:t>, Oracle, </a:t>
            </a:r>
            <a:r>
              <a:rPr lang="es-MX" dirty="0" err="1">
                <a:latin typeface="Arial Nova Cond Light" panose="020B0306020202020204" pitchFamily="34" charset="0"/>
              </a:rPr>
              <a:t>sybase</a:t>
            </a:r>
            <a:r>
              <a:rPr lang="es-MX" dirty="0">
                <a:latin typeface="Arial Nova Cond Light" panose="020B0306020202020204" pitchFamily="34" charset="0"/>
              </a:rPr>
              <a:t> o de cualquier proveedor</a:t>
            </a:r>
          </a:p>
        </p:txBody>
      </p:sp>
    </p:spTree>
    <p:extLst>
      <p:ext uri="{BB962C8B-B14F-4D97-AF65-F5344CB8AC3E}">
        <p14:creationId xmlns:p14="http://schemas.microsoft.com/office/powerpoint/2010/main" val="93359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PDO</a:t>
            </a:r>
          </a:p>
        </p:txBody>
      </p:sp>
      <p:sp>
        <p:nvSpPr>
          <p:cNvPr id="3" name="Marcador de contenido 2"/>
          <p:cNvSpPr>
            <a:spLocks noGrp="1"/>
          </p:cNvSpPr>
          <p:nvPr>
            <p:ph idx="1"/>
          </p:nvPr>
        </p:nvSpPr>
        <p:spPr>
          <a:xfrm>
            <a:off x="1024128" y="1945751"/>
            <a:ext cx="4345314" cy="4376057"/>
          </a:xfrm>
        </p:spPr>
        <p:txBody>
          <a:bodyPr>
            <a:noAutofit/>
          </a:bodyPr>
          <a:lstStyle/>
          <a:p>
            <a:r>
              <a:rPr lang="es-MX" dirty="0">
                <a:latin typeface="Arial Nova Cond Light" panose="020B0306020202020204" pitchFamily="34" charset="0"/>
              </a:rPr>
              <a:t>Se crea la conexión, instanciando al objeto $base.</a:t>
            </a:r>
          </a:p>
          <a:p>
            <a:r>
              <a:rPr lang="es-MX" dirty="0">
                <a:latin typeface="Arial Nova Cond Light" panose="020B0306020202020204" pitchFamily="34" charset="0"/>
              </a:rPr>
              <a:t>El método prepare() forma parte de la clase de la conexión y es el que admite un argumento del tipo </a:t>
            </a:r>
            <a:r>
              <a:rPr lang="es-MX" dirty="0" err="1">
                <a:latin typeface="Arial Nova Cond Light" panose="020B0306020202020204" pitchFamily="34" charset="0"/>
              </a:rPr>
              <a:t>sql</a:t>
            </a:r>
            <a:r>
              <a:rPr lang="es-MX" dirty="0">
                <a:latin typeface="Arial Nova Cond Light" panose="020B0306020202020204" pitchFamily="34" charset="0"/>
              </a:rPr>
              <a:t>, es decir la instrucción.</a:t>
            </a:r>
          </a:p>
          <a:p>
            <a:r>
              <a:rPr lang="es-MX" dirty="0">
                <a:latin typeface="Arial Nova Cond Light" panose="020B0306020202020204" pitchFamily="34" charset="0"/>
              </a:rPr>
              <a:t>Nos devuelve un </a:t>
            </a:r>
            <a:r>
              <a:rPr lang="es-MX" dirty="0" err="1">
                <a:latin typeface="Arial Nova Cond Light" panose="020B0306020202020204" pitchFamily="34" charset="0"/>
              </a:rPr>
              <a:t>PDOStatement</a:t>
            </a:r>
            <a:r>
              <a:rPr lang="es-MX" dirty="0">
                <a:latin typeface="Arial Nova Cond Light" panose="020B0306020202020204" pitchFamily="34" charset="0"/>
              </a:rPr>
              <a:t>, que es como una tabla virtual.</a:t>
            </a:r>
          </a:p>
          <a:p>
            <a:r>
              <a:rPr lang="es-MX" dirty="0">
                <a:latin typeface="Arial Nova Cond Light" panose="020B0306020202020204" pitchFamily="34" charset="0"/>
              </a:rPr>
              <a:t>Utilizamos los métodos:</a:t>
            </a:r>
          </a:p>
          <a:p>
            <a:r>
              <a:rPr lang="es-MX" dirty="0" err="1">
                <a:latin typeface="Arial Nova Cond Light" panose="020B0306020202020204" pitchFamily="34" charset="0"/>
              </a:rPr>
              <a:t>execute</a:t>
            </a:r>
            <a:r>
              <a:rPr lang="es-MX" dirty="0">
                <a:latin typeface="Arial Nova Cond Light" panose="020B0306020202020204" pitchFamily="34" charset="0"/>
              </a:rPr>
              <a:t>, para ejecutar las consultas </a:t>
            </a:r>
          </a:p>
          <a:p>
            <a:r>
              <a:rPr lang="es-MX" dirty="0">
                <a:latin typeface="Arial Nova Cond Light" panose="020B0306020202020204" pitchFamily="34" charset="0"/>
              </a:rPr>
              <a:t>Y el método </a:t>
            </a:r>
            <a:r>
              <a:rPr lang="es-MX" dirty="0" err="1">
                <a:latin typeface="Arial Nova Cond Light" panose="020B0306020202020204" pitchFamily="34" charset="0"/>
              </a:rPr>
              <a:t>fetch</a:t>
            </a:r>
            <a:r>
              <a:rPr lang="es-MX" dirty="0">
                <a:latin typeface="Arial Nova Cond Light" panose="020B0306020202020204" pitchFamily="34" charset="0"/>
              </a:rPr>
              <a:t>(), después si es necesario asociarlo a un arreglo para utilizar los valores </a:t>
            </a:r>
          </a:p>
        </p:txBody>
      </p:sp>
      <p:pic>
        <p:nvPicPr>
          <p:cNvPr id="4" name="Imagen 3"/>
          <p:cNvPicPr>
            <a:picLocks noChangeAspect="1"/>
          </p:cNvPicPr>
          <p:nvPr/>
        </p:nvPicPr>
        <p:blipFill rotWithShape="1">
          <a:blip r:embed="rId2"/>
          <a:srcRect l="19111" t="37054" r="19847" b="21518"/>
          <a:stretch/>
        </p:blipFill>
        <p:spPr>
          <a:xfrm>
            <a:off x="5550194" y="2612571"/>
            <a:ext cx="6141063" cy="3030584"/>
          </a:xfrm>
          <a:prstGeom prst="rect">
            <a:avLst/>
          </a:prstGeom>
        </p:spPr>
      </p:pic>
    </p:spTree>
    <p:extLst>
      <p:ext uri="{BB962C8B-B14F-4D97-AF65-F5344CB8AC3E}">
        <p14:creationId xmlns:p14="http://schemas.microsoft.com/office/powerpoint/2010/main" val="4047887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4487</TotalTime>
  <Words>1063</Words>
  <Application>Microsoft Office PowerPoint</Application>
  <PresentationFormat>Panorámica</PresentationFormat>
  <Paragraphs>191</Paragraphs>
  <Slides>24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24</vt:i4>
      </vt:variant>
    </vt:vector>
  </HeadingPairs>
  <TitlesOfParts>
    <vt:vector size="33" baseType="lpstr">
      <vt:lpstr>Arial</vt:lpstr>
      <vt:lpstr>Arial Nova Cond Light</vt:lpstr>
      <vt:lpstr>Arial Nova Light</vt:lpstr>
      <vt:lpstr>Consolas</vt:lpstr>
      <vt:lpstr>Open Sans</vt:lpstr>
      <vt:lpstr>Tw Cen MT</vt:lpstr>
      <vt:lpstr>Tw Cen MT Condensed</vt:lpstr>
      <vt:lpstr>Wingdings 3</vt:lpstr>
      <vt:lpstr>Integral</vt:lpstr>
      <vt:lpstr>Programacion web 2</vt:lpstr>
      <vt:lpstr>Presentación de PowerPoint</vt:lpstr>
      <vt:lpstr>Presentación de PowerPoint</vt:lpstr>
      <vt:lpstr>Metodos utilizados</vt:lpstr>
      <vt:lpstr>MYSQLI</vt:lpstr>
      <vt:lpstr>Presentación de PowerPoint</vt:lpstr>
      <vt:lpstr>mysqli</vt:lpstr>
      <vt:lpstr>PDO</vt:lpstr>
      <vt:lpstr>PDO</vt:lpstr>
      <vt:lpstr>MYSQLi</vt:lpstr>
      <vt:lpstr>PDO</vt:lpstr>
      <vt:lpstr>Presentación de PowerPoint</vt:lpstr>
      <vt:lpstr>Presentación de PowerPoint</vt:lpstr>
      <vt:lpstr>errores de conexión PHP MySQL</vt:lpstr>
      <vt:lpstr>Presentación de PowerPoint</vt:lpstr>
      <vt:lpstr>Operaciones con la base de datos</vt:lpstr>
      <vt:lpstr>pdo</vt:lpstr>
      <vt:lpstr>pdo</vt:lpstr>
      <vt:lpstr>pdo</vt:lpstr>
      <vt:lpstr>Operaciones con la base de datos</vt:lpstr>
      <vt:lpstr>mysqli</vt:lpstr>
      <vt:lpstr>mysqli</vt:lpstr>
      <vt:lpstr>Cerrar la conexion</vt:lpstr>
      <vt:lpstr>actividad</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 web 2</dc:title>
  <dc:creator>Usuario</dc:creator>
  <cp:lastModifiedBy>PATRON SALAS ELSY DENEB</cp:lastModifiedBy>
  <cp:revision>29</cp:revision>
  <dcterms:created xsi:type="dcterms:W3CDTF">2019-02-18T17:51:26Z</dcterms:created>
  <dcterms:modified xsi:type="dcterms:W3CDTF">2019-09-26T16:45:12Z</dcterms:modified>
</cp:coreProperties>
</file>