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7"/>
  </p:notesMasterIdLst>
  <p:sldIdLst>
    <p:sldId id="256" r:id="rId2"/>
    <p:sldId id="257" r:id="rId3"/>
    <p:sldId id="259" r:id="rId4"/>
    <p:sldId id="295" r:id="rId5"/>
    <p:sldId id="283"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94" r:id="rId25"/>
    <p:sldId id="258"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0" autoAdjust="0"/>
    <p:restoredTop sz="67765" autoAdjust="0"/>
  </p:normalViewPr>
  <p:slideViewPr>
    <p:cSldViewPr snapToGrid="0">
      <p:cViewPr varScale="1">
        <p:scale>
          <a:sx n="109" d="100"/>
          <a:sy n="109" d="100"/>
        </p:scale>
        <p:origin x="377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gbc9f2f0977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 name="Google Shape;20;gbc9f2f097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8397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376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8472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087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728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3240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8620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4701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26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146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1650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9162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3169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4747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0541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bc9f2f0977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bc9f2f0977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06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4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gbc9f2f0977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 name="Google Shape;20;gbc9f2f097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4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67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897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469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8562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300"/>
              <a:buNone/>
              <a:defRPr sz="4300">
                <a:solidFill>
                  <a:srgbClr val="FFFFFF"/>
                </a:solidFill>
              </a:defRPr>
            </a:lvl1pPr>
            <a:lvl2pPr lvl="1" algn="ctr" rtl="0">
              <a:spcBef>
                <a:spcPts val="0"/>
              </a:spcBef>
              <a:spcAft>
                <a:spcPts val="0"/>
              </a:spcAft>
              <a:buSzPts val="4300"/>
              <a:buNone/>
              <a:defRPr sz="4300"/>
            </a:lvl2pPr>
            <a:lvl3pPr lvl="2" algn="ctr" rtl="0">
              <a:spcBef>
                <a:spcPts val="0"/>
              </a:spcBef>
              <a:spcAft>
                <a:spcPts val="0"/>
              </a:spcAft>
              <a:buSzPts val="4300"/>
              <a:buNone/>
              <a:defRPr sz="4300"/>
            </a:lvl3pPr>
            <a:lvl4pPr lvl="3" algn="ctr" rtl="0">
              <a:spcBef>
                <a:spcPts val="0"/>
              </a:spcBef>
              <a:spcAft>
                <a:spcPts val="0"/>
              </a:spcAft>
              <a:buSzPts val="4300"/>
              <a:buNone/>
              <a:defRPr sz="4300"/>
            </a:lvl4pPr>
            <a:lvl5pPr lvl="4" algn="ctr" rtl="0">
              <a:spcBef>
                <a:spcPts val="0"/>
              </a:spcBef>
              <a:spcAft>
                <a:spcPts val="0"/>
              </a:spcAft>
              <a:buSzPts val="4300"/>
              <a:buNone/>
              <a:defRPr sz="4300"/>
            </a:lvl5pPr>
            <a:lvl6pPr lvl="5" algn="ctr" rtl="0">
              <a:spcBef>
                <a:spcPts val="0"/>
              </a:spcBef>
              <a:spcAft>
                <a:spcPts val="0"/>
              </a:spcAft>
              <a:buSzPts val="4300"/>
              <a:buNone/>
              <a:defRPr sz="4300"/>
            </a:lvl6pPr>
            <a:lvl7pPr lvl="6" algn="ctr" rtl="0">
              <a:spcBef>
                <a:spcPts val="0"/>
              </a:spcBef>
              <a:spcAft>
                <a:spcPts val="0"/>
              </a:spcAft>
              <a:buSzPts val="4300"/>
              <a:buNone/>
              <a:defRPr sz="4300"/>
            </a:lvl7pPr>
            <a:lvl8pPr lvl="7" algn="ctr" rtl="0">
              <a:spcBef>
                <a:spcPts val="0"/>
              </a:spcBef>
              <a:spcAft>
                <a:spcPts val="0"/>
              </a:spcAft>
              <a:buSzPts val="4300"/>
              <a:buNone/>
              <a:defRPr sz="4300"/>
            </a:lvl8pPr>
            <a:lvl9pPr lvl="8" algn="ctr" rtl="0">
              <a:spcBef>
                <a:spcPts val="0"/>
              </a:spcBef>
              <a:spcAft>
                <a:spcPts val="0"/>
              </a:spcAft>
              <a:buSzPts val="4300"/>
              <a:buNone/>
              <a:defRPr sz="4300"/>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texto">
  <p:cSld name="CUSTOM_1">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CUSTOM">
    <p:bg>
      <p:bgPr>
        <a:blipFill>
          <a:blip r:embed="rId2">
            <a:alphaModFix/>
          </a:blip>
          <a:stretch>
            <a:fillRect/>
          </a:stretch>
        </a:blipFill>
        <a:effectLst/>
      </p:bgPr>
    </p:bg>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500" y="368825"/>
            <a:ext cx="6484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479200"/>
            <a:ext cx="8520600" cy="3183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ES" dirty="0"/>
              <a:t>Modelado de datos y SQL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II – Atributos y tipos</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Aparte de las entidades y las relaciones, un diagrama entidad/relación también refleja los atributos de las entidades.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Los atributos de las entidades son los datos que definen cada uno de los registros. Por ejemplo, de un alumno podríamos registrar su nombre, fecha de nacimiento, DNI, teléfono, etc. Cuando un atributo es requerido se indica como NOT NULL.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de cada atributo indicamos su tipo de datos:</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Numéricos: INT, FLOAT</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Fecha: DATE, DATETIME</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Texto: CHAR, VARCHAR, TEXT</a:t>
            </a:r>
          </a:p>
        </p:txBody>
      </p:sp>
      <p:pic>
        <p:nvPicPr>
          <p:cNvPr id="3" name="Imagen 2">
            <a:extLst>
              <a:ext uri="{FF2B5EF4-FFF2-40B4-BE49-F238E27FC236}">
                <a16:creationId xmlns:a16="http://schemas.microsoft.com/office/drawing/2014/main" id="{81D8A7E6-73FE-06E5-D7AC-E88E38F872D2}"/>
              </a:ext>
            </a:extLst>
          </p:cNvPr>
          <p:cNvPicPr>
            <a:picLocks noChangeAspect="1"/>
          </p:cNvPicPr>
          <p:nvPr/>
        </p:nvPicPr>
        <p:blipFill>
          <a:blip r:embed="rId3"/>
          <a:stretch>
            <a:fillRect/>
          </a:stretch>
        </p:blipFill>
        <p:spPr>
          <a:xfrm>
            <a:off x="5489936" y="2918061"/>
            <a:ext cx="2484335" cy="1546994"/>
          </a:xfrm>
          <a:prstGeom prst="rect">
            <a:avLst/>
          </a:prstGeom>
        </p:spPr>
      </p:pic>
    </p:spTree>
    <p:extLst>
      <p:ext uri="{BB962C8B-B14F-4D97-AF65-F5344CB8AC3E}">
        <p14:creationId xmlns:p14="http://schemas.microsoft.com/office/powerpoint/2010/main" val="163474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III – Claves Primarias</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Se entiende por clave primaria (</a:t>
            </a:r>
            <a:r>
              <a:rPr lang="es-ES" kern="100" dirty="0" err="1">
                <a:latin typeface="Roboto" panose="02000000000000000000" pitchFamily="2" charset="0"/>
                <a:ea typeface="Roboto" panose="02000000000000000000" pitchFamily="2" charset="0"/>
                <a:cs typeface="Times New Roman" panose="02020603050405020304" pitchFamily="18" charset="0"/>
              </a:rPr>
              <a:t>Primary</a:t>
            </a:r>
            <a:r>
              <a:rPr lang="es-ES" kern="100" dirty="0">
                <a:latin typeface="Roboto" panose="02000000000000000000" pitchFamily="2" charset="0"/>
                <a:ea typeface="Roboto" panose="02000000000000000000" pitchFamily="2" charset="0"/>
                <a:cs typeface="Times New Roman" panose="02020603050405020304" pitchFamily="18" charset="0"/>
              </a:rPr>
              <a:t> Key o PK) al atributo (o atributos) únicos que definen cada entidad.</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Son obligatorios y no se pueden repetir.</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Cuando no hay un atributo que defina per se a una entidad, se suele utilizar como clave primaria un número entero </a:t>
            </a:r>
            <a:r>
              <a:rPr lang="es-ES" kern="100" dirty="0" err="1">
                <a:latin typeface="Roboto" panose="02000000000000000000" pitchFamily="2" charset="0"/>
                <a:ea typeface="Roboto" panose="02000000000000000000" pitchFamily="2" charset="0"/>
                <a:cs typeface="Times New Roman" panose="02020603050405020304" pitchFamily="18" charset="0"/>
              </a:rPr>
              <a:t>autoincremental</a:t>
            </a:r>
            <a:r>
              <a:rPr lang="es-ES" kern="100" dirty="0">
                <a:latin typeface="Roboto" panose="02000000000000000000" pitchFamily="2" charset="0"/>
                <a:ea typeface="Roboto" panose="02000000000000000000" pitchFamily="2" charset="0"/>
                <a:cs typeface="Times New Roman" panose="02020603050405020304" pitchFamily="18" charset="0"/>
              </a:rPr>
              <a:t>, es decir, el propio SGBD lleva la cuenta del identificador siguiente.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clave primaria siempre será un índice. Los índices los utiliza el SGBD para identificar las líneas de una tabla y agilizar las búsquedas, así como un índice de un libro indica la página en la que empieza un capítulo para llegar a él rápidamente.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el ejemplo anterior, un buen atributo candidato a ser clave primaria de alumno sería el DNI</a:t>
            </a:r>
          </a:p>
        </p:txBody>
      </p:sp>
    </p:spTree>
    <p:extLst>
      <p:ext uri="{BB962C8B-B14F-4D97-AF65-F5344CB8AC3E}">
        <p14:creationId xmlns:p14="http://schemas.microsoft.com/office/powerpoint/2010/main" val="391140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IV – Claves Foráneas</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clave foránea (</a:t>
            </a:r>
            <a:r>
              <a:rPr lang="es-ES" kern="100" dirty="0" err="1">
                <a:latin typeface="Roboto" panose="02000000000000000000" pitchFamily="2" charset="0"/>
                <a:ea typeface="Roboto" panose="02000000000000000000" pitchFamily="2" charset="0"/>
                <a:cs typeface="Times New Roman" panose="02020603050405020304" pitchFamily="18" charset="0"/>
              </a:rPr>
              <a:t>Foreign</a:t>
            </a:r>
            <a:r>
              <a:rPr lang="es-ES" kern="100" dirty="0">
                <a:latin typeface="Roboto" panose="02000000000000000000" pitchFamily="2" charset="0"/>
                <a:ea typeface="Roboto" panose="02000000000000000000" pitchFamily="2" charset="0"/>
                <a:cs typeface="Times New Roman" panose="02020603050405020304" pitchFamily="18" charset="0"/>
              </a:rPr>
              <a:t> Key o FK) es la clave primaria de otra entidad que se transfiere al hacer una relación. Por tanto, solo puede adquirir valores que pertenezcan a la tabla relacionada. Esto se conoce como integridad referencial.</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5" name="Imagen 4">
            <a:extLst>
              <a:ext uri="{FF2B5EF4-FFF2-40B4-BE49-F238E27FC236}">
                <a16:creationId xmlns:a16="http://schemas.microsoft.com/office/drawing/2014/main" id="{2E13CFC5-6072-AA57-9930-D02DE9AB201A}"/>
              </a:ext>
            </a:extLst>
          </p:cNvPr>
          <p:cNvPicPr>
            <a:picLocks noChangeAspect="1"/>
          </p:cNvPicPr>
          <p:nvPr/>
        </p:nvPicPr>
        <p:blipFill>
          <a:blip r:embed="rId3"/>
          <a:stretch>
            <a:fillRect/>
          </a:stretch>
        </p:blipFill>
        <p:spPr>
          <a:xfrm>
            <a:off x="1176996" y="2359636"/>
            <a:ext cx="6790008" cy="1828958"/>
          </a:xfrm>
          <a:prstGeom prst="rect">
            <a:avLst/>
          </a:prstGeom>
        </p:spPr>
      </p:pic>
    </p:spTree>
    <p:extLst>
      <p:ext uri="{BB962C8B-B14F-4D97-AF65-F5344CB8AC3E}">
        <p14:creationId xmlns:p14="http://schemas.microsoft.com/office/powerpoint/2010/main" val="299414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V – Cardinalidad I</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Define la naturaleza de la relación, es decir, como se propagan las claves primarias entre entidades: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1:1 – De uno a uno. Ambas claves se propagan. Este tipo de relación se utiliza para extender la información que una tabla puede almacenar.</a:t>
            </a: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1:N – De uno a muchos. La clave primaria solo se propaga en una dirección. Se utiliza cuando una sola línea de una tabla puede relacionarse con varias líneas de otra tabla.</a:t>
            </a: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N:N – De muchos a muchos. Se utiliza cuando varias líneas de una tabla pueden relacionarse con varias líneas de otra tabla. Desencadena en una tabla nueva.</a:t>
            </a:r>
          </a:p>
        </p:txBody>
      </p:sp>
      <p:pic>
        <p:nvPicPr>
          <p:cNvPr id="5" name="Imagen 4">
            <a:extLst>
              <a:ext uri="{FF2B5EF4-FFF2-40B4-BE49-F238E27FC236}">
                <a16:creationId xmlns:a16="http://schemas.microsoft.com/office/drawing/2014/main" id="{A6FE29DF-37EF-D9F0-1050-79617459B630}"/>
              </a:ext>
            </a:extLst>
          </p:cNvPr>
          <p:cNvPicPr>
            <a:picLocks noChangeAspect="1"/>
          </p:cNvPicPr>
          <p:nvPr/>
        </p:nvPicPr>
        <p:blipFill>
          <a:blip r:embed="rId3"/>
          <a:stretch>
            <a:fillRect/>
          </a:stretch>
        </p:blipFill>
        <p:spPr>
          <a:xfrm>
            <a:off x="4065226" y="2605709"/>
            <a:ext cx="1013548" cy="274344"/>
          </a:xfrm>
          <a:prstGeom prst="rect">
            <a:avLst/>
          </a:prstGeom>
        </p:spPr>
      </p:pic>
      <p:pic>
        <p:nvPicPr>
          <p:cNvPr id="9" name="Imagen 8">
            <a:extLst>
              <a:ext uri="{FF2B5EF4-FFF2-40B4-BE49-F238E27FC236}">
                <a16:creationId xmlns:a16="http://schemas.microsoft.com/office/drawing/2014/main" id="{6A73D10E-E1D3-50D2-CCCA-D6ADCC7C7299}"/>
              </a:ext>
            </a:extLst>
          </p:cNvPr>
          <p:cNvPicPr>
            <a:picLocks noChangeAspect="1"/>
          </p:cNvPicPr>
          <p:nvPr/>
        </p:nvPicPr>
        <p:blipFill>
          <a:blip r:embed="rId4"/>
          <a:stretch>
            <a:fillRect/>
          </a:stretch>
        </p:blipFill>
        <p:spPr>
          <a:xfrm>
            <a:off x="4122381" y="3453278"/>
            <a:ext cx="899238" cy="213378"/>
          </a:xfrm>
          <a:prstGeom prst="rect">
            <a:avLst/>
          </a:prstGeom>
        </p:spPr>
      </p:pic>
    </p:spTree>
    <p:extLst>
      <p:ext uri="{BB962C8B-B14F-4D97-AF65-F5344CB8AC3E}">
        <p14:creationId xmlns:p14="http://schemas.microsoft.com/office/powerpoint/2010/main" val="112430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VI – Cardinalidad II</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el ejemplo que hemos trabajado, un alumno solo puede estudiar un curso. Vamos a cambiar la frase inicial: “Un alumno puede estudiar uno o varios cursos”. Esto desencadenaría una relación de muchos a muchos, por lo que habría que crear una tabla nueva para poder almacenarlo: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ED5BB3D7-04C8-C25B-AD19-B9FF5B8C36D5}"/>
              </a:ext>
            </a:extLst>
          </p:cNvPr>
          <p:cNvPicPr>
            <a:picLocks noChangeAspect="1"/>
          </p:cNvPicPr>
          <p:nvPr/>
        </p:nvPicPr>
        <p:blipFill>
          <a:blip r:embed="rId3"/>
          <a:stretch>
            <a:fillRect/>
          </a:stretch>
        </p:blipFill>
        <p:spPr>
          <a:xfrm>
            <a:off x="902951" y="2684394"/>
            <a:ext cx="7338097" cy="1337641"/>
          </a:xfrm>
          <a:prstGeom prst="rect">
            <a:avLst/>
          </a:prstGeom>
        </p:spPr>
      </p:pic>
    </p:spTree>
    <p:extLst>
      <p:ext uri="{BB962C8B-B14F-4D97-AF65-F5344CB8AC3E}">
        <p14:creationId xmlns:p14="http://schemas.microsoft.com/office/powerpoint/2010/main" val="87258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Ejercicio I – Primer Entidad/Relación</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No solo con alumnos que se matriculan en cursos pueden almacenarse los datos de una  academia. Necesitamos almacenar también:</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Ampliar la entidad alumno para incluir: fecha de nacimiento, población, provincia, dirección, email, si es o no apto y la fecha de matriculación.</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Los profesores. De cada profesor se necesitan almacenar DNI, nombre, teléfono, fecha de nacimiento,  población, provincia, dirección, email y modulo que imparte.</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55708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I</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 normalización es el proceso por el cual optimizamos el modelo de datos aplicando normas que aseguran que la información no se repite y cada entidad queda definida únicamente con los datos necesarios.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 preferible encontrar nuevas entidades más pequeñas con un significado propio que no grandes tablas con muchos registros.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 los diferentes procesos de normalización se les llama Formas Normales. Cada proceso añade una capa más de análisis.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Aunque existen más,  veremos las 4 primeras Formas Normales.</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00793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II – Primera Forma Normal 1FN</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fontScale="925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 primera forma normal se basa en cuatro premisas fundamentales:</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Cada registro debe tener una Clave Primaria.</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El valor de un registro es indivisible, no hay registros con múltiples valores.</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El orden de los registros no importa.</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No puede haber registros con valores nulos.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ejemplo, en el ejercicio anterior añadimos la dirección de los alumnos y los profesores. En la dirección almacenaríamos, según está, la calle y el número. Con lo cual, lo ideal sería tener dos atributos en lugar de uno, calle y extensión (en extensión guardaríamos número y piso).</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Tampoco podríamos tener un alumno que no tuviera teléfono o email, porque podrían adquirir valores nulos si un alumno no los tuviera. Irían, por tanto, en una nueva tabla.</a:t>
            </a:r>
          </a:p>
        </p:txBody>
      </p:sp>
    </p:spTree>
    <p:extLst>
      <p:ext uri="{BB962C8B-B14F-4D97-AF65-F5344CB8AC3E}">
        <p14:creationId xmlns:p14="http://schemas.microsoft.com/office/powerpoint/2010/main" val="372781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III – Segunda Forma Normal 2FN</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que una tabla se considere en 2FN debe:</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Estar ya en 1FN</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Cada atributo queda perfectamente definido por su Clave Primaria. Si no, debería pertenecer a otra tabla.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 quiere decir que no deberíamos almacenar junto a un registro atributos que no le pertenezcan. Por ejemplo, no almacenar el nombre del módulo que imparte junto a un profesor, si no que el nombre del módulo debería formar parte de una nueva entidad Módulo.</a:t>
            </a:r>
          </a:p>
        </p:txBody>
      </p:sp>
    </p:spTree>
    <p:extLst>
      <p:ext uri="{BB962C8B-B14F-4D97-AF65-F5344CB8AC3E}">
        <p14:creationId xmlns:p14="http://schemas.microsoft.com/office/powerpoint/2010/main" val="396298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IV – Tercera Forma Normal 3FN</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que una tabla se considere en 3FN debe:</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Estar ya en 2FN</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Si los atributos dependen unos de otros, deberían formar parte de una nueva tabla con significado propio.</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 quiere decir que, aunque varios atributos dependan de la Clave Primaria por sí mismos, también dependen entre sí. Un ejemplo de esto podría ser el caso de los campos que conforman la dirección de un alumno o un profesor. La población, provincia, y calle dependen entre sí, por lo que podrían formar parte de una nueva entidad Calle. La extensión quedaría fuera porque está más ligada al alumno o profesor que a la calle en sí.</a:t>
            </a:r>
          </a:p>
        </p:txBody>
      </p:sp>
    </p:spTree>
    <p:extLst>
      <p:ext uri="{BB962C8B-B14F-4D97-AF65-F5344CB8AC3E}">
        <p14:creationId xmlns:p14="http://schemas.microsoft.com/office/powerpoint/2010/main" val="155436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nSpc>
                <a:spcPct val="107000"/>
              </a:lnSpc>
              <a:buNone/>
            </a:pPr>
            <a:r>
              <a:rPr lang="es-ES" kern="100" dirty="0">
                <a:effectLst/>
                <a:latin typeface="Roboto" panose="02000000000000000000" pitchFamily="2" charset="0"/>
                <a:ea typeface="Calibri" panose="020F0502020204030204" pitchFamily="34" charset="0"/>
                <a:cs typeface="Times New Roman" panose="02020603050405020304" pitchFamily="18" charset="0"/>
              </a:rPr>
              <a:t>Día I – Modelado de datos</a:t>
            </a:r>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342900" lvl="0" indent="-342900">
              <a:lnSpc>
                <a:spcPct val="107000"/>
              </a:lnSpc>
              <a:buFont typeface="Roboto" panose="02000000000000000000" pitchFamily="2" charset="0"/>
              <a:buChar char="-"/>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Modelo entidad-relación</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Entidades</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Atributos y tipos de datos</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¿Qué es una relación?</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s-ES" kern="100" dirty="0">
                <a:effectLst/>
                <a:latin typeface="Roboto" panose="02000000000000000000" pitchFamily="2" charset="0"/>
                <a:ea typeface="Calibri" panose="020F0502020204030204" pitchFamily="34" charset="0"/>
                <a:cs typeface="Times New Roman" panose="02020603050405020304" pitchFamily="18" charset="0"/>
              </a:rPr>
              <a:t>Relaciones entre entidades</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s-ES" kern="100" dirty="0">
                <a:effectLst/>
                <a:latin typeface="Roboto" panose="02000000000000000000" pitchFamily="2" charset="0"/>
                <a:ea typeface="Calibri" panose="020F0502020204030204" pitchFamily="34" charset="0"/>
                <a:cs typeface="Times New Roman" panose="02020603050405020304" pitchFamily="18" charset="0"/>
              </a:rPr>
              <a:t>Cardinalidad</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Roboto" panose="02000000000000000000" pitchFamily="2" charset="0"/>
              <a:buChar char="-"/>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Normalización</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Primera, Segunda y Tercera Forma Normal</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Desnormalización</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V – Cuarta Forma Normal 4FN</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que una tabla se considere en 4FN debe:</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Estar ya en 3FN</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Los atributos con valores repetidos deberían formar parte de una nueva tabla y ser referenciados por Clave Foránea.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el ejemplo anterior hemos llevado las direcciones a una nueva tabla con los campos Población, Provincia y Calle, pero haciendo esto tenemos un montón de registros con el mismo valor en población y provincia (tantas veces como calles de una población haya), con lo cual, Población y Provincia deberían ser dos tablas aparte y quedar ligadas a la Calle con Claves Foráneas.</a:t>
            </a:r>
          </a:p>
        </p:txBody>
      </p:sp>
    </p:spTree>
    <p:extLst>
      <p:ext uri="{BB962C8B-B14F-4D97-AF65-F5344CB8AC3E}">
        <p14:creationId xmlns:p14="http://schemas.microsoft.com/office/powerpoint/2010/main" val="1467609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VI – ¿Alguna optimización más?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Aunque no atiendan a formas normales, podemos observar que tenemos dos tablas similares con valores idénticos: Alumno y Profesor.</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si tuviéramos algún caso de un Alumno que además da clase en otro curso distinto, tendríamos los mismos datos del Alumno también en la tabla Profesor.</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Conviene, por tanto, hacer un análisis posterior también de las diferentes tablas en su conjunto, no solamente ir tabla por tabla aplicando normalización.</a:t>
            </a:r>
          </a:p>
        </p:txBody>
      </p:sp>
    </p:spTree>
    <p:extLst>
      <p:ext uri="{BB962C8B-B14F-4D97-AF65-F5344CB8AC3E}">
        <p14:creationId xmlns:p14="http://schemas.microsoft.com/office/powerpoint/2010/main" val="4195490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VII – Desnormalización</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Solo cuando se han aplicado todas las formas de Normalización podemos aplicar el camino inverso si lo necesitamos en alguna entidad.</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Desnormalizar permite tener valores duplicados en tablas y atributos de otras entidades en la misma tabla cuando nos interesa que la foto de los datos permanezca estática.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buen ejemplo es el caso de la facturación. Por ley, una factura una vez se presenta debe permanecer inalterable. ¿Qué pasa si emitimos una factura a un alumno y este ha cambiado de provincia? En una base de datos normalizada, tendríamos el caso de que una factura “mutaría” porque han cambiado los datos del alumno al que se emitió.</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96613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Fin de Modelado de datos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Ahora que ya tenemos las nociones básicas de Modelado de Datos, podemos llevar el modelo que hemos aprendido a hacer a un SGBD real.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ello se utiliza el lenguaje SQL (</a:t>
            </a:r>
            <a:r>
              <a:rPr lang="es-ES" kern="100" dirty="0" err="1">
                <a:latin typeface="Roboto" panose="02000000000000000000" pitchFamily="2" charset="0"/>
                <a:ea typeface="Roboto" panose="02000000000000000000" pitchFamily="2" charset="0"/>
                <a:cs typeface="Times New Roman" panose="02020603050405020304" pitchFamily="18" charset="0"/>
              </a:rPr>
              <a:t>Structured</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Query</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Language</a:t>
            </a:r>
            <a:r>
              <a:rPr lang="es-ES" kern="100" dirty="0">
                <a:latin typeface="Roboto" panose="02000000000000000000" pitchFamily="2" charset="0"/>
                <a:ea typeface="Roboto" panose="02000000000000000000" pitchFamily="2" charset="0"/>
                <a:cs typeface="Times New Roman" panose="02020603050405020304" pitchFamily="18" charset="0"/>
              </a:rPr>
              <a:t>). Este lenguaje se divide en dos partes, DDL (Data </a:t>
            </a:r>
            <a:r>
              <a:rPr lang="es-ES" kern="100" dirty="0" err="1">
                <a:latin typeface="Roboto" panose="02000000000000000000" pitchFamily="2" charset="0"/>
                <a:ea typeface="Roboto" panose="02000000000000000000" pitchFamily="2" charset="0"/>
                <a:cs typeface="Times New Roman" panose="02020603050405020304" pitchFamily="18" charset="0"/>
              </a:rPr>
              <a:t>Definition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Languaje</a:t>
            </a:r>
            <a:r>
              <a:rPr lang="es-ES" kern="100" dirty="0">
                <a:latin typeface="Roboto" panose="02000000000000000000" pitchFamily="2" charset="0"/>
                <a:ea typeface="Roboto" panose="02000000000000000000" pitchFamily="2" charset="0"/>
                <a:cs typeface="Times New Roman" panose="02020603050405020304" pitchFamily="18" charset="0"/>
              </a:rPr>
              <a:t>) Y DML (Data </a:t>
            </a:r>
            <a:r>
              <a:rPr lang="es-ES" kern="100" dirty="0" err="1">
                <a:latin typeface="Roboto" panose="02000000000000000000" pitchFamily="2" charset="0"/>
                <a:ea typeface="Roboto" panose="02000000000000000000" pitchFamily="2" charset="0"/>
                <a:cs typeface="Times New Roman" panose="02020603050405020304" pitchFamily="18" charset="0"/>
              </a:rPr>
              <a:t>Manipulation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Languaje</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Para trasladar el modelo Entidad/Relación al SGBD se utiliza DDL o Lenguaje de Definición de Datos. Permite crear la estructura de la Base de Datos.</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Para poblar esa estructura con información, se utiliza DML o Lenguaje de Manipulación de Datos. Además, nos permitirá extraer la información.</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El lenguaje SQL posee conectores con prácticamente todos los lenguajes de programación como Python, Java, </a:t>
            </a:r>
            <a:r>
              <a:rPr lang="es-ES" kern="100" dirty="0" err="1">
                <a:latin typeface="Roboto" panose="02000000000000000000" pitchFamily="2" charset="0"/>
                <a:ea typeface="Roboto" panose="02000000000000000000" pitchFamily="2" charset="0"/>
                <a:cs typeface="Times New Roman" panose="02020603050405020304" pitchFamily="18" charset="0"/>
              </a:rPr>
              <a:t>NodeJS</a:t>
            </a:r>
            <a:r>
              <a:rPr lang="es-ES" kern="100" dirty="0">
                <a:latin typeface="Roboto" panose="02000000000000000000" pitchFamily="2" charset="0"/>
                <a:ea typeface="Roboto" panose="02000000000000000000" pitchFamily="2" charset="0"/>
                <a:cs typeface="Times New Roman" panose="02020603050405020304" pitchFamily="18" charset="0"/>
              </a:rPr>
              <a:t>, Swift, .NET, etc.</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420102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037443" y="2220086"/>
            <a:ext cx="506911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4400" dirty="0"/>
              <a:t>¡Muchas gracias!</a:t>
            </a:r>
            <a:endParaRPr sz="4400" dirty="0"/>
          </a:p>
        </p:txBody>
      </p:sp>
    </p:spTree>
    <p:extLst>
      <p:ext uri="{BB962C8B-B14F-4D97-AF65-F5344CB8AC3E}">
        <p14:creationId xmlns:p14="http://schemas.microsoft.com/office/powerpoint/2010/main" val="781705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8"/>
          <p:cNvSpPr/>
          <p:nvPr/>
        </p:nvSpPr>
        <p:spPr>
          <a:xfrm>
            <a:off x="550875" y="3900350"/>
            <a:ext cx="56700" cy="7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txBox="1"/>
          <p:nvPr/>
        </p:nvSpPr>
        <p:spPr>
          <a:xfrm>
            <a:off x="698500" y="3824150"/>
            <a:ext cx="32247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dirty="0">
                <a:solidFill>
                  <a:srgbClr val="FFFFFF"/>
                </a:solidFill>
                <a:latin typeface="Roboto"/>
                <a:ea typeface="Roboto"/>
                <a:cs typeface="Roboto"/>
                <a:sym typeface="Roboto"/>
              </a:rPr>
              <a:t>Francisco José Molina Martínez</a:t>
            </a:r>
          </a:p>
          <a:p>
            <a:pPr marL="0" lvl="0" indent="0" algn="l" rtl="0">
              <a:spcBef>
                <a:spcPts val="0"/>
              </a:spcBef>
              <a:spcAft>
                <a:spcPts val="0"/>
              </a:spcAft>
              <a:buNone/>
            </a:pPr>
            <a:r>
              <a:rPr lang="es" sz="1000" b="1" dirty="0">
                <a:solidFill>
                  <a:srgbClr val="FFFFFF"/>
                </a:solidFill>
                <a:latin typeface="Roboto"/>
                <a:ea typeface="Roboto"/>
                <a:cs typeface="Roboto"/>
                <a:sym typeface="Roboto"/>
              </a:rPr>
              <a:t>franciscomoma@gmail.com</a:t>
            </a:r>
            <a:endParaRPr sz="1000" b="1" dirty="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Día II - SQL</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342900" lvl="0" indent="-342900">
              <a:lnSpc>
                <a:spcPct val="107000"/>
              </a:lnSpc>
              <a:buFont typeface="Roboto" panose="02000000000000000000" pitchFamily="2" charset="0"/>
              <a:buChar char="-"/>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DDL (Data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Definition</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Language</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Creación de tablas</a:t>
            </a: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Modificación de tablas</a:t>
            </a: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Creación de relaciones e índices</a:t>
            </a:r>
          </a:p>
          <a:p>
            <a:pPr marL="742950" lvl="1" indent="-285750">
              <a:lnSpc>
                <a:spcPct val="107000"/>
              </a:lnSpc>
              <a:buFont typeface="Courier New" panose="02070309020205020404" pitchFamily="49" charset="0"/>
              <a:buChar char="o"/>
            </a:pP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Roboto" panose="02000000000000000000" pitchFamily="2" charset="0"/>
              <a:buChar char="-"/>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DML (Data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Manipulation</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Language</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Extracción de datos con </a:t>
            </a:r>
            <a:r>
              <a:rPr lang="es-ES" kern="100" dirty="0" err="1">
                <a:latin typeface="Roboto" panose="02000000000000000000" pitchFamily="2" charset="0"/>
                <a:ea typeface="Calibri" panose="020F0502020204030204" pitchFamily="34" charset="0"/>
                <a:cs typeface="Times New Roman" panose="02020603050405020304" pitchFamily="18" charset="0"/>
              </a:rPr>
              <a:t>Select</a:t>
            </a: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Inserción de registros con </a:t>
            </a:r>
            <a:r>
              <a:rPr lang="es-ES" kern="100" dirty="0" err="1">
                <a:latin typeface="Roboto" panose="02000000000000000000" pitchFamily="2" charset="0"/>
                <a:ea typeface="Calibri" panose="020F0502020204030204" pitchFamily="34" charset="0"/>
                <a:cs typeface="Times New Roman" panose="02020603050405020304" pitchFamily="18" charset="0"/>
              </a:rPr>
              <a:t>Insert</a:t>
            </a:r>
            <a:endParaRPr lang="es-ES" kern="100" dirty="0">
              <a:effectLst/>
              <a:latin typeface="Roboto" panose="02000000000000000000" pitchFamily="2"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Actualización de registros con </a:t>
            </a:r>
            <a:r>
              <a:rPr lang="es-ES" kern="100" dirty="0" err="1">
                <a:latin typeface="Roboto" panose="02000000000000000000" pitchFamily="2" charset="0"/>
                <a:ea typeface="Calibri" panose="020F0502020204030204" pitchFamily="34" charset="0"/>
                <a:cs typeface="Times New Roman" panose="02020603050405020304" pitchFamily="18" charset="0"/>
              </a:rPr>
              <a:t>Update</a:t>
            </a: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s-ES" kern="100"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359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Día III - SQL</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0" lvl="0" indent="0">
              <a:lnSpc>
                <a:spcPct val="107000"/>
              </a:lnSpc>
              <a:buNone/>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DML (Data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Manipulation</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Language</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Consultas avanzadas haciendo uniones de tablas</a:t>
            </a:r>
          </a:p>
          <a:p>
            <a:pPr marL="285750" indent="-285750">
              <a:lnSpc>
                <a:spcPct val="107000"/>
              </a:lnSpc>
              <a:buFont typeface="Courier New" panose="02070309020205020404" pitchFamily="49" charset="0"/>
              <a:buChar char="o"/>
            </a:pP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0" lvl="0" indent="0">
              <a:lnSpc>
                <a:spcPct val="107000"/>
              </a:lnSpc>
              <a:buNone/>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Ejercicio Práctico:</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Cargar un set de datos desnormalizado en Excel en una base de datos normalizada haciendo uso de consultas avanzadas.</a:t>
            </a:r>
            <a:endParaRPr lang="es-ES" sz="1000" b="1" kern="100" dirty="0">
              <a:latin typeface="Roboto" panose="02000000000000000000" pitchFamily="2" charset="0"/>
              <a:ea typeface="Calibri" panose="020F0502020204030204" pitchFamily="34" charset="0"/>
              <a:cs typeface="Times New Roman" panose="02020603050405020304" pitchFamily="18" charset="0"/>
            </a:endParaRPr>
          </a:p>
          <a:p>
            <a:pPr marL="0" indent="0">
              <a:lnSpc>
                <a:spcPct val="107000"/>
              </a:lnSpc>
              <a:buNone/>
            </a:pP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0" indent="0">
              <a:lnSpc>
                <a:spcPct val="107000"/>
              </a:lnSpc>
              <a:buNone/>
            </a:pP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s-ES" kern="100"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55320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ES" dirty="0"/>
              <a:t>Modelado de datos</a:t>
            </a:r>
            <a:endParaRPr dirty="0"/>
          </a:p>
        </p:txBody>
      </p:sp>
    </p:spTree>
    <p:extLst>
      <p:ext uri="{BB962C8B-B14F-4D97-AF65-F5344CB8AC3E}">
        <p14:creationId xmlns:p14="http://schemas.microsoft.com/office/powerpoint/2010/main" val="283271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Información estructurada</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effectLst/>
                <a:latin typeface="Roboto" panose="02000000000000000000" pitchFamily="2" charset="0"/>
                <a:ea typeface="Roboto" panose="02000000000000000000" pitchFamily="2" charset="0"/>
                <a:cs typeface="Times New Roman" panose="02020603050405020304" pitchFamily="18" charset="0"/>
              </a:rPr>
              <a:t>Hablamos de información estructurada cuando está delimitada, por tanto</a:t>
            </a:r>
            <a:r>
              <a:rPr lang="es-ES" kern="100" dirty="0">
                <a:latin typeface="Roboto" panose="02000000000000000000" pitchFamily="2" charset="0"/>
                <a:ea typeface="Roboto" panose="02000000000000000000" pitchFamily="2" charset="0"/>
                <a:cs typeface="Times New Roman" panose="02020603050405020304" pitchFamily="18" charset="0"/>
              </a:rPr>
              <a:t>, es fácilmente reconocible e interpretable.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ejemplo es el de los ficheros CSV (</a:t>
            </a:r>
            <a:r>
              <a:rPr lang="es-ES" kern="100" dirty="0" err="1">
                <a:latin typeface="Roboto" panose="02000000000000000000" pitchFamily="2" charset="0"/>
                <a:ea typeface="Roboto" panose="02000000000000000000" pitchFamily="2" charset="0"/>
                <a:cs typeface="Times New Roman" panose="02020603050405020304" pitchFamily="18" charset="0"/>
              </a:rPr>
              <a:t>comma</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separated</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values</a:t>
            </a:r>
            <a:r>
              <a:rPr lang="es-ES" kern="100" dirty="0">
                <a:latin typeface="Roboto" panose="02000000000000000000" pitchFamily="2" charset="0"/>
                <a:ea typeface="Roboto" panose="02000000000000000000" pitchFamily="2" charset="0"/>
                <a:cs typeface="Times New Roman" panose="02020603050405020304" pitchFamily="18" charset="0"/>
              </a:rPr>
              <a:t>). En este tipo de ficheros todos los valores están separados por el mismo </a:t>
            </a:r>
            <a:r>
              <a:rPr lang="es-ES" kern="100" dirty="0" err="1">
                <a:latin typeface="Roboto" panose="02000000000000000000" pitchFamily="2" charset="0"/>
                <a:ea typeface="Roboto" panose="02000000000000000000" pitchFamily="2" charset="0"/>
                <a:cs typeface="Times New Roman" panose="02020603050405020304" pitchFamily="18" charset="0"/>
              </a:rPr>
              <a:t>caracter</a:t>
            </a:r>
            <a:r>
              <a:rPr lang="es-ES" kern="100" dirty="0">
                <a:latin typeface="Roboto" panose="02000000000000000000" pitchFamily="2" charset="0"/>
                <a:ea typeface="Roboto" panose="02000000000000000000" pitchFamily="2" charset="0"/>
                <a:cs typeface="Times New Roman" panose="02020603050405020304" pitchFamily="18" charset="0"/>
              </a:rPr>
              <a:t> (coma o punto y coma) y todas las líneas poseen el mismo número de columnas.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Otros ejemplos de este tipo de archivo son las Hojas de Cálculo Excel.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Estos formatos maridan genial con las bases de datos, en cuanto a que podemos utilizarlos como formatos de intercambio (importación/exportación) pero no son bases de datos en si mismos.</a:t>
            </a:r>
          </a:p>
        </p:txBody>
      </p:sp>
    </p:spTree>
    <p:extLst>
      <p:ext uri="{BB962C8B-B14F-4D97-AF65-F5344CB8AC3E}">
        <p14:creationId xmlns:p14="http://schemas.microsoft.com/office/powerpoint/2010/main" val="196809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¿Qué es una Base de datos?</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effectLst/>
                <a:latin typeface="Roboto" panose="02000000000000000000" pitchFamily="2" charset="0"/>
                <a:ea typeface="Roboto" panose="02000000000000000000" pitchFamily="2" charset="0"/>
                <a:cs typeface="Times New Roman" panose="02020603050405020304" pitchFamily="18" charset="0"/>
              </a:rPr>
              <a:t>Una Base de datos es un almacén de información estructurada y organizada que se almacena de forma electrónica.</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effectLst/>
                <a:latin typeface="Roboto" panose="02000000000000000000" pitchFamily="2" charset="0"/>
                <a:ea typeface="Roboto" panose="02000000000000000000" pitchFamily="2" charset="0"/>
                <a:cs typeface="Times New Roman" panose="02020603050405020304" pitchFamily="18" charset="0"/>
              </a:rPr>
              <a:t>El software encargado de este propósito es conocido como “Sistema gestor de base de datos”  SGBD (o “</a:t>
            </a:r>
            <a:r>
              <a:rPr lang="es-ES" kern="100" dirty="0" err="1">
                <a:effectLst/>
                <a:latin typeface="Roboto" panose="02000000000000000000" pitchFamily="2" charset="0"/>
                <a:ea typeface="Roboto" panose="02000000000000000000" pitchFamily="2" charset="0"/>
                <a:cs typeface="Times New Roman" panose="02020603050405020304" pitchFamily="18" charset="0"/>
              </a:rPr>
              <a:t>DataBase</a:t>
            </a:r>
            <a:r>
              <a:rPr lang="es-ES" kern="100" dirty="0">
                <a:effectLst/>
                <a:latin typeface="Roboto" panose="02000000000000000000" pitchFamily="2" charset="0"/>
                <a:ea typeface="Roboto" panose="02000000000000000000" pitchFamily="2" charset="0"/>
                <a:cs typeface="Times New Roman" panose="02020603050405020304" pitchFamily="18" charset="0"/>
              </a:rPr>
              <a:t> Management </a:t>
            </a:r>
            <a:r>
              <a:rPr lang="es-ES" kern="100" dirty="0" err="1">
                <a:effectLst/>
                <a:latin typeface="Roboto" panose="02000000000000000000" pitchFamily="2" charset="0"/>
                <a:ea typeface="Roboto" panose="02000000000000000000" pitchFamily="2" charset="0"/>
                <a:cs typeface="Times New Roman" panose="02020603050405020304" pitchFamily="18" charset="0"/>
              </a:rPr>
              <a:t>System</a:t>
            </a:r>
            <a:r>
              <a:rPr lang="es-ES" kern="100" dirty="0">
                <a:latin typeface="Roboto" panose="02000000000000000000" pitchFamily="2" charset="0"/>
                <a:ea typeface="Roboto" panose="02000000000000000000" pitchFamily="2" charset="0"/>
                <a:cs typeface="Times New Roman" panose="02020603050405020304" pitchFamily="18" charset="0"/>
              </a:rPr>
              <a:t>” DBMS, en inglés).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SGBD será utilizado como persistencia de información en aplicaciones externas, rara vez se utiliza desde un usuario final.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de permitir crear y manipular los datos, proporcionan seguridad de acceso (diferentes perfiles de usuarios) e integridad en las operaciones (puede haber millones de accesos simultáneos).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Ejemplos de SGBD comunes:</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1028" name="Picture 4" descr="MySQL Logo - símbolo, significado logotipo, historia, PNG">
            <a:extLst>
              <a:ext uri="{FF2B5EF4-FFF2-40B4-BE49-F238E27FC236}">
                <a16:creationId xmlns:a16="http://schemas.microsoft.com/office/drawing/2014/main" id="{C783B6E3-EA00-8431-8ECA-BAB4BCFD8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061" y="4096512"/>
            <a:ext cx="907304" cy="4716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stgreSQL - Documentation - OctoPerf">
            <a:extLst>
              <a:ext uri="{FF2B5EF4-FFF2-40B4-BE49-F238E27FC236}">
                <a16:creationId xmlns:a16="http://schemas.microsoft.com/office/drawing/2014/main" id="{C2C0C667-AC5E-9452-2509-7F45063307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82" y="4096512"/>
            <a:ext cx="1684973" cy="77343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SQL Server | Logopedia | Fandom">
            <a:extLst>
              <a:ext uri="{FF2B5EF4-FFF2-40B4-BE49-F238E27FC236}">
                <a16:creationId xmlns:a16="http://schemas.microsoft.com/office/drawing/2014/main" id="{ABAAAE12-D28E-C78E-60D6-B14B130113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8972" y="4238161"/>
            <a:ext cx="1431705" cy="36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7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Modelado de datos</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El modelado de datos hace referencia a la planificación de diseño previa que hay que realizar para exprimir al máximo un SGBD.</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 herramienta fundamental para ello es la creación de un diagrama Entidad/Relación.</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Este tipo de diagrama refleja las entidades que formarán parte de nuestro sistema, que datos almacenarán y como se relacionarán entre sí.</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entidad es la representación abstracta en datos de objetos o conceptos del mundo real. </a:t>
            </a:r>
          </a:p>
          <a:p>
            <a:pPr marL="457200" lvl="1" indent="0">
              <a:lnSpc>
                <a:spcPct val="107000"/>
              </a:lnSpc>
              <a:spcAft>
                <a:spcPts val="800"/>
              </a:spcAft>
              <a:buNone/>
            </a:pPr>
            <a:r>
              <a:rPr lang="es-ES" i="1" kern="100" dirty="0">
                <a:latin typeface="Roboto" panose="02000000000000000000" pitchFamily="2" charset="0"/>
                <a:ea typeface="Roboto" panose="02000000000000000000" pitchFamily="2" charset="0"/>
                <a:cs typeface="Times New Roman" panose="02020603050405020304" pitchFamily="18" charset="0"/>
              </a:rPr>
              <a:t>¿Qué datos básicos podrías necesitar para gestionar una academia?</a:t>
            </a:r>
          </a:p>
        </p:txBody>
      </p:sp>
    </p:spTree>
    <p:extLst>
      <p:ext uri="{BB962C8B-B14F-4D97-AF65-F5344CB8AC3E}">
        <p14:creationId xmlns:p14="http://schemas.microsoft.com/office/powerpoint/2010/main" val="357765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I – Identificando entidades y relaciones</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 común utilizar sustantivos para identificar entidades y verbos para identificar relaciones:</a:t>
            </a:r>
          </a:p>
          <a:p>
            <a:pPr marL="457200" lvl="1" indent="0">
              <a:lnSpc>
                <a:spcPct val="107000"/>
              </a:lnSpc>
              <a:spcAft>
                <a:spcPts val="800"/>
              </a:spcAft>
              <a:buNone/>
            </a:pPr>
            <a:r>
              <a:rPr lang="es-ES" i="1" kern="100" dirty="0">
                <a:latin typeface="Roboto" panose="02000000000000000000" pitchFamily="2" charset="0"/>
                <a:ea typeface="Roboto" panose="02000000000000000000" pitchFamily="2" charset="0"/>
                <a:cs typeface="Times New Roman" panose="02020603050405020304" pitchFamily="18" charset="0"/>
              </a:rPr>
              <a:t>“Un </a:t>
            </a:r>
            <a:r>
              <a:rPr lang="es-ES" b="1" i="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b="1" i="1" kern="100" dirty="0">
                <a:latin typeface="Roboto" panose="02000000000000000000" pitchFamily="2" charset="0"/>
                <a:ea typeface="Roboto" panose="02000000000000000000" pitchFamily="2" charset="0"/>
                <a:cs typeface="Times New Roman" panose="02020603050405020304" pitchFamily="18" charset="0"/>
              </a:rPr>
              <a:t> </a:t>
            </a:r>
            <a:r>
              <a:rPr lang="es-ES" b="1" i="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estudia</a:t>
            </a:r>
            <a:r>
              <a:rPr lang="es-ES" b="1" i="1" kern="100" dirty="0">
                <a:latin typeface="Roboto" panose="02000000000000000000" pitchFamily="2" charset="0"/>
                <a:ea typeface="Roboto" panose="02000000000000000000" pitchFamily="2" charset="0"/>
                <a:cs typeface="Times New Roman" panose="02020603050405020304" pitchFamily="18" charset="0"/>
              </a:rPr>
              <a:t> </a:t>
            </a:r>
            <a:r>
              <a:rPr lang="es-ES" i="1" kern="100" dirty="0">
                <a:latin typeface="Roboto" panose="02000000000000000000" pitchFamily="2" charset="0"/>
                <a:ea typeface="Roboto" panose="02000000000000000000" pitchFamily="2" charset="0"/>
                <a:cs typeface="Times New Roman" panose="02020603050405020304" pitchFamily="18" charset="0"/>
              </a:rPr>
              <a:t>un </a:t>
            </a:r>
            <a:r>
              <a:rPr lang="es-ES" b="1" i="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a:t>
            </a:r>
            <a:r>
              <a:rPr lang="es-ES" i="1"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Con lo que tenemos una primera aproximación:</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Con esta sencilla frase hemos podido reflejar en un diagrama las entidades alumno y curso y su relación.</a:t>
            </a:r>
          </a:p>
        </p:txBody>
      </p:sp>
      <p:pic>
        <p:nvPicPr>
          <p:cNvPr id="5" name="Imagen 4">
            <a:extLst>
              <a:ext uri="{FF2B5EF4-FFF2-40B4-BE49-F238E27FC236}">
                <a16:creationId xmlns:a16="http://schemas.microsoft.com/office/drawing/2014/main" id="{4DA0252E-FA66-FF25-247D-8A04CC2B6BC9}"/>
              </a:ext>
            </a:extLst>
          </p:cNvPr>
          <p:cNvPicPr>
            <a:picLocks noChangeAspect="1"/>
          </p:cNvPicPr>
          <p:nvPr/>
        </p:nvPicPr>
        <p:blipFill>
          <a:blip r:embed="rId3"/>
          <a:stretch>
            <a:fillRect/>
          </a:stretch>
        </p:blipFill>
        <p:spPr>
          <a:xfrm>
            <a:off x="2439926" y="2729003"/>
            <a:ext cx="4000847" cy="624894"/>
          </a:xfrm>
          <a:prstGeom prst="rect">
            <a:avLst/>
          </a:prstGeom>
        </p:spPr>
      </p:pic>
    </p:spTree>
    <p:extLst>
      <p:ext uri="{BB962C8B-B14F-4D97-AF65-F5344CB8AC3E}">
        <p14:creationId xmlns:p14="http://schemas.microsoft.com/office/powerpoint/2010/main" val="10744288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TotalTime>
  <Words>1996</Words>
  <Application>Microsoft Office PowerPoint</Application>
  <PresentationFormat>Presentación en pantalla (16:9)</PresentationFormat>
  <Paragraphs>128</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Roboto</vt:lpstr>
      <vt:lpstr>Wingdings</vt:lpstr>
      <vt:lpstr>Courier New</vt:lpstr>
      <vt:lpstr>Calibri</vt:lpstr>
      <vt:lpstr>Arial</vt:lpstr>
      <vt:lpstr>Simple Light</vt:lpstr>
      <vt:lpstr>Modelado de datos y SQL</vt:lpstr>
      <vt:lpstr>Día I – Modelado de datos</vt:lpstr>
      <vt:lpstr>Día II - SQL</vt:lpstr>
      <vt:lpstr>Día III - SQL</vt:lpstr>
      <vt:lpstr>Modelado de datos</vt:lpstr>
      <vt:lpstr>Información estructurada</vt:lpstr>
      <vt:lpstr>¿Qué es una Base de datos?</vt:lpstr>
      <vt:lpstr>Modelado de datos</vt:lpstr>
      <vt:lpstr>Entidad/Relación I – Identificando entidades y relaciones</vt:lpstr>
      <vt:lpstr>Entidad/Relación II – Atributos y tipos</vt:lpstr>
      <vt:lpstr>Entidad/Relación III – Claves Primarias</vt:lpstr>
      <vt:lpstr>Entidad/Relación IV – Claves Foráneas</vt:lpstr>
      <vt:lpstr>Entidad/Relación V – Cardinalidad I</vt:lpstr>
      <vt:lpstr>Entidad/Relación VI – Cardinalidad II</vt:lpstr>
      <vt:lpstr>Ejercicio I – Primer Entidad/Relación</vt:lpstr>
      <vt:lpstr>Normalización I</vt:lpstr>
      <vt:lpstr>Normalización II – Primera Forma Normal 1FN</vt:lpstr>
      <vt:lpstr>Normalización III – Segunda Forma Normal 2FN</vt:lpstr>
      <vt:lpstr>Normalización IV – Tercera Forma Normal 3FN</vt:lpstr>
      <vt:lpstr>Normalización V – Cuarta Forma Normal 4FN</vt:lpstr>
      <vt:lpstr>Normalización VI – ¿Alguna optimización más?</vt:lpstr>
      <vt:lpstr>Normalización VII – Desnormalización</vt:lpstr>
      <vt:lpstr>Fin de Modelado de datos</vt:lpstr>
      <vt:lpstr>¡Muchas 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datos y SQL – Openbank 2023</dc:title>
  <cp:lastModifiedBy>Francisco Molina</cp:lastModifiedBy>
  <cp:revision>14</cp:revision>
  <dcterms:modified xsi:type="dcterms:W3CDTF">2023-09-03T10:00:21Z</dcterms:modified>
</cp:coreProperties>
</file>