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18"/>
  </p:notesMasterIdLst>
  <p:sldIdLst>
    <p:sldId id="256" r:id="rId2"/>
    <p:sldId id="282" r:id="rId3"/>
    <p:sldId id="279" r:id="rId4"/>
    <p:sldId id="280" r:id="rId5"/>
    <p:sldId id="278" r:id="rId6"/>
    <p:sldId id="285" r:id="rId7"/>
    <p:sldId id="284" r:id="rId8"/>
    <p:sldId id="287" r:id="rId9"/>
    <p:sldId id="286" r:id="rId10"/>
    <p:sldId id="288" r:id="rId11"/>
    <p:sldId id="290" r:id="rId12"/>
    <p:sldId id="291" r:id="rId13"/>
    <p:sldId id="292" r:id="rId14"/>
    <p:sldId id="289" r:id="rId15"/>
    <p:sldId id="294" r:id="rId16"/>
    <p:sldId id="258"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70" autoAdjust="0"/>
    <p:restoredTop sz="67765" autoAdjust="0"/>
  </p:normalViewPr>
  <p:slideViewPr>
    <p:cSldViewPr snapToGrid="0">
      <p:cViewPr>
        <p:scale>
          <a:sx n="100" d="100"/>
          <a:sy n="100" d="100"/>
        </p:scale>
        <p:origin x="474" y="-10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gbc9f2f0977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 name="Google Shape;20;gbc9f2f0977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8013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5709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8707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812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5584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0541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bc9f2f0977_3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 name="Google Shape;31;gbc9f2f0977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gbc9f2f0977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 name="Google Shape;20;gbc9f2f0977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2884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2798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8795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8708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2004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9721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5829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6173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16503" y="1125575"/>
            <a:ext cx="5514900" cy="2052600"/>
          </a:xfrm>
          <a:prstGeom prst="rect">
            <a:avLst/>
          </a:prstGeom>
        </p:spPr>
        <p:txBody>
          <a:bodyPr spcFirstLastPara="1" wrap="square" lIns="91425" tIns="91425" rIns="91425" bIns="91425" anchor="b" anchorCtr="0">
            <a:normAutofit/>
          </a:bodyPr>
          <a:lstStyle>
            <a:lvl1pPr lvl="0" rtl="0">
              <a:spcBef>
                <a:spcPts val="0"/>
              </a:spcBef>
              <a:spcAft>
                <a:spcPts val="0"/>
              </a:spcAft>
              <a:buClr>
                <a:srgbClr val="FFFFFF"/>
              </a:buClr>
              <a:buSzPts val="4300"/>
              <a:buNone/>
              <a:defRPr sz="4300">
                <a:solidFill>
                  <a:srgbClr val="FFFFFF"/>
                </a:solidFill>
              </a:defRPr>
            </a:lvl1pPr>
            <a:lvl2pPr lvl="1" algn="ctr" rtl="0">
              <a:spcBef>
                <a:spcPts val="0"/>
              </a:spcBef>
              <a:spcAft>
                <a:spcPts val="0"/>
              </a:spcAft>
              <a:buSzPts val="4300"/>
              <a:buNone/>
              <a:defRPr sz="4300"/>
            </a:lvl2pPr>
            <a:lvl3pPr lvl="2" algn="ctr" rtl="0">
              <a:spcBef>
                <a:spcPts val="0"/>
              </a:spcBef>
              <a:spcAft>
                <a:spcPts val="0"/>
              </a:spcAft>
              <a:buSzPts val="4300"/>
              <a:buNone/>
              <a:defRPr sz="4300"/>
            </a:lvl3pPr>
            <a:lvl4pPr lvl="3" algn="ctr" rtl="0">
              <a:spcBef>
                <a:spcPts val="0"/>
              </a:spcBef>
              <a:spcAft>
                <a:spcPts val="0"/>
              </a:spcAft>
              <a:buSzPts val="4300"/>
              <a:buNone/>
              <a:defRPr sz="4300"/>
            </a:lvl4pPr>
            <a:lvl5pPr lvl="4" algn="ctr" rtl="0">
              <a:spcBef>
                <a:spcPts val="0"/>
              </a:spcBef>
              <a:spcAft>
                <a:spcPts val="0"/>
              </a:spcAft>
              <a:buSzPts val="4300"/>
              <a:buNone/>
              <a:defRPr sz="4300"/>
            </a:lvl5pPr>
            <a:lvl6pPr lvl="5" algn="ctr" rtl="0">
              <a:spcBef>
                <a:spcPts val="0"/>
              </a:spcBef>
              <a:spcAft>
                <a:spcPts val="0"/>
              </a:spcAft>
              <a:buSzPts val="4300"/>
              <a:buNone/>
              <a:defRPr sz="4300"/>
            </a:lvl6pPr>
            <a:lvl7pPr lvl="6" algn="ctr" rtl="0">
              <a:spcBef>
                <a:spcPts val="0"/>
              </a:spcBef>
              <a:spcAft>
                <a:spcPts val="0"/>
              </a:spcAft>
              <a:buSzPts val="4300"/>
              <a:buNone/>
              <a:defRPr sz="4300"/>
            </a:lvl7pPr>
            <a:lvl8pPr lvl="7" algn="ctr" rtl="0">
              <a:spcBef>
                <a:spcPts val="0"/>
              </a:spcBef>
              <a:spcAft>
                <a:spcPts val="0"/>
              </a:spcAft>
              <a:buSzPts val="4300"/>
              <a:buNone/>
              <a:defRPr sz="4300"/>
            </a:lvl8pPr>
            <a:lvl9pPr lvl="8" algn="ctr" rtl="0">
              <a:spcBef>
                <a:spcPts val="0"/>
              </a:spcBef>
              <a:spcAft>
                <a:spcPts val="0"/>
              </a:spcAft>
              <a:buSzPts val="4300"/>
              <a:buNone/>
              <a:defRPr sz="4300"/>
            </a:lvl9pPr>
          </a:lstStyle>
          <a:p>
            <a:endParaRPr/>
          </a:p>
        </p:txBody>
      </p:sp>
      <p:sp>
        <p:nvSpPr>
          <p:cNvPr id="11" name="Google Shape;11;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texto">
  <p:cSld name="CUSTOM_1">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p:cSld name="CUSTOM">
    <p:bg>
      <p:bgPr>
        <a:blipFill>
          <a:blip r:embed="rId2">
            <a:alphaModFix/>
          </a:blip>
          <a:stretch>
            <a:fillRect/>
          </a:stretch>
        </a:blipFill>
        <a:effectLst/>
      </p:bgPr>
    </p:bg>
    <p:spTree>
      <p:nvGrpSpPr>
        <p:cNvPr id="1" name="Shape 1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6500" y="368825"/>
            <a:ext cx="64845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479200"/>
            <a:ext cx="8520600" cy="3183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upload.wikimedia.org/wikipedia/commons/9/9d/SQL_Joins.sv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6"/>
          <p:cNvSpPr txBox="1">
            <a:spLocks noGrp="1"/>
          </p:cNvSpPr>
          <p:nvPr>
            <p:ph type="ctrTitle"/>
          </p:nvPr>
        </p:nvSpPr>
        <p:spPr>
          <a:xfrm>
            <a:off x="616503" y="1125575"/>
            <a:ext cx="55149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ES" dirty="0"/>
              <a:t>Modelado de datos y SQL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DML II – Extracción de datos I</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fontScale="92500" lnSpcReduction="10000"/>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obtener los datos de las tablas se utiliza la instrucción SELECT columna1, columna2, …, </a:t>
            </a:r>
            <a:r>
              <a:rPr lang="es-ES" kern="100" dirty="0" err="1">
                <a:latin typeface="Roboto" panose="02000000000000000000" pitchFamily="2" charset="0"/>
                <a:ea typeface="Roboto" panose="02000000000000000000" pitchFamily="2" charset="0"/>
                <a:cs typeface="Times New Roman" panose="02020603050405020304" pitchFamily="18" charset="0"/>
              </a:rPr>
              <a:t>columnaN</a:t>
            </a:r>
            <a:r>
              <a:rPr lang="es-ES" kern="100" dirty="0">
                <a:latin typeface="Roboto" panose="02000000000000000000" pitchFamily="2" charset="0"/>
                <a:ea typeface="Roboto" panose="02000000000000000000" pitchFamily="2" charset="0"/>
                <a:cs typeface="Times New Roman" panose="02020603050405020304" pitchFamily="18" charset="0"/>
              </a:rPr>
              <a:t> &lt;nombre de la tabla&gt;:</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Además, se puede filtrar con WHERE y ordenar con ORDER BY:</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Se pueden encadenar condiciones en la parte de WHERE con:</a:t>
            </a:r>
          </a:p>
          <a:p>
            <a:pPr marL="742950" lvl="1" indent="-285750">
              <a:lnSpc>
                <a:spcPct val="107000"/>
              </a:lnSpc>
              <a:spcAft>
                <a:spcPts val="800"/>
              </a:spcAft>
            </a:pPr>
            <a:r>
              <a:rPr lang="es-ES" kern="100" dirty="0">
                <a:latin typeface="Roboto" panose="02000000000000000000" pitchFamily="2" charset="0"/>
                <a:ea typeface="Roboto" panose="02000000000000000000" pitchFamily="2" charset="0"/>
                <a:cs typeface="Times New Roman" panose="02020603050405020304" pitchFamily="18" charset="0"/>
              </a:rPr>
              <a:t>And</a:t>
            </a:r>
          </a:p>
          <a:p>
            <a:pPr marL="742950" lvl="1" indent="-285750">
              <a:lnSpc>
                <a:spcPct val="107000"/>
              </a:lnSpc>
              <a:spcAft>
                <a:spcPts val="800"/>
              </a:spcAft>
            </a:pPr>
            <a:r>
              <a:rPr lang="es-ES" kern="100" dirty="0" err="1">
                <a:latin typeface="Roboto" panose="02000000000000000000" pitchFamily="2" charset="0"/>
                <a:ea typeface="Roboto" panose="02000000000000000000" pitchFamily="2" charset="0"/>
                <a:cs typeface="Times New Roman" panose="02020603050405020304" pitchFamily="18" charset="0"/>
              </a:rPr>
              <a:t>Or</a:t>
            </a: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742950" lvl="1" indent="-285750">
              <a:lnSpc>
                <a:spcPct val="107000"/>
              </a:lnSpc>
              <a:spcAft>
                <a:spcPts val="800"/>
              </a:spcAft>
            </a:pPr>
            <a:r>
              <a:rPr lang="es-ES" kern="100" dirty="0" err="1">
                <a:latin typeface="Roboto" panose="02000000000000000000" pitchFamily="2" charset="0"/>
                <a:ea typeface="Roboto" panose="02000000000000000000" pitchFamily="2" charset="0"/>
                <a:cs typeface="Times New Roman" panose="02020603050405020304" pitchFamily="18" charset="0"/>
              </a:rPr>
              <a:t>Not</a:t>
            </a: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Y se pueden agrupar condiciones entre paréntesis</a:t>
            </a:r>
          </a:p>
        </p:txBody>
      </p:sp>
      <p:pic>
        <p:nvPicPr>
          <p:cNvPr id="4" name="Imagen 3">
            <a:extLst>
              <a:ext uri="{FF2B5EF4-FFF2-40B4-BE49-F238E27FC236}">
                <a16:creationId xmlns:a16="http://schemas.microsoft.com/office/drawing/2014/main" id="{0EA0DDAF-AC27-E386-F63B-F7342B0BFAA6}"/>
              </a:ext>
            </a:extLst>
          </p:cNvPr>
          <p:cNvPicPr>
            <a:picLocks noChangeAspect="1"/>
          </p:cNvPicPr>
          <p:nvPr/>
        </p:nvPicPr>
        <p:blipFill>
          <a:blip r:embed="rId3"/>
          <a:stretch>
            <a:fillRect/>
          </a:stretch>
        </p:blipFill>
        <p:spPr>
          <a:xfrm>
            <a:off x="2838300" y="2134157"/>
            <a:ext cx="3467400" cy="228620"/>
          </a:xfrm>
          <a:prstGeom prst="rect">
            <a:avLst/>
          </a:prstGeom>
        </p:spPr>
      </p:pic>
      <p:pic>
        <p:nvPicPr>
          <p:cNvPr id="6" name="Imagen 5">
            <a:extLst>
              <a:ext uri="{FF2B5EF4-FFF2-40B4-BE49-F238E27FC236}">
                <a16:creationId xmlns:a16="http://schemas.microsoft.com/office/drawing/2014/main" id="{55ADAC0D-67FF-6481-2306-2261B5662DCD}"/>
              </a:ext>
            </a:extLst>
          </p:cNvPr>
          <p:cNvPicPr>
            <a:picLocks noChangeAspect="1"/>
          </p:cNvPicPr>
          <p:nvPr/>
        </p:nvPicPr>
        <p:blipFill>
          <a:blip r:embed="rId4"/>
          <a:stretch>
            <a:fillRect/>
          </a:stretch>
        </p:blipFill>
        <p:spPr>
          <a:xfrm>
            <a:off x="1260823" y="2662641"/>
            <a:ext cx="6622354" cy="213378"/>
          </a:xfrm>
          <a:prstGeom prst="rect">
            <a:avLst/>
          </a:prstGeom>
        </p:spPr>
      </p:pic>
    </p:spTree>
    <p:extLst>
      <p:ext uri="{BB962C8B-B14F-4D97-AF65-F5344CB8AC3E}">
        <p14:creationId xmlns:p14="http://schemas.microsoft.com/office/powerpoint/2010/main" val="3798920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DML III – Extracción de datos II </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Al obtener datos con SELECT, también podemos agrupar por valores coincidentes con GROUP BY y además utilizar funciones de agregación, como COUNT(), MAX(), MIN(), AVG()…</a:t>
            </a:r>
            <a:r>
              <a:rPr lang="es-ES" kern="100" dirty="0" err="1">
                <a:latin typeface="Roboto" panose="02000000000000000000" pitchFamily="2" charset="0"/>
                <a:ea typeface="Roboto" panose="02000000000000000000" pitchFamily="2" charset="0"/>
                <a:cs typeface="Times New Roman" panose="02020603050405020304" pitchFamily="18" charset="0"/>
              </a:rPr>
              <a:t>etc</a:t>
            </a: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Por ejemplo, obtener cuantos números de teléfono distintos tiene un contacto:</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También existen funciones que se pueden añadir como colunas al extraer de un SELECT. Se puede personalizar también el nombre de la columna al extraer información con AS (incluso en muchas ocasiones sin ni siquiera AS):</a:t>
            </a:r>
          </a:p>
        </p:txBody>
      </p:sp>
      <p:pic>
        <p:nvPicPr>
          <p:cNvPr id="3" name="Imagen 2">
            <a:extLst>
              <a:ext uri="{FF2B5EF4-FFF2-40B4-BE49-F238E27FC236}">
                <a16:creationId xmlns:a16="http://schemas.microsoft.com/office/drawing/2014/main" id="{C7C70C8A-55B6-5F03-69D3-B4016A54D01B}"/>
              </a:ext>
            </a:extLst>
          </p:cNvPr>
          <p:cNvPicPr>
            <a:picLocks noChangeAspect="1"/>
          </p:cNvPicPr>
          <p:nvPr/>
        </p:nvPicPr>
        <p:blipFill>
          <a:blip r:embed="rId3"/>
          <a:stretch>
            <a:fillRect/>
          </a:stretch>
        </p:blipFill>
        <p:spPr>
          <a:xfrm>
            <a:off x="1740924" y="2839334"/>
            <a:ext cx="5662151" cy="228620"/>
          </a:xfrm>
          <a:prstGeom prst="rect">
            <a:avLst/>
          </a:prstGeom>
        </p:spPr>
      </p:pic>
      <p:pic>
        <p:nvPicPr>
          <p:cNvPr id="5" name="Imagen 4">
            <a:extLst>
              <a:ext uri="{FF2B5EF4-FFF2-40B4-BE49-F238E27FC236}">
                <a16:creationId xmlns:a16="http://schemas.microsoft.com/office/drawing/2014/main" id="{5E495274-070F-57C2-A2CE-1984F1F55063}"/>
              </a:ext>
            </a:extLst>
          </p:cNvPr>
          <p:cNvPicPr>
            <a:picLocks noChangeAspect="1"/>
          </p:cNvPicPr>
          <p:nvPr/>
        </p:nvPicPr>
        <p:blipFill>
          <a:blip r:embed="rId4"/>
          <a:stretch>
            <a:fillRect/>
          </a:stretch>
        </p:blipFill>
        <p:spPr>
          <a:xfrm>
            <a:off x="3093591" y="4201180"/>
            <a:ext cx="2956816" cy="228620"/>
          </a:xfrm>
          <a:prstGeom prst="rect">
            <a:avLst/>
          </a:prstGeom>
        </p:spPr>
      </p:pic>
    </p:spTree>
    <p:extLst>
      <p:ext uri="{BB962C8B-B14F-4D97-AF65-F5344CB8AC3E}">
        <p14:creationId xmlns:p14="http://schemas.microsoft.com/office/powerpoint/2010/main" val="1930495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DML IV – Actualización de datos</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actualizar los datos se utiliza la instrucción UPDATE &lt;nombre de la tabla&gt; SET columna1=‘valor columna1’, …, </a:t>
            </a:r>
            <a:r>
              <a:rPr lang="es-ES" kern="100" dirty="0" err="1">
                <a:latin typeface="Roboto" panose="02000000000000000000" pitchFamily="2" charset="0"/>
                <a:ea typeface="Roboto" panose="02000000000000000000" pitchFamily="2" charset="0"/>
                <a:cs typeface="Times New Roman" panose="02020603050405020304" pitchFamily="18" charset="0"/>
              </a:rPr>
              <a:t>columnaN</a:t>
            </a:r>
            <a:r>
              <a:rPr lang="es-ES" kern="100" dirty="0">
                <a:latin typeface="Roboto" panose="02000000000000000000" pitchFamily="2" charset="0"/>
                <a:ea typeface="Roboto" panose="02000000000000000000" pitchFamily="2" charset="0"/>
                <a:cs typeface="Times New Roman" panose="02020603050405020304" pitchFamily="18" charset="0"/>
              </a:rPr>
              <a:t>=‘valor </a:t>
            </a:r>
            <a:r>
              <a:rPr lang="es-ES" kern="100" dirty="0" err="1">
                <a:latin typeface="Roboto" panose="02000000000000000000" pitchFamily="2" charset="0"/>
                <a:ea typeface="Roboto" panose="02000000000000000000" pitchFamily="2" charset="0"/>
                <a:cs typeface="Times New Roman" panose="02020603050405020304" pitchFamily="18" charset="0"/>
              </a:rPr>
              <a:t>columnaN</a:t>
            </a:r>
            <a:r>
              <a:rPr lang="es-ES" kern="100" dirty="0">
                <a:latin typeface="Roboto" panose="02000000000000000000" pitchFamily="2" charset="0"/>
                <a:ea typeface="Roboto" panose="02000000000000000000" pitchFamily="2" charset="0"/>
                <a:cs typeface="Times New Roman" panose="02020603050405020304" pitchFamily="18" charset="0"/>
              </a:rPr>
              <a:t>’ WHERE &lt;condiciones como en SELECT&gt;</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¡CUIDADO! </a:t>
            </a:r>
            <a:r>
              <a:rPr lang="es-ES" b="1" kern="100" dirty="0">
                <a:latin typeface="Roboto" panose="02000000000000000000" pitchFamily="2" charset="0"/>
                <a:ea typeface="Roboto" panose="02000000000000000000" pitchFamily="2" charset="0"/>
                <a:cs typeface="Times New Roman" panose="02020603050405020304" pitchFamily="18" charset="0"/>
              </a:rPr>
              <a:t>UPDATE actualizará todas </a:t>
            </a:r>
            <a:r>
              <a:rPr lang="es-ES" kern="100" dirty="0">
                <a:latin typeface="Roboto" panose="02000000000000000000" pitchFamily="2" charset="0"/>
                <a:ea typeface="Roboto" panose="02000000000000000000" pitchFamily="2" charset="0"/>
                <a:cs typeface="Times New Roman" panose="02020603050405020304" pitchFamily="18" charset="0"/>
              </a:rPr>
              <a:t>las líneas coincidentes con las condiciones WHERE. ¡Tenlo en cuenta!</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pic>
        <p:nvPicPr>
          <p:cNvPr id="3" name="Imagen 2">
            <a:extLst>
              <a:ext uri="{FF2B5EF4-FFF2-40B4-BE49-F238E27FC236}">
                <a16:creationId xmlns:a16="http://schemas.microsoft.com/office/drawing/2014/main" id="{AEAF4CBA-8293-D585-200A-C375FDFE3B64}"/>
              </a:ext>
            </a:extLst>
          </p:cNvPr>
          <p:cNvPicPr>
            <a:picLocks noChangeAspect="1"/>
          </p:cNvPicPr>
          <p:nvPr/>
        </p:nvPicPr>
        <p:blipFill>
          <a:blip r:embed="rId3"/>
          <a:stretch>
            <a:fillRect/>
          </a:stretch>
        </p:blipFill>
        <p:spPr>
          <a:xfrm>
            <a:off x="1878096" y="2442199"/>
            <a:ext cx="5387807" cy="259102"/>
          </a:xfrm>
          <a:prstGeom prst="rect">
            <a:avLst/>
          </a:prstGeom>
        </p:spPr>
      </p:pic>
    </p:spTree>
    <p:extLst>
      <p:ext uri="{BB962C8B-B14F-4D97-AF65-F5344CB8AC3E}">
        <p14:creationId xmlns:p14="http://schemas.microsoft.com/office/powerpoint/2010/main" val="907790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DML V – Borrado de datos</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fontScale="92500" lnSpcReduction="20000"/>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Por último, para borrar información se utiliza DELETE FROM &lt;tabla&gt; WHERE &lt;condiciones&gt;:</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¡CUIDADO! </a:t>
            </a:r>
            <a:r>
              <a:rPr lang="es-ES" b="1" kern="100" dirty="0">
                <a:latin typeface="Roboto" panose="02000000000000000000" pitchFamily="2" charset="0"/>
                <a:ea typeface="Roboto" panose="02000000000000000000" pitchFamily="2" charset="0"/>
                <a:cs typeface="Times New Roman" panose="02020603050405020304" pitchFamily="18" charset="0"/>
              </a:rPr>
              <a:t>DELETE borrará todas </a:t>
            </a:r>
            <a:r>
              <a:rPr lang="es-ES" kern="100" dirty="0">
                <a:latin typeface="Roboto" panose="02000000000000000000" pitchFamily="2" charset="0"/>
                <a:ea typeface="Roboto" panose="02000000000000000000" pitchFamily="2" charset="0"/>
                <a:cs typeface="Times New Roman" panose="02020603050405020304" pitchFamily="18" charset="0"/>
              </a:rPr>
              <a:t>las líneas coincidentes con las condiciones WHERE.Y funciona sin WHERE, destruyendo la tabla completa ¡Tenlo en cuenta!</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Al borrar datos que impliquen tablas relacionadas, puede establecerse el tipo de borrado al  crear la unión entre tablas (CONSTRAINT):</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CASCADE (En cascada): Borra los registros completos también de las tablas relacionadas</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RESTRICT (Restricción): No deja borrar.</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SET NULL (Déjalo en blanco): Deja en </a:t>
            </a:r>
            <a:r>
              <a:rPr lang="es-ES" u="sng" kern="100" dirty="0">
                <a:latin typeface="Roboto" panose="02000000000000000000" pitchFamily="2" charset="0"/>
                <a:ea typeface="Roboto" panose="02000000000000000000" pitchFamily="2" charset="0"/>
                <a:cs typeface="Times New Roman" panose="02020603050405020304" pitchFamily="18" charset="0"/>
              </a:rPr>
              <a:t>blanco</a:t>
            </a:r>
            <a:r>
              <a:rPr lang="es-ES" kern="100" dirty="0">
                <a:latin typeface="Roboto" panose="02000000000000000000" pitchFamily="2" charset="0"/>
                <a:ea typeface="Roboto" panose="02000000000000000000" pitchFamily="2" charset="0"/>
                <a:cs typeface="Times New Roman" panose="02020603050405020304" pitchFamily="18" charset="0"/>
              </a:rPr>
              <a:t> el dato en la tabla relacionada</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SET DEFAULT (Fija el valor por defecto): Permite dejar un valor por defecto en lugar de Nulo</a:t>
            </a:r>
            <a:endParaRPr lang="es-ES" u="sng"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pic>
        <p:nvPicPr>
          <p:cNvPr id="3" name="Imagen 2">
            <a:extLst>
              <a:ext uri="{FF2B5EF4-FFF2-40B4-BE49-F238E27FC236}">
                <a16:creationId xmlns:a16="http://schemas.microsoft.com/office/drawing/2014/main" id="{2048C703-24E9-7B78-6F0D-E56E9003E131}"/>
              </a:ext>
            </a:extLst>
          </p:cNvPr>
          <p:cNvPicPr>
            <a:picLocks noChangeAspect="1"/>
          </p:cNvPicPr>
          <p:nvPr/>
        </p:nvPicPr>
        <p:blipFill>
          <a:blip r:embed="rId3"/>
          <a:stretch>
            <a:fillRect/>
          </a:stretch>
        </p:blipFill>
        <p:spPr>
          <a:xfrm>
            <a:off x="2281201" y="2017416"/>
            <a:ext cx="4331550" cy="364861"/>
          </a:xfrm>
          <a:prstGeom prst="rect">
            <a:avLst/>
          </a:prstGeom>
        </p:spPr>
      </p:pic>
    </p:spTree>
    <p:extLst>
      <p:ext uri="{BB962C8B-B14F-4D97-AF65-F5344CB8AC3E}">
        <p14:creationId xmlns:p14="http://schemas.microsoft.com/office/powerpoint/2010/main" val="1172381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DML VI – Unión de tablas</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extraer datos de varias tablas, se utiliza JOIN. Existen diferentes tipos de unión, siendo los más comunes:</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INNER JOIN: Devuelve solamente los elementos coincidentes en las dos tablas.</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LEFT/RIGHT JOIN: Devuelve los elementos coincidentes en las dos tablas y la tabla completa del lado que especifiques, derecha o izquierda.</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Puedes ver todos en este enlace:</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hlinkClick r:id="rId3"/>
              </a:rPr>
              <a:t>https://upload.wikimedia.org/wikipedia/commons/9/9d/</a:t>
            </a:r>
            <a:r>
              <a:rPr lang="es-ES" u="sng" kern="100" dirty="0">
                <a:latin typeface="Roboto" panose="02000000000000000000" pitchFamily="2" charset="0"/>
                <a:ea typeface="Roboto" panose="02000000000000000000" pitchFamily="2" charset="0"/>
                <a:cs typeface="Times New Roman" panose="02020603050405020304" pitchFamily="18" charset="0"/>
                <a:hlinkClick r:id="rId3"/>
              </a:rPr>
              <a:t>SQL</a:t>
            </a:r>
            <a:r>
              <a:rPr lang="es-ES" kern="100" dirty="0">
                <a:latin typeface="Roboto" panose="02000000000000000000" pitchFamily="2" charset="0"/>
                <a:ea typeface="Roboto" panose="02000000000000000000" pitchFamily="2" charset="0"/>
                <a:cs typeface="Times New Roman" panose="02020603050405020304" pitchFamily="18" charset="0"/>
                <a:hlinkClick r:id="rId3"/>
              </a:rPr>
              <a:t>_Joins.svg</a:t>
            </a: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62019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2037443" y="2220086"/>
            <a:ext cx="506911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4400" dirty="0"/>
              <a:t>¡Muchas gracias!</a:t>
            </a:r>
            <a:endParaRPr sz="4400" dirty="0"/>
          </a:p>
        </p:txBody>
      </p:sp>
    </p:spTree>
    <p:extLst>
      <p:ext uri="{BB962C8B-B14F-4D97-AF65-F5344CB8AC3E}">
        <p14:creationId xmlns:p14="http://schemas.microsoft.com/office/powerpoint/2010/main" val="781705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8"/>
          <p:cNvSpPr/>
          <p:nvPr/>
        </p:nvSpPr>
        <p:spPr>
          <a:xfrm>
            <a:off x="550875" y="3900350"/>
            <a:ext cx="56700" cy="794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8"/>
          <p:cNvSpPr txBox="1"/>
          <p:nvPr/>
        </p:nvSpPr>
        <p:spPr>
          <a:xfrm>
            <a:off x="698500" y="3824150"/>
            <a:ext cx="32247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dirty="0">
                <a:solidFill>
                  <a:srgbClr val="FFFFFF"/>
                </a:solidFill>
                <a:latin typeface="Roboto"/>
                <a:ea typeface="Roboto"/>
                <a:cs typeface="Roboto"/>
                <a:sym typeface="Roboto"/>
              </a:rPr>
              <a:t>Francisco José Molina Martínez</a:t>
            </a:r>
          </a:p>
          <a:p>
            <a:pPr marL="0" lvl="0" indent="0" algn="l" rtl="0">
              <a:spcBef>
                <a:spcPts val="0"/>
              </a:spcBef>
              <a:spcAft>
                <a:spcPts val="0"/>
              </a:spcAft>
              <a:buNone/>
            </a:pPr>
            <a:r>
              <a:rPr lang="es" sz="1000" b="1" dirty="0">
                <a:solidFill>
                  <a:srgbClr val="FFFFFF"/>
                </a:solidFill>
                <a:latin typeface="Roboto"/>
                <a:ea typeface="Roboto"/>
                <a:cs typeface="Roboto"/>
                <a:sym typeface="Roboto"/>
              </a:rPr>
              <a:t>franciscomoma@gmail.com</a:t>
            </a:r>
            <a:endParaRPr sz="1000" b="1" dirty="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6"/>
          <p:cNvSpPr txBox="1">
            <a:spLocks noGrp="1"/>
          </p:cNvSpPr>
          <p:nvPr>
            <p:ph type="ctrTitle"/>
          </p:nvPr>
        </p:nvSpPr>
        <p:spPr>
          <a:xfrm>
            <a:off x="616503" y="1125575"/>
            <a:ext cx="55149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ES" dirty="0"/>
              <a:t>SQL</a:t>
            </a:r>
            <a:endParaRPr dirty="0"/>
          </a:p>
        </p:txBody>
      </p:sp>
    </p:spTree>
    <p:extLst>
      <p:ext uri="{BB962C8B-B14F-4D97-AF65-F5344CB8AC3E}">
        <p14:creationId xmlns:p14="http://schemas.microsoft.com/office/powerpoint/2010/main" val="911859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¿Qué es SQL?</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SQL es un lenguaje utilizado para manipular la información dentro de bases de datos relacionales</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Se divide en dos </a:t>
            </a:r>
            <a:r>
              <a:rPr lang="es-ES" kern="100" dirty="0" err="1">
                <a:latin typeface="Roboto" panose="02000000000000000000" pitchFamily="2" charset="0"/>
                <a:ea typeface="Roboto" panose="02000000000000000000" pitchFamily="2" charset="0"/>
                <a:cs typeface="Times New Roman" panose="02020603050405020304" pitchFamily="18" charset="0"/>
              </a:rPr>
              <a:t>sublenguajes</a:t>
            </a:r>
            <a:r>
              <a:rPr lang="es-ES" kern="100" dirty="0">
                <a:latin typeface="Roboto" panose="02000000000000000000" pitchFamily="2" charset="0"/>
                <a:ea typeface="Roboto" panose="02000000000000000000" pitchFamily="2" charset="0"/>
                <a:cs typeface="Times New Roman" panose="02020603050405020304" pitchFamily="18" charset="0"/>
              </a:rPr>
              <a:t>, como hemos visto anteriormente:</a:t>
            </a:r>
          </a:p>
          <a:p>
            <a:pPr marL="1200150" lvl="2"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DDL o Lenguaje de definición de datos</a:t>
            </a:r>
          </a:p>
          <a:p>
            <a:pPr marL="1200150" lvl="2"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DML o Lenguaje de manipulación de datos</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El lenguaje es parcialmente estándar entre todos los SGBD, pero puede tener variaciones menores, sobre todo en funciones de agregado y tipos de datos.</a:t>
            </a:r>
          </a:p>
        </p:txBody>
      </p:sp>
    </p:spTree>
    <p:extLst>
      <p:ext uri="{BB962C8B-B14F-4D97-AF65-F5344CB8AC3E}">
        <p14:creationId xmlns:p14="http://schemas.microsoft.com/office/powerpoint/2010/main" val="544190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SGBD - PostgreSQL</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la clase de hoy vamos a utilizar como SGBD PostgreSQL.</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Surge como parte del proyecto POSTGRES iniciado en 1986 en la Universidad de California, con más de 35 años de desarrollo a sus espaldas.</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Tiene gran apoyo de la comunidad al ser un proyecto open </a:t>
            </a:r>
            <a:r>
              <a:rPr lang="es-ES" kern="100" dirty="0" err="1">
                <a:latin typeface="Roboto" panose="02000000000000000000" pitchFamily="2" charset="0"/>
                <a:ea typeface="Roboto" panose="02000000000000000000" pitchFamily="2" charset="0"/>
                <a:cs typeface="Times New Roman" panose="02020603050405020304" pitchFamily="18" charset="0"/>
              </a:rPr>
              <a:t>source</a:t>
            </a:r>
            <a:r>
              <a:rPr lang="es-ES" kern="100" dirty="0">
                <a:latin typeface="Roboto" panose="02000000000000000000" pitchFamily="2" charset="0"/>
                <a:ea typeface="Roboto" panose="02000000000000000000" pitchFamily="2" charset="0"/>
                <a:cs typeface="Times New Roman" panose="02020603050405020304" pitchFamily="18" charset="0"/>
              </a:rPr>
              <a:t>, funciona en la mayoría de los sistemas operativos y puede extenderse a través de </a:t>
            </a:r>
            <a:r>
              <a:rPr lang="es-ES" kern="100" dirty="0" err="1">
                <a:latin typeface="Roboto" panose="02000000000000000000" pitchFamily="2" charset="0"/>
                <a:ea typeface="Roboto" panose="02000000000000000000" pitchFamily="2" charset="0"/>
                <a:cs typeface="Times New Roman" panose="02020603050405020304" pitchFamily="18" charset="0"/>
              </a:rPr>
              <a:t>Add</a:t>
            </a:r>
            <a:r>
              <a:rPr lang="es-ES" kern="100" dirty="0">
                <a:latin typeface="Roboto" panose="02000000000000000000" pitchFamily="2" charset="0"/>
                <a:ea typeface="Roboto" panose="02000000000000000000" pitchFamily="2" charset="0"/>
                <a:cs typeface="Times New Roman" panose="02020603050405020304" pitchFamily="18" charset="0"/>
              </a:rPr>
              <a:t>-Ons </a:t>
            </a:r>
            <a:r>
              <a:rPr lang="es-ES" kern="100" dirty="0" err="1">
                <a:latin typeface="Roboto" panose="02000000000000000000" pitchFamily="2" charset="0"/>
                <a:ea typeface="Roboto" panose="02000000000000000000" pitchFamily="2" charset="0"/>
                <a:cs typeface="Times New Roman" panose="02020603050405020304" pitchFamily="18" charset="0"/>
              </a:rPr>
              <a:t>com</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PostGIS</a:t>
            </a:r>
            <a:r>
              <a:rPr lang="es-ES" kern="100" dirty="0">
                <a:latin typeface="Roboto" panose="02000000000000000000" pitchFamily="2" charset="0"/>
                <a:ea typeface="Roboto" panose="02000000000000000000" pitchFamily="2" charset="0"/>
                <a:cs typeface="Times New Roman" panose="02020603050405020304" pitchFamily="18" charset="0"/>
              </a:rPr>
              <a:t> para convertirla en una base de datos geoespacial.</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Además, está disponible en cualquier entorno </a:t>
            </a:r>
            <a:r>
              <a:rPr lang="es-ES" kern="100" dirty="0" err="1">
                <a:latin typeface="Roboto" panose="02000000000000000000" pitchFamily="2" charset="0"/>
                <a:ea typeface="Roboto" panose="02000000000000000000" pitchFamily="2" charset="0"/>
                <a:cs typeface="Times New Roman" panose="02020603050405020304" pitchFamily="18" charset="0"/>
              </a:rPr>
              <a:t>cloud</a:t>
            </a:r>
            <a:r>
              <a:rPr lang="es-ES" kern="100" dirty="0">
                <a:latin typeface="Roboto" panose="02000000000000000000" pitchFamily="2" charset="0"/>
                <a:ea typeface="Roboto" panose="02000000000000000000" pitchFamily="2" charset="0"/>
                <a:cs typeface="Times New Roman" panose="02020603050405020304" pitchFamily="18" charset="0"/>
              </a:rPr>
              <a:t> como el que usaremos en clase gracias a </a:t>
            </a:r>
            <a:r>
              <a:rPr lang="es-ES" kern="100" dirty="0" err="1">
                <a:latin typeface="Roboto" panose="02000000000000000000" pitchFamily="2" charset="0"/>
                <a:ea typeface="Roboto" panose="02000000000000000000" pitchFamily="2" charset="0"/>
                <a:cs typeface="Times New Roman" panose="02020603050405020304" pitchFamily="18" charset="0"/>
              </a:rPr>
              <a:t>ElephantSQL</a:t>
            </a:r>
            <a:r>
              <a:rPr lang="es-ES" kern="100" dirty="0">
                <a:latin typeface="Roboto" panose="02000000000000000000" pitchFamily="2" charset="0"/>
                <a:ea typeface="Roboto" panose="02000000000000000000" pitchFamily="2" charset="0"/>
                <a:cs typeface="Times New Roman" panose="02020603050405020304" pitchFamily="18" charset="0"/>
              </a:rPr>
              <a:t>.</a:t>
            </a:r>
          </a:p>
        </p:txBody>
      </p:sp>
    </p:spTree>
    <p:extLst>
      <p:ext uri="{BB962C8B-B14F-4D97-AF65-F5344CB8AC3E}">
        <p14:creationId xmlns:p14="http://schemas.microsoft.com/office/powerpoint/2010/main" val="2591994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Cliente de SGBD</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Un cliente SGBD es un software que nos permite acceder a una base de datos y utilizar sus prestaciones con una interfaz gráfica.</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En esta clase utilizaremos </a:t>
            </a:r>
            <a:r>
              <a:rPr lang="es-ES" kern="100" dirty="0" err="1">
                <a:latin typeface="Roboto" panose="02000000000000000000" pitchFamily="2" charset="0"/>
                <a:ea typeface="Roboto" panose="02000000000000000000" pitchFamily="2" charset="0"/>
                <a:cs typeface="Times New Roman" panose="02020603050405020304" pitchFamily="18" charset="0"/>
              </a:rPr>
              <a:t>Dbeaver</a:t>
            </a:r>
            <a:r>
              <a:rPr lang="es-ES" kern="100" dirty="0">
                <a:latin typeface="Roboto" panose="02000000000000000000" pitchFamily="2" charset="0"/>
                <a:ea typeface="Roboto" panose="02000000000000000000" pitchFamily="2" charset="0"/>
                <a:cs typeface="Times New Roman" panose="02020603050405020304" pitchFamily="18" charset="0"/>
              </a:rPr>
              <a:t>, que puede ser utilizado en la mayoría de SGBD del mercado.</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 libre y multiplataforma (Linux, MacOS y Windows)</a:t>
            </a:r>
          </a:p>
          <a:p>
            <a:pPr marL="457200" lvl="1" indent="0">
              <a:lnSpc>
                <a:spcPct val="107000"/>
              </a:lnSpc>
              <a:spcAft>
                <a:spcPts val="800"/>
              </a:spcAft>
              <a:buNone/>
            </a:pPr>
            <a:endParaRPr lang="es-ES" u="sng" kern="100" dirty="0">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92695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DDL I – Creación de tablas</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fontScale="92500" lnSpcReduction="10000"/>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crear una tabla, se utiliza la instrucción CREATE TABLE &lt;nombre de la tabla&gt;.</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Además del nombre de la tabla se pueden especificar los campos con su nombre, tipo de datos y demás descripciones. Por ejemplo, la creación de la tabla contacto en PostgreSQL sería:</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crear las relaciones se utiliza CONSTRAINT &lt;nombre de la relación&gt; FOREIGN KEY (&lt;nombre del campo&gt;) REFERENCES &lt;tabla&gt;(&lt;campo de la tabla&gt;).</a:t>
            </a:r>
          </a:p>
        </p:txBody>
      </p:sp>
      <p:pic>
        <p:nvPicPr>
          <p:cNvPr id="3" name="Imagen 2">
            <a:extLst>
              <a:ext uri="{FF2B5EF4-FFF2-40B4-BE49-F238E27FC236}">
                <a16:creationId xmlns:a16="http://schemas.microsoft.com/office/drawing/2014/main" id="{B554B221-7D8D-B709-1B57-C908591C8297}"/>
              </a:ext>
            </a:extLst>
          </p:cNvPr>
          <p:cNvPicPr>
            <a:picLocks noChangeAspect="1"/>
          </p:cNvPicPr>
          <p:nvPr/>
        </p:nvPicPr>
        <p:blipFill>
          <a:blip r:embed="rId3"/>
          <a:stretch>
            <a:fillRect/>
          </a:stretch>
        </p:blipFill>
        <p:spPr>
          <a:xfrm>
            <a:off x="2247698" y="2427818"/>
            <a:ext cx="4648603" cy="1280271"/>
          </a:xfrm>
          <a:prstGeom prst="rect">
            <a:avLst/>
          </a:prstGeom>
        </p:spPr>
      </p:pic>
    </p:spTree>
    <p:extLst>
      <p:ext uri="{BB962C8B-B14F-4D97-AF65-F5344CB8AC3E}">
        <p14:creationId xmlns:p14="http://schemas.microsoft.com/office/powerpoint/2010/main" val="373345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DDL II – Modificación de tablas</a:t>
            </a:r>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modificar las columnas de una tabla, se utiliza ALTER TABLE &lt;nombre de la tabla&gt; y la modificación que se necesite hacer. Por ejemplo, añadir una columna a contacto:</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O eliminarla:</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pic>
        <p:nvPicPr>
          <p:cNvPr id="3" name="Imagen 2">
            <a:extLst>
              <a:ext uri="{FF2B5EF4-FFF2-40B4-BE49-F238E27FC236}">
                <a16:creationId xmlns:a16="http://schemas.microsoft.com/office/drawing/2014/main" id="{76BDB28C-10A7-E91A-6827-169B95A47F5F}"/>
              </a:ext>
            </a:extLst>
          </p:cNvPr>
          <p:cNvPicPr>
            <a:picLocks noChangeAspect="1"/>
          </p:cNvPicPr>
          <p:nvPr/>
        </p:nvPicPr>
        <p:blipFill>
          <a:blip r:embed="rId3"/>
          <a:stretch>
            <a:fillRect/>
          </a:stretch>
        </p:blipFill>
        <p:spPr>
          <a:xfrm>
            <a:off x="3127884" y="2320268"/>
            <a:ext cx="2888230" cy="251482"/>
          </a:xfrm>
          <a:prstGeom prst="rect">
            <a:avLst/>
          </a:prstGeom>
        </p:spPr>
      </p:pic>
      <p:pic>
        <p:nvPicPr>
          <p:cNvPr id="5" name="Imagen 4">
            <a:extLst>
              <a:ext uri="{FF2B5EF4-FFF2-40B4-BE49-F238E27FC236}">
                <a16:creationId xmlns:a16="http://schemas.microsoft.com/office/drawing/2014/main" id="{41CED9CA-29ED-35C3-627F-8115B4A5182B}"/>
              </a:ext>
            </a:extLst>
          </p:cNvPr>
          <p:cNvPicPr>
            <a:picLocks noChangeAspect="1"/>
          </p:cNvPicPr>
          <p:nvPr/>
        </p:nvPicPr>
        <p:blipFill>
          <a:blip r:embed="rId4"/>
          <a:stretch>
            <a:fillRect/>
          </a:stretch>
        </p:blipFill>
        <p:spPr>
          <a:xfrm>
            <a:off x="3032625" y="3228833"/>
            <a:ext cx="3078747" cy="243861"/>
          </a:xfrm>
          <a:prstGeom prst="rect">
            <a:avLst/>
          </a:prstGeom>
        </p:spPr>
      </p:pic>
    </p:spTree>
    <p:extLst>
      <p:ext uri="{BB962C8B-B14F-4D97-AF65-F5344CB8AC3E}">
        <p14:creationId xmlns:p14="http://schemas.microsoft.com/office/powerpoint/2010/main" val="2008639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DDL III – Borrado de tablas</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eliminar </a:t>
            </a:r>
            <a:r>
              <a:rPr lang="es-ES" b="1" kern="100" dirty="0">
                <a:latin typeface="Roboto" panose="02000000000000000000" pitchFamily="2" charset="0"/>
                <a:ea typeface="Roboto" panose="02000000000000000000" pitchFamily="2" charset="0"/>
                <a:cs typeface="Times New Roman" panose="02020603050405020304" pitchFamily="18" charset="0"/>
              </a:rPr>
              <a:t>permanentemente</a:t>
            </a:r>
            <a:r>
              <a:rPr lang="es-ES" kern="100" dirty="0">
                <a:latin typeface="Roboto" panose="02000000000000000000" pitchFamily="2" charset="0"/>
                <a:ea typeface="Roboto" panose="02000000000000000000" pitchFamily="2" charset="0"/>
                <a:cs typeface="Times New Roman" panose="02020603050405020304" pitchFamily="18" charset="0"/>
              </a:rPr>
              <a:t> una tabla, se utiliza el comando DROP TABLE &lt;nombre de la tabla&gt;.</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Este proceso no se puede deshacer, así que utilizar con mucho cuidado.</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pic>
        <p:nvPicPr>
          <p:cNvPr id="3" name="Imagen 2">
            <a:extLst>
              <a:ext uri="{FF2B5EF4-FFF2-40B4-BE49-F238E27FC236}">
                <a16:creationId xmlns:a16="http://schemas.microsoft.com/office/drawing/2014/main" id="{098AD67B-7A62-9658-7058-4A4971DE4451}"/>
              </a:ext>
            </a:extLst>
          </p:cNvPr>
          <p:cNvPicPr>
            <a:picLocks noChangeAspect="1"/>
          </p:cNvPicPr>
          <p:nvPr/>
        </p:nvPicPr>
        <p:blipFill>
          <a:blip r:embed="rId3"/>
          <a:stretch>
            <a:fillRect/>
          </a:stretch>
        </p:blipFill>
        <p:spPr>
          <a:xfrm>
            <a:off x="3737537" y="2571750"/>
            <a:ext cx="1668925" cy="297206"/>
          </a:xfrm>
          <a:prstGeom prst="rect">
            <a:avLst/>
          </a:prstGeom>
        </p:spPr>
      </p:pic>
    </p:spTree>
    <p:extLst>
      <p:ext uri="{BB962C8B-B14F-4D97-AF65-F5344CB8AC3E}">
        <p14:creationId xmlns:p14="http://schemas.microsoft.com/office/powerpoint/2010/main" val="4177764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DML I – Inserción de datos</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insertar datos en las tablas se utiliza el comando INSERT INTO &lt;nombre de la tabla&gt; (columna1, columna2, …, </a:t>
            </a:r>
            <a:r>
              <a:rPr lang="es-ES" kern="100" dirty="0" err="1">
                <a:latin typeface="Roboto" panose="02000000000000000000" pitchFamily="2" charset="0"/>
                <a:ea typeface="Roboto" panose="02000000000000000000" pitchFamily="2" charset="0"/>
                <a:cs typeface="Times New Roman" panose="02020603050405020304" pitchFamily="18" charset="0"/>
              </a:rPr>
              <a:t>columnaN</a:t>
            </a:r>
            <a:r>
              <a:rPr lang="es-ES" kern="100" dirty="0">
                <a:latin typeface="Roboto" panose="02000000000000000000" pitchFamily="2" charset="0"/>
                <a:ea typeface="Roboto" panose="02000000000000000000" pitchFamily="2" charset="0"/>
                <a:cs typeface="Times New Roman" panose="02020603050405020304" pitchFamily="18" charset="0"/>
              </a:rPr>
              <a:t>) y una colección con los valores a insertar:</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Con VALUES (valor_columna1, valor_columna2, …, </a:t>
            </a:r>
            <a:r>
              <a:rPr lang="es-ES" kern="100" dirty="0" err="1">
                <a:latin typeface="Roboto" panose="02000000000000000000" pitchFamily="2" charset="0"/>
                <a:ea typeface="Roboto" panose="02000000000000000000" pitchFamily="2" charset="0"/>
                <a:cs typeface="Times New Roman" panose="02020603050405020304" pitchFamily="18" charset="0"/>
              </a:rPr>
              <a:t>valor_columnaN</a:t>
            </a:r>
            <a:r>
              <a:rPr lang="es-ES" kern="100" dirty="0">
                <a:latin typeface="Roboto" panose="02000000000000000000" pitchFamily="2" charset="0"/>
                <a:ea typeface="Roboto" panose="02000000000000000000" pitchFamily="2" charset="0"/>
                <a:cs typeface="Times New Roman" panose="02020603050405020304" pitchFamily="18" charset="0"/>
              </a:rPr>
              <a:t>)</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Como resultado de un SELECT (lo veremos más adelante)</a:t>
            </a:r>
          </a:p>
          <a:p>
            <a:pPr marL="742950" lvl="1" indent="-285750">
              <a:lnSpc>
                <a:spcPct val="107000"/>
              </a:lnSpc>
              <a:spcAft>
                <a:spcPts val="800"/>
              </a:spcAft>
              <a:buFontTx/>
              <a:buChar char="-"/>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742950" lvl="1" indent="-285750">
              <a:lnSpc>
                <a:spcPct val="107000"/>
              </a:lnSpc>
              <a:spcAft>
                <a:spcPts val="800"/>
              </a:spcAft>
              <a:buFontTx/>
              <a:buChar char="-"/>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Se pueden insertar, por tanto, varias líneas de golpe (de hecho, es más eficiente).</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pic>
        <p:nvPicPr>
          <p:cNvPr id="3" name="Imagen 2">
            <a:extLst>
              <a:ext uri="{FF2B5EF4-FFF2-40B4-BE49-F238E27FC236}">
                <a16:creationId xmlns:a16="http://schemas.microsoft.com/office/drawing/2014/main" id="{0972D058-3CD9-7FA4-F590-BAE487803AD3}"/>
              </a:ext>
            </a:extLst>
          </p:cNvPr>
          <p:cNvPicPr>
            <a:picLocks noChangeAspect="1"/>
          </p:cNvPicPr>
          <p:nvPr/>
        </p:nvPicPr>
        <p:blipFill>
          <a:blip r:embed="rId3"/>
          <a:stretch>
            <a:fillRect/>
          </a:stretch>
        </p:blipFill>
        <p:spPr>
          <a:xfrm>
            <a:off x="1751296" y="2957454"/>
            <a:ext cx="5349704" cy="220999"/>
          </a:xfrm>
          <a:prstGeom prst="rect">
            <a:avLst/>
          </a:prstGeom>
        </p:spPr>
      </p:pic>
    </p:spTree>
    <p:extLst>
      <p:ext uri="{BB962C8B-B14F-4D97-AF65-F5344CB8AC3E}">
        <p14:creationId xmlns:p14="http://schemas.microsoft.com/office/powerpoint/2010/main" val="42120827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2283</TotalTime>
  <Words>940</Words>
  <Application>Microsoft Office PowerPoint</Application>
  <PresentationFormat>Presentación en pantalla (16:9)</PresentationFormat>
  <Paragraphs>81</Paragraphs>
  <Slides>16</Slides>
  <Notes>16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Roboto</vt:lpstr>
      <vt:lpstr>Arial</vt:lpstr>
      <vt:lpstr>Simple Light</vt:lpstr>
      <vt:lpstr>Modelado de datos y SQL</vt:lpstr>
      <vt:lpstr>SQL</vt:lpstr>
      <vt:lpstr>¿Qué es SQL?</vt:lpstr>
      <vt:lpstr>SGBD - PostgreSQL</vt:lpstr>
      <vt:lpstr>Cliente de SGBD</vt:lpstr>
      <vt:lpstr>DDL I – Creación de tablas</vt:lpstr>
      <vt:lpstr>DDL II – Modificación de tablas</vt:lpstr>
      <vt:lpstr>DDL III – Borrado de tablas</vt:lpstr>
      <vt:lpstr>DML I – Inserción de datos</vt:lpstr>
      <vt:lpstr>DML II – Extracción de datos I</vt:lpstr>
      <vt:lpstr>DML III – Extracción de datos II </vt:lpstr>
      <vt:lpstr>DML IV – Actualización de datos</vt:lpstr>
      <vt:lpstr>DML V – Borrado de datos</vt:lpstr>
      <vt:lpstr>DML VI – Unión de tablas</vt:lpstr>
      <vt:lpstr>¡Muchas gracias!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Modelado de datos y SQL – Openbank 2023</dc:title>
  <cp:lastModifiedBy>Francisco Molina</cp:lastModifiedBy>
  <cp:revision>14</cp:revision>
  <dcterms:modified xsi:type="dcterms:W3CDTF">2023-09-03T16:47:39Z</dcterms:modified>
</cp:coreProperties>
</file>