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Mali" panose="020B0604020202020204" charset="-34"/>
      <p:regular r:id="rId9"/>
    </p:embeddedFont>
    <p:embeddedFont>
      <p:font typeface="อีฟดอวอิ้ง" panose="020B0604020202020204" charset="-3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72404">
            <a:off x="-3278594" y="7497837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6" y="0"/>
                </a:lnTo>
                <a:lnTo>
                  <a:pt x="11629616" y="4686051"/>
                </a:lnTo>
                <a:lnTo>
                  <a:pt x="0" y="4686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 rot="1972404">
            <a:off x="9876535" y="-1999171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7" y="0"/>
                </a:lnTo>
                <a:lnTo>
                  <a:pt x="11629617" y="4686052"/>
                </a:lnTo>
                <a:lnTo>
                  <a:pt x="0" y="4686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7839564" y="1316175"/>
            <a:ext cx="2058941" cy="2058941"/>
          </a:xfrm>
          <a:custGeom>
            <a:avLst/>
            <a:gdLst/>
            <a:ahLst/>
            <a:cxnLst/>
            <a:rect l="l" t="t" r="r" b="b"/>
            <a:pathLst>
              <a:path w="2058941" h="2058941">
                <a:moveTo>
                  <a:pt x="0" y="0"/>
                </a:moveTo>
                <a:lnTo>
                  <a:pt x="2058940" y="0"/>
                </a:lnTo>
                <a:lnTo>
                  <a:pt x="2058940" y="2058941"/>
                </a:lnTo>
                <a:lnTo>
                  <a:pt x="0" y="20589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Freeform 5"/>
          <p:cNvSpPr/>
          <p:nvPr/>
        </p:nvSpPr>
        <p:spPr>
          <a:xfrm rot="2292462">
            <a:off x="9197482" y="1141291"/>
            <a:ext cx="1055913" cy="996398"/>
          </a:xfrm>
          <a:custGeom>
            <a:avLst/>
            <a:gdLst/>
            <a:ahLst/>
            <a:cxnLst/>
            <a:rect l="l" t="t" r="r" b="b"/>
            <a:pathLst>
              <a:path w="1055913" h="996398">
                <a:moveTo>
                  <a:pt x="0" y="0"/>
                </a:moveTo>
                <a:lnTo>
                  <a:pt x="1055913" y="0"/>
                </a:lnTo>
                <a:lnTo>
                  <a:pt x="1055913" y="996398"/>
                </a:lnTo>
                <a:lnTo>
                  <a:pt x="0" y="996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1285870" y="4620284"/>
            <a:ext cx="16174431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50"/>
              </a:lnSpc>
            </a:pPr>
            <a:r>
              <a:rPr lang="en-US" sz="15000">
                <a:solidFill>
                  <a:srgbClr val="FBFEFB"/>
                </a:solidFill>
                <a:latin typeface="Lazydog Bold"/>
              </a:rPr>
              <a:t>Friendsfurever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49990" y="6503086"/>
            <a:ext cx="11771803" cy="156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4233">
                <a:solidFill>
                  <a:srgbClr val="FBFEFB"/>
                </a:solidFill>
                <a:latin typeface="อีฟดอวอิ้ง"/>
              </a:rPr>
              <a:t>P10g2 </a:t>
            </a:r>
          </a:p>
          <a:p>
            <a:pPr algn="ctr">
              <a:lnSpc>
                <a:spcPts val="5926"/>
              </a:lnSpc>
            </a:pPr>
            <a:r>
              <a:rPr lang="en-US" sz="4233">
                <a:solidFill>
                  <a:srgbClr val="FBFEFB"/>
                </a:solidFill>
                <a:latin typeface="อีฟดอวอิ้ง"/>
              </a:rPr>
              <a:t>Gonçalo Lima-108254, Francisco Murcela-108815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45482" y="3737214"/>
            <a:ext cx="7397036" cy="816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26"/>
              </a:lnSpc>
              <a:spcBef>
                <a:spcPct val="0"/>
              </a:spcBef>
            </a:pPr>
            <a:r>
              <a:rPr lang="en-US" sz="4233">
                <a:solidFill>
                  <a:srgbClr val="FBFEFB"/>
                </a:solidFill>
                <a:latin typeface="อีฟดอวอิ้ง"/>
              </a:rPr>
              <a:t>Projeto Base de Dados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5503" y="1606996"/>
            <a:ext cx="7949379" cy="141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05"/>
              </a:lnSpc>
              <a:spcBef>
                <a:spcPct val="0"/>
              </a:spcBef>
            </a:pPr>
            <a:r>
              <a:rPr lang="en-US" sz="9570">
                <a:solidFill>
                  <a:srgbClr val="FBFEFB"/>
                </a:solidFill>
                <a:latin typeface="Lazydog Bold"/>
              </a:rPr>
              <a:t>Proposta</a:t>
            </a:r>
          </a:p>
        </p:txBody>
      </p:sp>
      <p:sp>
        <p:nvSpPr>
          <p:cNvPr id="3" name="Freeform 3"/>
          <p:cNvSpPr/>
          <p:nvPr/>
        </p:nvSpPr>
        <p:spPr>
          <a:xfrm rot="1972404">
            <a:off x="-4179306" y="8493360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7" y="0"/>
                </a:lnTo>
                <a:lnTo>
                  <a:pt x="11629617" y="4686052"/>
                </a:lnTo>
                <a:lnTo>
                  <a:pt x="0" y="4686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 rot="1972404">
            <a:off x="11444492" y="-2668043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6" y="0"/>
                </a:lnTo>
                <a:lnTo>
                  <a:pt x="11629616" y="4686051"/>
                </a:lnTo>
                <a:lnTo>
                  <a:pt x="0" y="4686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Freeform 5"/>
          <p:cNvSpPr/>
          <p:nvPr/>
        </p:nvSpPr>
        <p:spPr>
          <a:xfrm rot="512696">
            <a:off x="8283302" y="1640221"/>
            <a:ext cx="1042078" cy="1097975"/>
          </a:xfrm>
          <a:custGeom>
            <a:avLst/>
            <a:gdLst/>
            <a:ahLst/>
            <a:cxnLst/>
            <a:rect l="l" t="t" r="r" b="b"/>
            <a:pathLst>
              <a:path w="1042078" h="1097975">
                <a:moveTo>
                  <a:pt x="0" y="0"/>
                </a:moveTo>
                <a:lnTo>
                  <a:pt x="1042079" y="0"/>
                </a:lnTo>
                <a:lnTo>
                  <a:pt x="1042079" y="1097975"/>
                </a:lnTo>
                <a:lnTo>
                  <a:pt x="0" y="10979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 rot="-10511688">
            <a:off x="16354760" y="7519456"/>
            <a:ext cx="1042078" cy="1097975"/>
          </a:xfrm>
          <a:custGeom>
            <a:avLst/>
            <a:gdLst/>
            <a:ahLst/>
            <a:cxnLst/>
            <a:rect l="l" t="t" r="r" b="b"/>
            <a:pathLst>
              <a:path w="1042078" h="1097975">
                <a:moveTo>
                  <a:pt x="0" y="0"/>
                </a:moveTo>
                <a:lnTo>
                  <a:pt x="1042079" y="0"/>
                </a:lnTo>
                <a:lnTo>
                  <a:pt x="1042079" y="1097976"/>
                </a:lnTo>
                <a:lnTo>
                  <a:pt x="0" y="1097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 rot="9088883">
            <a:off x="258533" y="107104"/>
            <a:ext cx="1540334" cy="1577852"/>
          </a:xfrm>
          <a:custGeom>
            <a:avLst/>
            <a:gdLst/>
            <a:ahLst/>
            <a:cxnLst/>
            <a:rect l="l" t="t" r="r" b="b"/>
            <a:pathLst>
              <a:path w="1540334" h="1577852">
                <a:moveTo>
                  <a:pt x="0" y="0"/>
                </a:moveTo>
                <a:lnTo>
                  <a:pt x="1540334" y="0"/>
                </a:lnTo>
                <a:lnTo>
                  <a:pt x="1540334" y="1577852"/>
                </a:lnTo>
                <a:lnTo>
                  <a:pt x="0" y="1577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Freeform 8"/>
          <p:cNvSpPr/>
          <p:nvPr/>
        </p:nvSpPr>
        <p:spPr>
          <a:xfrm rot="-2183708">
            <a:off x="6349297" y="7060570"/>
            <a:ext cx="1540334" cy="1577852"/>
          </a:xfrm>
          <a:custGeom>
            <a:avLst/>
            <a:gdLst/>
            <a:ahLst/>
            <a:cxnLst/>
            <a:rect l="l" t="t" r="r" b="b"/>
            <a:pathLst>
              <a:path w="1540334" h="1577852">
                <a:moveTo>
                  <a:pt x="0" y="0"/>
                </a:moveTo>
                <a:lnTo>
                  <a:pt x="1540334" y="0"/>
                </a:lnTo>
                <a:lnTo>
                  <a:pt x="1540334" y="1577852"/>
                </a:lnTo>
                <a:lnTo>
                  <a:pt x="0" y="1577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TextBox 9"/>
          <p:cNvSpPr txBox="1"/>
          <p:nvPr/>
        </p:nvSpPr>
        <p:spPr>
          <a:xfrm>
            <a:off x="1824527" y="3687068"/>
            <a:ext cx="12227986" cy="3173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FBFEFB"/>
                </a:solidFill>
                <a:latin typeface="Halley Bold"/>
              </a:rPr>
              <a:t>O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nosso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objetivo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foi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a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criação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de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uma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webapp de um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abrigo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de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animais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,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onde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os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utlizadores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pudessem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adotar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o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tipo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de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gato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ou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cão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que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quisessem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,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conseguindo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ver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as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suas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informações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.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Também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criamos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uma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interface para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os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empregados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do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abrigo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,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onde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podem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adicionar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, remover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animais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e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atualizar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as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suas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informações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,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tratamentos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e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vacinas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,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podendo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também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analisar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as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estatísticas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 do </a:t>
            </a:r>
            <a:r>
              <a:rPr lang="en-US" sz="3000" dirty="0" err="1">
                <a:solidFill>
                  <a:srgbClr val="FBFEFB"/>
                </a:solidFill>
                <a:latin typeface="Halley Bold"/>
              </a:rPr>
              <a:t>abrigo</a:t>
            </a:r>
            <a:r>
              <a:rPr lang="en-US" sz="3000" dirty="0">
                <a:solidFill>
                  <a:srgbClr val="FBFEFB"/>
                </a:solidFill>
                <a:latin typeface="Halley Bold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72404">
            <a:off x="-4179306" y="8493360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7" y="0"/>
                </a:lnTo>
                <a:lnTo>
                  <a:pt x="11629617" y="4686052"/>
                </a:lnTo>
                <a:lnTo>
                  <a:pt x="0" y="4686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 rot="1972404">
            <a:off x="11444492" y="-2668043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6" y="0"/>
                </a:lnTo>
                <a:lnTo>
                  <a:pt x="11629616" y="4686051"/>
                </a:lnTo>
                <a:lnTo>
                  <a:pt x="0" y="4686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15097812" y="7944706"/>
            <a:ext cx="2991286" cy="2456594"/>
          </a:xfrm>
          <a:custGeom>
            <a:avLst/>
            <a:gdLst/>
            <a:ahLst/>
            <a:cxnLst/>
            <a:rect l="l" t="t" r="r" b="b"/>
            <a:pathLst>
              <a:path w="2991286" h="2456594">
                <a:moveTo>
                  <a:pt x="0" y="0"/>
                </a:moveTo>
                <a:lnTo>
                  <a:pt x="2991286" y="0"/>
                </a:lnTo>
                <a:lnTo>
                  <a:pt x="2991286" y="2456594"/>
                </a:lnTo>
                <a:lnTo>
                  <a:pt x="0" y="2456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1777868" y="2498962"/>
            <a:ext cx="14770203" cy="127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90"/>
              </a:lnSpc>
              <a:spcBef>
                <a:spcPct val="0"/>
              </a:spcBef>
            </a:pPr>
            <a:r>
              <a:rPr lang="en-US" sz="8513" dirty="0">
                <a:solidFill>
                  <a:srgbClr val="FBFEFB"/>
                </a:solidFill>
                <a:latin typeface="Chewy Bold"/>
              </a:rPr>
              <a:t>UDFS/UDPS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787078" y="14323"/>
            <a:ext cx="1981580" cy="1570852"/>
          </a:xfrm>
          <a:custGeom>
            <a:avLst/>
            <a:gdLst/>
            <a:ahLst/>
            <a:cxnLst/>
            <a:rect l="l" t="t" r="r" b="b"/>
            <a:pathLst>
              <a:path w="1981580" h="1570852">
                <a:moveTo>
                  <a:pt x="0" y="0"/>
                </a:moveTo>
                <a:lnTo>
                  <a:pt x="1981580" y="0"/>
                </a:lnTo>
                <a:lnTo>
                  <a:pt x="1981580" y="1570853"/>
                </a:lnTo>
                <a:lnTo>
                  <a:pt x="0" y="157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 flipV="1">
            <a:off x="10669847" y="6774993"/>
            <a:ext cx="4812904" cy="882220"/>
          </a:xfrm>
          <a:custGeom>
            <a:avLst/>
            <a:gdLst/>
            <a:ahLst/>
            <a:cxnLst/>
            <a:rect l="l" t="t" r="r" b="b"/>
            <a:pathLst>
              <a:path w="4812904" h="882220">
                <a:moveTo>
                  <a:pt x="0" y="882221"/>
                </a:moveTo>
                <a:lnTo>
                  <a:pt x="4812904" y="882221"/>
                </a:lnTo>
                <a:lnTo>
                  <a:pt x="4812904" y="0"/>
                </a:lnTo>
                <a:lnTo>
                  <a:pt x="0" y="0"/>
                </a:lnTo>
                <a:lnTo>
                  <a:pt x="0" y="8822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Freeform 8"/>
          <p:cNvSpPr/>
          <p:nvPr/>
        </p:nvSpPr>
        <p:spPr>
          <a:xfrm rot="-1386956">
            <a:off x="10411696" y="687355"/>
            <a:ext cx="3657600" cy="1119525"/>
          </a:xfrm>
          <a:custGeom>
            <a:avLst/>
            <a:gdLst/>
            <a:ahLst/>
            <a:cxnLst/>
            <a:rect l="l" t="t" r="r" b="b"/>
            <a:pathLst>
              <a:path w="3657600" h="1119525">
                <a:moveTo>
                  <a:pt x="0" y="0"/>
                </a:moveTo>
                <a:lnTo>
                  <a:pt x="3657600" y="0"/>
                </a:lnTo>
                <a:lnTo>
                  <a:pt x="3657600" y="1119525"/>
                </a:lnTo>
                <a:lnTo>
                  <a:pt x="0" y="11195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TextBox 9"/>
          <p:cNvSpPr txBox="1"/>
          <p:nvPr/>
        </p:nvSpPr>
        <p:spPr>
          <a:xfrm>
            <a:off x="5818682" y="4103643"/>
            <a:ext cx="6224994" cy="2319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>
                <a:solidFill>
                  <a:srgbClr val="FBFEFB"/>
                </a:solidFill>
                <a:latin typeface="Mali"/>
              </a:rPr>
              <a:t>Total Pets</a:t>
            </a: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>
                <a:solidFill>
                  <a:srgbClr val="FBFEFB"/>
                </a:solidFill>
                <a:latin typeface="Mali"/>
              </a:rPr>
              <a:t>Most common breed</a:t>
            </a: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>
                <a:solidFill>
                  <a:srgbClr val="FBFEFB"/>
                </a:solidFill>
                <a:latin typeface="Mali"/>
              </a:rPr>
              <a:t>Percentage of adopted pets</a:t>
            </a: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>
                <a:solidFill>
                  <a:srgbClr val="FBFEFB"/>
                </a:solidFill>
                <a:latin typeface="Mali"/>
              </a:rPr>
              <a:t>Total adopted Pets</a:t>
            </a: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>
                <a:solidFill>
                  <a:srgbClr val="FBFEFB"/>
                </a:solidFill>
                <a:latin typeface="Mali"/>
              </a:rPr>
              <a:t>Total Employees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72404">
            <a:off x="-4179306" y="8493360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7" y="0"/>
                </a:lnTo>
                <a:lnTo>
                  <a:pt x="11629617" y="4686052"/>
                </a:lnTo>
                <a:lnTo>
                  <a:pt x="0" y="4686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 rot="1972404">
            <a:off x="11444492" y="-2668043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6" y="0"/>
                </a:lnTo>
                <a:lnTo>
                  <a:pt x="11629616" y="4686051"/>
                </a:lnTo>
                <a:lnTo>
                  <a:pt x="0" y="4686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15097812" y="7944706"/>
            <a:ext cx="2991286" cy="2456594"/>
          </a:xfrm>
          <a:custGeom>
            <a:avLst/>
            <a:gdLst/>
            <a:ahLst/>
            <a:cxnLst/>
            <a:rect l="l" t="t" r="r" b="b"/>
            <a:pathLst>
              <a:path w="2991286" h="2456594">
                <a:moveTo>
                  <a:pt x="0" y="0"/>
                </a:moveTo>
                <a:lnTo>
                  <a:pt x="2991286" y="0"/>
                </a:lnTo>
                <a:lnTo>
                  <a:pt x="2991286" y="2456594"/>
                </a:lnTo>
                <a:lnTo>
                  <a:pt x="0" y="2456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1823252" y="2345073"/>
            <a:ext cx="14770203" cy="127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90"/>
              </a:lnSpc>
              <a:spcBef>
                <a:spcPct val="0"/>
              </a:spcBef>
            </a:pPr>
            <a:r>
              <a:rPr lang="en-US" sz="8513">
                <a:solidFill>
                  <a:srgbClr val="FBFEFB"/>
                </a:solidFill>
                <a:latin typeface="Chewy Bold"/>
              </a:rPr>
              <a:t>SPs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787078" y="14323"/>
            <a:ext cx="1981580" cy="1570852"/>
          </a:xfrm>
          <a:custGeom>
            <a:avLst/>
            <a:gdLst/>
            <a:ahLst/>
            <a:cxnLst/>
            <a:rect l="l" t="t" r="r" b="b"/>
            <a:pathLst>
              <a:path w="1981580" h="1570852">
                <a:moveTo>
                  <a:pt x="0" y="0"/>
                </a:moveTo>
                <a:lnTo>
                  <a:pt x="1981580" y="0"/>
                </a:lnTo>
                <a:lnTo>
                  <a:pt x="1981580" y="1570853"/>
                </a:lnTo>
                <a:lnTo>
                  <a:pt x="0" y="157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 flipV="1">
            <a:off x="10669847" y="6774993"/>
            <a:ext cx="4812904" cy="882220"/>
          </a:xfrm>
          <a:custGeom>
            <a:avLst/>
            <a:gdLst/>
            <a:ahLst/>
            <a:cxnLst/>
            <a:rect l="l" t="t" r="r" b="b"/>
            <a:pathLst>
              <a:path w="4812904" h="882220">
                <a:moveTo>
                  <a:pt x="0" y="882221"/>
                </a:moveTo>
                <a:lnTo>
                  <a:pt x="4812904" y="882221"/>
                </a:lnTo>
                <a:lnTo>
                  <a:pt x="4812904" y="0"/>
                </a:lnTo>
                <a:lnTo>
                  <a:pt x="0" y="0"/>
                </a:lnTo>
                <a:lnTo>
                  <a:pt x="0" y="8822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Freeform 8"/>
          <p:cNvSpPr/>
          <p:nvPr/>
        </p:nvSpPr>
        <p:spPr>
          <a:xfrm rot="-1386956">
            <a:off x="10458993" y="687355"/>
            <a:ext cx="3657600" cy="1119525"/>
          </a:xfrm>
          <a:custGeom>
            <a:avLst/>
            <a:gdLst/>
            <a:ahLst/>
            <a:cxnLst/>
            <a:rect l="l" t="t" r="r" b="b"/>
            <a:pathLst>
              <a:path w="3657600" h="1119525">
                <a:moveTo>
                  <a:pt x="0" y="0"/>
                </a:moveTo>
                <a:lnTo>
                  <a:pt x="3657600" y="0"/>
                </a:lnTo>
                <a:lnTo>
                  <a:pt x="3657600" y="1119525"/>
                </a:lnTo>
                <a:lnTo>
                  <a:pt x="0" y="11195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TextBox 9"/>
          <p:cNvSpPr txBox="1"/>
          <p:nvPr/>
        </p:nvSpPr>
        <p:spPr>
          <a:xfrm>
            <a:off x="5813513" y="4196472"/>
            <a:ext cx="6224994" cy="23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>
                <a:solidFill>
                  <a:srgbClr val="FBFEFB"/>
                </a:solidFill>
                <a:latin typeface="Mali"/>
              </a:rPr>
              <a:t>Update Health Status</a:t>
            </a: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>
                <a:solidFill>
                  <a:srgbClr val="FBFEFB"/>
                </a:solidFill>
                <a:latin typeface="Mali"/>
              </a:rPr>
              <a:t>Register User/Employee</a:t>
            </a: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>
                <a:solidFill>
                  <a:srgbClr val="FBFEFB"/>
                </a:solidFill>
                <a:latin typeface="Mali"/>
              </a:rPr>
              <a:t>Authenticate User/Employee</a:t>
            </a: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>
                <a:solidFill>
                  <a:srgbClr val="FBFEFB"/>
                </a:solidFill>
                <a:latin typeface="Mali"/>
              </a:rPr>
              <a:t>Fetch Pet/User Details</a:t>
            </a: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>
                <a:solidFill>
                  <a:srgbClr val="FBFEFB"/>
                </a:solidFill>
                <a:latin typeface="Mali"/>
              </a:rPr>
              <a:t>Updates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72404">
            <a:off x="-4179306" y="8493360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7" y="0"/>
                </a:lnTo>
                <a:lnTo>
                  <a:pt x="11629617" y="4686052"/>
                </a:lnTo>
                <a:lnTo>
                  <a:pt x="0" y="4686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 rot="1972404">
            <a:off x="11444492" y="-2668043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6" y="0"/>
                </a:lnTo>
                <a:lnTo>
                  <a:pt x="11629616" y="4686051"/>
                </a:lnTo>
                <a:lnTo>
                  <a:pt x="0" y="4686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15097812" y="7944706"/>
            <a:ext cx="2991286" cy="2456594"/>
          </a:xfrm>
          <a:custGeom>
            <a:avLst/>
            <a:gdLst/>
            <a:ahLst/>
            <a:cxnLst/>
            <a:rect l="l" t="t" r="r" b="b"/>
            <a:pathLst>
              <a:path w="2991286" h="2456594">
                <a:moveTo>
                  <a:pt x="0" y="0"/>
                </a:moveTo>
                <a:lnTo>
                  <a:pt x="2991286" y="0"/>
                </a:lnTo>
                <a:lnTo>
                  <a:pt x="2991286" y="2456594"/>
                </a:lnTo>
                <a:lnTo>
                  <a:pt x="0" y="2456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1777868" y="2484639"/>
            <a:ext cx="14770203" cy="127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90"/>
              </a:lnSpc>
              <a:spcBef>
                <a:spcPct val="0"/>
              </a:spcBef>
            </a:pPr>
            <a:r>
              <a:rPr lang="en-US" sz="8513">
                <a:solidFill>
                  <a:srgbClr val="FBFEFB"/>
                </a:solidFill>
                <a:latin typeface="Chewy Bold"/>
              </a:rPr>
              <a:t>Triggers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787078" y="14323"/>
            <a:ext cx="1981580" cy="1570852"/>
          </a:xfrm>
          <a:custGeom>
            <a:avLst/>
            <a:gdLst/>
            <a:ahLst/>
            <a:cxnLst/>
            <a:rect l="l" t="t" r="r" b="b"/>
            <a:pathLst>
              <a:path w="1981580" h="1570852">
                <a:moveTo>
                  <a:pt x="0" y="0"/>
                </a:moveTo>
                <a:lnTo>
                  <a:pt x="1981580" y="0"/>
                </a:lnTo>
                <a:lnTo>
                  <a:pt x="1981580" y="1570853"/>
                </a:lnTo>
                <a:lnTo>
                  <a:pt x="0" y="157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 flipV="1">
            <a:off x="10669847" y="6774993"/>
            <a:ext cx="4812904" cy="882220"/>
          </a:xfrm>
          <a:custGeom>
            <a:avLst/>
            <a:gdLst/>
            <a:ahLst/>
            <a:cxnLst/>
            <a:rect l="l" t="t" r="r" b="b"/>
            <a:pathLst>
              <a:path w="4812904" h="882220">
                <a:moveTo>
                  <a:pt x="0" y="882221"/>
                </a:moveTo>
                <a:lnTo>
                  <a:pt x="4812904" y="882221"/>
                </a:lnTo>
                <a:lnTo>
                  <a:pt x="4812904" y="0"/>
                </a:lnTo>
                <a:lnTo>
                  <a:pt x="0" y="0"/>
                </a:lnTo>
                <a:lnTo>
                  <a:pt x="0" y="8822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Freeform 8"/>
          <p:cNvSpPr/>
          <p:nvPr/>
        </p:nvSpPr>
        <p:spPr>
          <a:xfrm rot="-1386956">
            <a:off x="10482642" y="673032"/>
            <a:ext cx="3657600" cy="1119525"/>
          </a:xfrm>
          <a:custGeom>
            <a:avLst/>
            <a:gdLst/>
            <a:ahLst/>
            <a:cxnLst/>
            <a:rect l="l" t="t" r="r" b="b"/>
            <a:pathLst>
              <a:path w="3657600" h="1119525">
                <a:moveTo>
                  <a:pt x="0" y="0"/>
                </a:moveTo>
                <a:lnTo>
                  <a:pt x="3657600" y="0"/>
                </a:lnTo>
                <a:lnTo>
                  <a:pt x="3657600" y="1119525"/>
                </a:lnTo>
                <a:lnTo>
                  <a:pt x="0" y="11195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TextBox 9"/>
          <p:cNvSpPr txBox="1"/>
          <p:nvPr/>
        </p:nvSpPr>
        <p:spPr>
          <a:xfrm>
            <a:off x="5818682" y="4103643"/>
            <a:ext cx="6224994" cy="185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>
                <a:solidFill>
                  <a:srgbClr val="FBFEFB"/>
                </a:solidFill>
                <a:latin typeface="Mali"/>
              </a:rPr>
              <a:t>Create records on new Pet</a:t>
            </a: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>
                <a:solidFill>
                  <a:srgbClr val="FBFEFB"/>
                </a:solidFill>
                <a:latin typeface="Mali"/>
              </a:rPr>
              <a:t>Update Estado de </a:t>
            </a:r>
            <a:r>
              <a:rPr lang="en-US" sz="2862" dirty="0" err="1">
                <a:solidFill>
                  <a:srgbClr val="FBFEFB"/>
                </a:solidFill>
                <a:latin typeface="Mali"/>
              </a:rPr>
              <a:t>Adoção</a:t>
            </a:r>
            <a:endParaRPr lang="en-US" sz="2862" dirty="0">
              <a:solidFill>
                <a:srgbClr val="FBFEFB"/>
              </a:solidFill>
              <a:latin typeface="Mali"/>
            </a:endParaRP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>
                <a:solidFill>
                  <a:srgbClr val="FBFEFB"/>
                </a:solidFill>
                <a:latin typeface="Mali"/>
              </a:rPr>
              <a:t>Ensure Valid Adoption</a:t>
            </a: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>
                <a:solidFill>
                  <a:srgbClr val="FBFEFB"/>
                </a:solidFill>
                <a:latin typeface="Mali"/>
              </a:rPr>
              <a:t>Ensure Parent 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1972404">
            <a:off x="-4179306" y="8493360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7" y="0"/>
                </a:lnTo>
                <a:lnTo>
                  <a:pt x="11629617" y="4686052"/>
                </a:lnTo>
                <a:lnTo>
                  <a:pt x="0" y="4686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 rot="1972404">
            <a:off x="11444492" y="-2668043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6" y="0"/>
                </a:lnTo>
                <a:lnTo>
                  <a:pt x="11629616" y="4686051"/>
                </a:lnTo>
                <a:lnTo>
                  <a:pt x="0" y="4686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Freeform 5"/>
          <p:cNvSpPr/>
          <p:nvPr/>
        </p:nvSpPr>
        <p:spPr>
          <a:xfrm rot="512696">
            <a:off x="4495387" y="2665349"/>
            <a:ext cx="1042078" cy="1097975"/>
          </a:xfrm>
          <a:custGeom>
            <a:avLst/>
            <a:gdLst/>
            <a:ahLst/>
            <a:cxnLst/>
            <a:rect l="l" t="t" r="r" b="b"/>
            <a:pathLst>
              <a:path w="1042078" h="1097975">
                <a:moveTo>
                  <a:pt x="0" y="0"/>
                </a:moveTo>
                <a:lnTo>
                  <a:pt x="1042079" y="0"/>
                </a:lnTo>
                <a:lnTo>
                  <a:pt x="1042079" y="1097975"/>
                </a:lnTo>
                <a:lnTo>
                  <a:pt x="0" y="10979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 rot="-10511688">
            <a:off x="12693356" y="6023416"/>
            <a:ext cx="1042078" cy="1097975"/>
          </a:xfrm>
          <a:custGeom>
            <a:avLst/>
            <a:gdLst/>
            <a:ahLst/>
            <a:cxnLst/>
            <a:rect l="l" t="t" r="r" b="b"/>
            <a:pathLst>
              <a:path w="1042078" h="1097975">
                <a:moveTo>
                  <a:pt x="0" y="0"/>
                </a:moveTo>
                <a:lnTo>
                  <a:pt x="1042079" y="0"/>
                </a:lnTo>
                <a:lnTo>
                  <a:pt x="1042079" y="1097976"/>
                </a:lnTo>
                <a:lnTo>
                  <a:pt x="0" y="1097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 rot="9088883">
            <a:off x="258533" y="107104"/>
            <a:ext cx="1540334" cy="1577852"/>
          </a:xfrm>
          <a:custGeom>
            <a:avLst/>
            <a:gdLst/>
            <a:ahLst/>
            <a:cxnLst/>
            <a:rect l="l" t="t" r="r" b="b"/>
            <a:pathLst>
              <a:path w="1540334" h="1577852">
                <a:moveTo>
                  <a:pt x="0" y="0"/>
                </a:moveTo>
                <a:lnTo>
                  <a:pt x="1540334" y="0"/>
                </a:lnTo>
                <a:lnTo>
                  <a:pt x="1540334" y="1577852"/>
                </a:lnTo>
                <a:lnTo>
                  <a:pt x="0" y="1577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Freeform 8"/>
          <p:cNvSpPr/>
          <p:nvPr/>
        </p:nvSpPr>
        <p:spPr>
          <a:xfrm rot="-2183708">
            <a:off x="6349297" y="7060570"/>
            <a:ext cx="1540334" cy="1577852"/>
          </a:xfrm>
          <a:custGeom>
            <a:avLst/>
            <a:gdLst/>
            <a:ahLst/>
            <a:cxnLst/>
            <a:rect l="l" t="t" r="r" b="b"/>
            <a:pathLst>
              <a:path w="1540334" h="1577852">
                <a:moveTo>
                  <a:pt x="0" y="0"/>
                </a:moveTo>
                <a:lnTo>
                  <a:pt x="1540334" y="0"/>
                </a:lnTo>
                <a:lnTo>
                  <a:pt x="1540334" y="1577852"/>
                </a:lnTo>
                <a:lnTo>
                  <a:pt x="0" y="1577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6BD4015D-46DD-F76D-C7B8-2E8CD366E1BC}"/>
              </a:ext>
            </a:extLst>
          </p:cNvPr>
          <p:cNvSpPr txBox="1"/>
          <p:nvPr/>
        </p:nvSpPr>
        <p:spPr>
          <a:xfrm>
            <a:off x="7467907" y="4382488"/>
            <a:ext cx="3352185" cy="1413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005"/>
              </a:lnSpc>
              <a:spcBef>
                <a:spcPct val="0"/>
              </a:spcBef>
            </a:pPr>
            <a:r>
              <a:rPr lang="en-US" sz="9570" dirty="0">
                <a:solidFill>
                  <a:srgbClr val="FBFEFB"/>
                </a:solidFill>
                <a:latin typeface="Lazydog Bold"/>
              </a:rPr>
              <a:t>Demo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D6FA468-BF79-4607-8EEA-03FDE1820ECC}"/>
              </a:ext>
            </a:extLst>
          </p:cNvPr>
          <p:cNvSpPr txBox="1"/>
          <p:nvPr/>
        </p:nvSpPr>
        <p:spPr>
          <a:xfrm>
            <a:off x="7467906" y="4427457"/>
            <a:ext cx="3352185" cy="1413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005"/>
              </a:lnSpc>
              <a:spcBef>
                <a:spcPct val="0"/>
              </a:spcBef>
            </a:pPr>
            <a:r>
              <a:rPr lang="en-US" sz="9570" dirty="0">
                <a:solidFill>
                  <a:srgbClr val="FBFEFB"/>
                </a:solidFill>
                <a:latin typeface="Lazydog Bo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085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72404">
            <a:off x="-4179306" y="8493360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7" y="0"/>
                </a:lnTo>
                <a:lnTo>
                  <a:pt x="11629617" y="4686052"/>
                </a:lnTo>
                <a:lnTo>
                  <a:pt x="0" y="4686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 rot="1972404">
            <a:off x="11444492" y="-2668043"/>
            <a:ext cx="11629617" cy="4686051"/>
          </a:xfrm>
          <a:custGeom>
            <a:avLst/>
            <a:gdLst/>
            <a:ahLst/>
            <a:cxnLst/>
            <a:rect l="l" t="t" r="r" b="b"/>
            <a:pathLst>
              <a:path w="11629617" h="4686051">
                <a:moveTo>
                  <a:pt x="0" y="0"/>
                </a:moveTo>
                <a:lnTo>
                  <a:pt x="11629616" y="0"/>
                </a:lnTo>
                <a:lnTo>
                  <a:pt x="11629616" y="4686051"/>
                </a:lnTo>
                <a:lnTo>
                  <a:pt x="0" y="4686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15097812" y="7944706"/>
            <a:ext cx="2991286" cy="2456594"/>
          </a:xfrm>
          <a:custGeom>
            <a:avLst/>
            <a:gdLst/>
            <a:ahLst/>
            <a:cxnLst/>
            <a:rect l="l" t="t" r="r" b="b"/>
            <a:pathLst>
              <a:path w="2991286" h="2456594">
                <a:moveTo>
                  <a:pt x="0" y="0"/>
                </a:moveTo>
                <a:lnTo>
                  <a:pt x="2991286" y="0"/>
                </a:lnTo>
                <a:lnTo>
                  <a:pt x="2991286" y="2456594"/>
                </a:lnTo>
                <a:lnTo>
                  <a:pt x="0" y="2456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5648819" y="2544098"/>
            <a:ext cx="6990361" cy="1272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790"/>
              </a:lnSpc>
              <a:spcBef>
                <a:spcPct val="0"/>
              </a:spcBef>
            </a:pPr>
            <a:r>
              <a:rPr lang="en-US" sz="8513" dirty="0" err="1">
                <a:solidFill>
                  <a:srgbClr val="FBFEFB"/>
                </a:solidFill>
                <a:latin typeface="Chewy Bold"/>
              </a:rPr>
              <a:t>Trabalho</a:t>
            </a:r>
            <a:r>
              <a:rPr lang="en-US" sz="8513" dirty="0">
                <a:solidFill>
                  <a:srgbClr val="FBFEFB"/>
                </a:solidFill>
                <a:latin typeface="Chewy Bold"/>
              </a:rPr>
              <a:t> </a:t>
            </a:r>
            <a:r>
              <a:rPr lang="en-US" sz="8513" dirty="0" err="1">
                <a:solidFill>
                  <a:srgbClr val="FBFEFB"/>
                </a:solidFill>
                <a:latin typeface="Chewy Bold"/>
              </a:rPr>
              <a:t>futuro</a:t>
            </a:r>
            <a:endParaRPr lang="en-US" sz="8513" dirty="0">
              <a:solidFill>
                <a:srgbClr val="FBFEFB"/>
              </a:solidFill>
              <a:latin typeface="Chewy Bold"/>
            </a:endParaRPr>
          </a:p>
        </p:txBody>
      </p:sp>
      <p:sp>
        <p:nvSpPr>
          <p:cNvPr id="6" name="Freeform 6"/>
          <p:cNvSpPr/>
          <p:nvPr/>
        </p:nvSpPr>
        <p:spPr>
          <a:xfrm rot="-10800000">
            <a:off x="787078" y="14323"/>
            <a:ext cx="1981580" cy="1570852"/>
          </a:xfrm>
          <a:custGeom>
            <a:avLst/>
            <a:gdLst/>
            <a:ahLst/>
            <a:cxnLst/>
            <a:rect l="l" t="t" r="r" b="b"/>
            <a:pathLst>
              <a:path w="1981580" h="1570852">
                <a:moveTo>
                  <a:pt x="0" y="0"/>
                </a:moveTo>
                <a:lnTo>
                  <a:pt x="1981580" y="0"/>
                </a:lnTo>
                <a:lnTo>
                  <a:pt x="1981580" y="1570853"/>
                </a:lnTo>
                <a:lnTo>
                  <a:pt x="0" y="1570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 flipV="1">
            <a:off x="10669847" y="6774993"/>
            <a:ext cx="4812904" cy="882220"/>
          </a:xfrm>
          <a:custGeom>
            <a:avLst/>
            <a:gdLst/>
            <a:ahLst/>
            <a:cxnLst/>
            <a:rect l="l" t="t" r="r" b="b"/>
            <a:pathLst>
              <a:path w="4812904" h="882220">
                <a:moveTo>
                  <a:pt x="0" y="882221"/>
                </a:moveTo>
                <a:lnTo>
                  <a:pt x="4812904" y="882221"/>
                </a:lnTo>
                <a:lnTo>
                  <a:pt x="4812904" y="0"/>
                </a:lnTo>
                <a:lnTo>
                  <a:pt x="0" y="0"/>
                </a:lnTo>
                <a:lnTo>
                  <a:pt x="0" y="8822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Freeform 8"/>
          <p:cNvSpPr/>
          <p:nvPr/>
        </p:nvSpPr>
        <p:spPr>
          <a:xfrm rot="-1386956">
            <a:off x="10482642" y="673032"/>
            <a:ext cx="3657600" cy="1119525"/>
          </a:xfrm>
          <a:custGeom>
            <a:avLst/>
            <a:gdLst/>
            <a:ahLst/>
            <a:cxnLst/>
            <a:rect l="l" t="t" r="r" b="b"/>
            <a:pathLst>
              <a:path w="3657600" h="1119525">
                <a:moveTo>
                  <a:pt x="0" y="0"/>
                </a:moveTo>
                <a:lnTo>
                  <a:pt x="3657600" y="0"/>
                </a:lnTo>
                <a:lnTo>
                  <a:pt x="3657600" y="1119525"/>
                </a:lnTo>
                <a:lnTo>
                  <a:pt x="0" y="11195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TextBox 9"/>
          <p:cNvSpPr txBox="1"/>
          <p:nvPr/>
        </p:nvSpPr>
        <p:spPr>
          <a:xfrm>
            <a:off x="5423940" y="4318725"/>
            <a:ext cx="7440118" cy="2338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 err="1">
                <a:solidFill>
                  <a:srgbClr val="FBFEFB"/>
                </a:solidFill>
                <a:latin typeface="Mali"/>
              </a:rPr>
              <a:t>Criar</a:t>
            </a:r>
            <a:r>
              <a:rPr lang="en-US" sz="2862" dirty="0">
                <a:solidFill>
                  <a:srgbClr val="FBFEFB"/>
                </a:solidFill>
                <a:latin typeface="Mali"/>
              </a:rPr>
              <a:t> </a:t>
            </a:r>
            <a:r>
              <a:rPr lang="en-US" sz="2862" dirty="0" err="1">
                <a:solidFill>
                  <a:srgbClr val="FBFEFB"/>
                </a:solidFill>
                <a:latin typeface="Mali"/>
              </a:rPr>
              <a:t>pesquisa</a:t>
            </a:r>
            <a:r>
              <a:rPr lang="en-US" sz="2862" dirty="0">
                <a:solidFill>
                  <a:srgbClr val="FBFEFB"/>
                </a:solidFill>
                <a:latin typeface="Mali"/>
              </a:rPr>
              <a:t> de </a:t>
            </a:r>
            <a:r>
              <a:rPr lang="en-US" sz="2862" dirty="0" err="1">
                <a:solidFill>
                  <a:srgbClr val="FBFEFB"/>
                </a:solidFill>
                <a:latin typeface="Mali"/>
              </a:rPr>
              <a:t>cliente</a:t>
            </a:r>
            <a:r>
              <a:rPr lang="en-US" sz="2862" dirty="0">
                <a:solidFill>
                  <a:srgbClr val="FBFEFB"/>
                </a:solidFill>
                <a:latin typeface="Mali"/>
              </a:rPr>
              <a:t> + </a:t>
            </a:r>
            <a:r>
              <a:rPr lang="en-US" sz="2862" dirty="0" err="1">
                <a:solidFill>
                  <a:srgbClr val="FBFEFB"/>
                </a:solidFill>
                <a:latin typeface="Mali"/>
              </a:rPr>
              <a:t>registo</a:t>
            </a:r>
            <a:r>
              <a:rPr lang="en-US" sz="2862" dirty="0">
                <a:solidFill>
                  <a:srgbClr val="FBFEFB"/>
                </a:solidFill>
                <a:latin typeface="Mali"/>
              </a:rPr>
              <a:t> de </a:t>
            </a:r>
            <a:r>
              <a:rPr lang="en-US" sz="2862" dirty="0" err="1">
                <a:solidFill>
                  <a:srgbClr val="FBFEFB"/>
                </a:solidFill>
                <a:latin typeface="Mali"/>
              </a:rPr>
              <a:t>adoções</a:t>
            </a:r>
            <a:endParaRPr lang="en-US" sz="2862" dirty="0">
              <a:solidFill>
                <a:srgbClr val="FBFEFB"/>
              </a:solidFill>
              <a:latin typeface="Mali"/>
            </a:endParaRP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r>
              <a:rPr lang="en-US" sz="2862" dirty="0" err="1">
                <a:solidFill>
                  <a:srgbClr val="FBFEFB"/>
                </a:solidFill>
                <a:latin typeface="Mali"/>
              </a:rPr>
              <a:t>Adicionar</a:t>
            </a:r>
            <a:r>
              <a:rPr lang="en-US" sz="2862" dirty="0">
                <a:solidFill>
                  <a:srgbClr val="FBFEFB"/>
                </a:solidFill>
                <a:latin typeface="Mali"/>
              </a:rPr>
              <a:t> </a:t>
            </a:r>
            <a:r>
              <a:rPr lang="en-US" sz="2862" dirty="0" err="1">
                <a:solidFill>
                  <a:srgbClr val="FBFEFB"/>
                </a:solidFill>
                <a:latin typeface="Mali"/>
              </a:rPr>
              <a:t>opção</a:t>
            </a:r>
            <a:r>
              <a:rPr lang="en-US" sz="2862" dirty="0">
                <a:solidFill>
                  <a:srgbClr val="FBFEFB"/>
                </a:solidFill>
                <a:latin typeface="Mali"/>
              </a:rPr>
              <a:t> de </a:t>
            </a:r>
            <a:r>
              <a:rPr lang="en-US" sz="2862" dirty="0" err="1">
                <a:solidFill>
                  <a:srgbClr val="FBFEFB"/>
                </a:solidFill>
                <a:latin typeface="Mali"/>
              </a:rPr>
              <a:t>Ordenamento</a:t>
            </a:r>
            <a:r>
              <a:rPr lang="en-US" sz="2862" dirty="0">
                <a:solidFill>
                  <a:srgbClr val="FBFEFB"/>
                </a:solidFill>
                <a:latin typeface="Mali"/>
              </a:rPr>
              <a:t> dos </a:t>
            </a:r>
            <a:r>
              <a:rPr lang="en-US" sz="2862" dirty="0" err="1">
                <a:solidFill>
                  <a:srgbClr val="FBFEFB"/>
                </a:solidFill>
                <a:latin typeface="Mali"/>
              </a:rPr>
              <a:t>animais</a:t>
            </a:r>
            <a:endParaRPr lang="en-US" sz="2862" dirty="0">
              <a:solidFill>
                <a:srgbClr val="FBFEFB"/>
              </a:solidFill>
              <a:latin typeface="Mali"/>
            </a:endParaRPr>
          </a:p>
          <a:p>
            <a:pPr marL="617999" lvl="1" indent="-309000" algn="ctr">
              <a:lnSpc>
                <a:spcPts val="3721"/>
              </a:lnSpc>
              <a:buFont typeface="Arial"/>
              <a:buChar char="•"/>
            </a:pPr>
            <a:endParaRPr lang="en-US" sz="2862" dirty="0">
              <a:solidFill>
                <a:srgbClr val="FBFEFB"/>
              </a:solidFill>
              <a:latin typeface="Mali"/>
            </a:endParaRPr>
          </a:p>
        </p:txBody>
      </p:sp>
    </p:spTree>
    <p:extLst>
      <p:ext uri="{BB962C8B-B14F-4D97-AF65-F5344CB8AC3E}">
        <p14:creationId xmlns:p14="http://schemas.microsoft.com/office/powerpoint/2010/main" val="211666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150</Words>
  <Application>Microsoft Office PowerPoint</Application>
  <PresentationFormat>Personalizados</PresentationFormat>
  <Paragraphs>29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5" baseType="lpstr">
      <vt:lpstr>อีฟดอวอิ้ง</vt:lpstr>
      <vt:lpstr>Chewy Bold</vt:lpstr>
      <vt:lpstr>Halley Bold</vt:lpstr>
      <vt:lpstr>Mali</vt:lpstr>
      <vt:lpstr>Calibri</vt:lpstr>
      <vt:lpstr>Arial</vt:lpstr>
      <vt:lpstr>Lazydog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profissional hotel para pets colorida e ilustrada com fotos</dc:title>
  <cp:lastModifiedBy>Francisco Murcela</cp:lastModifiedBy>
  <cp:revision>3</cp:revision>
  <dcterms:created xsi:type="dcterms:W3CDTF">2006-08-16T00:00:00Z</dcterms:created>
  <dcterms:modified xsi:type="dcterms:W3CDTF">2024-05-31T09:23:44Z</dcterms:modified>
  <dc:identifier>DAGGv7gujxs</dc:identifier>
</cp:coreProperties>
</file>