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83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0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216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26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33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873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011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9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764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07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6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77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3743-BB75-4F9D-B60C-789E511EFA98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7557-AE82-4BC6-AE4D-C384FEE52A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19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PT" b="1" dirty="0" smtClean="0"/>
              <a:t>AI Challenge – Boston Housing</a:t>
            </a:r>
            <a:endParaRPr lang="pt-PT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PT" b="1" dirty="0" smtClean="0"/>
              <a:t>Francisco Simões</a:t>
            </a:r>
            <a:endParaRPr lang="pt-PT" b="1" dirty="0"/>
          </a:p>
        </p:txBody>
      </p:sp>
      <p:pic>
        <p:nvPicPr>
          <p:cNvPr id="1026" name="Picture 2" descr="Accenture Logo | Significado, História 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465" y="4036629"/>
            <a:ext cx="3794535" cy="213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9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The Problem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dirty="0" smtClean="0"/>
          </a:p>
          <a:p>
            <a:endParaRPr lang="pt-PT" b="1" dirty="0"/>
          </a:p>
          <a:p>
            <a:endParaRPr lang="pt-PT" b="1" dirty="0" smtClean="0"/>
          </a:p>
          <a:p>
            <a:r>
              <a:rPr lang="pt-PT" b="1" dirty="0" smtClean="0"/>
              <a:t>Estimate house prices in the Boston area, using </a:t>
            </a:r>
            <a:r>
              <a:rPr lang="pt-PT" b="1" i="1" dirty="0" smtClean="0"/>
              <a:t>machine learning</a:t>
            </a:r>
            <a:r>
              <a:rPr lang="pt-PT" b="1" dirty="0" smtClean="0"/>
              <a:t> methods.</a:t>
            </a:r>
            <a:endParaRPr lang="pt-PT" b="1" dirty="0"/>
          </a:p>
        </p:txBody>
      </p:sp>
      <p:pic>
        <p:nvPicPr>
          <p:cNvPr id="4" name="Picture 2" descr="Accenture Logo | Significado, História e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563533" y="608807"/>
            <a:ext cx="2084438" cy="11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0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The Data</a:t>
            </a:r>
            <a:endParaRPr lang="pt-PT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8813" b="6226"/>
          <a:stretch/>
        </p:blipFill>
        <p:spPr>
          <a:xfrm>
            <a:off x="1144919" y="1533373"/>
            <a:ext cx="3390700" cy="50586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b="4191"/>
          <a:stretch/>
        </p:blipFill>
        <p:spPr>
          <a:xfrm>
            <a:off x="5632837" y="4257367"/>
            <a:ext cx="5507602" cy="250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8532" r="5104"/>
          <a:stretch/>
        </p:blipFill>
        <p:spPr>
          <a:xfrm>
            <a:off x="5486401" y="546196"/>
            <a:ext cx="5008056" cy="3711171"/>
          </a:xfrm>
          <a:prstGeom prst="rect">
            <a:avLst/>
          </a:prstGeom>
        </p:spPr>
      </p:pic>
      <p:pic>
        <p:nvPicPr>
          <p:cNvPr id="7" name="Picture 2" descr="Accenture Logo | Significado, História e 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563533" y="608807"/>
            <a:ext cx="2084438" cy="11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The Methods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2773"/>
            <a:ext cx="10515600" cy="4351338"/>
          </a:xfrm>
        </p:spPr>
        <p:txBody>
          <a:bodyPr/>
          <a:lstStyle/>
          <a:p>
            <a:r>
              <a:rPr lang="pt-PT" b="1" dirty="0" smtClean="0"/>
              <a:t>Linear Regression</a:t>
            </a:r>
          </a:p>
          <a:p>
            <a:endParaRPr lang="pt-PT" b="1" dirty="0" smtClean="0"/>
          </a:p>
          <a:p>
            <a:r>
              <a:rPr lang="pt-PT" b="1" dirty="0" smtClean="0"/>
              <a:t>Lasso Regression</a:t>
            </a:r>
          </a:p>
          <a:p>
            <a:endParaRPr lang="pt-PT" b="1" dirty="0" smtClean="0"/>
          </a:p>
          <a:p>
            <a:r>
              <a:rPr lang="pt-PT" b="1" dirty="0" smtClean="0"/>
              <a:t>Decision Trees</a:t>
            </a:r>
          </a:p>
          <a:p>
            <a:endParaRPr lang="pt-PT" b="1" dirty="0" smtClean="0"/>
          </a:p>
          <a:p>
            <a:r>
              <a:rPr lang="pt-PT" b="1" dirty="0" smtClean="0"/>
              <a:t>Deep Neural Networks</a:t>
            </a:r>
            <a:endParaRPr lang="pt-PT" b="1" dirty="0"/>
          </a:p>
        </p:txBody>
      </p:sp>
      <p:pic>
        <p:nvPicPr>
          <p:cNvPr id="4" name="Picture 2" descr="Accenture Logo | Significado, História e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563533" y="608807"/>
            <a:ext cx="2084438" cy="11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The Results</a:t>
            </a:r>
            <a:endParaRPr lang="pt-PT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074025"/>
              </p:ext>
            </p:extLst>
          </p:nvPr>
        </p:nvGraphicFramePr>
        <p:xfrm>
          <a:off x="838200" y="1825623"/>
          <a:ext cx="10181305" cy="4179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406">
                  <a:extLst>
                    <a:ext uri="{9D8B030D-6E8A-4147-A177-3AD203B41FA5}">
                      <a16:colId xmlns:a16="http://schemas.microsoft.com/office/drawing/2014/main" val="2447251329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1958575008"/>
                    </a:ext>
                  </a:extLst>
                </a:gridCol>
                <a:gridCol w="1946787">
                  <a:extLst>
                    <a:ext uri="{9D8B030D-6E8A-4147-A177-3AD203B41FA5}">
                      <a16:colId xmlns:a16="http://schemas.microsoft.com/office/drawing/2014/main" val="1861526497"/>
                    </a:ext>
                  </a:extLst>
                </a:gridCol>
                <a:gridCol w="2084439">
                  <a:extLst>
                    <a:ext uri="{9D8B030D-6E8A-4147-A177-3AD203B41FA5}">
                      <a16:colId xmlns:a16="http://schemas.microsoft.com/office/drawing/2014/main" val="60558683"/>
                    </a:ext>
                  </a:extLst>
                </a:gridCol>
                <a:gridCol w="1688692">
                  <a:extLst>
                    <a:ext uri="{9D8B030D-6E8A-4147-A177-3AD203B41FA5}">
                      <a16:colId xmlns:a16="http://schemas.microsoft.com/office/drawing/2014/main" val="3454520569"/>
                    </a:ext>
                  </a:extLst>
                </a:gridCol>
              </a:tblGrid>
              <a:tr h="396467">
                <a:tc>
                  <a:txBody>
                    <a:bodyPr/>
                    <a:lstStyle/>
                    <a:p>
                      <a:pPr algn="r"/>
                      <a:r>
                        <a:rPr lang="pt-PT" b="1" i="1" u="none" dirty="0" smtClean="0"/>
                        <a:t>RMSE:</a:t>
                      </a:r>
                      <a:endParaRPr lang="pt-PT" b="1" i="1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Mean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Median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25-percentile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/>
                        <a:t>75-percentile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105764"/>
                  </a:ext>
                </a:extLst>
              </a:tr>
              <a:tr h="865439">
                <a:tc>
                  <a:txBody>
                    <a:bodyPr/>
                    <a:lstStyle/>
                    <a:p>
                      <a:r>
                        <a:rPr lang="pt-PT" b="1" dirty="0" smtClean="0"/>
                        <a:t>Decision</a:t>
                      </a:r>
                      <a:r>
                        <a:rPr lang="pt-PT" b="1" baseline="0" dirty="0" smtClean="0"/>
                        <a:t> Trees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5.00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5.03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4.37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5.51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956072"/>
                  </a:ext>
                </a:extLst>
              </a:tr>
              <a:tr h="972468">
                <a:tc>
                  <a:txBody>
                    <a:bodyPr/>
                    <a:lstStyle/>
                    <a:p>
                      <a:r>
                        <a:rPr lang="pt-PT" b="1" dirty="0" smtClean="0"/>
                        <a:t>Linear Regression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5.26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5.26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4.93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 smtClean="0"/>
                        <a:t>5.55</a:t>
                      </a:r>
                    </a:p>
                    <a:p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834649"/>
                  </a:ext>
                </a:extLst>
              </a:tr>
              <a:tr h="972468">
                <a:tc>
                  <a:txBody>
                    <a:bodyPr/>
                    <a:lstStyle/>
                    <a:p>
                      <a:r>
                        <a:rPr lang="pt-PT" b="1" dirty="0" smtClean="0"/>
                        <a:t>Lasso Regression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5.64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5.64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5.34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 smtClean="0"/>
                        <a:t>5.96</a:t>
                      </a:r>
                    </a:p>
                    <a:p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87054"/>
                  </a:ext>
                </a:extLst>
              </a:tr>
              <a:tr h="972468">
                <a:tc>
                  <a:txBody>
                    <a:bodyPr/>
                    <a:lstStyle/>
                    <a:p>
                      <a:r>
                        <a:rPr lang="pt-PT" b="1" dirty="0" smtClean="0"/>
                        <a:t>Deep Neural Networks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12.42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9.99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8.91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 smtClean="0"/>
                        <a:t>12.47</a:t>
                      </a:r>
                    </a:p>
                    <a:p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982192"/>
                  </a:ext>
                </a:extLst>
              </a:tr>
            </a:tbl>
          </a:graphicData>
        </a:graphic>
      </p:graphicFrame>
      <p:pic>
        <p:nvPicPr>
          <p:cNvPr id="4" name="Picture 2" descr="Accenture Logo | Significado, História e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563533" y="608807"/>
            <a:ext cx="2084438" cy="11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17755" y="2376529"/>
            <a:ext cx="0" cy="301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422180" y="3697637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</a:t>
            </a:r>
            <a:r>
              <a:rPr lang="pt-PT" dirty="0" smtClean="0"/>
              <a:t>est to worst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42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The Results - example</a:t>
            </a:r>
            <a:endParaRPr lang="pt-PT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547887"/>
              </p:ext>
            </p:extLst>
          </p:nvPr>
        </p:nvGraphicFramePr>
        <p:xfrm>
          <a:off x="838200" y="1690688"/>
          <a:ext cx="4461387" cy="4619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406">
                  <a:extLst>
                    <a:ext uri="{9D8B030D-6E8A-4147-A177-3AD203B41FA5}">
                      <a16:colId xmlns:a16="http://schemas.microsoft.com/office/drawing/2014/main" val="2447251329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1958575008"/>
                    </a:ext>
                  </a:extLst>
                </a:gridCol>
              </a:tblGrid>
              <a:tr h="836202">
                <a:tc>
                  <a:txBody>
                    <a:bodyPr/>
                    <a:lstStyle/>
                    <a:p>
                      <a:pPr algn="l"/>
                      <a:r>
                        <a:rPr lang="pt-PT" b="1" i="0" u="sng" dirty="0" smtClean="0"/>
                        <a:t>Observation Value</a:t>
                      </a:r>
                      <a:endParaRPr lang="pt-PT" b="1" i="0" u="sng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1" i="0" u="sng" dirty="0" smtClean="0"/>
                        <a:t>20.10</a:t>
                      </a:r>
                      <a:endParaRPr lang="pt-PT" b="1" i="0" u="sng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105764"/>
                  </a:ext>
                </a:extLst>
              </a:tr>
              <a:tr h="865439">
                <a:tc>
                  <a:txBody>
                    <a:bodyPr/>
                    <a:lstStyle/>
                    <a:p>
                      <a:r>
                        <a:rPr lang="pt-PT" b="1" dirty="0" smtClean="0"/>
                        <a:t>Decision</a:t>
                      </a:r>
                      <a:r>
                        <a:rPr lang="pt-PT" b="1" baseline="0" dirty="0" smtClean="0"/>
                        <a:t> Trees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19.30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956072"/>
                  </a:ext>
                </a:extLst>
              </a:tr>
              <a:tr h="972468">
                <a:tc>
                  <a:txBody>
                    <a:bodyPr/>
                    <a:lstStyle/>
                    <a:p>
                      <a:r>
                        <a:rPr lang="pt-PT" b="1" dirty="0" smtClean="0"/>
                        <a:t>Linear Regression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20.08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834649"/>
                  </a:ext>
                </a:extLst>
              </a:tr>
              <a:tr h="972468">
                <a:tc>
                  <a:txBody>
                    <a:bodyPr/>
                    <a:lstStyle/>
                    <a:p>
                      <a:r>
                        <a:rPr lang="pt-PT" b="1" dirty="0" smtClean="0"/>
                        <a:t>Lasso Regression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19.70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87054"/>
                  </a:ext>
                </a:extLst>
              </a:tr>
              <a:tr h="972468">
                <a:tc>
                  <a:txBody>
                    <a:bodyPr/>
                    <a:lstStyle/>
                    <a:p>
                      <a:r>
                        <a:rPr lang="pt-PT" b="1" dirty="0" smtClean="0"/>
                        <a:t>Deep Neural Networks</a:t>
                      </a:r>
                      <a:endParaRPr lang="pt-PT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20.59</a:t>
                      </a:r>
                      <a:endParaRPr lang="pt-PT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982192"/>
                  </a:ext>
                </a:extLst>
              </a:tr>
            </a:tbl>
          </a:graphicData>
        </a:graphic>
      </p:graphicFrame>
      <p:pic>
        <p:nvPicPr>
          <p:cNvPr id="4" name="Picture 2" descr="Accenture Logo | Significado, História e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563533" y="608807"/>
            <a:ext cx="2084438" cy="11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8532" r="5104"/>
          <a:stretch/>
        </p:blipFill>
        <p:spPr>
          <a:xfrm>
            <a:off x="5299587" y="1690688"/>
            <a:ext cx="5910294" cy="437976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905135" y="1848465"/>
            <a:ext cx="0" cy="368709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4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The Conclusions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dirty="0" smtClean="0"/>
          </a:p>
          <a:p>
            <a:r>
              <a:rPr lang="pt-PT" b="1" dirty="0" smtClean="0"/>
              <a:t>We would </a:t>
            </a:r>
            <a:r>
              <a:rPr lang="pt-PT" b="1" i="1" dirty="0" smtClean="0"/>
              <a:t>recomend</a:t>
            </a:r>
            <a:r>
              <a:rPr lang="pt-PT" b="1" dirty="0" smtClean="0"/>
              <a:t> using Linear Regression or Decision Trees in this context.</a:t>
            </a:r>
          </a:p>
          <a:p>
            <a:endParaRPr lang="pt-PT" b="1" dirty="0"/>
          </a:p>
          <a:p>
            <a:r>
              <a:rPr lang="pt-PT" b="1" dirty="0" smtClean="0"/>
              <a:t>We would </a:t>
            </a:r>
            <a:r>
              <a:rPr lang="pt-PT" b="1" i="1" u="sng" dirty="0" smtClean="0"/>
              <a:t>not</a:t>
            </a:r>
            <a:r>
              <a:rPr lang="pt-PT" b="1" i="1" dirty="0" smtClean="0"/>
              <a:t> recomend</a:t>
            </a:r>
            <a:r>
              <a:rPr lang="pt-PT" b="1" dirty="0" smtClean="0"/>
              <a:t> using Deep Neural Networks due to it’s black blox nature.</a:t>
            </a:r>
            <a:endParaRPr lang="pt-PT" b="1" dirty="0"/>
          </a:p>
        </p:txBody>
      </p:sp>
      <p:pic>
        <p:nvPicPr>
          <p:cNvPr id="4" name="Picture 2" descr="Accenture Logo | Significado, História e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563533" y="608807"/>
            <a:ext cx="2084438" cy="11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8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Helvetica</vt:lpstr>
      <vt:lpstr>Office Theme</vt:lpstr>
      <vt:lpstr>AI Challenge – Boston Housing</vt:lpstr>
      <vt:lpstr>The Problem</vt:lpstr>
      <vt:lpstr>The Data</vt:lpstr>
      <vt:lpstr>The Methods</vt:lpstr>
      <vt:lpstr>The Results</vt:lpstr>
      <vt:lpstr>The Results - example</vt:lpstr>
      <vt:lpstr>The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Challenge – Boston Housing</dc:title>
  <dc:creator>Francisco Simões</dc:creator>
  <cp:lastModifiedBy>Francisco Simões</cp:lastModifiedBy>
  <cp:revision>4</cp:revision>
  <dcterms:created xsi:type="dcterms:W3CDTF">2021-01-27T12:22:35Z</dcterms:created>
  <dcterms:modified xsi:type="dcterms:W3CDTF">2021-01-27T12:51:52Z</dcterms:modified>
</cp:coreProperties>
</file>