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Fitting the Smile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235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Industry standard optimization algorithm: </a:t>
            </a:r>
            <a:r>
              <a:rPr lang="pt-PT" b="1" dirty="0" smtClean="0"/>
              <a:t>Levenberg-Marquardt</a:t>
            </a:r>
          </a:p>
          <a:p>
            <a:endParaRPr lang="pt-PT" dirty="0" smtClean="0"/>
          </a:p>
          <a:p>
            <a:r>
              <a:rPr lang="pt-PT" dirty="0" smtClean="0"/>
              <a:t>It is a local optimization algorithm</a:t>
            </a:r>
          </a:p>
          <a:p>
            <a:endParaRPr lang="pt-PT" dirty="0" smtClean="0"/>
          </a:p>
          <a:p>
            <a:r>
              <a:rPr lang="pt-PT" dirty="0" smtClean="0"/>
              <a:t>Advantage: Fast</a:t>
            </a:r>
          </a:p>
          <a:p>
            <a:endParaRPr lang="pt-PT" dirty="0" smtClean="0"/>
          </a:p>
          <a:p>
            <a:r>
              <a:rPr lang="pt-PT" dirty="0" smtClean="0"/>
              <a:t>Disadvantage: May get stuck in local minima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2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We can choose initial parameters to mitigate the disadvantages and amplify the advantages.</a:t>
            </a:r>
          </a:p>
          <a:p>
            <a:endParaRPr lang="pt-PT" dirty="0"/>
          </a:p>
          <a:p>
            <a:r>
              <a:rPr lang="pt-PT" dirty="0" smtClean="0"/>
              <a:t>Initial parameters close to the final solution will increase speed of the algorithm and reduce the risk of it finging a local minimum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4324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Before choosing initial parameters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We should choose initial parameters such that </a:t>
                </a:r>
                <a:r>
                  <a:rPr lang="pt-PT" b="1" dirty="0" smtClean="0"/>
                  <a:t>our</a:t>
                </a:r>
                <a:r>
                  <a:rPr lang="pt-PT" dirty="0" smtClean="0"/>
                  <a:t> </a:t>
                </a:r>
                <a:r>
                  <a:rPr lang="pt-PT" b="1" dirty="0" smtClean="0"/>
                  <a:t>fitting has same value and slope at the mone as the market volatility smile:</a:t>
                </a:r>
              </a:p>
              <a:p>
                <a:endParaRPr lang="pt-PT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𝑆𝐴𝐵𝑅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𝐴𝑇𝑀</m:t>
                        </m:r>
                      </m:sub>
                    </m:sSub>
                  </m:oMath>
                </a14:m>
                <a:r>
                  <a:rPr lang="pt-PT" dirty="0" smtClean="0">
                    <a:latin typeface="Cambria Math" panose="02040503050406030204" pitchFamily="18" charset="0"/>
                  </a:rPr>
                  <a:t>			</a:t>
                </a:r>
                <a:r>
                  <a:rPr lang="pt-PT" dirty="0" smtClean="0"/>
                  <a:t>(1)</a:t>
                </a:r>
              </a:p>
              <a:p>
                <a:pPr lvl="1"/>
                <a:endParaRPr lang="pt-PT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</a:t>
                </a:r>
                <a:r>
                  <a:rPr lang="pt-PT" b="1" dirty="0" smtClean="0"/>
                  <a:t>		</a:t>
                </a:r>
                <a:r>
                  <a:rPr lang="pt-PT" dirty="0" smtClean="0"/>
                  <a:t>(2)</a:t>
                </a:r>
              </a:p>
              <a:p>
                <a:pPr lvl="1"/>
                <a:endParaRPr lang="pt-PT" b="1" dirty="0" smtClean="0"/>
              </a:p>
              <a:p>
                <a:pPr lvl="1"/>
                <a:r>
                  <a:rPr lang="pt-PT" dirty="0" smtClean="0"/>
                  <a:t>With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pt-PT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8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1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We can solve equation (1) 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and we get a quadratic polynomial, such that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has two roots. Let them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PT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PT" b="0" dirty="0" smtClean="0"/>
              </a:p>
              <a:p>
                <a:endParaRPr lang="pt-PT" dirty="0" smtClean="0"/>
              </a:p>
              <a:p>
                <a:r>
                  <a:rPr lang="pt-PT" dirty="0" smtClean="0"/>
                  <a:t>Keep in mind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𝐴𝑇𝑀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dirty="0" smtClean="0"/>
              </a:p>
              <a:p>
                <a:endParaRPr lang="pt-PT" dirty="0"/>
              </a:p>
              <a:p>
                <a:r>
                  <a:rPr lang="pt-PT" dirty="0" smtClean="0"/>
                  <a:t>And so (2) gives way to</a:t>
                </a:r>
              </a:p>
              <a:p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 	(2.1)	</a:t>
                </a:r>
              </a:p>
              <a:p>
                <a:pPr marL="457200" lvl="1" indent="0">
                  <a:buNone/>
                </a:pPr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(2.2)</a:t>
                </a:r>
              </a:p>
              <a:p>
                <a:pPr lvl="1"/>
                <a:r>
                  <a:rPr lang="pt-PT" dirty="0" smtClean="0"/>
                  <a:t>Only uknowns are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, and so we should be able solve these ODEs using a two dimensional solver.</a:t>
                </a:r>
              </a:p>
              <a:p>
                <a:pPr marL="457200" lvl="1" indent="0">
                  <a:buNone/>
                </a:pPr>
                <a:endParaRPr lang="pt-PT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  <a:blipFill>
                <a:blip r:embed="rId2"/>
                <a:stretch>
                  <a:fillRect l="-146" t="-6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466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941</TotalTime>
  <Words>122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Trebuchet MS</vt:lpstr>
      <vt:lpstr>Wingdings 3</vt:lpstr>
      <vt:lpstr>Facet</vt:lpstr>
      <vt:lpstr>Fitting the Smile</vt:lpstr>
      <vt:lpstr>Introduction</vt:lpstr>
      <vt:lpstr>Introduction</vt:lpstr>
      <vt:lpstr>Before choosing initial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the Smile</dc:title>
  <dc:creator>Francisco Simões</dc:creator>
  <cp:lastModifiedBy>Francisco Simões</cp:lastModifiedBy>
  <cp:revision>8</cp:revision>
  <dcterms:created xsi:type="dcterms:W3CDTF">2020-04-15T15:31:23Z</dcterms:created>
  <dcterms:modified xsi:type="dcterms:W3CDTF">2020-04-17T23:59:00Z</dcterms:modified>
</cp:coreProperties>
</file>