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3" r:id="rId8"/>
    <p:sldId id="264" r:id="rId9"/>
    <p:sldId id="265" r:id="rId10"/>
    <p:sldId id="267" r:id="rId11"/>
    <p:sldId id="259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Fitting the Smile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235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0063"/>
            <a:ext cx="8596668" cy="357154"/>
          </a:xfrm>
        </p:spPr>
        <p:txBody>
          <a:bodyPr>
            <a:normAutofit fontScale="90000"/>
          </a:bodyPr>
          <a:lstStyle/>
          <a:p>
            <a:r>
              <a:rPr lang="pt-PT" sz="2000" dirty="0" smtClean="0"/>
              <a:t>…more examples</a:t>
            </a:r>
            <a:endParaRPr lang="pt-PT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7217"/>
            <a:ext cx="4183062" cy="313729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606026"/>
            <a:ext cx="4184650" cy="313848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5" y="3578021"/>
            <a:ext cx="4186581" cy="3139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19" y="3578021"/>
            <a:ext cx="4151316" cy="31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5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Smart parameters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 smtClean="0"/>
                  <a:t>We should choose initial parameters such that </a:t>
                </a:r>
                <a:r>
                  <a:rPr lang="pt-PT" b="1" dirty="0" smtClean="0"/>
                  <a:t>our</a:t>
                </a:r>
                <a:r>
                  <a:rPr lang="pt-PT" dirty="0" smtClean="0"/>
                  <a:t> </a:t>
                </a:r>
                <a:r>
                  <a:rPr lang="pt-PT" b="1" dirty="0" smtClean="0"/>
                  <a:t>fitting has same value and slope at the </a:t>
                </a:r>
                <a:r>
                  <a:rPr lang="pt-PT" b="1" dirty="0" smtClean="0"/>
                  <a:t>money </a:t>
                </a:r>
                <a:r>
                  <a:rPr lang="pt-PT" b="1" dirty="0" smtClean="0"/>
                  <a:t>as the market volatility smile:</a:t>
                </a:r>
              </a:p>
              <a:p>
                <a:endParaRPr lang="pt-PT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𝑆𝐴𝐵𝑅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𝐴𝑇𝑀</m:t>
                        </m:r>
                      </m:sub>
                    </m:sSub>
                  </m:oMath>
                </a14:m>
                <a:r>
                  <a:rPr lang="pt-PT" dirty="0" smtClean="0">
                    <a:latin typeface="Cambria Math" panose="02040503050406030204" pitchFamily="18" charset="0"/>
                  </a:rPr>
                  <a:t>			</a:t>
                </a:r>
                <a:r>
                  <a:rPr lang="pt-PT" dirty="0" smtClean="0"/>
                  <a:t>(1)</a:t>
                </a:r>
              </a:p>
              <a:p>
                <a:pPr lvl="1"/>
                <a:endParaRPr lang="pt-PT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	</a:t>
                </a:r>
                <a:r>
                  <a:rPr lang="pt-PT" b="1" dirty="0" smtClean="0"/>
                  <a:t>		</a:t>
                </a:r>
                <a:r>
                  <a:rPr lang="pt-PT" dirty="0" smtClean="0"/>
                  <a:t>(2)</a:t>
                </a:r>
              </a:p>
              <a:p>
                <a:pPr lvl="1"/>
                <a:endParaRPr lang="pt-PT" b="1" dirty="0" smtClean="0"/>
              </a:p>
              <a:p>
                <a:pPr lvl="1"/>
                <a:r>
                  <a:rPr lang="pt-PT" dirty="0" smtClean="0"/>
                  <a:t>With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PT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PT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pt-PT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 r="-8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1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2046" y="873211"/>
                <a:ext cx="8334861" cy="5280454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We can solve equation (1) for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and we get a quadratic polynomial, such that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has two roots. Let them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PT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PT" b="0" dirty="0" smtClean="0"/>
              </a:p>
              <a:p>
                <a:endParaRPr lang="pt-PT" dirty="0" smtClean="0"/>
              </a:p>
              <a:p>
                <a:r>
                  <a:rPr lang="pt-PT" dirty="0" smtClean="0"/>
                  <a:t>Keep in mind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𝐴𝑇𝑀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PT" dirty="0" smtClean="0"/>
              </a:p>
              <a:p>
                <a:endParaRPr lang="pt-PT" dirty="0"/>
              </a:p>
              <a:p>
                <a:r>
                  <a:rPr lang="pt-PT" dirty="0" smtClean="0"/>
                  <a:t>And so (2) gives way to</a:t>
                </a:r>
              </a:p>
              <a:p>
                <a:endParaRPr lang="pt-PT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 	(2.1)	</a:t>
                </a:r>
              </a:p>
              <a:p>
                <a:pPr marL="457200" lvl="1" indent="0">
                  <a:buNone/>
                </a:pPr>
                <a:endParaRPr lang="pt-PT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	(2.2)</a:t>
                </a:r>
              </a:p>
              <a:p>
                <a:pPr lvl="1"/>
                <a:r>
                  <a:rPr lang="pt-PT" dirty="0" smtClean="0"/>
                  <a:t>Only uknowns are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 smtClean="0"/>
                  <a:t>, and so we should be able solve these ODEs using a two dimensional solver.</a:t>
                </a:r>
              </a:p>
              <a:p>
                <a:pPr marL="457200" lvl="1" indent="0">
                  <a:buNone/>
                </a:pPr>
                <a:endParaRPr lang="pt-PT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046" y="873211"/>
                <a:ext cx="8334861" cy="5280454"/>
              </a:xfrm>
              <a:blipFill>
                <a:blip r:embed="rId2"/>
                <a:stretch>
                  <a:fillRect l="-146" t="-6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46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1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Industry standard optimization algorithm: </a:t>
            </a:r>
            <a:r>
              <a:rPr lang="pt-PT" b="1" dirty="0" smtClean="0"/>
              <a:t>Levenberg-Marquardt</a:t>
            </a:r>
          </a:p>
          <a:p>
            <a:endParaRPr lang="pt-PT" dirty="0" smtClean="0"/>
          </a:p>
          <a:p>
            <a:r>
              <a:rPr lang="pt-PT" dirty="0" smtClean="0"/>
              <a:t>It is a local optimization algorithm</a:t>
            </a:r>
          </a:p>
          <a:p>
            <a:endParaRPr lang="pt-PT" dirty="0" smtClean="0"/>
          </a:p>
          <a:p>
            <a:r>
              <a:rPr lang="pt-PT" dirty="0" smtClean="0"/>
              <a:t>Advantage: Fast</a:t>
            </a:r>
          </a:p>
          <a:p>
            <a:endParaRPr lang="pt-PT" dirty="0" smtClean="0"/>
          </a:p>
          <a:p>
            <a:r>
              <a:rPr lang="pt-PT" dirty="0" smtClean="0"/>
              <a:t>Disadvantage: May get stuck in local minima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29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We can choose initial parameters to mitigate the disadvantages and amplify the advantages.</a:t>
            </a:r>
          </a:p>
          <a:p>
            <a:endParaRPr lang="pt-PT" dirty="0"/>
          </a:p>
          <a:p>
            <a:r>
              <a:rPr lang="pt-PT" dirty="0" smtClean="0"/>
              <a:t>Initial parameters close to the final solution will increase speed of the algorithm and reduce the risk of it finging a local minimum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4324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Levenberg Marquat Algorithm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Gradient descent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5745" y="2737245"/>
                <a:ext cx="4185623" cy="6073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endParaRPr lang="pt-PT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5745" y="2737245"/>
                <a:ext cx="4185623" cy="607317"/>
              </a:xfrm>
              <a:blipFill>
                <a:blip r:embed="rId2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Gauss Newton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088384" y="2737245"/>
                <a:ext cx="4185617" cy="6073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𝐖𝐉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088384" y="2737245"/>
                <a:ext cx="4185617" cy="607317"/>
              </a:xfrm>
              <a:blipFill>
                <a:blip r:embed="rId3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>
            <a:stCxn id="5" idx="2"/>
            <a:endCxn id="19" idx="0"/>
          </p:cNvCxnSpPr>
          <p:nvPr/>
        </p:nvCxnSpPr>
        <p:spPr>
          <a:xfrm rot="16200000" flipH="1">
            <a:off x="2830026" y="3283092"/>
            <a:ext cx="2084173" cy="2207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92425" y="5428735"/>
                <a:ext cx="5766486" cy="38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pt-PT" b="1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PT" b="1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PT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pt-PT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pt-PT" b="1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PT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25" y="5428735"/>
                <a:ext cx="5766486" cy="385105"/>
              </a:xfrm>
              <a:prstGeom prst="rect">
                <a:avLst/>
              </a:prstGeom>
              <a:blipFill>
                <a:blip r:embed="rId4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5"/>
          <p:cNvSpPr txBox="1">
            <a:spLocks/>
          </p:cNvSpPr>
          <p:nvPr/>
        </p:nvSpPr>
        <p:spPr>
          <a:xfrm>
            <a:off x="2697707" y="5844506"/>
            <a:ext cx="455592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Marquat’s update relationship</a:t>
            </a:r>
            <a:endParaRPr lang="pt-PT" dirty="0"/>
          </a:p>
        </p:txBody>
      </p:sp>
      <p:cxnSp>
        <p:nvCxnSpPr>
          <p:cNvPr id="29" name="Curved Connector 28"/>
          <p:cNvCxnSpPr>
            <a:stCxn id="7" idx="2"/>
            <a:endCxn id="19" idx="0"/>
          </p:cNvCxnSpPr>
          <p:nvPr/>
        </p:nvCxnSpPr>
        <p:spPr>
          <a:xfrm rot="5400000">
            <a:off x="5036345" y="3283886"/>
            <a:ext cx="2084173" cy="22055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𝐖𝐉</m:t>
                    </m:r>
                    <m:r>
                      <a:rPr lang="pt-PT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pt-PT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marL="0" indent="0">
                  <a:buNone/>
                </a:pPr>
                <a:endParaRPr lang="pt-PT" dirty="0" smtClean="0"/>
              </a:p>
              <a:p>
                <a:r>
                  <a:rPr lang="pt-PT" dirty="0" smtClean="0"/>
                  <a:t>In our case </a:t>
                </a:r>
                <a14:m>
                  <m:oMath xmlns:m="http://schemas.openxmlformats.org/officeDocument/2006/math"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pt-PT" dirty="0" smtClean="0"/>
                  <a:t>, since we don’t have access to the measurments errors nor the covariance matrix.</a:t>
                </a:r>
              </a:p>
              <a:p>
                <a:endParaRPr lang="pt-PT" dirty="0"/>
              </a:p>
              <a:p>
                <a:r>
                  <a:rPr lang="pt-PT" dirty="0" smtClean="0"/>
                  <a:t>And so: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pt-PT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pt-PT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lvl="1"/>
                <a:endParaRPr lang="pt-PT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92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68627"/>
            <a:ext cx="6584206" cy="4938155"/>
          </a:xfrm>
        </p:spPr>
      </p:pic>
      <p:sp>
        <p:nvSpPr>
          <p:cNvPr id="9" name="Oval 8"/>
          <p:cNvSpPr/>
          <p:nvPr/>
        </p:nvSpPr>
        <p:spPr>
          <a:xfrm>
            <a:off x="4617257" y="2278346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4700629" y="2189227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0629" y="2425134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/>
          <p:cNvSpPr/>
          <p:nvPr/>
        </p:nvSpPr>
        <p:spPr>
          <a:xfrm>
            <a:off x="4617257" y="2498271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4617257" y="5082746"/>
            <a:ext cx="0" cy="8713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0681" y="5239265"/>
            <a:ext cx="939114" cy="90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5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57724"/>
            <a:ext cx="6584628" cy="4938471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4905582" y="278144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4988954" y="269232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8954" y="292823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Isosceles Triangle 19"/>
          <p:cNvSpPr/>
          <p:nvPr/>
        </p:nvSpPr>
        <p:spPr>
          <a:xfrm>
            <a:off x="4905582" y="300136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01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57724"/>
            <a:ext cx="6584628" cy="4938471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262328"/>
                  </p:ext>
                </p:extLst>
              </p:nvPr>
            </p:nvGraphicFramePr>
            <p:xfrm>
              <a:off x="7247645" y="1798638"/>
              <a:ext cx="3881673" cy="403255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6182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  <a:gridCol w="807309">
                      <a:extLst>
                        <a:ext uri="{9D8B030D-6E8A-4147-A177-3AD203B41FA5}">
                          <a16:colId xmlns:a16="http://schemas.microsoft.com/office/drawing/2014/main" val="2964180576"/>
                        </a:ext>
                      </a:extLst>
                    </a:gridCol>
                    <a:gridCol w="897923">
                      <a:extLst>
                        <a:ext uri="{9D8B030D-6E8A-4147-A177-3AD203B41FA5}">
                          <a16:colId xmlns:a16="http://schemas.microsoft.com/office/drawing/2014/main" val="3101926529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</a:p>
                        <a:p>
                          <a:pPr algn="ctr"/>
                          <a:r>
                            <a:rPr lang="pt-PT" sz="1600" dirty="0" smtClean="0"/>
                            <a:t>LMA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  <a:br>
                            <a:rPr lang="pt-PT" sz="1600" dirty="0" smtClean="0"/>
                          </a:br>
                          <a:r>
                            <a:rPr lang="pt-PT" sz="1600" dirty="0" smtClean="0"/>
                            <a:t>Grid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 smtClean="0"/>
                            <a:t>0.044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0.29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262328"/>
                  </p:ext>
                </p:extLst>
              </p:nvPr>
            </p:nvGraphicFramePr>
            <p:xfrm>
              <a:off x="7247645" y="1798638"/>
              <a:ext cx="3881673" cy="403255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6182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  <a:gridCol w="807309">
                      <a:extLst>
                        <a:ext uri="{9D8B030D-6E8A-4147-A177-3AD203B41FA5}">
                          <a16:colId xmlns:a16="http://schemas.microsoft.com/office/drawing/2014/main" val="2964180576"/>
                        </a:ext>
                      </a:extLst>
                    </a:gridCol>
                    <a:gridCol w="897923">
                      <a:extLst>
                        <a:ext uri="{9D8B030D-6E8A-4147-A177-3AD203B41FA5}">
                          <a16:colId xmlns:a16="http://schemas.microsoft.com/office/drawing/2014/main" val="310192652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</a:p>
                        <a:p>
                          <a:pPr algn="ctr"/>
                          <a:r>
                            <a:rPr lang="pt-PT" sz="1600" dirty="0" smtClean="0"/>
                            <a:t>LMA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  <a:br>
                            <a:rPr lang="pt-PT" sz="1600" dirty="0" smtClean="0"/>
                          </a:br>
                          <a:r>
                            <a:rPr lang="pt-PT" sz="1600" dirty="0" smtClean="0"/>
                            <a:t>Grid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87611" r="-190909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 smtClean="0"/>
                            <a:t>0.044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185965" r="-1909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288496" r="-190909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385088" r="-190909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0.29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Oval 17"/>
          <p:cNvSpPr/>
          <p:nvPr/>
        </p:nvSpPr>
        <p:spPr>
          <a:xfrm>
            <a:off x="4905582" y="278144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4988954" y="269232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88954" y="292823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05582" y="300136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72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Levenberg Marquat </a:t>
            </a:r>
            <a:r>
              <a:rPr lang="pt-PT" dirty="0" smtClean="0"/>
              <a:t>Algorithm vs Grid</a:t>
            </a:r>
            <a:br>
              <a:rPr lang="pt-PT" dirty="0" smtClean="0"/>
            </a:br>
            <a:r>
              <a:rPr lang="pt-PT" dirty="0" smtClean="0"/>
              <a:t>Performance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LMA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pt-PT" dirty="0" smtClean="0"/>
                  <a:t>Run Time ~ 0.05 s</a:t>
                </a:r>
              </a:p>
              <a:p>
                <a:r>
                  <a:rPr lang="pt-PT" dirty="0" smtClean="0"/>
                  <a:t>Iterations ~ 12</a:t>
                </a:r>
              </a:p>
              <a:p>
                <a:r>
                  <a:rPr lang="pt-P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Mean Residuals ~ 0.44%</a:t>
                </a:r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PT" dirty="0" smtClean="0"/>
                  <a:t> error ~ 12%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error ~ 9%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 smtClean="0"/>
                  <a:t> error ~ 16%</a:t>
                </a:r>
                <a:endParaRPr lang="pt-PT" dirty="0"/>
              </a:p>
              <a:p>
                <a:endParaRPr lang="pt-PT" dirty="0"/>
              </a:p>
              <a:p>
                <a:endParaRPr lang="pt-PT" dirty="0" smtClean="0"/>
              </a:p>
              <a:p>
                <a:endParaRPr lang="pt-PT" dirty="0"/>
              </a:p>
              <a:p>
                <a:endParaRPr lang="pt-PT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37" t="-110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Grid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pt-PT" dirty="0"/>
                  <a:t>Run Time ~ </a:t>
                </a:r>
                <a:r>
                  <a:rPr lang="pt-PT" dirty="0" smtClean="0"/>
                  <a:t>85 s</a:t>
                </a:r>
                <a:endParaRPr lang="pt-PT" dirty="0"/>
              </a:p>
              <a:p>
                <a:r>
                  <a:rPr lang="pt-PT" dirty="0" smtClean="0"/>
                  <a:t>Iterations ~ 2E5</a:t>
                </a:r>
                <a:endParaRPr lang="pt-PT" dirty="0"/>
              </a:p>
              <a:p>
                <a:r>
                  <a:rPr lang="pt-P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Mean Residuals ~ 0.07%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PT" dirty="0"/>
                  <a:t> error ~ </a:t>
                </a:r>
                <a:r>
                  <a:rPr lang="pt-PT" dirty="0" smtClean="0"/>
                  <a:t>0%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/>
                  <a:t> error ~9</a:t>
                </a:r>
                <a:r>
                  <a:rPr lang="pt-PT" dirty="0" smtClean="0"/>
                  <a:t>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/>
                  <a:t> error ~ 16%</a:t>
                </a:r>
              </a:p>
              <a:p>
                <a:endParaRPr lang="pt-PT" dirty="0"/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583" t="-110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703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2640</TotalTime>
  <Words>309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Wingdings 3</vt:lpstr>
      <vt:lpstr>Facet</vt:lpstr>
      <vt:lpstr>Fitting the Smile</vt:lpstr>
      <vt:lpstr>Introduction</vt:lpstr>
      <vt:lpstr>Introduction</vt:lpstr>
      <vt:lpstr>Levenberg Marquat Algorithm</vt:lpstr>
      <vt:lpstr>Levenberg Marquat Algorithm</vt:lpstr>
      <vt:lpstr>Levenberg Marquat Algorithm</vt:lpstr>
      <vt:lpstr>Levenberg Marquat Algorithm</vt:lpstr>
      <vt:lpstr>Levenberg Marquat Algorithm</vt:lpstr>
      <vt:lpstr>Levenberg Marquat Algorithm vs Grid Performance</vt:lpstr>
      <vt:lpstr>…more examples</vt:lpstr>
      <vt:lpstr>Smart parameters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the Smile</dc:title>
  <dc:creator>Francisco Simões</dc:creator>
  <cp:lastModifiedBy>Francisco Simões</cp:lastModifiedBy>
  <cp:revision>32</cp:revision>
  <dcterms:created xsi:type="dcterms:W3CDTF">2020-04-15T15:31:23Z</dcterms:created>
  <dcterms:modified xsi:type="dcterms:W3CDTF">2020-05-07T14:18:28Z</dcterms:modified>
</cp:coreProperties>
</file>