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1" r:id="rId4"/>
    <p:sldId id="260" r:id="rId5"/>
    <p:sldId id="266" r:id="rId6"/>
    <p:sldId id="270" r:id="rId7"/>
    <p:sldId id="265" r:id="rId8"/>
    <p:sldId id="269" r:id="rId9"/>
    <p:sldId id="271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C6B3D-D938-4323-9A06-BA581E18582D}" type="datetimeFigureOut">
              <a:rPr lang="pt-PT" smtClean="0"/>
              <a:t>28/07/2020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9FEE9-5636-4103-958F-FC387CB3A8E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9134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1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smtClean="0"/>
              <a:t>Bayesian Inference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9795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Provided</a:t>
            </a:r>
            <a:r>
              <a:rPr lang="pt-PT" dirty="0" smtClean="0"/>
              <a:t> </a:t>
            </a:r>
            <a:r>
              <a:rPr lang="pt-PT" dirty="0" smtClean="0"/>
              <a:t>Data</a:t>
            </a:r>
            <a:endParaRPr lang="pt-PT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656966"/>
              </p:ext>
            </p:extLst>
          </p:nvPr>
        </p:nvGraphicFramePr>
        <p:xfrm>
          <a:off x="677863" y="2160588"/>
          <a:ext cx="859631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791">
                  <a:extLst>
                    <a:ext uri="{9D8B030D-6E8A-4147-A177-3AD203B41FA5}">
                      <a16:colId xmlns:a16="http://schemas.microsoft.com/office/drawing/2014/main" val="2517365406"/>
                    </a:ext>
                  </a:extLst>
                </a:gridCol>
                <a:gridCol w="1309816">
                  <a:extLst>
                    <a:ext uri="{9D8B030D-6E8A-4147-A177-3AD203B41FA5}">
                      <a16:colId xmlns:a16="http://schemas.microsoft.com/office/drawing/2014/main" val="705740512"/>
                    </a:ext>
                  </a:extLst>
                </a:gridCol>
                <a:gridCol w="856735">
                  <a:extLst>
                    <a:ext uri="{9D8B030D-6E8A-4147-A177-3AD203B41FA5}">
                      <a16:colId xmlns:a16="http://schemas.microsoft.com/office/drawing/2014/main" val="975679624"/>
                    </a:ext>
                  </a:extLst>
                </a:gridCol>
                <a:gridCol w="881814">
                  <a:extLst>
                    <a:ext uri="{9D8B030D-6E8A-4147-A177-3AD203B41FA5}">
                      <a16:colId xmlns:a16="http://schemas.microsoft.com/office/drawing/2014/main" val="1528372254"/>
                    </a:ext>
                  </a:extLst>
                </a:gridCol>
                <a:gridCol w="1185884">
                  <a:extLst>
                    <a:ext uri="{9D8B030D-6E8A-4147-A177-3AD203B41FA5}">
                      <a16:colId xmlns:a16="http://schemas.microsoft.com/office/drawing/2014/main" val="1369752013"/>
                    </a:ext>
                  </a:extLst>
                </a:gridCol>
                <a:gridCol w="963194">
                  <a:extLst>
                    <a:ext uri="{9D8B030D-6E8A-4147-A177-3AD203B41FA5}">
                      <a16:colId xmlns:a16="http://schemas.microsoft.com/office/drawing/2014/main" val="3868024774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1231075420"/>
                    </a:ext>
                  </a:extLst>
                </a:gridCol>
                <a:gridCol w="1074539">
                  <a:extLst>
                    <a:ext uri="{9D8B030D-6E8A-4147-A177-3AD203B41FA5}">
                      <a16:colId xmlns:a16="http://schemas.microsoft.com/office/drawing/2014/main" val="1844108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Value Date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ZC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F/S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Contract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K/F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Bid/S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Ask/S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574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20190708-094517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20301218-092959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0.95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0.96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Call(European)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0.81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0.452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0.468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30927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7334" y="4234249"/>
            <a:ext cx="7840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One option of each type per value date (time)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Same underlying (spot unknown)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400 quotes per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/>
              <a:t>30 days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7222" y="1614616"/>
            <a:ext cx="2207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Example:</a:t>
            </a:r>
            <a:endParaRPr lang="pt-PT" dirty="0"/>
          </a:p>
        </p:txBody>
      </p:sp>
      <p:sp>
        <p:nvSpPr>
          <p:cNvPr id="7" name="TextBox 6"/>
          <p:cNvSpPr txBox="1"/>
          <p:nvPr/>
        </p:nvSpPr>
        <p:spPr>
          <a:xfrm>
            <a:off x="6862119" y="4703806"/>
            <a:ext cx="26937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smtClean="0"/>
              <a:t>Value Date -&gt; Time at contract quoting</a:t>
            </a:r>
          </a:p>
          <a:p>
            <a:r>
              <a:rPr lang="pt-PT" sz="1400" dirty="0" smtClean="0"/>
              <a:t>T -&gt; Time of contract expiring</a:t>
            </a:r>
          </a:p>
          <a:p>
            <a:r>
              <a:rPr lang="pt-PT" sz="1400" dirty="0" smtClean="0"/>
              <a:t>ZC -&gt; Zero Cupon discount rate</a:t>
            </a:r>
          </a:p>
          <a:p>
            <a:r>
              <a:rPr lang="pt-PT" sz="1400" dirty="0" smtClean="0"/>
              <a:t>F/S -&gt; Foward in spot units</a:t>
            </a:r>
          </a:p>
          <a:p>
            <a:r>
              <a:rPr lang="pt-PT" sz="1400" dirty="0" smtClean="0"/>
              <a:t>Contract -&gt; Option Type</a:t>
            </a:r>
          </a:p>
          <a:p>
            <a:r>
              <a:rPr lang="pt-PT" sz="1400" dirty="0" smtClean="0"/>
              <a:t>K/F -&gt; Relative Strike</a:t>
            </a:r>
          </a:p>
          <a:p>
            <a:r>
              <a:rPr lang="pt-PT" sz="1400" dirty="0" smtClean="0"/>
              <a:t>Bid/S -&gt; Bid in spot units</a:t>
            </a:r>
          </a:p>
          <a:p>
            <a:r>
              <a:rPr lang="pt-PT" sz="1400" dirty="0" smtClean="0"/>
              <a:t>Ask/S -&gt; Ask in spot units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358327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Bayesian Inference for Normal Conjugate Families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PT" dirty="0" smtClean="0"/>
                  <a:t>Consider the random variable X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pt-PT" dirty="0" smtClean="0"/>
              </a:p>
              <a:p>
                <a:r>
                  <a:rPr lang="pt-PT" dirty="0" smtClean="0"/>
                  <a:t>We admit </a:t>
                </a:r>
                <a:r>
                  <a:rPr lang="pt-PT" i="1" dirty="0" smtClean="0"/>
                  <a:t>a priori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 smtClean="0"/>
                  <a:t>.</a:t>
                </a:r>
              </a:p>
              <a:p>
                <a:r>
                  <a:rPr lang="pt-PT" dirty="0" smtClean="0"/>
                  <a:t>The pair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PT" dirty="0" smtClean="0"/>
                  <a:t> density function 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𝜋𝜎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pt-PT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⁡{−</m:t>
                    </m:r>
                    <m:f>
                      <m:f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PT" b="0" i="1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P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PT" b="0" i="1" smtClean="0">
                        <a:latin typeface="Cambria Math" panose="02040503050406030204" pitchFamily="18" charset="0"/>
                      </a:rPr>
                      <m:t>]}</m:t>
                    </m:r>
                  </m:oMath>
                </a14:m>
                <a:endParaRPr lang="pt-PT" dirty="0" smtClean="0"/>
              </a:p>
              <a:p>
                <a:r>
                  <a:rPr lang="pt-PT" dirty="0" smtClean="0"/>
                  <a:t>We can derive the </a:t>
                </a:r>
                <a:r>
                  <a:rPr lang="pt-PT" i="1" dirty="0" smtClean="0"/>
                  <a:t>a posteriori</a:t>
                </a:r>
                <a:r>
                  <a:rPr lang="pt-PT" dirty="0" smtClean="0"/>
                  <a:t> function as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num>
                              <m:den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m:rPr>
                        <m:sty m:val="p"/>
                      </m:rPr>
                      <a:rPr lang="pt-PT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⁡{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PT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PT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f>
                              <m:f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pt-P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PT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pt-PT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pt-PT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pt-PT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P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pt-P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PT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pt-PT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PT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pt-PT" dirty="0" smtClean="0"/>
              </a:p>
              <a:p>
                <a:pPr marL="457200" lvl="1" indent="0">
                  <a:buNone/>
                </a:pPr>
                <a:r>
                  <a:rPr lang="pt-PT" dirty="0"/>
                  <a:t>w</a:t>
                </a:r>
                <a:r>
                  <a:rPr lang="pt-PT" dirty="0" smtClean="0"/>
                  <a:t>here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P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PT" dirty="0" smtClean="0"/>
              </a:p>
              <a:p>
                <a:pPr indent="-285750"/>
                <a:r>
                  <a:rPr lang="pt-PT" dirty="0" smtClean="0"/>
                  <a:t>And so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 ~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pt-PT" dirty="0" smtClean="0"/>
                  <a:t> with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pt-P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pt-PT" dirty="0" smtClean="0"/>
                  <a:t> and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pt-PT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16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General Procedure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PT" dirty="0" smtClean="0"/>
                  <a:t>Make and educated guess on </a:t>
                </a:r>
                <a:r>
                  <a:rPr lang="pt-PT" i="1" dirty="0" smtClean="0"/>
                  <a:t>a priori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pt-PT" i="1" dirty="0" smtClean="0"/>
                  <a:t>. </a:t>
                </a:r>
              </a:p>
              <a:p>
                <a:r>
                  <a:rPr lang="pt-PT" dirty="0" smtClean="0"/>
                  <a:t>Choose a R.V. to observe such that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pt-PT" i="1" dirty="0" smtClean="0"/>
                  <a:t>, </a:t>
                </a:r>
                <a:r>
                  <a:rPr lang="pt-PT" dirty="0" smtClean="0"/>
                  <a:t>where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PT" i="1" dirty="0" smtClean="0"/>
                  <a:t> </a:t>
                </a:r>
                <a:r>
                  <a:rPr lang="pt-PT" dirty="0" smtClean="0"/>
                  <a:t>is known</a:t>
                </a:r>
                <a:r>
                  <a:rPr lang="pt-PT" i="1" dirty="0" smtClean="0"/>
                  <a:t>. </a:t>
                </a:r>
              </a:p>
              <a:p>
                <a:r>
                  <a:rPr lang="pt-PT" dirty="0" smtClean="0"/>
                  <a:t>Make an experiment that results in some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PT" i="1" dirty="0" smtClean="0"/>
                  <a:t>. </a:t>
                </a:r>
              </a:p>
              <a:p>
                <a:r>
                  <a:rPr lang="pt-PT" dirty="0" smtClean="0"/>
                  <a:t>The </a:t>
                </a:r>
                <a:r>
                  <a:rPr lang="pt-PT" i="1" dirty="0" smtClean="0"/>
                  <a:t>a posteriori</a:t>
                </a:r>
                <a:r>
                  <a:rPr lang="pt-PT" dirty="0" smtClean="0"/>
                  <a:t> distribution of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PT" dirty="0" smtClean="0"/>
                  <a:t> is then </a:t>
                </a:r>
              </a:p>
              <a:p>
                <a:pPr marL="914400" lvl="2" indent="0" algn="ctr">
                  <a:buNone/>
                </a:pPr>
                <a14:m>
                  <m:oMath xmlns:m="http://schemas.openxmlformats.org/officeDocument/2006/math">
                    <m:r>
                      <a:rPr lang="pt-PT" sz="18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pt-PT" sz="18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pt-PT" sz="18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PT" sz="18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 ~</m:t>
                    </m:r>
                    <m:r>
                      <a:rPr lang="pt-PT" sz="18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PT" sz="1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1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PT" sz="1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pt-PT" sz="18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18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pt-PT" sz="18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pt-PT" sz="1800" b="0" i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pt-PT" sz="18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PT" sz="18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PT" sz="18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1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pt-PT" sz="18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sz="18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PT" sz="18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sz="18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pt-PT" sz="18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pt-PT" sz="1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PT" sz="1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PT" sz="18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sz="18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PT" sz="18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sz="18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pt-PT" sz="18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pt-PT" sz="1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pt-PT" sz="1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pt-PT" sz="1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pt-PT" sz="18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pt-PT" sz="18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1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PT" sz="1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pt-PT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066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Bayesian Inference on Alpha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PT" dirty="0" smtClean="0"/>
                  <a:t>Make and educated guess on </a:t>
                </a:r>
                <a:r>
                  <a:rPr lang="pt-PT" i="1" dirty="0" smtClean="0"/>
                  <a:t>a priori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𝑆𝐴𝐵𝑅</m:t>
                            </m:r>
                          </m:sub>
                        </m:sSub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pt-PT" i="1" dirty="0" smtClean="0"/>
                  <a:t>. </a:t>
                </a:r>
              </a:p>
              <a:p>
                <a:r>
                  <a:rPr lang="pt-PT" dirty="0" smtClean="0"/>
                  <a:t>We’ll observe the implied volatilities of a quote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PT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𝑆𝐴𝐵𝑅</m:t>
                            </m:r>
                          </m:sub>
                        </m:s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pt-PT" i="1" dirty="0" smtClean="0"/>
                  <a:t>, </a:t>
                </a:r>
                <a:r>
                  <a:rPr lang="pt-PT" dirty="0" smtClean="0"/>
                  <a:t>where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PT" i="1" dirty="0" smtClean="0"/>
                  <a:t> </a:t>
                </a:r>
                <a:r>
                  <a:rPr lang="pt-PT" dirty="0" smtClean="0"/>
                  <a:t>is chosen by user.</a:t>
                </a:r>
                <a:endParaRPr lang="pt-PT" i="1" dirty="0" smtClean="0"/>
              </a:p>
              <a:p>
                <a:r>
                  <a:rPr lang="pt-PT" dirty="0"/>
                  <a:t>T</a:t>
                </a:r>
                <a:r>
                  <a:rPr lang="pt-PT" dirty="0" smtClean="0"/>
                  <a:t>he implied volatility observed is approximated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PT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t-PT" i="1" dirty="0" smtClean="0"/>
                  <a:t>.</a:t>
                </a:r>
                <a:endParaRPr lang="pt-PT" i="1" dirty="0"/>
              </a:p>
              <a:p>
                <a:r>
                  <a:rPr lang="pt-PT" i="1" dirty="0" smtClean="0"/>
                  <a:t> </a:t>
                </a:r>
                <a:r>
                  <a:rPr lang="pt-PT" dirty="0" smtClean="0"/>
                  <a:t>The </a:t>
                </a:r>
                <a:r>
                  <a:rPr lang="pt-PT" i="1" dirty="0" smtClean="0"/>
                  <a:t>a posteriori</a:t>
                </a:r>
                <a:r>
                  <a:rPr lang="pt-PT" dirty="0" smtClean="0"/>
                  <a:t>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𝑆𝐴𝐵𝑅</m:t>
                        </m:r>
                      </m:sub>
                    </m:sSub>
                  </m:oMath>
                </a14:m>
                <a:r>
                  <a:rPr lang="pt-PT" dirty="0" smtClean="0"/>
                  <a:t> is then </a:t>
                </a:r>
              </a:p>
              <a:p>
                <a:pPr marL="914400" lvl="2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PT" sz="18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8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PT" sz="18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𝑆𝐴𝐵𝑅</m:t>
                        </m:r>
                      </m:sub>
                    </m:sSub>
                    <m:r>
                      <a:rPr lang="pt-PT" sz="18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pt-PT" sz="1800" b="0" i="1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pt-PT" sz="18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pt-PT" sz="18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PT" sz="1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1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PT" sz="1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pt-PT" sz="18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sz="18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pt-PT" sz="18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pt-PT" sz="1800" b="0" i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pt-PT" sz="18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PT" sz="18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PT" sz="18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1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pt-PT" sz="18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sz="18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PT" sz="18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sz="18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pt-PT" sz="18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pt-PT" sz="1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PT" sz="1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pt-PT" sz="18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sz="18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PT" sz="18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PT" sz="18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pt-PT" sz="18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pt-PT" sz="1800" b="0" i="1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pt-PT" sz="1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pt-PT" sz="1800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pt-PT" sz="18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pt-PT" sz="18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PT" sz="1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PT" sz="18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pt-PT" dirty="0" smtClean="0"/>
              </a:p>
              <a:p>
                <a:pPr marL="914400" lvl="2" indent="0" algn="ctr">
                  <a:buNone/>
                </a:pPr>
                <a:endParaRPr lang="pt-PT" dirty="0" smtClean="0"/>
              </a:p>
              <a:p>
                <a:pPr marL="400050" indent="-285750"/>
                <a:r>
                  <a:rPr lang="pt-PT" dirty="0" smtClean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PT" i="1">
                            <a:latin typeface="Cambria Math" panose="02040503050406030204" pitchFamily="18" charset="0"/>
                          </a:rPr>
                          <m:t>𝑆𝐴𝐵𝑅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pt-P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PT" dirty="0" smtClean="0"/>
                  <a:t>, and so if </a:t>
                </a:r>
                <a14:m>
                  <m:oMath xmlns:m="http://schemas.openxmlformats.org/officeDocument/2006/math">
                    <m:r>
                      <a:rPr lang="pt-PT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𝑆𝐴𝐵𝑅</m:t>
                            </m:r>
                          </m:sub>
                        </m:sSub>
                      </m:e>
                    </m:d>
                    <m:r>
                      <a:rPr lang="pt-PT" i="1">
                        <a:latin typeface="Cambria Math" panose="02040503050406030204" pitchFamily="18" charset="0"/>
                      </a:rPr>
                      <m:t>≡ </m:t>
                    </m:r>
                    <m:r>
                      <a:rPr lang="pt-PT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PT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pt-P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pt-P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pt-PT" dirty="0" smtClean="0"/>
                  <a:t>, </a:t>
                </a:r>
              </a:p>
              <a:p>
                <a:pPr marL="400050" indent="-285750"/>
                <a:endParaRPr lang="pt-PT" dirty="0" smtClean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PT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pt-PT" i="1">
                          <a:latin typeface="Cambria Math" panose="02040503050406030204" pitchFamily="18" charset="0"/>
                        </a:rPr>
                        <m:t>≡ </m:t>
                      </m:r>
                      <m:r>
                        <a:rPr lang="pt-PT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p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" t="-109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476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Bayesian Inference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pt-PT" dirty="0" smtClean="0"/>
              <a:t>Get a priori distribution of alpha by fitting 40 quotes (20 sets of 20)</a:t>
            </a:r>
            <a:endParaRPr lang="pt-PT" dirty="0" smtClean="0"/>
          </a:p>
          <a:p>
            <a:pPr>
              <a:buFont typeface="+mj-lt"/>
              <a:buAutoNum type="arabicPeriod"/>
            </a:pPr>
            <a:endParaRPr lang="pt-PT" dirty="0" smtClean="0"/>
          </a:p>
          <a:p>
            <a:pPr>
              <a:buFont typeface="+mj-lt"/>
              <a:buAutoNum type="arabicPeriod"/>
            </a:pPr>
            <a:r>
              <a:rPr lang="pt-PT" dirty="0" smtClean="0"/>
              <a:t>New quote </a:t>
            </a:r>
            <a:r>
              <a:rPr lang="pt-PT" dirty="0" smtClean="0"/>
              <a:t>+ </a:t>
            </a:r>
            <a:r>
              <a:rPr lang="pt-PT" dirty="0" smtClean="0"/>
              <a:t>19 previous: bayesian inference </a:t>
            </a:r>
          </a:p>
          <a:p>
            <a:pPr>
              <a:buFont typeface="+mj-lt"/>
              <a:buAutoNum type="arabicPeriod"/>
            </a:pPr>
            <a:endParaRPr lang="pt-PT" dirty="0"/>
          </a:p>
          <a:p>
            <a:pPr>
              <a:buFont typeface="+mj-lt"/>
              <a:buAutoNum type="arabicPeriod"/>
            </a:pPr>
            <a:r>
              <a:rPr lang="pt-PT" dirty="0"/>
              <a:t>Bayesian Inference =&gt; </a:t>
            </a:r>
            <a:r>
              <a:rPr lang="pt-PT" dirty="0" smtClean="0"/>
              <a:t>alpha posteriori distribution := </a:t>
            </a:r>
            <a:r>
              <a:rPr lang="pt-PT" dirty="0"/>
              <a:t>alpha </a:t>
            </a:r>
            <a:r>
              <a:rPr lang="pt-PT" dirty="0" smtClean="0"/>
              <a:t>priori distribution </a:t>
            </a:r>
            <a:endParaRPr lang="pt-PT" dirty="0"/>
          </a:p>
          <a:p>
            <a:pPr>
              <a:buFont typeface="+mj-lt"/>
              <a:buAutoNum type="arabicPeriod"/>
            </a:pPr>
            <a:endParaRPr lang="pt-PT" dirty="0"/>
          </a:p>
          <a:p>
            <a:pPr>
              <a:buFont typeface="+mj-lt"/>
              <a:buAutoNum type="arabicPeriod"/>
            </a:pPr>
            <a:r>
              <a:rPr lang="pt-PT" dirty="0" smtClean="0"/>
              <a:t>Repeat 2. </a:t>
            </a:r>
            <a:r>
              <a:rPr lang="pt-PT" dirty="0" smtClean="0"/>
              <a:t>&amp; 3. for however many new quotes you have</a:t>
            </a:r>
            <a:endParaRPr lang="pt-PT" dirty="0" smtClean="0"/>
          </a:p>
          <a:p>
            <a:pPr>
              <a:buFont typeface="+mj-lt"/>
              <a:buAutoNum type="arabicPeriod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8346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Bayesian Inference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New observation can be:</a:t>
            </a:r>
          </a:p>
          <a:p>
            <a:pPr lvl="1">
              <a:buFont typeface="+mj-lt"/>
              <a:buAutoNum type="arabicPeriod"/>
            </a:pPr>
            <a:r>
              <a:rPr lang="pt-PT" dirty="0" smtClean="0"/>
              <a:t>Implied volatility of new quote (</a:t>
            </a:r>
            <a:r>
              <a:rPr lang="pt-PT" dirty="0"/>
              <a:t>Bayesian Inference</a:t>
            </a:r>
            <a:r>
              <a:rPr lang="pt-PT" dirty="0" smtClean="0"/>
              <a:t>)</a:t>
            </a:r>
          </a:p>
          <a:p>
            <a:pPr lvl="1">
              <a:buFont typeface="+mj-lt"/>
              <a:buAutoNum type="arabicPeriod"/>
            </a:pPr>
            <a:r>
              <a:rPr lang="pt-PT" dirty="0" smtClean="0"/>
              <a:t>Alpha result of a LMA fitting to </a:t>
            </a:r>
            <a:r>
              <a:rPr lang="pt-PT" dirty="0"/>
              <a:t>new quote (Bayesian </a:t>
            </a:r>
            <a:r>
              <a:rPr lang="pt-PT" dirty="0" smtClean="0"/>
              <a:t>Inference + LMA)</a:t>
            </a:r>
            <a:endParaRPr lang="pt-PT" dirty="0"/>
          </a:p>
          <a:p>
            <a:pPr>
              <a:buFont typeface="+mj-lt"/>
              <a:buAutoNum type="arabicPeriod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79137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Outliers</a:t>
            </a:r>
            <a:endParaRPr lang="pt-P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PT" dirty="0" smtClean="0"/>
                  <a:t>Usual simulation, fit </a:t>
                </a:r>
                <a:r>
                  <a:rPr lang="pt-PT" dirty="0" smtClean="0"/>
                  <a:t>SABR;</a:t>
                </a:r>
                <a:endParaRPr lang="pt-PT" dirty="0" smtClean="0"/>
              </a:p>
              <a:p>
                <a:endParaRPr lang="pt-PT" dirty="0"/>
              </a:p>
              <a:p>
                <a:r>
                  <a:rPr lang="pt-PT" dirty="0" smtClean="0"/>
                  <a:t>Choose 10% of the sample at random and bump it by </a:t>
                </a:r>
                <a14:m>
                  <m:oMath xmlns:m="http://schemas.openxmlformats.org/officeDocument/2006/math">
                    <m:r>
                      <a:rPr lang="pt-PT" b="0" i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pt-PT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pt-PT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pt-PT" dirty="0" smtClean="0"/>
                  <a:t> or preset alpha;</a:t>
                </a:r>
                <a:endParaRPr lang="pt-PT" dirty="0" smtClean="0"/>
              </a:p>
              <a:p>
                <a:endParaRPr lang="pt-PT" dirty="0"/>
              </a:p>
              <a:p>
                <a:r>
                  <a:rPr lang="pt-PT" dirty="0" smtClean="0"/>
                  <a:t>Fit again, and analyze results.</a:t>
                </a:r>
                <a:endParaRPr lang="pt-PT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30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0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5756" t="9973" r="57185" b="35797"/>
          <a:stretch/>
        </p:blipFill>
        <p:spPr>
          <a:xfrm>
            <a:off x="677334" y="1218826"/>
            <a:ext cx="5450264" cy="4486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Bayesian </a:t>
            </a:r>
            <a:r>
              <a:rPr lang="pt-PT" dirty="0" smtClean="0"/>
              <a:t>Inference</a:t>
            </a:r>
            <a:endParaRPr lang="pt-P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15637" y="5555472"/>
                <a:ext cx="1480798" cy="341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Normalized Strike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PT" sz="105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𝐾</m:t>
                        </m:r>
                      </m:num>
                      <m:den>
                        <m:sSub>
                          <m:sSubPr>
                            <m:ctrlP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pt-PT" sz="105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t-PT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637" y="5555472"/>
                <a:ext cx="1480798" cy="341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 rot="16200000">
                <a:off x="-128892" y="3335006"/>
                <a:ext cx="148079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Implied Volatility (</a:t>
                </a:r>
                <a14:m>
                  <m:oMath xmlns:m="http://schemas.openxmlformats.org/officeDocument/2006/math">
                    <m:r>
                      <a:rPr lang="pt-PT" sz="105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</m:oMath>
                </a14:m>
                <a:r>
                  <a:rPr lang="pt-PT" sz="105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pt-PT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28892" y="3335006"/>
                <a:ext cx="1480798" cy="253916"/>
              </a:xfrm>
              <a:prstGeom prst="rect">
                <a:avLst/>
              </a:prstGeom>
              <a:blipFill>
                <a:blip r:embed="rId4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2869398"/>
                  </p:ext>
                </p:extLst>
              </p:nvPr>
            </p:nvGraphicFramePr>
            <p:xfrm>
              <a:off x="6399936" y="4025178"/>
              <a:ext cx="1698616" cy="263057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130639">
                      <a:extLst>
                        <a:ext uri="{9D8B030D-6E8A-4147-A177-3AD203B41FA5}">
                          <a16:colId xmlns:a16="http://schemas.microsoft.com/office/drawing/2014/main" val="4154438829"/>
                        </a:ext>
                      </a:extLst>
                    </a:gridCol>
                    <a:gridCol w="567977">
                      <a:extLst>
                        <a:ext uri="{9D8B030D-6E8A-4147-A177-3AD203B41FA5}">
                          <a16:colId xmlns:a16="http://schemas.microsoft.com/office/drawing/2014/main" val="3224097022"/>
                        </a:ext>
                      </a:extLst>
                    </a:gridCol>
                  </a:tblGrid>
                  <a:tr h="3236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200" dirty="0" smtClean="0"/>
                            <a:t>Parameter</a:t>
                          </a:r>
                          <a:endParaRPr lang="pt-PT" sz="1200" dirty="0"/>
                        </a:p>
                      </a:txBody>
                      <a:tcPr marL="61084" marR="61084" marT="30543" marB="3054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200" dirty="0" smtClean="0"/>
                            <a:t>Gen.</a:t>
                          </a:r>
                          <a:endParaRPr lang="pt-PT" sz="1200" dirty="0"/>
                        </a:p>
                      </a:txBody>
                      <a:tcPr marL="61084" marR="61084" marT="30543" marB="30543" anchor="ctr"/>
                    </a:tc>
                    <a:extLst>
                      <a:ext uri="{0D108BD9-81ED-4DB2-BD59-A6C34878D82A}">
                        <a16:rowId xmlns:a16="http://schemas.microsoft.com/office/drawing/2014/main" val="3903182838"/>
                      </a:ext>
                    </a:extLst>
                  </a:tr>
                  <a:tr h="4613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pt-PT" sz="1200" b="0" i="1" smtClean="0">
                                    <a:latin typeface="Cambria Math" panose="02040503050406030204" pitchFamily="18" charset="0"/>
                                  </a:rPr>
                                  <m:t>α</m:t>
                                </m:r>
                              </m:oMath>
                            </m:oMathPara>
                          </a14:m>
                          <a:endParaRPr lang="pt-PT" sz="1200" b="0" dirty="0" smtClean="0"/>
                        </a:p>
                        <a:p>
                          <a:pPr algn="ctr"/>
                          <a:endParaRPr lang="pt-PT" sz="1200" dirty="0"/>
                        </a:p>
                      </a:txBody>
                      <a:tcPr marL="61084" marR="61084" marT="30543" marB="3054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200" dirty="0" smtClean="0"/>
                            <a:t>0.05</a:t>
                          </a:r>
                          <a:endParaRPr lang="pt-PT" sz="1200" dirty="0"/>
                        </a:p>
                      </a:txBody>
                      <a:tcPr marL="61084" marR="61084" marT="30543" marB="30543" anchor="ctr"/>
                    </a:tc>
                    <a:extLst>
                      <a:ext uri="{0D108BD9-81ED-4DB2-BD59-A6C34878D82A}">
                        <a16:rowId xmlns:a16="http://schemas.microsoft.com/office/drawing/2014/main" val="4034706123"/>
                      </a:ext>
                    </a:extLst>
                  </a:tr>
                  <a:tr h="461393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2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pt-PT" sz="1200" b="0" dirty="0" smtClean="0"/>
                        </a:p>
                        <a:p>
                          <a:pPr algn="ctr"/>
                          <a:endParaRPr lang="pt-PT" sz="1200" dirty="0"/>
                        </a:p>
                      </a:txBody>
                      <a:tcPr marL="61084" marR="61084" marT="30543" marB="3054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200" dirty="0" smtClean="0"/>
                            <a:t>1</a:t>
                          </a:r>
                          <a:endParaRPr lang="pt-PT" sz="1200" dirty="0"/>
                        </a:p>
                      </a:txBody>
                      <a:tcPr marL="61084" marR="61084" marT="30543" marB="30543" anchor="ctr"/>
                    </a:tc>
                    <a:extLst>
                      <a:ext uri="{0D108BD9-81ED-4DB2-BD59-A6C34878D82A}">
                        <a16:rowId xmlns:a16="http://schemas.microsoft.com/office/drawing/2014/main" val="1470569853"/>
                      </a:ext>
                    </a:extLst>
                  </a:tr>
                  <a:tr h="461393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2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pt-PT" sz="1200" b="0" dirty="0" smtClean="0"/>
                        </a:p>
                        <a:p>
                          <a:pPr algn="ctr"/>
                          <a:endParaRPr lang="pt-PT" sz="1200" dirty="0"/>
                        </a:p>
                      </a:txBody>
                      <a:tcPr marL="61084" marR="61084" marT="30543" marB="3054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200" dirty="0" smtClean="0"/>
                            <a:t>-0.33</a:t>
                          </a:r>
                          <a:endParaRPr lang="pt-PT" sz="1200" dirty="0"/>
                        </a:p>
                      </a:txBody>
                      <a:tcPr marL="61084" marR="61084" marT="30543" marB="30543" anchor="ctr"/>
                    </a:tc>
                    <a:extLst>
                      <a:ext uri="{0D108BD9-81ED-4DB2-BD59-A6C34878D82A}">
                        <a16:rowId xmlns:a16="http://schemas.microsoft.com/office/drawing/2014/main" val="1788996123"/>
                      </a:ext>
                    </a:extLst>
                  </a:tr>
                  <a:tr h="461393"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PT" sz="12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oMath>
                            </m:oMathPara>
                          </a14:m>
                          <a:endParaRPr lang="pt-PT" sz="1200" b="0" dirty="0" smtClean="0"/>
                        </a:p>
                        <a:p>
                          <a:pPr algn="ctr"/>
                          <a:endParaRPr lang="pt-PT" sz="1200" dirty="0"/>
                        </a:p>
                      </a:txBody>
                      <a:tcPr marL="61084" marR="61084" marT="30543" marB="3054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200" dirty="0" smtClean="0"/>
                            <a:t>0.25</a:t>
                          </a:r>
                          <a:endParaRPr lang="pt-PT" sz="1200" dirty="0"/>
                        </a:p>
                      </a:txBody>
                      <a:tcPr marL="61084" marR="61084" marT="30543" marB="30543" anchor="ctr"/>
                    </a:tc>
                    <a:extLst>
                      <a:ext uri="{0D108BD9-81ED-4DB2-BD59-A6C34878D82A}">
                        <a16:rowId xmlns:a16="http://schemas.microsoft.com/office/drawing/2014/main" val="400963944"/>
                      </a:ext>
                    </a:extLst>
                  </a:tr>
                  <a:tr h="4613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200" dirty="0" smtClean="0"/>
                            <a:t>T</a:t>
                          </a:r>
                          <a:endParaRPr lang="pt-PT" sz="1200" dirty="0"/>
                        </a:p>
                      </a:txBody>
                      <a:tcPr marL="61084" marR="61084" marT="30543" marB="3054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200" dirty="0" smtClean="0"/>
                            <a:t>15</a:t>
                          </a:r>
                          <a:endParaRPr lang="pt-PT" sz="1200" dirty="0"/>
                        </a:p>
                      </a:txBody>
                      <a:tcPr marL="61084" marR="61084" marT="30543" marB="30543" anchor="ctr"/>
                    </a:tc>
                    <a:extLst>
                      <a:ext uri="{0D108BD9-81ED-4DB2-BD59-A6C34878D82A}">
                        <a16:rowId xmlns:a16="http://schemas.microsoft.com/office/drawing/2014/main" val="16242691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2869398"/>
                  </p:ext>
                </p:extLst>
              </p:nvPr>
            </p:nvGraphicFramePr>
            <p:xfrm>
              <a:off x="6399936" y="4025178"/>
              <a:ext cx="1698616" cy="2630575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130639">
                      <a:extLst>
                        <a:ext uri="{9D8B030D-6E8A-4147-A177-3AD203B41FA5}">
                          <a16:colId xmlns:a16="http://schemas.microsoft.com/office/drawing/2014/main" val="4154438829"/>
                        </a:ext>
                      </a:extLst>
                    </a:gridCol>
                    <a:gridCol w="567977">
                      <a:extLst>
                        <a:ext uri="{9D8B030D-6E8A-4147-A177-3AD203B41FA5}">
                          <a16:colId xmlns:a16="http://schemas.microsoft.com/office/drawing/2014/main" val="3224097022"/>
                        </a:ext>
                      </a:extLst>
                    </a:gridCol>
                  </a:tblGrid>
                  <a:tr h="3236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200" dirty="0" smtClean="0"/>
                            <a:t>Parameter</a:t>
                          </a:r>
                          <a:endParaRPr lang="pt-PT" sz="1200" dirty="0"/>
                        </a:p>
                      </a:txBody>
                      <a:tcPr marL="61084" marR="61084" marT="30543" marB="3054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200" dirty="0" smtClean="0"/>
                            <a:t>Gen.</a:t>
                          </a:r>
                          <a:endParaRPr lang="pt-PT" sz="1200" dirty="0"/>
                        </a:p>
                      </a:txBody>
                      <a:tcPr marL="61084" marR="61084" marT="30543" marB="30543" anchor="ctr"/>
                    </a:tc>
                    <a:extLst>
                      <a:ext uri="{0D108BD9-81ED-4DB2-BD59-A6C34878D82A}">
                        <a16:rowId xmlns:a16="http://schemas.microsoft.com/office/drawing/2014/main" val="3903182838"/>
                      </a:ext>
                    </a:extLst>
                  </a:tr>
                  <a:tr h="461393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marL="61084" marR="61084" marT="30543" marB="30543" anchor="ctr">
                        <a:blipFill>
                          <a:blip r:embed="rId6"/>
                          <a:stretch>
                            <a:fillRect l="-1075" t="-72368" r="-51613" b="-4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200" dirty="0" smtClean="0"/>
                            <a:t>0.05</a:t>
                          </a:r>
                          <a:endParaRPr lang="pt-PT" sz="1200" dirty="0"/>
                        </a:p>
                      </a:txBody>
                      <a:tcPr marL="61084" marR="61084" marT="30543" marB="30543" anchor="ctr"/>
                    </a:tc>
                    <a:extLst>
                      <a:ext uri="{0D108BD9-81ED-4DB2-BD59-A6C34878D82A}">
                        <a16:rowId xmlns:a16="http://schemas.microsoft.com/office/drawing/2014/main" val="4034706123"/>
                      </a:ext>
                    </a:extLst>
                  </a:tr>
                  <a:tr h="461393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marL="61084" marR="61084" marT="30543" marB="30543" anchor="ctr">
                        <a:blipFill>
                          <a:blip r:embed="rId6"/>
                          <a:stretch>
                            <a:fillRect l="-1075" t="-172368" r="-51613" b="-3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200" dirty="0" smtClean="0"/>
                            <a:t>1</a:t>
                          </a:r>
                          <a:endParaRPr lang="pt-PT" sz="1200" dirty="0"/>
                        </a:p>
                      </a:txBody>
                      <a:tcPr marL="61084" marR="61084" marT="30543" marB="30543" anchor="ctr"/>
                    </a:tc>
                    <a:extLst>
                      <a:ext uri="{0D108BD9-81ED-4DB2-BD59-A6C34878D82A}">
                        <a16:rowId xmlns:a16="http://schemas.microsoft.com/office/drawing/2014/main" val="1470569853"/>
                      </a:ext>
                    </a:extLst>
                  </a:tr>
                  <a:tr h="461393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marL="61084" marR="61084" marT="30543" marB="30543" anchor="ctr">
                        <a:blipFill>
                          <a:blip r:embed="rId6"/>
                          <a:stretch>
                            <a:fillRect l="-1075" t="-276000" r="-51613" b="-2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200" dirty="0" smtClean="0"/>
                            <a:t>-0.33</a:t>
                          </a:r>
                          <a:endParaRPr lang="pt-PT" sz="1200" dirty="0"/>
                        </a:p>
                      </a:txBody>
                      <a:tcPr marL="61084" marR="61084" marT="30543" marB="30543" anchor="ctr"/>
                    </a:tc>
                    <a:extLst>
                      <a:ext uri="{0D108BD9-81ED-4DB2-BD59-A6C34878D82A}">
                        <a16:rowId xmlns:a16="http://schemas.microsoft.com/office/drawing/2014/main" val="1788996123"/>
                      </a:ext>
                    </a:extLst>
                  </a:tr>
                  <a:tr h="461393">
                    <a:tc>
                      <a:txBody>
                        <a:bodyPr/>
                        <a:lstStyle/>
                        <a:p>
                          <a:endParaRPr lang="pt-PT"/>
                        </a:p>
                      </a:txBody>
                      <a:tcPr marL="61084" marR="61084" marT="30543" marB="30543" anchor="ctr">
                        <a:blipFill>
                          <a:blip r:embed="rId6"/>
                          <a:stretch>
                            <a:fillRect l="-1075" t="-371053" r="-51613" b="-10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200" dirty="0" smtClean="0"/>
                            <a:t>0.25</a:t>
                          </a:r>
                          <a:endParaRPr lang="pt-PT" sz="1200" dirty="0"/>
                        </a:p>
                      </a:txBody>
                      <a:tcPr marL="61084" marR="61084" marT="30543" marB="30543" anchor="ctr"/>
                    </a:tc>
                    <a:extLst>
                      <a:ext uri="{0D108BD9-81ED-4DB2-BD59-A6C34878D82A}">
                        <a16:rowId xmlns:a16="http://schemas.microsoft.com/office/drawing/2014/main" val="400963944"/>
                      </a:ext>
                    </a:extLst>
                  </a:tr>
                  <a:tr h="46139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200" dirty="0" smtClean="0"/>
                            <a:t>T</a:t>
                          </a:r>
                          <a:endParaRPr lang="pt-PT" sz="1200" dirty="0"/>
                        </a:p>
                      </a:txBody>
                      <a:tcPr marL="61084" marR="61084" marT="30543" marB="3054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PT" sz="1200" dirty="0" smtClean="0"/>
                            <a:t>15</a:t>
                          </a:r>
                          <a:endParaRPr lang="pt-PT" sz="1200" dirty="0"/>
                        </a:p>
                      </a:txBody>
                      <a:tcPr marL="61084" marR="61084" marT="30543" marB="30543" anchor="ctr"/>
                    </a:tc>
                    <a:extLst>
                      <a:ext uri="{0D108BD9-81ED-4DB2-BD59-A6C34878D82A}">
                        <a16:rowId xmlns:a16="http://schemas.microsoft.com/office/drawing/2014/main" val="162426911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6" name="Content Placeholder 11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5672" t="45786" r="52227" b="5780"/>
          <a:stretch/>
        </p:blipFill>
        <p:spPr>
          <a:xfrm>
            <a:off x="6320384" y="411061"/>
            <a:ext cx="5257800" cy="340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8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Bayesian </a:t>
            </a:r>
            <a:r>
              <a:rPr lang="pt-PT" dirty="0" smtClean="0"/>
              <a:t>Inference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119865"/>
          </a:xfrm>
        </p:spPr>
        <p:txBody>
          <a:bodyPr/>
          <a:lstStyle/>
          <a:p>
            <a:r>
              <a:rPr lang="pt-PT" dirty="0" smtClean="0"/>
              <a:t>This approach tends to be much more rubost and relliant on the alpha filtration</a:t>
            </a:r>
          </a:p>
          <a:p>
            <a:endParaRPr lang="pt-PT" dirty="0"/>
          </a:p>
          <a:p>
            <a:r>
              <a:rPr lang="pt-PT" dirty="0" smtClean="0"/>
              <a:t>Some tests may involve stochastic alpha when generating new observations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987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3687</TotalTime>
  <Words>299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Trebuchet MS</vt:lpstr>
      <vt:lpstr>Wingdings 3</vt:lpstr>
      <vt:lpstr>Facet</vt:lpstr>
      <vt:lpstr>Bayesian Inference</vt:lpstr>
      <vt:lpstr>Bayesian Inference for Normal Conjugate Families</vt:lpstr>
      <vt:lpstr>General Procedure</vt:lpstr>
      <vt:lpstr>Bayesian Inference on Alpha</vt:lpstr>
      <vt:lpstr>Bayesian Inference</vt:lpstr>
      <vt:lpstr>Bayesian Inference</vt:lpstr>
      <vt:lpstr>Outliers</vt:lpstr>
      <vt:lpstr>Bayesian Inference</vt:lpstr>
      <vt:lpstr>Bayesian Inference</vt:lpstr>
      <vt:lpstr>Provided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Inference</dc:title>
  <dc:creator>Francisco Simões</dc:creator>
  <cp:lastModifiedBy>Francisco Simões</cp:lastModifiedBy>
  <cp:revision>42</cp:revision>
  <dcterms:created xsi:type="dcterms:W3CDTF">2020-06-18T11:35:02Z</dcterms:created>
  <dcterms:modified xsi:type="dcterms:W3CDTF">2020-07-28T14:29:55Z</dcterms:modified>
</cp:coreProperties>
</file>