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3" r:id="rId5"/>
    <p:sldId id="264" r:id="rId6"/>
    <p:sldId id="265" r:id="rId7"/>
    <p:sldId id="261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21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56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73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3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78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9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68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2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0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39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9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1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0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8D43-CC92-44BB-B75F-2338D8FB7E77}" type="datetimeFigureOut">
              <a:rPr lang="pt-PT" smtClean="0"/>
              <a:t>17/04/2020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120CFA-5D58-440F-A567-70B9F005E5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83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Quote generation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28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/>
                  <a:t>Problems with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PT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T = 1</a:t>
            </a:r>
          </a:p>
          <a:p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T = ¼</a:t>
            </a:r>
          </a:p>
          <a:p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68872"/>
            <a:ext cx="4763320" cy="3572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70" y="2468872"/>
            <a:ext cx="4763319" cy="35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82419" y="2390518"/>
            <a:ext cx="83372" cy="833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881719" y="2154611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6965091" y="2065492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5091" y="2301399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55601" y="5350632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01" y="5350632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2601962" y="3045645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01962" y="3045645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86562" y="712568"/>
            <a:ext cx="401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100 000 Simulations per Path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3169914" y="5984848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 ~ 1min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025068"/>
                  </p:ext>
                </p:extLst>
              </p:nvPr>
            </p:nvGraphicFramePr>
            <p:xfrm>
              <a:off x="984227" y="1634612"/>
              <a:ext cx="182015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11537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0861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1/4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025068"/>
                  </p:ext>
                </p:extLst>
              </p:nvPr>
            </p:nvGraphicFramePr>
            <p:xfrm>
              <a:off x="984227" y="1634612"/>
              <a:ext cx="182015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11537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0861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" t="-72566" r="-51000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" t="-171053" r="-51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" t="-273451" r="-51000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" t="-370175" r="-51000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1/4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265348" y="6237289"/>
            <a:ext cx="1719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r</a:t>
            </a:r>
            <a:r>
              <a:rPr lang="pt-PT" sz="1100" dirty="0" smtClean="0"/>
              <a:t>unning time</a:t>
            </a:r>
            <a:endParaRPr lang="pt-PT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2007" y="5984848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~ 1%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5857441" y="6237289"/>
            <a:ext cx="1719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</a:t>
            </a:r>
            <a:r>
              <a:rPr lang="pt-PT" sz="1100" dirty="0" smtClean="0"/>
              <a:t>ean residuals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1621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81719" y="2154611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6965091" y="2065492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5091" y="2301399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55601" y="5350632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01" y="5350632"/>
                <a:ext cx="1480798" cy="341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2601962" y="3045645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01962" y="3045645"/>
                <a:ext cx="1480798" cy="253916"/>
              </a:xfrm>
              <a:prstGeom prst="rect">
                <a:avLst/>
              </a:prstGeom>
              <a:blipFill>
                <a:blip r:embed="rId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86562" y="712568"/>
            <a:ext cx="401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100 000 Simulations per Path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3968885" y="6011694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 ~ 1min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66750"/>
                  </p:ext>
                </p:extLst>
              </p:nvPr>
            </p:nvGraphicFramePr>
            <p:xfrm>
              <a:off x="984227" y="1634612"/>
              <a:ext cx="182015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11537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0861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1/4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66750"/>
                  </p:ext>
                </p:extLst>
              </p:nvPr>
            </p:nvGraphicFramePr>
            <p:xfrm>
              <a:off x="984227" y="1634612"/>
              <a:ext cx="182015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11537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0861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" t="-72566" r="-51000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" t="-171053" r="-51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" t="-273451" r="-51000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" t="-370175" r="-51000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1/4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5064319" y="6264135"/>
            <a:ext cx="1719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r</a:t>
            </a:r>
            <a:r>
              <a:rPr lang="pt-PT" sz="1100" dirty="0" smtClean="0"/>
              <a:t>unning time</a:t>
            </a:r>
            <a:endParaRPr lang="pt-PT" sz="1100" dirty="0"/>
          </a:p>
        </p:txBody>
      </p:sp>
      <p:sp>
        <p:nvSpPr>
          <p:cNvPr id="4" name="Isosceles Triangle 3"/>
          <p:cNvSpPr/>
          <p:nvPr/>
        </p:nvSpPr>
        <p:spPr>
          <a:xfrm>
            <a:off x="6881719" y="2374536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6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Reproducing Hagan et. al Curves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183062" cy="3137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167" t="29555" r="30208" b="17778"/>
          <a:stretch/>
        </p:blipFill>
        <p:spPr>
          <a:xfrm>
            <a:off x="5088996" y="1934745"/>
            <a:ext cx="4184650" cy="31286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3206" y="2343165"/>
            <a:ext cx="910003" cy="36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35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Reproducing Hagan et. al Curves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4411662" cy="330874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291" t="24222" r="31584" b="26000"/>
          <a:stretch/>
        </p:blipFill>
        <p:spPr>
          <a:xfrm>
            <a:off x="5089352" y="2165815"/>
            <a:ext cx="4184650" cy="307333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/>
          <a:srcRect l="62418" t="31341" r="34158" b="62167"/>
          <a:stretch/>
        </p:blipFill>
        <p:spPr>
          <a:xfrm>
            <a:off x="1467684" y="4383200"/>
            <a:ext cx="375781" cy="4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Reproducing Hagan et. al Curves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4411662" cy="330874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541" t="28222" r="31459" b="21555"/>
          <a:stretch/>
        </p:blipFill>
        <p:spPr>
          <a:xfrm>
            <a:off x="5089352" y="2114996"/>
            <a:ext cx="4184650" cy="31110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4"/>
          <a:srcRect l="62418" t="31341" r="34158" b="62167"/>
          <a:stretch/>
        </p:blipFill>
        <p:spPr>
          <a:xfrm>
            <a:off x="1467684" y="4385941"/>
            <a:ext cx="375781" cy="4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Steps Moving Foward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100 runs of the 100 000 simulation method to obtain the 95% confidence interval for each of the 5 strikes and check if SABR fittings of 100 000 simulation runs are inside that interval, validating the model;</a:t>
                </a:r>
              </a:p>
              <a:p>
                <a:endParaRPr lang="pt-PT" dirty="0"/>
              </a:p>
              <a:p>
                <a:r>
                  <a:rPr lang="pt-PT" dirty="0" smtClean="0">
                    <a:solidFill>
                      <a:srgbClr val="FF0000"/>
                    </a:solidFill>
                  </a:rPr>
                  <a:t>Find a good fitter and test </a:t>
                </a:r>
                <a:r>
                  <a:rPr lang="pt-PT" dirty="0" smtClean="0">
                    <a:solidFill>
                      <a:srgbClr val="FF0000"/>
                    </a:solidFill>
                  </a:rPr>
                  <a:t>it (robustness);</a:t>
                </a:r>
                <a:endParaRPr lang="pt-PT" dirty="0" smtClean="0">
                  <a:solidFill>
                    <a:srgbClr val="FF0000"/>
                  </a:solidFill>
                </a:endParaRPr>
              </a:p>
              <a:p>
                <a:endParaRPr lang="pt-PT" dirty="0" smtClean="0"/>
              </a:p>
              <a:p>
                <a:r>
                  <a:rPr lang="pt-PT" dirty="0" smtClean="0"/>
                  <a:t>Simulate intraday data fitting SABR volatility smile for fixed maturity;</a:t>
                </a:r>
              </a:p>
              <a:p>
                <a:endParaRPr lang="pt-PT" dirty="0" smtClean="0"/>
              </a:p>
              <a:p>
                <a:r>
                  <a:rPr lang="pt-PT" dirty="0" smtClean="0"/>
                  <a:t>Track the parameters alpha, rho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 and construct AR models for each;</a:t>
                </a:r>
              </a:p>
              <a:p>
                <a:endParaRPr lang="pt-PT" dirty="0" smtClean="0"/>
              </a:p>
              <a:p>
                <a:r>
                  <a:rPr lang="pt-PT" dirty="0" smtClean="0"/>
                  <a:t>Use AR models to forecast end of the day parameters/volatilty curve.</a:t>
                </a:r>
              </a:p>
              <a:p>
                <a:endParaRPr lang="pt-PT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72680" y="896510"/>
                <a:ext cx="8596668" cy="1320800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Problems with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PT" b="0" dirty="0" smtClean="0"/>
                  <a:t/>
                </a:r>
                <a:br>
                  <a:rPr lang="pt-PT" b="0" dirty="0" smtClean="0"/>
                </a:br>
                <a:r>
                  <a:rPr lang="pt-PT" dirty="0"/>
                  <a:t>T</a:t>
                </a:r>
                <a:r>
                  <a:rPr lang="pt-PT" dirty="0" smtClean="0"/>
                  <a:t> = 1 </a:t>
                </a:r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2680" y="896510"/>
                <a:ext cx="8596668" cy="1320800"/>
              </a:xfrm>
              <a:blipFill>
                <a:blip r:embed="rId2"/>
                <a:stretch>
                  <a:fillRect l="-2199" t="-6452" b="-78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8" y="2263793"/>
            <a:ext cx="4899153" cy="3674364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63793"/>
            <a:ext cx="4899152" cy="3674364"/>
          </a:xfrm>
        </p:spPr>
      </p:pic>
      <p:sp>
        <p:nvSpPr>
          <p:cNvPr id="8" name="Oval 7"/>
          <p:cNvSpPr/>
          <p:nvPr/>
        </p:nvSpPr>
        <p:spPr>
          <a:xfrm>
            <a:off x="3719544" y="3046341"/>
            <a:ext cx="81873" cy="80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sp>
        <p:nvSpPr>
          <p:cNvPr id="9" name="TextBox 8"/>
          <p:cNvSpPr txBox="1"/>
          <p:nvPr/>
        </p:nvSpPr>
        <p:spPr>
          <a:xfrm>
            <a:off x="3801418" y="2965621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1418" y="3149309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8360" y="5749933"/>
                <a:ext cx="1714456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0" y="5749933"/>
                <a:ext cx="1714456" cy="34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81545" y="3933984"/>
                <a:ext cx="1144628" cy="23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45" y="3933984"/>
                <a:ext cx="1144628" cy="237641"/>
              </a:xfrm>
              <a:prstGeom prst="rect">
                <a:avLst/>
              </a:prstGeom>
              <a:blipFill>
                <a:blip r:embed="rId6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513" y="5767244"/>
                <a:ext cx="1714456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13" y="5767244"/>
                <a:ext cx="1714456" cy="341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6200000">
                <a:off x="4522175" y="3982155"/>
                <a:ext cx="1144628" cy="23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22175" y="3982155"/>
                <a:ext cx="1144628" cy="237641"/>
              </a:xfrm>
              <a:prstGeom prst="rect">
                <a:avLst/>
              </a:prstGeom>
              <a:blipFill>
                <a:blip r:embed="rId8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Isosceles Triangle 16"/>
          <p:cNvSpPr/>
          <p:nvPr/>
        </p:nvSpPr>
        <p:spPr>
          <a:xfrm>
            <a:off x="3719545" y="3218531"/>
            <a:ext cx="97178" cy="83775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8170479" y="3050798"/>
            <a:ext cx="81873" cy="80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sp>
        <p:nvSpPr>
          <p:cNvPr id="19" name="TextBox 18"/>
          <p:cNvSpPr txBox="1"/>
          <p:nvPr/>
        </p:nvSpPr>
        <p:spPr>
          <a:xfrm>
            <a:off x="8252353" y="2970078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2353" y="3153766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8170480" y="3222988"/>
            <a:ext cx="97178" cy="83775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913016"/>
                  </p:ext>
                </p:extLst>
              </p:nvPr>
            </p:nvGraphicFramePr>
            <p:xfrm>
              <a:off x="10270857" y="2263793"/>
              <a:ext cx="1753965" cy="3961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7480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86485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0.9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913016"/>
                  </p:ext>
                </p:extLst>
              </p:nvPr>
            </p:nvGraphicFramePr>
            <p:xfrm>
              <a:off x="10270857" y="2263793"/>
              <a:ext cx="1753965" cy="3961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7480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86485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71930" r="-51563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171930" r="-51563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269565" r="-5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372807" r="-5156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0.9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806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72680" y="896510"/>
                <a:ext cx="8596668" cy="1320800"/>
              </a:xfrm>
            </p:spPr>
            <p:txBody>
              <a:bodyPr/>
              <a:lstStyle/>
              <a:p>
                <a:r>
                  <a:rPr lang="pt-PT" dirty="0" smtClean="0"/>
                  <a:t>Problems with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PT" b="0" dirty="0" smtClean="0"/>
                  <a:t/>
                </a:r>
                <a:br>
                  <a:rPr lang="pt-PT" b="0" dirty="0" smtClean="0"/>
                </a:br>
                <a:r>
                  <a:rPr lang="pt-PT" b="0" dirty="0" smtClean="0"/>
                  <a:t>T = ¼ </a:t>
                </a:r>
                <a:r>
                  <a:rPr lang="pt-PT" dirty="0" smtClean="0"/>
                  <a:t> </a:t>
                </a:r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2680" y="896510"/>
                <a:ext cx="8596668" cy="1320800"/>
              </a:xfrm>
              <a:blipFill>
                <a:blip r:embed="rId2"/>
                <a:stretch>
                  <a:fillRect l="-2199" t="-6452" b="-78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3" y="2263793"/>
            <a:ext cx="4811154" cy="3608365"/>
          </a:xfrm>
        </p:spPr>
      </p:pic>
      <p:sp>
        <p:nvSpPr>
          <p:cNvPr id="8" name="Oval 7"/>
          <p:cNvSpPr/>
          <p:nvPr/>
        </p:nvSpPr>
        <p:spPr>
          <a:xfrm>
            <a:off x="3719544" y="3046341"/>
            <a:ext cx="81873" cy="80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sp>
        <p:nvSpPr>
          <p:cNvPr id="9" name="TextBox 8"/>
          <p:cNvSpPr txBox="1"/>
          <p:nvPr/>
        </p:nvSpPr>
        <p:spPr>
          <a:xfrm>
            <a:off x="3801418" y="2965621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1418" y="3149309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8360" y="5749933"/>
                <a:ext cx="1714456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0" y="5749933"/>
                <a:ext cx="1714456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81545" y="3933984"/>
                <a:ext cx="1144628" cy="23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45" y="3933984"/>
                <a:ext cx="1144628" cy="237641"/>
              </a:xfrm>
              <a:prstGeom prst="rect">
                <a:avLst/>
              </a:prstGeom>
              <a:blipFill>
                <a:blip r:embed="rId5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2" y="2263793"/>
            <a:ext cx="4811154" cy="36083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513" y="5767244"/>
                <a:ext cx="1714456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13" y="5767244"/>
                <a:ext cx="1714456" cy="341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6200000">
                <a:off x="4522175" y="3982155"/>
                <a:ext cx="1144628" cy="23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22175" y="3982155"/>
                <a:ext cx="1144628" cy="237641"/>
              </a:xfrm>
              <a:prstGeom prst="rect">
                <a:avLst/>
              </a:prstGeom>
              <a:blipFill>
                <a:blip r:embed="rId8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Isosceles Triangle 16"/>
          <p:cNvSpPr/>
          <p:nvPr/>
        </p:nvSpPr>
        <p:spPr>
          <a:xfrm>
            <a:off x="3719545" y="3218531"/>
            <a:ext cx="97178" cy="83775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8170479" y="3050798"/>
            <a:ext cx="81873" cy="80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sp>
        <p:nvSpPr>
          <p:cNvPr id="19" name="TextBox 18"/>
          <p:cNvSpPr txBox="1"/>
          <p:nvPr/>
        </p:nvSpPr>
        <p:spPr>
          <a:xfrm>
            <a:off x="8252353" y="2970078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2353" y="3153766"/>
            <a:ext cx="107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8170480" y="3222988"/>
            <a:ext cx="97178" cy="83775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902513"/>
                  </p:ext>
                </p:extLst>
              </p:nvPr>
            </p:nvGraphicFramePr>
            <p:xfrm>
              <a:off x="10270857" y="2263793"/>
              <a:ext cx="1753965" cy="3961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7480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86485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0.9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1/4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902513"/>
                  </p:ext>
                </p:extLst>
              </p:nvPr>
            </p:nvGraphicFramePr>
            <p:xfrm>
              <a:off x="10270857" y="2263793"/>
              <a:ext cx="1753965" cy="39617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7480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86485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7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71930" r="-51563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171930" r="-51563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269565" r="-5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-0.4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42" t="-372807" r="-5156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0.9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4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>
                              <a:solidFill>
                                <a:srgbClr val="FF0000"/>
                              </a:solidFill>
                            </a:rPr>
                            <a:t>1/4</a:t>
                          </a:r>
                          <a:endParaRPr lang="pt-PT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918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1745</TotalTime>
  <Words>283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Quote generation</vt:lpstr>
      <vt:lpstr>PowerPoint Presentation</vt:lpstr>
      <vt:lpstr>PowerPoint Presentation</vt:lpstr>
      <vt:lpstr>Reproducing Hagan et. al Curves</vt:lpstr>
      <vt:lpstr>Reproducing Hagan et. al Curves</vt:lpstr>
      <vt:lpstr>Reproducing Hagan et. al Curves</vt:lpstr>
      <vt:lpstr>Steps Moving Foward</vt:lpstr>
      <vt:lpstr>Problems with β=0.5 T = 1 </vt:lpstr>
      <vt:lpstr>Problems with β=0.5 T = ¼  </vt:lpstr>
      <vt:lpstr>Problems with β=0.5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Simões</dc:creator>
  <cp:lastModifiedBy>Francisco Simões</cp:lastModifiedBy>
  <cp:revision>25</cp:revision>
  <dcterms:created xsi:type="dcterms:W3CDTF">2020-04-07T16:13:29Z</dcterms:created>
  <dcterms:modified xsi:type="dcterms:W3CDTF">2020-04-17T23:59:06Z</dcterms:modified>
</cp:coreProperties>
</file>