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BA7C0-2150-4AEE-BA12-0E6E41325784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A1D8E9-E7EB-4758-A438-8E03DCC5ED07}">
      <dgm:prSet/>
      <dgm:spPr/>
      <dgm:t>
        <a:bodyPr/>
        <a:lstStyle/>
        <a:p>
          <a:r>
            <a:rPr lang="pt-PT" dirty="0"/>
            <a:t>Calibrar uma sonda de efeito de Hall com o auxílio de um solenoide padrão; </a:t>
          </a:r>
          <a:endParaRPr lang="en-US" dirty="0"/>
        </a:p>
      </dgm:t>
    </dgm:pt>
    <dgm:pt modelId="{2DCA21AB-3FA8-4A25-8280-412A26E01A29}" type="parTrans" cxnId="{51D28504-0A72-4E86-80EA-B4D6C323245B}">
      <dgm:prSet/>
      <dgm:spPr/>
      <dgm:t>
        <a:bodyPr/>
        <a:lstStyle/>
        <a:p>
          <a:endParaRPr lang="en-US"/>
        </a:p>
      </dgm:t>
    </dgm:pt>
    <dgm:pt modelId="{4859A0E2-B965-4B44-8866-85A3299DE371}" type="sibTrans" cxnId="{51D28504-0A72-4E86-80EA-B4D6C323245B}">
      <dgm:prSet phldrT="01" phldr="0"/>
      <dgm:spPr/>
      <dgm:t>
        <a:bodyPr/>
        <a:lstStyle/>
        <a:p>
          <a:endParaRPr lang="en-US" dirty="0"/>
        </a:p>
      </dgm:t>
    </dgm:pt>
    <dgm:pt modelId="{A625AEF0-546A-4F1F-BD96-1E8A839C8D80}">
      <dgm:prSet/>
      <dgm:spPr/>
      <dgm:t>
        <a:bodyPr/>
        <a:lstStyle/>
        <a:p>
          <a:r>
            <a:rPr lang="pt-PT" dirty="0"/>
            <a:t>Efetuar a medição do campo magnético ao longo do eixo de duas bobinas; </a:t>
          </a:r>
          <a:endParaRPr lang="en-US" dirty="0"/>
        </a:p>
      </dgm:t>
    </dgm:pt>
    <dgm:pt modelId="{5ACAF71E-5210-4694-B6DB-144E90E9D0B4}" type="parTrans" cxnId="{CB247698-5F8E-4860-9391-20D10C559EBA}">
      <dgm:prSet/>
      <dgm:spPr/>
      <dgm:t>
        <a:bodyPr/>
        <a:lstStyle/>
        <a:p>
          <a:endParaRPr lang="en-US"/>
        </a:p>
      </dgm:t>
    </dgm:pt>
    <dgm:pt modelId="{5FD74D8A-41DE-4906-AE08-8DAC77F09E8A}" type="sibTrans" cxnId="{CB247698-5F8E-4860-9391-20D10C559EBA}">
      <dgm:prSet phldrT="02" phldr="0"/>
      <dgm:spPr/>
      <dgm:t>
        <a:bodyPr/>
        <a:lstStyle/>
        <a:p>
          <a:endParaRPr lang="en-US" dirty="0"/>
        </a:p>
      </dgm:t>
    </dgm:pt>
    <dgm:pt modelId="{448F3EAB-CFE4-431D-8E6B-2DDD2DB19F1C}">
      <dgm:prSet/>
      <dgm:spPr/>
      <dgm:t>
        <a:bodyPr/>
        <a:lstStyle/>
        <a:p>
          <a:r>
            <a:rPr lang="pt-PT"/>
            <a:t>Estabelecer a configuração de Helmholtz e medir o campo magnético ao longo do eixo das respetivas bobinas; </a:t>
          </a:r>
          <a:endParaRPr lang="en-US"/>
        </a:p>
      </dgm:t>
    </dgm:pt>
    <dgm:pt modelId="{7B8BB3E0-1578-47E5-9F0A-7CE4DE787608}" type="parTrans" cxnId="{A6EC007A-6572-468C-943F-BD526283A35E}">
      <dgm:prSet/>
      <dgm:spPr/>
      <dgm:t>
        <a:bodyPr/>
        <a:lstStyle/>
        <a:p>
          <a:endParaRPr lang="en-US"/>
        </a:p>
      </dgm:t>
    </dgm:pt>
    <dgm:pt modelId="{92737BFC-9C3D-407D-8F3F-BFC091543C79}" type="sibTrans" cxnId="{A6EC007A-6572-468C-943F-BD526283A35E}">
      <dgm:prSet phldrT="03" phldr="0"/>
      <dgm:spPr/>
      <dgm:t>
        <a:bodyPr/>
        <a:lstStyle/>
        <a:p>
          <a:endParaRPr lang="en-US" u="sng" dirty="0"/>
        </a:p>
      </dgm:t>
    </dgm:pt>
    <dgm:pt modelId="{2265DCBF-B863-411B-A922-E3672B5A4222}">
      <dgm:prSet/>
      <dgm:spPr/>
      <dgm:t>
        <a:bodyPr/>
        <a:lstStyle/>
        <a:p>
          <a:r>
            <a:rPr lang="pt-PT" dirty="0"/>
            <a:t>Verificar o princípio da sobreposição para o campo magnético</a:t>
          </a:r>
          <a:endParaRPr lang="en-US" dirty="0"/>
        </a:p>
      </dgm:t>
    </dgm:pt>
    <dgm:pt modelId="{9DCEE040-D590-42FF-9F1E-411F9E35B93B}" type="parTrans" cxnId="{B0B89453-1A48-4255-895D-A8F2380B138F}">
      <dgm:prSet/>
      <dgm:spPr/>
      <dgm:t>
        <a:bodyPr/>
        <a:lstStyle/>
        <a:p>
          <a:endParaRPr lang="en-US"/>
        </a:p>
      </dgm:t>
    </dgm:pt>
    <dgm:pt modelId="{4EDD130C-F5FA-4410-95FE-8D3F84B8690C}" type="sibTrans" cxnId="{B0B89453-1A48-4255-895D-A8F2380B138F}">
      <dgm:prSet phldrT="04" phldr="0"/>
      <dgm:spPr/>
      <dgm:t>
        <a:bodyPr/>
        <a:lstStyle/>
        <a:p>
          <a:endParaRPr lang="en-US"/>
        </a:p>
      </dgm:t>
    </dgm:pt>
    <dgm:pt modelId="{B7983A6F-D3D9-45C6-A34F-3F32A99CB91E}" type="pres">
      <dgm:prSet presAssocID="{349BA7C0-2150-4AEE-BA12-0E6E41325784}" presName="outerComposite" presStyleCnt="0">
        <dgm:presLayoutVars>
          <dgm:chMax val="5"/>
          <dgm:dir/>
          <dgm:resizeHandles val="exact"/>
        </dgm:presLayoutVars>
      </dgm:prSet>
      <dgm:spPr/>
    </dgm:pt>
    <dgm:pt modelId="{14B984C6-4521-4DE7-8818-78CA5BCA55F4}" type="pres">
      <dgm:prSet presAssocID="{349BA7C0-2150-4AEE-BA12-0E6E41325784}" presName="dummyMaxCanvas" presStyleCnt="0">
        <dgm:presLayoutVars/>
      </dgm:prSet>
      <dgm:spPr/>
    </dgm:pt>
    <dgm:pt modelId="{446C945D-13E1-47BD-9D50-9B1922F1F2C2}" type="pres">
      <dgm:prSet presAssocID="{349BA7C0-2150-4AEE-BA12-0E6E41325784}" presName="FourNodes_1" presStyleLbl="node1" presStyleIdx="0" presStyleCnt="4">
        <dgm:presLayoutVars>
          <dgm:bulletEnabled val="1"/>
        </dgm:presLayoutVars>
      </dgm:prSet>
      <dgm:spPr/>
    </dgm:pt>
    <dgm:pt modelId="{A8C53096-B402-411C-995D-2A167FD3B742}" type="pres">
      <dgm:prSet presAssocID="{349BA7C0-2150-4AEE-BA12-0E6E41325784}" presName="FourNodes_2" presStyleLbl="node1" presStyleIdx="1" presStyleCnt="4">
        <dgm:presLayoutVars>
          <dgm:bulletEnabled val="1"/>
        </dgm:presLayoutVars>
      </dgm:prSet>
      <dgm:spPr/>
    </dgm:pt>
    <dgm:pt modelId="{D9D08A01-00BA-48F7-A7C1-C42306ED3C5A}" type="pres">
      <dgm:prSet presAssocID="{349BA7C0-2150-4AEE-BA12-0E6E41325784}" presName="FourNodes_3" presStyleLbl="node1" presStyleIdx="2" presStyleCnt="4">
        <dgm:presLayoutVars>
          <dgm:bulletEnabled val="1"/>
        </dgm:presLayoutVars>
      </dgm:prSet>
      <dgm:spPr/>
    </dgm:pt>
    <dgm:pt modelId="{DE40B2BE-86CE-4B1E-B84B-403FD3D0EC6D}" type="pres">
      <dgm:prSet presAssocID="{349BA7C0-2150-4AEE-BA12-0E6E41325784}" presName="FourNodes_4" presStyleLbl="node1" presStyleIdx="3" presStyleCnt="4">
        <dgm:presLayoutVars>
          <dgm:bulletEnabled val="1"/>
        </dgm:presLayoutVars>
      </dgm:prSet>
      <dgm:spPr/>
    </dgm:pt>
    <dgm:pt modelId="{0E40D6AF-EE5B-4FE8-B12D-AFFD50865CEB}" type="pres">
      <dgm:prSet presAssocID="{349BA7C0-2150-4AEE-BA12-0E6E41325784}" presName="FourConn_1-2" presStyleLbl="fgAccFollowNode1" presStyleIdx="0" presStyleCnt="3">
        <dgm:presLayoutVars>
          <dgm:bulletEnabled val="1"/>
        </dgm:presLayoutVars>
      </dgm:prSet>
      <dgm:spPr/>
    </dgm:pt>
    <dgm:pt modelId="{C7DC9398-EF72-43F8-A9D3-6DBDC4230E3F}" type="pres">
      <dgm:prSet presAssocID="{349BA7C0-2150-4AEE-BA12-0E6E41325784}" presName="FourConn_2-3" presStyleLbl="fgAccFollowNode1" presStyleIdx="1" presStyleCnt="3">
        <dgm:presLayoutVars>
          <dgm:bulletEnabled val="1"/>
        </dgm:presLayoutVars>
      </dgm:prSet>
      <dgm:spPr/>
    </dgm:pt>
    <dgm:pt modelId="{BB53AE03-664F-4C8C-9FBD-0640649CDC23}" type="pres">
      <dgm:prSet presAssocID="{349BA7C0-2150-4AEE-BA12-0E6E41325784}" presName="FourConn_3-4" presStyleLbl="fgAccFollowNode1" presStyleIdx="2" presStyleCnt="3">
        <dgm:presLayoutVars>
          <dgm:bulletEnabled val="1"/>
        </dgm:presLayoutVars>
      </dgm:prSet>
      <dgm:spPr/>
    </dgm:pt>
    <dgm:pt modelId="{CCCAD8C9-AFCD-4439-B13A-AA4683BDF1EF}" type="pres">
      <dgm:prSet presAssocID="{349BA7C0-2150-4AEE-BA12-0E6E41325784}" presName="FourNodes_1_text" presStyleLbl="node1" presStyleIdx="3" presStyleCnt="4">
        <dgm:presLayoutVars>
          <dgm:bulletEnabled val="1"/>
        </dgm:presLayoutVars>
      </dgm:prSet>
      <dgm:spPr/>
    </dgm:pt>
    <dgm:pt modelId="{80BD2838-9328-409C-AD5A-5A4C069BA4F6}" type="pres">
      <dgm:prSet presAssocID="{349BA7C0-2150-4AEE-BA12-0E6E41325784}" presName="FourNodes_2_text" presStyleLbl="node1" presStyleIdx="3" presStyleCnt="4">
        <dgm:presLayoutVars>
          <dgm:bulletEnabled val="1"/>
        </dgm:presLayoutVars>
      </dgm:prSet>
      <dgm:spPr/>
    </dgm:pt>
    <dgm:pt modelId="{D348689C-5B0C-4CFD-9E0D-78C9449B2D0E}" type="pres">
      <dgm:prSet presAssocID="{349BA7C0-2150-4AEE-BA12-0E6E41325784}" presName="FourNodes_3_text" presStyleLbl="node1" presStyleIdx="3" presStyleCnt="4">
        <dgm:presLayoutVars>
          <dgm:bulletEnabled val="1"/>
        </dgm:presLayoutVars>
      </dgm:prSet>
      <dgm:spPr/>
    </dgm:pt>
    <dgm:pt modelId="{7C65BCE7-329D-4946-BECF-FDD177310EED}" type="pres">
      <dgm:prSet presAssocID="{349BA7C0-2150-4AEE-BA12-0E6E4132578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D28504-0A72-4E86-80EA-B4D6C323245B}" srcId="{349BA7C0-2150-4AEE-BA12-0E6E41325784}" destId="{3DA1D8E9-E7EB-4758-A438-8E03DCC5ED07}" srcOrd="0" destOrd="0" parTransId="{2DCA21AB-3FA8-4A25-8280-412A26E01A29}" sibTransId="{4859A0E2-B965-4B44-8866-85A3299DE371}"/>
    <dgm:cxn modelId="{3E206005-93DE-4173-8C05-B2FC7E3470A6}" type="presOf" srcId="{A625AEF0-546A-4F1F-BD96-1E8A839C8D80}" destId="{80BD2838-9328-409C-AD5A-5A4C069BA4F6}" srcOrd="1" destOrd="0" presId="urn:microsoft.com/office/officeart/2005/8/layout/vProcess5"/>
    <dgm:cxn modelId="{ED67D617-09AF-4F05-9B9F-D072DDA66D84}" type="presOf" srcId="{3DA1D8E9-E7EB-4758-A438-8E03DCC5ED07}" destId="{CCCAD8C9-AFCD-4439-B13A-AA4683BDF1EF}" srcOrd="1" destOrd="0" presId="urn:microsoft.com/office/officeart/2005/8/layout/vProcess5"/>
    <dgm:cxn modelId="{E7994866-1A1A-41A8-886D-BB22566DBC4E}" type="presOf" srcId="{4859A0E2-B965-4B44-8866-85A3299DE371}" destId="{0E40D6AF-EE5B-4FE8-B12D-AFFD50865CEB}" srcOrd="0" destOrd="0" presId="urn:microsoft.com/office/officeart/2005/8/layout/vProcess5"/>
    <dgm:cxn modelId="{D9ABC167-79D8-4519-B1AF-A06586D32F28}" type="presOf" srcId="{448F3EAB-CFE4-431D-8E6B-2DDD2DB19F1C}" destId="{D9D08A01-00BA-48F7-A7C1-C42306ED3C5A}" srcOrd="0" destOrd="0" presId="urn:microsoft.com/office/officeart/2005/8/layout/vProcess5"/>
    <dgm:cxn modelId="{B0B89453-1A48-4255-895D-A8F2380B138F}" srcId="{349BA7C0-2150-4AEE-BA12-0E6E41325784}" destId="{2265DCBF-B863-411B-A922-E3672B5A4222}" srcOrd="3" destOrd="0" parTransId="{9DCEE040-D590-42FF-9F1E-411F9E35B93B}" sibTransId="{4EDD130C-F5FA-4410-95FE-8D3F84B8690C}"/>
    <dgm:cxn modelId="{6AFAD755-F1C5-4075-867D-7F700514808F}" type="presOf" srcId="{A625AEF0-546A-4F1F-BD96-1E8A839C8D80}" destId="{A8C53096-B402-411C-995D-2A167FD3B742}" srcOrd="0" destOrd="0" presId="urn:microsoft.com/office/officeart/2005/8/layout/vProcess5"/>
    <dgm:cxn modelId="{A6EC007A-6572-468C-943F-BD526283A35E}" srcId="{349BA7C0-2150-4AEE-BA12-0E6E41325784}" destId="{448F3EAB-CFE4-431D-8E6B-2DDD2DB19F1C}" srcOrd="2" destOrd="0" parTransId="{7B8BB3E0-1578-47E5-9F0A-7CE4DE787608}" sibTransId="{92737BFC-9C3D-407D-8F3F-BFC091543C79}"/>
    <dgm:cxn modelId="{260ABF7E-3D9E-4A13-B183-4259CABC86D8}" type="presOf" srcId="{2265DCBF-B863-411B-A922-E3672B5A4222}" destId="{7C65BCE7-329D-4946-BECF-FDD177310EED}" srcOrd="1" destOrd="0" presId="urn:microsoft.com/office/officeart/2005/8/layout/vProcess5"/>
    <dgm:cxn modelId="{A94AEC96-D43A-4DD8-933D-E8223FD1D06A}" type="presOf" srcId="{3DA1D8E9-E7EB-4758-A438-8E03DCC5ED07}" destId="{446C945D-13E1-47BD-9D50-9B1922F1F2C2}" srcOrd="0" destOrd="0" presId="urn:microsoft.com/office/officeart/2005/8/layout/vProcess5"/>
    <dgm:cxn modelId="{CEA6ED96-3EBB-4C08-9287-0BE189D49DB8}" type="presOf" srcId="{2265DCBF-B863-411B-A922-E3672B5A4222}" destId="{DE40B2BE-86CE-4B1E-B84B-403FD3D0EC6D}" srcOrd="0" destOrd="0" presId="urn:microsoft.com/office/officeart/2005/8/layout/vProcess5"/>
    <dgm:cxn modelId="{CB247698-5F8E-4860-9391-20D10C559EBA}" srcId="{349BA7C0-2150-4AEE-BA12-0E6E41325784}" destId="{A625AEF0-546A-4F1F-BD96-1E8A839C8D80}" srcOrd="1" destOrd="0" parTransId="{5ACAF71E-5210-4694-B6DB-144E90E9D0B4}" sibTransId="{5FD74D8A-41DE-4906-AE08-8DAC77F09E8A}"/>
    <dgm:cxn modelId="{54AA32EA-DA33-4903-A4F1-28859A7EB4D3}" type="presOf" srcId="{349BA7C0-2150-4AEE-BA12-0E6E41325784}" destId="{B7983A6F-D3D9-45C6-A34F-3F32A99CB91E}" srcOrd="0" destOrd="0" presId="urn:microsoft.com/office/officeart/2005/8/layout/vProcess5"/>
    <dgm:cxn modelId="{AB8BEBF3-4889-41DA-9D72-FC9B469F537C}" type="presOf" srcId="{448F3EAB-CFE4-431D-8E6B-2DDD2DB19F1C}" destId="{D348689C-5B0C-4CFD-9E0D-78C9449B2D0E}" srcOrd="1" destOrd="0" presId="urn:microsoft.com/office/officeart/2005/8/layout/vProcess5"/>
    <dgm:cxn modelId="{05F6D6F9-B6BE-4EBA-9B5C-1B8FAE3915D4}" type="presOf" srcId="{92737BFC-9C3D-407D-8F3F-BFC091543C79}" destId="{BB53AE03-664F-4C8C-9FBD-0640649CDC23}" srcOrd="0" destOrd="0" presId="urn:microsoft.com/office/officeart/2005/8/layout/vProcess5"/>
    <dgm:cxn modelId="{B19E58FE-184C-4750-B63B-05AA6A179842}" type="presOf" srcId="{5FD74D8A-41DE-4906-AE08-8DAC77F09E8A}" destId="{C7DC9398-EF72-43F8-A9D3-6DBDC4230E3F}" srcOrd="0" destOrd="0" presId="urn:microsoft.com/office/officeart/2005/8/layout/vProcess5"/>
    <dgm:cxn modelId="{101A7AFD-0AB0-4F1A-8284-8142BFD57BC1}" type="presParOf" srcId="{B7983A6F-D3D9-45C6-A34F-3F32A99CB91E}" destId="{14B984C6-4521-4DE7-8818-78CA5BCA55F4}" srcOrd="0" destOrd="0" presId="urn:microsoft.com/office/officeart/2005/8/layout/vProcess5"/>
    <dgm:cxn modelId="{AE7F7AD8-AB71-484A-9515-AA5A91998132}" type="presParOf" srcId="{B7983A6F-D3D9-45C6-A34F-3F32A99CB91E}" destId="{446C945D-13E1-47BD-9D50-9B1922F1F2C2}" srcOrd="1" destOrd="0" presId="urn:microsoft.com/office/officeart/2005/8/layout/vProcess5"/>
    <dgm:cxn modelId="{DD029400-98DD-4E0F-BEEA-100C7A284AF6}" type="presParOf" srcId="{B7983A6F-D3D9-45C6-A34F-3F32A99CB91E}" destId="{A8C53096-B402-411C-995D-2A167FD3B742}" srcOrd="2" destOrd="0" presId="urn:microsoft.com/office/officeart/2005/8/layout/vProcess5"/>
    <dgm:cxn modelId="{A2FB051C-0FB3-47D6-80E2-A79FD4B3B228}" type="presParOf" srcId="{B7983A6F-D3D9-45C6-A34F-3F32A99CB91E}" destId="{D9D08A01-00BA-48F7-A7C1-C42306ED3C5A}" srcOrd="3" destOrd="0" presId="urn:microsoft.com/office/officeart/2005/8/layout/vProcess5"/>
    <dgm:cxn modelId="{F8360C95-2765-40C8-AEE7-50088C403762}" type="presParOf" srcId="{B7983A6F-D3D9-45C6-A34F-3F32A99CB91E}" destId="{DE40B2BE-86CE-4B1E-B84B-403FD3D0EC6D}" srcOrd="4" destOrd="0" presId="urn:microsoft.com/office/officeart/2005/8/layout/vProcess5"/>
    <dgm:cxn modelId="{F83BB0E1-0A0D-45A1-9E37-1EBA41D5CFD3}" type="presParOf" srcId="{B7983A6F-D3D9-45C6-A34F-3F32A99CB91E}" destId="{0E40D6AF-EE5B-4FE8-B12D-AFFD50865CEB}" srcOrd="5" destOrd="0" presId="urn:microsoft.com/office/officeart/2005/8/layout/vProcess5"/>
    <dgm:cxn modelId="{D6CC2FE4-D33C-4666-8251-08DD6621A4FA}" type="presParOf" srcId="{B7983A6F-D3D9-45C6-A34F-3F32A99CB91E}" destId="{C7DC9398-EF72-43F8-A9D3-6DBDC4230E3F}" srcOrd="6" destOrd="0" presId="urn:microsoft.com/office/officeart/2005/8/layout/vProcess5"/>
    <dgm:cxn modelId="{F375C9DE-EF81-4F29-B2F5-023ED171EA18}" type="presParOf" srcId="{B7983A6F-D3D9-45C6-A34F-3F32A99CB91E}" destId="{BB53AE03-664F-4C8C-9FBD-0640649CDC23}" srcOrd="7" destOrd="0" presId="urn:microsoft.com/office/officeart/2005/8/layout/vProcess5"/>
    <dgm:cxn modelId="{D7157CF7-E685-4B90-9500-A2F424DC1244}" type="presParOf" srcId="{B7983A6F-D3D9-45C6-A34F-3F32A99CB91E}" destId="{CCCAD8C9-AFCD-4439-B13A-AA4683BDF1EF}" srcOrd="8" destOrd="0" presId="urn:microsoft.com/office/officeart/2005/8/layout/vProcess5"/>
    <dgm:cxn modelId="{39E47EF1-AAC5-4A8D-BE38-0BB9D3CF2D86}" type="presParOf" srcId="{B7983A6F-D3D9-45C6-A34F-3F32A99CB91E}" destId="{80BD2838-9328-409C-AD5A-5A4C069BA4F6}" srcOrd="9" destOrd="0" presId="urn:microsoft.com/office/officeart/2005/8/layout/vProcess5"/>
    <dgm:cxn modelId="{004B2598-9ABE-491C-AF99-39C3C43EFB80}" type="presParOf" srcId="{B7983A6F-D3D9-45C6-A34F-3F32A99CB91E}" destId="{D348689C-5B0C-4CFD-9E0D-78C9449B2D0E}" srcOrd="10" destOrd="0" presId="urn:microsoft.com/office/officeart/2005/8/layout/vProcess5"/>
    <dgm:cxn modelId="{100FA84D-C6D7-48F8-ABAE-F112F8F5F55B}" type="presParOf" srcId="{B7983A6F-D3D9-45C6-A34F-3F32A99CB91E}" destId="{7C65BCE7-329D-4946-BECF-FDD177310EE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C945D-13E1-47BD-9D50-9B1922F1F2C2}">
      <dsp:nvSpPr>
        <dsp:cNvPr id="0" name=""/>
        <dsp:cNvSpPr/>
      </dsp:nvSpPr>
      <dsp:spPr>
        <a:xfrm>
          <a:off x="0" y="0"/>
          <a:ext cx="8553449" cy="8228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Calibrar uma sonda de efeito de Hall com o auxílio de um solenoide padrão; </a:t>
          </a:r>
          <a:endParaRPr lang="en-US" sz="2200" kern="1200" dirty="0"/>
        </a:p>
      </dsp:txBody>
      <dsp:txXfrm>
        <a:off x="24100" y="24100"/>
        <a:ext cx="7596019" cy="774633"/>
      </dsp:txXfrm>
    </dsp:sp>
    <dsp:sp modelId="{A8C53096-B402-411C-995D-2A167FD3B742}">
      <dsp:nvSpPr>
        <dsp:cNvPr id="0" name=""/>
        <dsp:cNvSpPr/>
      </dsp:nvSpPr>
      <dsp:spPr>
        <a:xfrm>
          <a:off x="716351" y="972439"/>
          <a:ext cx="8553449" cy="8228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Efetuar a medição do campo magnético ao longo do eixo de duas bobinas; </a:t>
          </a:r>
          <a:endParaRPr lang="en-US" sz="2200" kern="1200" dirty="0"/>
        </a:p>
      </dsp:txBody>
      <dsp:txXfrm>
        <a:off x="740451" y="996539"/>
        <a:ext cx="7254056" cy="774633"/>
      </dsp:txXfrm>
    </dsp:sp>
    <dsp:sp modelId="{D9D08A01-00BA-48F7-A7C1-C42306ED3C5A}">
      <dsp:nvSpPr>
        <dsp:cNvPr id="0" name=""/>
        <dsp:cNvSpPr/>
      </dsp:nvSpPr>
      <dsp:spPr>
        <a:xfrm>
          <a:off x="1422010" y="1944878"/>
          <a:ext cx="8553449" cy="8228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Estabelecer a configuração de Helmholtz e medir o campo magnético ao longo do eixo das respetivas bobinas; </a:t>
          </a:r>
          <a:endParaRPr lang="en-US" sz="2200" kern="1200"/>
        </a:p>
      </dsp:txBody>
      <dsp:txXfrm>
        <a:off x="1446110" y="1968978"/>
        <a:ext cx="7264748" cy="774633"/>
      </dsp:txXfrm>
    </dsp:sp>
    <dsp:sp modelId="{DE40B2BE-86CE-4B1E-B84B-403FD3D0EC6D}">
      <dsp:nvSpPr>
        <dsp:cNvPr id="0" name=""/>
        <dsp:cNvSpPr/>
      </dsp:nvSpPr>
      <dsp:spPr>
        <a:xfrm>
          <a:off x="2138362" y="2917316"/>
          <a:ext cx="8553449" cy="8228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Verificar o princípio da sobreposição para o campo magnético</a:t>
          </a:r>
          <a:endParaRPr lang="en-US" sz="2200" kern="1200" dirty="0"/>
        </a:p>
      </dsp:txBody>
      <dsp:txXfrm>
        <a:off x="2162462" y="2941416"/>
        <a:ext cx="7254056" cy="774633"/>
      </dsp:txXfrm>
    </dsp:sp>
    <dsp:sp modelId="{0E40D6AF-EE5B-4FE8-B12D-AFFD50865CEB}">
      <dsp:nvSpPr>
        <dsp:cNvPr id="0" name=""/>
        <dsp:cNvSpPr/>
      </dsp:nvSpPr>
      <dsp:spPr>
        <a:xfrm>
          <a:off x="8018608" y="630215"/>
          <a:ext cx="534841" cy="5348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138947" y="630215"/>
        <a:ext cx="294163" cy="402468"/>
      </dsp:txXfrm>
    </dsp:sp>
    <dsp:sp modelId="{C7DC9398-EF72-43F8-A9D3-6DBDC4230E3F}">
      <dsp:nvSpPr>
        <dsp:cNvPr id="0" name=""/>
        <dsp:cNvSpPr/>
      </dsp:nvSpPr>
      <dsp:spPr>
        <a:xfrm>
          <a:off x="8734959" y="1602654"/>
          <a:ext cx="534841" cy="5348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855298" y="1602654"/>
        <a:ext cx="294163" cy="402468"/>
      </dsp:txXfrm>
    </dsp:sp>
    <dsp:sp modelId="{BB53AE03-664F-4C8C-9FBD-0640649CDC23}">
      <dsp:nvSpPr>
        <dsp:cNvPr id="0" name=""/>
        <dsp:cNvSpPr/>
      </dsp:nvSpPr>
      <dsp:spPr>
        <a:xfrm>
          <a:off x="9440619" y="2575093"/>
          <a:ext cx="534841" cy="5348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u="sng" kern="1200" dirty="0"/>
        </a:p>
      </dsp:txBody>
      <dsp:txXfrm>
        <a:off x="9560958" y="2575093"/>
        <a:ext cx="294163" cy="402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F57F5-BA99-410D-902C-82E718B444A6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D46D0-2478-4490-86CC-56BF8F1CBF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5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D46D0-2478-4490-86CC-56BF8F1CBF3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341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1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0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4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1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727D4-EC00-C818-212A-B1398F5CB2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41" r="618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322269-C85C-CAC0-9DDD-EB29A8B1C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pt-PT" dirty="0"/>
              <a:t>Trabalho 2.1</a:t>
            </a:r>
            <a:br>
              <a:rPr lang="pt-PT" dirty="0"/>
            </a:br>
            <a:r>
              <a:rPr lang="pt-PT" dirty="0"/>
              <a:t>Bobinas de </a:t>
            </a:r>
            <a:r>
              <a:rPr lang="pt-PT" dirty="0" err="1"/>
              <a:t>Helmholtz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B764F1-6AC6-2C16-5900-2C79AB146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229099"/>
            <a:ext cx="4857857" cy="1562101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Grupo 4</a:t>
            </a:r>
          </a:p>
          <a:p>
            <a:r>
              <a:rPr lang="pt-PT" dirty="0"/>
              <a:t>Jorge Marques - 120215</a:t>
            </a:r>
          </a:p>
          <a:p>
            <a:r>
              <a:rPr lang="pt-PT" dirty="0"/>
              <a:t>Francisco Ribeiro - 118993</a:t>
            </a:r>
          </a:p>
          <a:p>
            <a:r>
              <a:rPr lang="pt-PT" dirty="0"/>
              <a:t>Catarina Rabaça - 119582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ACF0-DFEC-2254-C500-CE708D13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Apresentação e análise de resultados</a:t>
            </a:r>
            <a:br>
              <a:rPr lang="pt-PT" dirty="0"/>
            </a:br>
            <a:r>
              <a:rPr lang="pt-PT" dirty="0"/>
              <a:t>Parte A – Calibração da sonda de Hall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073CED3-84AC-D11E-847F-46450786A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473" y="3068442"/>
            <a:ext cx="6001588" cy="279121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D2AF44E-2E41-8F47-7FE2-EC254835E1A1}"/>
              </a:ext>
            </a:extLst>
          </p:cNvPr>
          <p:cNvSpPr txBox="1"/>
          <p:nvPr/>
        </p:nvSpPr>
        <p:spPr>
          <a:xfrm>
            <a:off x="700635" y="246055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Procedemos de seguida ao cálculo do erro da constante de calibração:</a:t>
            </a:r>
          </a:p>
        </p:txBody>
      </p:sp>
    </p:spTree>
    <p:extLst>
      <p:ext uri="{BB962C8B-B14F-4D97-AF65-F5344CB8AC3E}">
        <p14:creationId xmlns:p14="http://schemas.microsoft.com/office/powerpoint/2010/main" val="9260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B341D-A716-DD98-A5C0-AFA9CCAC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Apresentação e análise de resultados</a:t>
            </a:r>
            <a:br>
              <a:rPr lang="pt-PT" dirty="0"/>
            </a:br>
            <a:r>
              <a:rPr lang="pt-PT" dirty="0"/>
              <a:t>Parte B – Bobinas de </a:t>
            </a:r>
            <a:r>
              <a:rPr lang="pt-PT" dirty="0" err="1"/>
              <a:t>Helmholtz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DBCB15B-FFC4-BB3C-1354-0CB5647C0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0" y="2166374"/>
            <a:ext cx="5753100" cy="377722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FBDCF6-E54E-9A74-166A-AEA4A0B5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692943"/>
            <a:ext cx="4221325" cy="75357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6CF8ED-EFB6-12B6-1191-D0F38B39549A}"/>
              </a:ext>
            </a:extLst>
          </p:cNvPr>
          <p:cNvSpPr txBox="1"/>
          <p:nvPr/>
        </p:nvSpPr>
        <p:spPr>
          <a:xfrm>
            <a:off x="800100" y="2221991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Através da fórmula seguinte calculámos o desvio relativo para cada ensaio: </a:t>
            </a:r>
          </a:p>
        </p:txBody>
      </p:sp>
    </p:spTree>
    <p:extLst>
      <p:ext uri="{BB962C8B-B14F-4D97-AF65-F5344CB8AC3E}">
        <p14:creationId xmlns:p14="http://schemas.microsoft.com/office/powerpoint/2010/main" val="189564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5B27E-5386-D8CC-2307-C5815F74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Apresentação e análise de resultados</a:t>
            </a:r>
            <a:br>
              <a:rPr lang="pt-PT" dirty="0"/>
            </a:br>
            <a:r>
              <a:rPr lang="pt-PT" dirty="0"/>
              <a:t>Parte B – Bobinas de </a:t>
            </a:r>
            <a:r>
              <a:rPr lang="pt-PT" dirty="0" err="1"/>
              <a:t>Helmholtz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E33B0F1D-636F-E382-225C-A70AEF34D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293" y="2505076"/>
            <a:ext cx="7322202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E4E1F-E99C-8377-E9DF-A126CA7B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Apresentação e análise de resultados</a:t>
            </a:r>
            <a:br>
              <a:rPr lang="pt-PT" dirty="0"/>
            </a:br>
            <a:r>
              <a:rPr lang="pt-PT" dirty="0"/>
              <a:t>Parte B – Bobinas de </a:t>
            </a:r>
            <a:r>
              <a:rPr lang="pt-PT" dirty="0" err="1"/>
              <a:t>Helmholtz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8BAD50-D24F-9F9E-9264-DFF94081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Calculámos de seguida o número de espiras: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721543-543E-2B4C-3675-31CBE0BA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45" r="25360"/>
          <a:stretch/>
        </p:blipFill>
        <p:spPr>
          <a:xfrm>
            <a:off x="6516624" y="2330223"/>
            <a:ext cx="1943100" cy="35234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D1E2F7-A8ED-FDB9-658E-3D70F7DC1152}"/>
              </a:ext>
            </a:extLst>
          </p:cNvPr>
          <p:cNvSpPr txBox="1"/>
          <p:nvPr/>
        </p:nvSpPr>
        <p:spPr>
          <a:xfrm>
            <a:off x="1502843" y="3781258"/>
            <a:ext cx="379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Após a substituição dos valores, concluímos que o número de espiras é aproximadamente 99.</a:t>
            </a:r>
          </a:p>
        </p:txBody>
      </p:sp>
    </p:spTree>
    <p:extLst>
      <p:ext uri="{BB962C8B-B14F-4D97-AF65-F5344CB8AC3E}">
        <p14:creationId xmlns:p14="http://schemas.microsoft.com/office/powerpoint/2010/main" val="153578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BAAFA-9E4C-B712-0716-B2BDEC5C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Discussão e Conclusão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02670DB-0B0E-555F-9AA0-EE439E2FF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Na Parte A, verificou-se uma elevada precisão nos resultados, com a regressão linear próxima de 1. Utilizando a equação da reta obtida no gráfico e as equações teóricas para o campo magnético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sub>
                    </m:sSub>
                  </m:oMath>
                </a14:m>
                <a:r>
                  <a:rPr lang="pt-PT" dirty="0"/>
                  <a:t>​) e a tensão de Hall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​), foi possível determinar a constante de calibração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t-PT" dirty="0"/>
                  <a:t>=0,03773).</a:t>
                </a:r>
              </a:p>
              <a:p>
                <a:r>
                  <a:rPr lang="pt-PT" dirty="0"/>
                  <a:t>Na Parte B, os resultados permitiram confirmar o Princípio da Sobreposição para o campo magnético, pois as curvas das tensões de Hall medidas (bobinas em série) coincidiram com as somas das tensões individuais. Além disso, calculou-se o número de espiras por bobina (∼99), bastante próximo do valor padrão do fabricante (95 espiras).</a:t>
                </a:r>
              </a:p>
              <a:p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02670DB-0B0E-555F-9AA0-EE439E2FF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3" t="-81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86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AA068A1-7BE6-2AD4-F738-E00F8240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pt-PT" dirty="0"/>
              <a:t>Objetivos do trabalho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5D8EF14-3038-D96C-25AC-898FB206F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07456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79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A795-5E28-1CCE-3109-E1B7EB77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229081"/>
          </a:xfrm>
        </p:spPr>
        <p:txBody>
          <a:bodyPr>
            <a:normAutofit fontScale="90000"/>
          </a:bodyPr>
          <a:lstStyle/>
          <a:p>
            <a:r>
              <a:rPr lang="pt-PT" dirty="0"/>
              <a:t>Produção de campos magnéticos:</a:t>
            </a:r>
            <a:br>
              <a:rPr lang="pt-PT" dirty="0"/>
            </a:br>
            <a:r>
              <a:rPr lang="pt-PT" dirty="0"/>
              <a:t>O </a:t>
            </a:r>
            <a:r>
              <a:rPr lang="pt-PT" dirty="0" err="1"/>
              <a:t>Solenóide</a:t>
            </a:r>
            <a:r>
              <a:rPr lang="pt-PT" dirty="0"/>
              <a:t> Padrão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AB3B4D4-BB36-2599-3AE3-70C46A946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Fórmulas essenciais:</a:t>
                </a:r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/>
                        <m:t>𝑩𝒔𝒐𝒍</m:t>
                      </m:r>
                      <m:r>
                        <a:rPr lang="pt-PT" b="1" i="1"/>
                        <m:t>=</m:t>
                      </m:r>
                      <m:r>
                        <a:rPr lang="pt-PT" b="1" i="1"/>
                        <m:t>𝝁</m:t>
                      </m:r>
                      <m:r>
                        <a:rPr lang="pt-PT" b="1" i="1"/>
                        <m:t>𝟎</m:t>
                      </m:r>
                      <m:f>
                        <m:fPr>
                          <m:ctrlPr>
                            <a:rPr lang="pt-PT" b="1" i="1"/>
                          </m:ctrlPr>
                        </m:fPr>
                        <m:num>
                          <m:r>
                            <a:rPr lang="pt-PT" b="1" i="1"/>
                            <m:t>𝑵</m:t>
                          </m:r>
                        </m:num>
                        <m:den>
                          <m:r>
                            <a:rPr lang="pt-PT" b="1" i="1"/>
                            <m:t>𝒍</m:t>
                          </m:r>
                        </m:den>
                      </m:f>
                      <m:sSub>
                        <m:sSubPr>
                          <m:ctrlPr>
                            <a:rPr lang="pt-PT" b="1" i="1"/>
                          </m:ctrlPr>
                        </m:sSubPr>
                        <m:e>
                          <m:r>
                            <a:rPr lang="pt-PT" b="1" i="1"/>
                            <m:t>𝑰</m:t>
                          </m:r>
                        </m:e>
                        <m:sub>
                          <m:r>
                            <a:rPr lang="pt-PT" b="1" i="1"/>
                            <m:t>𝒔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AB3B4D4-BB36-2599-3AE3-70C46A946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3" t="-81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DA2AD10-E3B8-985A-676B-5BC20C6DB1F5}"/>
              </a:ext>
            </a:extLst>
          </p:cNvPr>
          <p:cNvCxnSpPr/>
          <p:nvPr/>
        </p:nvCxnSpPr>
        <p:spPr>
          <a:xfrm>
            <a:off x="4206240" y="3877056"/>
            <a:ext cx="768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15C4D13A-D524-2F46-6268-1C627B06A32C}"/>
              </a:ext>
            </a:extLst>
          </p:cNvPr>
          <p:cNvCxnSpPr/>
          <p:nvPr/>
        </p:nvCxnSpPr>
        <p:spPr>
          <a:xfrm flipV="1">
            <a:off x="5504688" y="4123944"/>
            <a:ext cx="45720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9474A05D-F18E-D3FD-53CC-984045212801}"/>
              </a:ext>
            </a:extLst>
          </p:cNvPr>
          <p:cNvCxnSpPr>
            <a:cxnSpLocks/>
          </p:cNvCxnSpPr>
          <p:nvPr/>
        </p:nvCxnSpPr>
        <p:spPr>
          <a:xfrm flipV="1">
            <a:off x="6528816" y="4279392"/>
            <a:ext cx="12955" cy="97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E019E82-0A83-7ED6-136B-0619170DD611}"/>
              </a:ext>
            </a:extLst>
          </p:cNvPr>
          <p:cNvCxnSpPr>
            <a:cxnSpLocks/>
          </p:cNvCxnSpPr>
          <p:nvPr/>
        </p:nvCxnSpPr>
        <p:spPr>
          <a:xfrm flipH="1" flipV="1">
            <a:off x="7004304" y="4123944"/>
            <a:ext cx="786384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69691ED-D912-18B0-A12F-CF9A842562F2}"/>
              </a:ext>
            </a:extLst>
          </p:cNvPr>
          <p:cNvSpPr txBox="1"/>
          <p:nvPr/>
        </p:nvSpPr>
        <p:spPr>
          <a:xfrm>
            <a:off x="2139697" y="3672294"/>
            <a:ext cx="206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Campo magnético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62E419C-F19F-3B54-8C65-639E13033626}"/>
              </a:ext>
            </a:extLst>
          </p:cNvPr>
          <p:cNvSpPr txBox="1"/>
          <p:nvPr/>
        </p:nvSpPr>
        <p:spPr>
          <a:xfrm rot="10800000" flipH="1" flipV="1">
            <a:off x="2772156" y="4880088"/>
            <a:ext cx="274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Permeabilidade magnética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D40824-4F8E-720B-366C-B0570C462EEE}"/>
              </a:ext>
            </a:extLst>
          </p:cNvPr>
          <p:cNvSpPr txBox="1"/>
          <p:nvPr/>
        </p:nvSpPr>
        <p:spPr>
          <a:xfrm>
            <a:off x="5477256" y="5258564"/>
            <a:ext cx="207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Número de espiras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612BF60-F6B6-0726-9006-A27A01CC4D09}"/>
              </a:ext>
            </a:extLst>
          </p:cNvPr>
          <p:cNvSpPr txBox="1"/>
          <p:nvPr/>
        </p:nvSpPr>
        <p:spPr>
          <a:xfrm>
            <a:off x="7635240" y="4880089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Corrente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1611F42-863B-72BE-53E6-916B00CE13A1}"/>
              </a:ext>
            </a:extLst>
          </p:cNvPr>
          <p:cNvSpPr/>
          <p:nvPr/>
        </p:nvSpPr>
        <p:spPr>
          <a:xfrm>
            <a:off x="6404612" y="3529584"/>
            <a:ext cx="274317" cy="6712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91219-2690-7102-5F45-AA1C8948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Bobinas de </a:t>
            </a:r>
            <a:r>
              <a:rPr lang="pt-PT" dirty="0" err="1"/>
              <a:t>Helmholtz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72BC4BE-ED26-D4B4-81AE-85FBF6C78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t-PT" sz="2400" dirty="0"/>
                  <a:t>Fórmulas essenciais:</a:t>
                </a:r>
              </a:p>
              <a:p>
                <a:pPr marL="0" indent="0">
                  <a:buNone/>
                </a:pPr>
                <a:endParaRPr lang="pt-PT" sz="1800" b="1" i="1" dirty="0">
                  <a:effectLst/>
                  <a:latin typeface="Cambria Math" panose="02040503050406030204" pitchFamily="18" charset="0"/>
                  <a:ea typeface="F"/>
                </a:endParaRPr>
              </a:p>
              <a:p>
                <a:endParaRPr lang="pt-PT" sz="1800" b="1" i="1" dirty="0">
                  <a:effectLst/>
                  <a:latin typeface="Cambria Math" panose="02040503050406030204" pitchFamily="18" charset="0"/>
                  <a:ea typeface="F"/>
                </a:endParaRPr>
              </a:p>
              <a:p>
                <a:endParaRPr lang="pt-PT" sz="1800" b="1" i="1" dirty="0">
                  <a:effectLst/>
                  <a:latin typeface="Cambria Math" panose="02040503050406030204" pitchFamily="18" charset="0"/>
                  <a:ea typeface="F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sz="1800" b="1" i="1" smtClean="0">
                              <a:effectLst/>
                              <a:latin typeface="Cambria Math" panose="02040503050406030204" pitchFamily="18" charset="0"/>
                              <a:ea typeface="F"/>
                            </a:rPr>
                          </m:ctrlPr>
                        </m:accPr>
                        <m:e>
                          <m:r>
                            <a:rPr lang="pt-PT" sz="1800" b="1" i="1">
                              <a:effectLst/>
                              <a:latin typeface="Cambria Math" panose="02040503050406030204" pitchFamily="18" charset="0"/>
                              <a:ea typeface="F"/>
                              <a:cs typeface="F"/>
                            </a:rPr>
                            <m:t>𝑩</m:t>
                          </m:r>
                        </m:e>
                      </m:acc>
                      <m:d>
                        <m:dPr>
                          <m:ctrlPr>
                            <a:rPr lang="pt-PT" sz="1800" b="1" i="1">
                              <a:effectLst/>
                              <a:latin typeface="Cambria Math" panose="02040503050406030204" pitchFamily="18" charset="0"/>
                              <a:ea typeface="F"/>
                            </a:rPr>
                          </m:ctrlPr>
                        </m:dPr>
                        <m:e>
                          <m:r>
                            <a:rPr lang="pt-PT" sz="1800" b="1" i="1">
                              <a:effectLst/>
                              <a:latin typeface="Cambria Math" panose="02040503050406030204" pitchFamily="18" charset="0"/>
                              <a:ea typeface="F"/>
                              <a:cs typeface="F"/>
                            </a:rPr>
                            <m:t>𝒙</m:t>
                          </m:r>
                        </m:e>
                      </m:d>
                      <m:r>
                        <a:rPr lang="pt-PT" sz="1800" b="1" i="1">
                          <a:effectLst/>
                          <a:latin typeface="Cambria Math" panose="02040503050406030204" pitchFamily="18" charset="0"/>
                          <a:ea typeface="F"/>
                          <a:cs typeface="F"/>
                        </a:rPr>
                        <m:t>= </m:t>
                      </m:r>
                      <m:f>
                        <m:fPr>
                          <m:ctrlPr>
                            <a:rPr lang="pt-PT" sz="1800" b="1" i="1">
                              <a:effectLst/>
                              <a:latin typeface="Cambria Math" panose="02040503050406030204" pitchFamily="18" charset="0"/>
                              <a:ea typeface="F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</a:rPr>
                              </m:ctrlPr>
                            </m:sSubPr>
                            <m:e>
                              <m: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  <a:cs typeface="F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  <a:cs typeface="F"/>
                                </a:rPr>
                                <m:t>𝟎</m:t>
                              </m:r>
                              <m: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  <a:cs typeface="F"/>
                                </a:rPr>
                                <m:t> </m:t>
                              </m:r>
                            </m:sub>
                          </m:sSub>
                          <m:r>
                            <a:rPr lang="pt-PT" sz="1800" b="1" i="1">
                              <a:effectLst/>
                              <a:latin typeface="Cambria Math" panose="02040503050406030204" pitchFamily="18" charset="0"/>
                              <a:ea typeface="F"/>
                              <a:cs typeface="F"/>
                            </a:rPr>
                            <m:t>𝑰</m:t>
                          </m:r>
                          <m:sSup>
                            <m:sSupPr>
                              <m:ctrlP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</a:rPr>
                              </m:ctrlPr>
                            </m:sSupPr>
                            <m:e>
                              <m: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  <a:cs typeface="F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  <a:cs typeface="F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pt-PT" sz="1800" b="1" i="1">
                              <a:effectLst/>
                              <a:latin typeface="Cambria Math" panose="02040503050406030204" pitchFamily="18" charset="0"/>
                              <a:ea typeface="F"/>
                              <a:cs typeface="F"/>
                            </a:rPr>
                            <m:t>𝟐</m:t>
                          </m:r>
                          <m:sSup>
                            <m:sSupPr>
                              <m:ctrlP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pt-PT" sz="1800" b="1" i="1">
                                      <a:effectLst/>
                                      <a:latin typeface="Cambria Math" panose="02040503050406030204" pitchFamily="18" charset="0"/>
                                      <a:ea typeface="F"/>
                                    </a:rPr>
                                  </m:ctrlPr>
                                </m:sSupPr>
                                <m:e>
                                  <m:r>
                                    <a:rPr lang="pt-PT" sz="1800" b="1" i="1">
                                      <a:effectLst/>
                                      <a:latin typeface="Cambria Math" panose="02040503050406030204" pitchFamily="18" charset="0"/>
                                      <a:ea typeface="F"/>
                                      <a:cs typeface="F"/>
                                    </a:rPr>
                                    <m:t>(</m:t>
                                  </m:r>
                                  <m:r>
                                    <a:rPr lang="pt-PT" sz="1800" b="1" i="1">
                                      <a:effectLst/>
                                      <a:latin typeface="Cambria Math" panose="02040503050406030204" pitchFamily="18" charset="0"/>
                                      <a:ea typeface="F"/>
                                      <a:cs typeface="F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pt-PT" sz="1800" b="1" i="1">
                                      <a:effectLst/>
                                      <a:latin typeface="Cambria Math" panose="02040503050406030204" pitchFamily="18" charset="0"/>
                                      <a:ea typeface="F"/>
                                      <a:cs typeface="F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  <a:cs typeface="F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sz="1800" b="1" i="1">
                                      <a:effectLst/>
                                      <a:latin typeface="Cambria Math" panose="02040503050406030204" pitchFamily="18" charset="0"/>
                                      <a:ea typeface="F"/>
                                    </a:rPr>
                                  </m:ctrlPr>
                                </m:sSupPr>
                                <m:e>
                                  <m:r>
                                    <a:rPr lang="pt-PT" sz="1800" b="1" i="1">
                                      <a:effectLst/>
                                      <a:latin typeface="Cambria Math" panose="02040503050406030204" pitchFamily="18" charset="0"/>
                                      <a:ea typeface="F"/>
                                      <a:cs typeface="F"/>
                                    </a:rPr>
                                    <m:t>(</m:t>
                                  </m:r>
                                  <m:r>
                                    <a:rPr lang="pt-PT" sz="1800" b="1" i="1">
                                      <a:effectLst/>
                                      <a:latin typeface="Cambria Math" panose="02040503050406030204" pitchFamily="18" charset="0"/>
                                      <a:ea typeface="F"/>
                                      <a:cs typeface="F"/>
                                    </a:rPr>
                                    <m:t>𝒙</m:t>
                                  </m:r>
                                  <m:r>
                                    <a:rPr lang="pt-PT" sz="1800" b="1" i="1">
                                      <a:effectLst/>
                                      <a:latin typeface="Cambria Math" panose="02040503050406030204" pitchFamily="18" charset="0"/>
                                      <a:ea typeface="F"/>
                                      <a:cs typeface="F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sz="1800" b="1" i="1">
                                          <a:effectLst/>
                                          <a:latin typeface="Cambria Math" panose="02040503050406030204" pitchFamily="18" charset="0"/>
                                          <a:ea typeface="F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800" b="1" i="1">
                                          <a:effectLst/>
                                          <a:latin typeface="Cambria Math" panose="02040503050406030204" pitchFamily="18" charset="0"/>
                                          <a:ea typeface="F"/>
                                          <a:cs typeface="F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PT" sz="1800" b="1" i="1">
                                          <a:effectLst/>
                                          <a:latin typeface="Cambria Math" panose="02040503050406030204" pitchFamily="18" charset="0"/>
                                          <a:ea typeface="F"/>
                                          <a:cs typeface="F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pt-PT" sz="1800" b="1" i="1">
                                      <a:effectLst/>
                                      <a:latin typeface="Cambria Math" panose="02040503050406030204" pitchFamily="18" charset="0"/>
                                      <a:ea typeface="F"/>
                                      <a:cs typeface="F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PT" sz="1800" b="1" i="1">
                                      <a:effectLst/>
                                      <a:latin typeface="Cambria Math" panose="02040503050406030204" pitchFamily="18" charset="0"/>
                                      <a:ea typeface="F"/>
                                      <a:cs typeface="F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  <a:cs typeface="F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  <a:cs typeface="F"/>
                                </a:rPr>
                                <m:t>𝟑</m:t>
                              </m:r>
                              <m: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  <a:cs typeface="F"/>
                                </a:rPr>
                                <m:t>/</m:t>
                              </m:r>
                              <m:r>
                                <a:rPr lang="pt-PT" sz="1800" b="1" i="1">
                                  <a:effectLst/>
                                  <a:latin typeface="Cambria Math" panose="02040503050406030204" pitchFamily="18" charset="0"/>
                                  <a:ea typeface="F"/>
                                  <a:cs typeface="F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pt-PT" sz="1800" b="1" i="1">
                          <a:effectLst/>
                          <a:latin typeface="Cambria Math" panose="02040503050406030204" pitchFamily="18" charset="0"/>
                          <a:ea typeface="F"/>
                          <a:cs typeface="F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pt-PT" sz="1800" b="1" i="1">
                              <a:effectLst/>
                              <a:latin typeface="Cambria Math" panose="02040503050406030204" pitchFamily="18" charset="0"/>
                              <a:ea typeface="F"/>
                            </a:rPr>
                          </m:ctrlPr>
                        </m:accPr>
                        <m:e>
                          <m:r>
                            <a:rPr lang="pt-PT" sz="1800" b="1" i="1">
                              <a:effectLst/>
                              <a:latin typeface="Cambria Math" panose="02040503050406030204" pitchFamily="18" charset="0"/>
                              <a:ea typeface="F"/>
                              <a:cs typeface="F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pt-PT" dirty="0"/>
              </a:p>
              <a:p>
                <a:pPr marL="457200" lvl="1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endParaRPr lang="pt-PT" sz="1800" b="1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F"/>
                </a:endParaRPr>
              </a:p>
              <a:p>
                <a:pPr marL="0" indent="0">
                  <a:buNone/>
                </a:pPr>
                <a:endParaRPr lang="pt-PT" sz="1800" b="1" i="1" dirty="0">
                  <a:latin typeface="Cambria Math" panose="02040503050406030204" pitchFamily="18" charset="0"/>
                  <a:ea typeface="Aptos" panose="020B0004020202020204" pitchFamily="34" charset="0"/>
                  <a:cs typeface="F"/>
                </a:endParaRPr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r>
                  <a:rPr lang="pt-PT" dirty="0"/>
                  <a:t> 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72BC4BE-ED26-D4B4-81AE-85FBF6C78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3" t="-179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74D8A09D-3A65-56D6-E2B7-8CE691646E26}"/>
              </a:ext>
            </a:extLst>
          </p:cNvPr>
          <p:cNvCxnSpPr>
            <a:cxnSpLocks/>
          </p:cNvCxnSpPr>
          <p:nvPr/>
        </p:nvCxnSpPr>
        <p:spPr>
          <a:xfrm>
            <a:off x="3557016" y="3803904"/>
            <a:ext cx="99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1A208C59-C2B1-8EE9-D754-3039886562C9}"/>
              </a:ext>
            </a:extLst>
          </p:cNvPr>
          <p:cNvCxnSpPr>
            <a:cxnSpLocks/>
          </p:cNvCxnSpPr>
          <p:nvPr/>
        </p:nvCxnSpPr>
        <p:spPr>
          <a:xfrm flipH="1">
            <a:off x="6464808" y="2843784"/>
            <a:ext cx="20116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A69F88CC-473E-33BE-0DE0-7EECFC00B774}"/>
              </a:ext>
            </a:extLst>
          </p:cNvPr>
          <p:cNvCxnSpPr>
            <a:cxnSpLocks/>
          </p:cNvCxnSpPr>
          <p:nvPr/>
        </p:nvCxnSpPr>
        <p:spPr>
          <a:xfrm flipH="1">
            <a:off x="6665976" y="3213116"/>
            <a:ext cx="1115568" cy="40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1BA6B26-E791-CC43-7AB3-6D40ABA9BCC9}"/>
              </a:ext>
            </a:extLst>
          </p:cNvPr>
          <p:cNvCxnSpPr>
            <a:cxnSpLocks/>
          </p:cNvCxnSpPr>
          <p:nvPr/>
        </p:nvCxnSpPr>
        <p:spPr>
          <a:xfrm>
            <a:off x="5074920" y="2990088"/>
            <a:ext cx="896112" cy="5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F5A819-2554-9087-F12A-A6E9B458F525}"/>
              </a:ext>
            </a:extLst>
          </p:cNvPr>
          <p:cNvSpPr txBox="1"/>
          <p:nvPr/>
        </p:nvSpPr>
        <p:spPr>
          <a:xfrm>
            <a:off x="3557016" y="2551283"/>
            <a:ext cx="274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Permeabilidade magnética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37E504E-B8BE-3D77-7B17-08FFECC7E94F}"/>
              </a:ext>
            </a:extLst>
          </p:cNvPr>
          <p:cNvSpPr txBox="1"/>
          <p:nvPr/>
        </p:nvSpPr>
        <p:spPr>
          <a:xfrm>
            <a:off x="700635" y="3619238"/>
            <a:ext cx="28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Vetor do campo magnético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7467F6-3D22-40B0-9304-FB630F441C03}"/>
              </a:ext>
            </a:extLst>
          </p:cNvPr>
          <p:cNvSpPr txBox="1"/>
          <p:nvPr/>
        </p:nvSpPr>
        <p:spPr>
          <a:xfrm>
            <a:off x="6364224" y="2528316"/>
            <a:ext cx="181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Corrente elétrica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9671DC0-F87C-B04B-FF47-9AD0258C7A81}"/>
              </a:ext>
            </a:extLst>
          </p:cNvPr>
          <p:cNvSpPr txBox="1"/>
          <p:nvPr/>
        </p:nvSpPr>
        <p:spPr>
          <a:xfrm>
            <a:off x="7874864" y="3002018"/>
            <a:ext cx="171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Raio da bobina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AD1D8CE-A422-9F1D-7305-42C3E102DC92}"/>
                  </a:ext>
                </a:extLst>
              </p:cNvPr>
              <p:cNvSpPr txBox="1"/>
              <p:nvPr/>
            </p:nvSpPr>
            <p:spPr>
              <a:xfrm>
                <a:off x="4158640" y="4652510"/>
                <a:ext cx="5287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Distância entre a posição (x) e o centro da espira(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)</a:t>
                </a: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AD1D8CE-A422-9F1D-7305-42C3E102D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640" y="4652510"/>
                <a:ext cx="5287112" cy="369332"/>
              </a:xfrm>
              <a:prstGeom prst="rect">
                <a:avLst/>
              </a:prstGeom>
              <a:blipFill>
                <a:blip r:embed="rId3"/>
                <a:stretch>
                  <a:fillRect l="-922" t="-8197" r="-346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4DC08A86-D54A-4E88-19A6-EB97DBA7A437}"/>
              </a:ext>
            </a:extLst>
          </p:cNvPr>
          <p:cNvCxnSpPr/>
          <p:nvPr/>
        </p:nvCxnSpPr>
        <p:spPr>
          <a:xfrm flipV="1">
            <a:off x="6364224" y="4142232"/>
            <a:ext cx="0" cy="51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5F4BA-767F-1C0B-5AEF-EE1CD462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Bobinas de </a:t>
            </a:r>
            <a:r>
              <a:rPr lang="pt-PT" dirty="0" err="1"/>
              <a:t>Helmholtz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4A82211-D5A6-0E16-A4F6-7ACBA780A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sz="2000" dirty="0">
                    <a:effectLst/>
                    <a:ea typeface="Aptos" panose="020B0004020202020204" pitchFamily="34" charset="0"/>
                    <a:cs typeface="F"/>
                  </a:rPr>
                  <a:t>Fórmulas essenciais</a:t>
                </a:r>
              </a:p>
              <a:p>
                <a:endParaRPr lang="pt-PT" sz="2000" b="1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F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000" b="1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F"/>
                        </a:rPr>
                        <m:t>𝑩</m:t>
                      </m:r>
                      <m:r>
                        <a:rPr lang="pt-PT" sz="2000" b="1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F"/>
                        </a:rPr>
                        <m:t>= </m:t>
                      </m:r>
                      <m:sSub>
                        <m:sSubPr>
                          <m:ctrlPr>
                            <a:rPr lang="pt-PT" sz="20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F"/>
                            </a:rPr>
                            <m:t>𝑪</m:t>
                          </m:r>
                        </m:e>
                        <m:sub>
                          <m:r>
                            <a:rPr lang="pt-PT" sz="20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F"/>
                            </a:rPr>
                            <m:t>𝒄</m:t>
                          </m:r>
                        </m:sub>
                      </m:sSub>
                      <m:sSub>
                        <m:sSubPr>
                          <m:ctrlPr>
                            <a:rPr lang="pt-PT" sz="20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F"/>
                            </a:rPr>
                            <m:t>𝑽</m:t>
                          </m:r>
                        </m:e>
                        <m:sub>
                          <m:r>
                            <a:rPr lang="pt-PT" sz="20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F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4A82211-D5A6-0E16-A4F6-7ACBA780A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3" t="-81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33A5F0B0-AA4F-7990-31C7-76BAB969D85F}"/>
              </a:ext>
            </a:extLst>
          </p:cNvPr>
          <p:cNvCxnSpPr/>
          <p:nvPr/>
        </p:nvCxnSpPr>
        <p:spPr>
          <a:xfrm flipV="1">
            <a:off x="4224528" y="3355848"/>
            <a:ext cx="1106424" cy="30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0B284D93-FF7F-C06F-61AA-4ECE1017C419}"/>
              </a:ext>
            </a:extLst>
          </p:cNvPr>
          <p:cNvCxnSpPr/>
          <p:nvPr/>
        </p:nvCxnSpPr>
        <p:spPr>
          <a:xfrm flipV="1">
            <a:off x="6172200" y="352044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E653C983-B17C-EE52-4DCD-D7C675DA8447}"/>
              </a:ext>
            </a:extLst>
          </p:cNvPr>
          <p:cNvCxnSpPr/>
          <p:nvPr/>
        </p:nvCxnSpPr>
        <p:spPr>
          <a:xfrm flipH="1" flipV="1">
            <a:off x="6757416" y="3493008"/>
            <a:ext cx="987552" cy="5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BCC2E3-24BE-CDAA-7285-7A0F86B04FDB}"/>
              </a:ext>
            </a:extLst>
          </p:cNvPr>
          <p:cNvSpPr txBox="1"/>
          <p:nvPr/>
        </p:nvSpPr>
        <p:spPr>
          <a:xfrm>
            <a:off x="2212848" y="3472934"/>
            <a:ext cx="21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Campo magnético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A0E3E1-F3FC-774D-7267-05FA72CEE55C}"/>
              </a:ext>
            </a:extLst>
          </p:cNvPr>
          <p:cNvSpPr txBox="1"/>
          <p:nvPr/>
        </p:nvSpPr>
        <p:spPr>
          <a:xfrm>
            <a:off x="4894326" y="4206240"/>
            <a:ext cx="25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Constante de calibração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91E687-F145-7F20-D925-629E99CEB774}"/>
              </a:ext>
            </a:extLst>
          </p:cNvPr>
          <p:cNvSpPr txBox="1"/>
          <p:nvPr/>
        </p:nvSpPr>
        <p:spPr>
          <a:xfrm>
            <a:off x="7514082" y="4049006"/>
            <a:ext cx="163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Tensão elétrica</a:t>
            </a:r>
          </a:p>
        </p:txBody>
      </p:sp>
    </p:spTree>
    <p:extLst>
      <p:ext uri="{BB962C8B-B14F-4D97-AF65-F5344CB8AC3E}">
        <p14:creationId xmlns:p14="http://schemas.microsoft.com/office/powerpoint/2010/main" val="47610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01EAA-8D2E-23D8-02F9-53FD991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Procedimento experimental</a:t>
            </a:r>
            <a:br>
              <a:rPr lang="pt-PT" dirty="0"/>
            </a:br>
            <a:r>
              <a:rPr lang="pt-PT" dirty="0"/>
              <a:t>Parte A – Calibração da sonda de Hall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F9C9C508-D841-794B-6458-476A29942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846" y="3204392"/>
            <a:ext cx="7440842" cy="19649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9EE0872-620E-36BC-CA39-BD086223FF4A}"/>
              </a:ext>
            </a:extLst>
          </p:cNvPr>
          <p:cNvSpPr txBox="1"/>
          <p:nvPr/>
        </p:nvSpPr>
        <p:spPr>
          <a:xfrm>
            <a:off x="700635" y="2528526"/>
            <a:ext cx="101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circuito foi montado de acordo com o modelo da figura seguinte:</a:t>
            </a:r>
          </a:p>
        </p:txBody>
      </p:sp>
    </p:spTree>
    <p:extLst>
      <p:ext uri="{BB962C8B-B14F-4D97-AF65-F5344CB8AC3E}">
        <p14:creationId xmlns:p14="http://schemas.microsoft.com/office/powerpoint/2010/main" val="208563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7535-C6E3-1C56-D797-9E249C73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/>
              <a:t>Procedimento experimental</a:t>
            </a:r>
            <a:br>
              <a:rPr lang="pt-PT"/>
            </a:br>
            <a:r>
              <a:rPr lang="pt-PT"/>
              <a:t>Parte B – Bobinas de Helmholtz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062D9D-DB45-7B3F-DD53-27D00A54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  <a:p>
            <a:r>
              <a:rPr lang="pt-PT"/>
              <a:t>Medimos o raio das bobinas.</a:t>
            </a:r>
          </a:p>
          <a:p>
            <a:r>
              <a:rPr lang="pt-PT"/>
              <a:t>Colocámos as bobinas à distância previamente medida.</a:t>
            </a:r>
          </a:p>
          <a:p>
            <a:r>
              <a:rPr lang="pt-PT"/>
              <a:t>Medimos a tensão elétrica criada pela bobina ao longo do seu eixo.</a:t>
            </a:r>
          </a:p>
          <a:p>
            <a:r>
              <a:rPr lang="pt-PT"/>
              <a:t>Repetimos este processo 3 vezes. (Bobina 1, bobina 2, bobinas em série).</a:t>
            </a:r>
          </a:p>
          <a:p>
            <a:r>
              <a:rPr lang="pt-PT"/>
              <a:t>Através da tensão medida, calculámos o campo para cada um dos ensaios realizados.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8187E4-C918-B597-A51C-BAB20010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88" y="2081986"/>
            <a:ext cx="3212386" cy="21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0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82273-C469-BF2C-1F4B-1D3F2A39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Apresentação e análise de resultados</a:t>
            </a:r>
            <a:br>
              <a:rPr lang="pt-PT" dirty="0"/>
            </a:br>
            <a:r>
              <a:rPr lang="pt-PT" dirty="0"/>
              <a:t>Parte A – Calibração da sonda de Hall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D3300CD-7029-F9EE-91A4-89865BA2F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792" y="2221992"/>
            <a:ext cx="2601830" cy="363080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5DF238-EA6B-9A6E-1FAA-DB4353E9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030" y="2405011"/>
            <a:ext cx="6310870" cy="33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9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8F63B-02A0-9A2A-A6F7-2ED76C85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Apresentação e análise de resultados</a:t>
            </a:r>
            <a:br>
              <a:rPr lang="pt-PT" dirty="0"/>
            </a:br>
            <a:r>
              <a:rPr lang="pt-PT" dirty="0"/>
              <a:t>Parte A – Calibração da sonda de Hall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36E0A0A-3AF7-DAE7-20EE-61E82809C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533" y="2987591"/>
            <a:ext cx="1943371" cy="120031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69E920-2392-551E-1815-038F4B7A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1" y="4940488"/>
            <a:ext cx="2610214" cy="73352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01C8281-956C-4CD7-C512-28BF2EDD5964}"/>
              </a:ext>
            </a:extLst>
          </p:cNvPr>
          <p:cNvSpPr txBox="1"/>
          <p:nvPr/>
        </p:nvSpPr>
        <p:spPr>
          <a:xfrm>
            <a:off x="1053241" y="249580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Através das fórmulas: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4A5C93-5CDB-1619-1BD2-B1FD004AB73E}"/>
              </a:ext>
            </a:extLst>
          </p:cNvPr>
          <p:cNvSpPr txBox="1"/>
          <p:nvPr/>
        </p:nvSpPr>
        <p:spPr>
          <a:xfrm>
            <a:off x="927792" y="4451702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Obtivemos: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B29929F-F55A-E4FA-7E9B-CDA58C87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232" y="3068565"/>
            <a:ext cx="4667901" cy="223868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081DD60-BD2B-E7DF-64DE-6C56D6D0AF1A}"/>
              </a:ext>
            </a:extLst>
          </p:cNvPr>
          <p:cNvSpPr txBox="1"/>
          <p:nvPr/>
        </p:nvSpPr>
        <p:spPr>
          <a:xfrm>
            <a:off x="5517641" y="2507477"/>
            <a:ext cx="410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 calculámos a constante de calibração:</a:t>
            </a:r>
          </a:p>
        </p:txBody>
      </p:sp>
    </p:spTree>
    <p:extLst>
      <p:ext uri="{BB962C8B-B14F-4D97-AF65-F5344CB8AC3E}">
        <p14:creationId xmlns:p14="http://schemas.microsoft.com/office/powerpoint/2010/main" val="117702368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D59480"/>
      </a:accent1>
      <a:accent2>
        <a:srgbClr val="BF9D60"/>
      </a:accent2>
      <a:accent3>
        <a:srgbClr val="A2A567"/>
      </a:accent3>
      <a:accent4>
        <a:srgbClr val="86AF5A"/>
      </a:accent4>
      <a:accent5>
        <a:srgbClr val="6EB166"/>
      </a:accent5>
      <a:accent6>
        <a:srgbClr val="5DB478"/>
      </a:accent6>
      <a:hlink>
        <a:srgbClr val="5C8A98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119</TotalTime>
  <Words>516</Words>
  <Application>Microsoft Office PowerPoint</Application>
  <PresentationFormat>Ecrã Panorâmico</PresentationFormat>
  <Paragraphs>69</Paragraphs>
  <Slides>14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Calisto MT</vt:lpstr>
      <vt:lpstr>Cambria Math</vt:lpstr>
      <vt:lpstr>Univers Condensed</vt:lpstr>
      <vt:lpstr>ChronicleVTI</vt:lpstr>
      <vt:lpstr>Trabalho 2.1 Bobinas de Helmholtz</vt:lpstr>
      <vt:lpstr>Objetivos do trabalho</vt:lpstr>
      <vt:lpstr>Produção de campos magnéticos: O Solenóide Padrão</vt:lpstr>
      <vt:lpstr>Bobinas de Helmholtz</vt:lpstr>
      <vt:lpstr>Bobinas de Helmholtz</vt:lpstr>
      <vt:lpstr>Procedimento experimental Parte A – Calibração da sonda de Hall</vt:lpstr>
      <vt:lpstr>Procedimento experimental Parte B – Bobinas de Helmholtz</vt:lpstr>
      <vt:lpstr>Apresentação e análise de resultados Parte A – Calibração da sonda de Hall</vt:lpstr>
      <vt:lpstr>Apresentação e análise de resultados Parte A – Calibração da sonda de Hall</vt:lpstr>
      <vt:lpstr>Apresentação e análise de resultados Parte A – Calibração da sonda de Hall</vt:lpstr>
      <vt:lpstr>Apresentação e análise de resultados Parte B – Bobinas de Helmholtz</vt:lpstr>
      <vt:lpstr>Apresentação e análise de resultados Parte B – Bobinas de Helmholtz</vt:lpstr>
      <vt:lpstr>Apresentação e análise de resultados Parte B – Bobinas de Helmholtz</vt:lpstr>
      <vt:lpstr>Discussão e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Marques</dc:creator>
  <cp:lastModifiedBy>Jorge Marques</cp:lastModifiedBy>
  <cp:revision>3</cp:revision>
  <dcterms:created xsi:type="dcterms:W3CDTF">2024-12-11T15:06:45Z</dcterms:created>
  <dcterms:modified xsi:type="dcterms:W3CDTF">2024-12-11T17:06:22Z</dcterms:modified>
</cp:coreProperties>
</file>