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68" r:id="rId4"/>
    <p:sldId id="311" r:id="rId5"/>
    <p:sldId id="312" r:id="rId6"/>
    <p:sldId id="270" r:id="rId7"/>
    <p:sldId id="274" r:id="rId8"/>
    <p:sldId id="275" r:id="rId9"/>
    <p:sldId id="279" r:id="rId10"/>
    <p:sldId id="280" r:id="rId11"/>
    <p:sldId id="284" r:id="rId12"/>
    <p:sldId id="283" r:id="rId13"/>
    <p:sldId id="302" r:id="rId14"/>
    <p:sldId id="287" r:id="rId15"/>
    <p:sldId id="288" r:id="rId16"/>
    <p:sldId id="272" r:id="rId17"/>
    <p:sldId id="313" r:id="rId18"/>
    <p:sldId id="315" r:id="rId19"/>
    <p:sldId id="297" r:id="rId20"/>
    <p:sldId id="300" r:id="rId21"/>
    <p:sldId id="273" r:id="rId22"/>
    <p:sldId id="264" r:id="rId23"/>
    <p:sldId id="265" r:id="rId24"/>
    <p:sldId id="259" r:id="rId25"/>
    <p:sldId id="306" r:id="rId26"/>
    <p:sldId id="286" r:id="rId27"/>
    <p:sldId id="266" r:id="rId28"/>
    <p:sldId id="276" r:id="rId29"/>
    <p:sldId id="281" r:id="rId30"/>
    <p:sldId id="277" r:id="rId31"/>
    <p:sldId id="282" r:id="rId32"/>
    <p:sldId id="304" r:id="rId33"/>
    <p:sldId id="303" r:id="rId34"/>
    <p:sldId id="285" r:id="rId35"/>
    <p:sldId id="296" r:id="rId36"/>
    <p:sldId id="301" r:id="rId37"/>
    <p:sldId id="289" r:id="rId38"/>
    <p:sldId id="290" r:id="rId39"/>
    <p:sldId id="291" r:id="rId40"/>
    <p:sldId id="295" r:id="rId41"/>
    <p:sldId id="308" r:id="rId42"/>
    <p:sldId id="294" r:id="rId43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99CCFF"/>
    <a:srgbClr val="99FF99"/>
    <a:srgbClr val="00999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0956" autoAdjust="0"/>
  </p:normalViewPr>
  <p:slideViewPr>
    <p:cSldViewPr snapToGrid="0">
      <p:cViewPr>
        <p:scale>
          <a:sx n="59" d="100"/>
          <a:sy n="59" d="100"/>
        </p:scale>
        <p:origin x="86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98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41C72A8-6605-49D9-A4FF-2FBBD72050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68C04-971F-4200-AB1C-C85F2750AB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746FB-99A3-4E74-B466-02D768A2850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31CCAE-E2FB-4869-91D0-069038F6B7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C5A21E-D228-42BA-B21C-3FB04C490C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54EB7-965C-4664-B7DB-385B0975B3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897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B01D0-CF01-4366-A8E3-2BEB399DF92F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4F916-C55E-435E-91D7-7447FBD0CD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04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shtag/MeQueer?src=hash&amp;lang=es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verne.elpais.com/verne/2018/08/25/articulo/1535189240_304724.html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54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la etiqueta 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#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MeQueer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miles de personas LGTBI+ están contando en Twitter sus historias de discriminación y acoso. Estos son algunos ejemplos. (</a:t>
            </a:r>
            <a:r>
              <a:rPr lang="es-ES" dirty="0">
                <a:hlinkClick r:id="rId4"/>
              </a:rPr>
              <a:t>https://verne.elpais.com/verne/2018/08/25/articulo/1535189240_304724.html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568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436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'</a:t>
            </a:r>
            <a:r>
              <a:rPr lang="es-ES" dirty="0" err="1"/>
              <a:t>source</a:t>
            </a:r>
            <a:r>
              <a:rPr lang="es-ES" dirty="0"/>
              <a:t>', 'respuesta', '</a:t>
            </a:r>
            <a:r>
              <a:rPr lang="es-ES" dirty="0" err="1"/>
              <a:t>respuesta_screen_name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hastag_presence</a:t>
            </a:r>
            <a:r>
              <a:rPr lang="es-ES" dirty="0"/>
              <a:t>', '</a:t>
            </a:r>
            <a:r>
              <a:rPr lang="es-ES" dirty="0" err="1"/>
              <a:t>url_presence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media_type</a:t>
            </a:r>
            <a:r>
              <a:rPr lang="es-ES" dirty="0"/>
              <a:t>', '</a:t>
            </a:r>
            <a:r>
              <a:rPr lang="es-ES" dirty="0" err="1"/>
              <a:t>mentions_presence</a:t>
            </a:r>
            <a:r>
              <a:rPr lang="es-ES" dirty="0"/>
              <a:t>', '</a:t>
            </a:r>
            <a:r>
              <a:rPr lang="es-ES" dirty="0" err="1"/>
              <a:t>verified</a:t>
            </a:r>
            <a:r>
              <a:rPr lang="es-ES" dirty="0"/>
              <a:t>'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49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46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671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41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98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688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800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'</a:t>
            </a:r>
            <a:r>
              <a:rPr lang="es-ES" dirty="0" err="1"/>
              <a:t>source</a:t>
            </a:r>
            <a:r>
              <a:rPr lang="es-ES" dirty="0"/>
              <a:t>', 'respuesta', '</a:t>
            </a:r>
            <a:r>
              <a:rPr lang="es-ES" dirty="0" err="1"/>
              <a:t>respuesta_screen_name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hastag_presence</a:t>
            </a:r>
            <a:r>
              <a:rPr lang="es-ES" dirty="0"/>
              <a:t>', '</a:t>
            </a:r>
            <a:r>
              <a:rPr lang="es-ES" dirty="0" err="1"/>
              <a:t>url_presence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media_type</a:t>
            </a:r>
            <a:r>
              <a:rPr lang="es-ES" dirty="0"/>
              <a:t>', '</a:t>
            </a:r>
            <a:r>
              <a:rPr lang="es-ES" dirty="0" err="1"/>
              <a:t>mentions_presence</a:t>
            </a:r>
            <a:r>
              <a:rPr lang="es-ES" dirty="0"/>
              <a:t>', '</a:t>
            </a:r>
            <a:r>
              <a:rPr lang="es-ES" dirty="0" err="1"/>
              <a:t>verified</a:t>
            </a:r>
            <a:r>
              <a:rPr lang="es-ES" dirty="0"/>
              <a:t>'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938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'</a:t>
            </a:r>
            <a:r>
              <a:rPr lang="es-ES" dirty="0" err="1"/>
              <a:t>source</a:t>
            </a:r>
            <a:r>
              <a:rPr lang="es-ES" dirty="0"/>
              <a:t>', 'respuesta', '</a:t>
            </a:r>
            <a:r>
              <a:rPr lang="es-ES" dirty="0" err="1"/>
              <a:t>respuesta_screen_name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hastag_presence</a:t>
            </a:r>
            <a:r>
              <a:rPr lang="es-ES" dirty="0"/>
              <a:t>', '</a:t>
            </a:r>
            <a:r>
              <a:rPr lang="es-ES" dirty="0" err="1"/>
              <a:t>url_presence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media_type</a:t>
            </a:r>
            <a:r>
              <a:rPr lang="es-ES" dirty="0"/>
              <a:t>', '</a:t>
            </a:r>
            <a:r>
              <a:rPr lang="es-ES" dirty="0" err="1"/>
              <a:t>mentions_presence</a:t>
            </a:r>
            <a:r>
              <a:rPr lang="es-ES" dirty="0"/>
              <a:t>', '</a:t>
            </a:r>
            <a:r>
              <a:rPr lang="es-ES" dirty="0" err="1"/>
              <a:t>verified</a:t>
            </a:r>
            <a:r>
              <a:rPr lang="es-ES" dirty="0"/>
              <a:t>'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41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0724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9512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6333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07332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2870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22E50-AE5C-4D99-82BA-A1CA4F95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4241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804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7021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1224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0294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3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1748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>
            <a:extLst>
              <a:ext uri="{FF2B5EF4-FFF2-40B4-BE49-F238E27FC236}">
                <a16:creationId xmlns:a16="http://schemas.microsoft.com/office/drawing/2014/main" id="{97E159F8-1FCA-4862-B10D-DB28E55B69B1}"/>
              </a:ext>
            </a:extLst>
          </p:cNvPr>
          <p:cNvGrpSpPr>
            <a:grpSpLocks/>
          </p:cNvGrpSpPr>
          <p:nvPr/>
        </p:nvGrpSpPr>
        <p:grpSpPr bwMode="auto">
          <a:xfrm>
            <a:off x="-29633" y="-28575"/>
            <a:ext cx="1117600" cy="6900863"/>
            <a:chOff x="-9" y="-27"/>
            <a:chExt cx="528" cy="4347"/>
          </a:xfrm>
        </p:grpSpPr>
        <p:sp>
          <p:nvSpPr>
            <p:cNvPr id="1029" name="Rectangle 8">
              <a:extLst>
                <a:ext uri="{FF2B5EF4-FFF2-40B4-BE49-F238E27FC236}">
                  <a16:creationId xmlns:a16="http://schemas.microsoft.com/office/drawing/2014/main" id="{E6B0693E-84B3-416C-9866-859CDA17E4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249" cy="4320"/>
            </a:xfrm>
            <a:prstGeom prst="rect">
              <a:avLst/>
            </a:prstGeom>
            <a:gradFill rotWithShape="1">
              <a:gsLst>
                <a:gs pos="0">
                  <a:srgbClr val="95B295"/>
                </a:gs>
                <a:gs pos="100000">
                  <a:srgbClr val="D5FFD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 sz="1800"/>
            </a:p>
          </p:txBody>
        </p:sp>
        <p:pic>
          <p:nvPicPr>
            <p:cNvPr id="1030" name="Picture 9" descr="uned_logo_nuevo">
              <a:extLst>
                <a:ext uri="{FF2B5EF4-FFF2-40B4-BE49-F238E27FC236}">
                  <a16:creationId xmlns:a16="http://schemas.microsoft.com/office/drawing/2014/main" id="{334E0560-C88C-4CFB-AC39-88B4B16EED7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" y="-27"/>
              <a:ext cx="528" cy="618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ext Box 10">
            <a:extLst>
              <a:ext uri="{FF2B5EF4-FFF2-40B4-BE49-F238E27FC236}">
                <a16:creationId xmlns:a16="http://schemas.microsoft.com/office/drawing/2014/main" id="{F7F73C5A-E50B-4466-BE49-2CA2C3878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968" y="274639"/>
            <a:ext cx="92244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1200" b="1" dirty="0">
                <a:solidFill>
                  <a:srgbClr val="B2B2B2"/>
                </a:solidFill>
                <a:latin typeface="Verdana" panose="020B0604030504040204" pitchFamily="34" charset="0"/>
              </a:rPr>
              <a:t>Trabajo fin de Máster</a:t>
            </a:r>
          </a:p>
        </p:txBody>
      </p:sp>
    </p:spTree>
    <p:extLst>
      <p:ext uri="{BB962C8B-B14F-4D97-AF65-F5344CB8AC3E}">
        <p14:creationId xmlns:p14="http://schemas.microsoft.com/office/powerpoint/2010/main" val="185870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DcnK5ZGuL4" TargetMode="External"/><Relationship Id="rId2" Type="http://schemas.openxmlformats.org/officeDocument/2006/relationships/hyperlink" Target="https://t.co/y2Mcecsgc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D486C-AAB9-45E5-B6F2-929C39EE7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863" y="690415"/>
            <a:ext cx="10363200" cy="931556"/>
          </a:xfrm>
        </p:spPr>
        <p:txBody>
          <a:bodyPr/>
          <a:lstStyle/>
          <a:p>
            <a:r>
              <a:rPr lang="es-ES" sz="4000" b="1" dirty="0">
                <a:solidFill>
                  <a:srgbClr val="006666"/>
                </a:solidFill>
                <a:latin typeface="Fontana ND Cc OsF Semibold" pitchFamily="2" charset="0"/>
              </a:rPr>
              <a:t>Desarrollo de un Sistema para la Detección del </a:t>
            </a:r>
            <a:br>
              <a:rPr lang="es-ES" sz="4000" b="1" dirty="0">
                <a:solidFill>
                  <a:srgbClr val="006666"/>
                </a:solidFill>
                <a:latin typeface="Fontana ND Cc OsF Semibold" pitchFamily="2" charset="0"/>
              </a:rPr>
            </a:br>
            <a:r>
              <a:rPr lang="es-ES" sz="4000" b="1" dirty="0">
                <a:solidFill>
                  <a:srgbClr val="006666"/>
                </a:solidFill>
                <a:latin typeface="Fontana ND Cc OsF Semibold" pitchFamily="2" charset="0"/>
              </a:rPr>
              <a:t>Machismo en Redes Sociales</a:t>
            </a:r>
            <a:br>
              <a:rPr lang="es-ES" sz="4000" b="1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04EE6C-B3E5-4462-8E18-1E98CB299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8247" y="5291285"/>
            <a:ext cx="7235505" cy="1752600"/>
          </a:xfrm>
        </p:spPr>
        <p:txBody>
          <a:bodyPr/>
          <a:lstStyle/>
          <a:p>
            <a:r>
              <a:rPr lang="es-ES" sz="3600" dirty="0">
                <a:latin typeface="Fontana ND Cc OsF Semibold" pitchFamily="2" charset="0"/>
                <a:ea typeface="+mj-ea"/>
                <a:cs typeface="+mj-cs"/>
              </a:rPr>
              <a:t>Francisco Miguel Rodríguez Sánchez</a:t>
            </a:r>
          </a:p>
          <a:p>
            <a:r>
              <a:rPr lang="es-ES" sz="2400" b="1" dirty="0">
                <a:latin typeface="Fontana ND Cc OsF Semibold" pitchFamily="2" charset="0"/>
                <a:ea typeface="+mj-ea"/>
                <a:cs typeface="+mj-cs"/>
              </a:rPr>
              <a:t>Directores: </a:t>
            </a:r>
            <a:r>
              <a:rPr lang="es-ES" sz="2400" dirty="0">
                <a:latin typeface="Fontana ND Cc OsF Semibold" pitchFamily="2" charset="0"/>
                <a:ea typeface="+mj-ea"/>
                <a:cs typeface="+mj-cs"/>
              </a:rPr>
              <a:t>Jorge Carrillo de Albornoz y Laura Plaza Morales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CA6EA04-C805-44AD-96F7-1FA860763926}"/>
              </a:ext>
            </a:extLst>
          </p:cNvPr>
          <p:cNvSpPr txBox="1">
            <a:spLocks/>
          </p:cNvSpPr>
          <p:nvPr/>
        </p:nvSpPr>
        <p:spPr>
          <a:xfrm>
            <a:off x="9624194" y="5598182"/>
            <a:ext cx="2004969" cy="1138805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s-ES" sz="2400" b="1" kern="0" dirty="0">
                <a:latin typeface="Fontana ND Cc OsF Semibold" pitchFamily="2" charset="0"/>
                <a:ea typeface="+mj-ea"/>
                <a:cs typeface="+mj-cs"/>
              </a:rPr>
              <a:t>Junio 2019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15369C-8669-4F8C-A441-C86B257C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195" y="1955099"/>
            <a:ext cx="4027388" cy="33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0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521208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Para cada término se seleccionan </a:t>
            </a:r>
            <a:r>
              <a:rPr lang="es-ES" altLang="es-ES" sz="3600" b="1" dirty="0">
                <a:solidFill>
                  <a:srgbClr val="009999"/>
                </a:solidFill>
                <a:latin typeface="Fontana ND Cc OsF Semibold" pitchFamily="2" charset="0"/>
              </a:rPr>
              <a:t>150 tweets aleatoriamente</a:t>
            </a: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 (24 términos)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Se conforma un corpus final de </a:t>
            </a:r>
            <a:r>
              <a:rPr lang="es-ES" altLang="es-ES" sz="3600" b="1" dirty="0">
                <a:solidFill>
                  <a:srgbClr val="009999"/>
                </a:solidFill>
                <a:latin typeface="Fontana ND Cc OsF Semibold" pitchFamily="2" charset="0"/>
              </a:rPr>
              <a:t>3.600 tweets</a:t>
            </a: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 a etiquetar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F6FCFD-E369-4E66-B5D2-DDA502EFD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/>
          <a:stretch/>
        </p:blipFill>
        <p:spPr>
          <a:xfrm>
            <a:off x="6370322" y="1870260"/>
            <a:ext cx="5235040" cy="395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3346"/>
            <a:ext cx="4178300" cy="973058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Tres etiquetas distintas: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A21013A-E23F-4DED-9DC2-2647349E48D4}"/>
              </a:ext>
            </a:extLst>
          </p:cNvPr>
          <p:cNvSpPr txBox="1">
            <a:spLocks/>
          </p:cNvSpPr>
          <p:nvPr/>
        </p:nvSpPr>
        <p:spPr>
          <a:xfrm>
            <a:off x="4248150" y="1220332"/>
            <a:ext cx="17780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600" dirty="0">
                <a:solidFill>
                  <a:srgbClr val="C00000"/>
                </a:solidFill>
                <a:latin typeface="Fontana ND Cc OsF Semibold" pitchFamily="2" charset="0"/>
              </a:rPr>
              <a:t>MACHISTA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,</a:t>
            </a:r>
            <a:endParaRPr lang="es-ES" altLang="es-ES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07CFE7B-B329-445E-9BF0-06A0E6A6B01E}"/>
              </a:ext>
            </a:extLst>
          </p:cNvPr>
          <p:cNvSpPr txBox="1">
            <a:spLocks/>
          </p:cNvSpPr>
          <p:nvPr/>
        </p:nvSpPr>
        <p:spPr>
          <a:xfrm>
            <a:off x="5794375" y="1217318"/>
            <a:ext cx="23495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600" dirty="0">
                <a:solidFill>
                  <a:srgbClr val="66FF33"/>
                </a:solidFill>
                <a:latin typeface="Fontana ND Cc OsF Semibold" pitchFamily="2" charset="0"/>
              </a:rPr>
              <a:t>NO_MACHISTA</a:t>
            </a:r>
            <a:endParaRPr lang="es-ES" altLang="es-ES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0C13C23-50F1-4F17-B4D0-B598F8C34510}"/>
              </a:ext>
            </a:extLst>
          </p:cNvPr>
          <p:cNvSpPr txBox="1">
            <a:spLocks/>
          </p:cNvSpPr>
          <p:nvPr/>
        </p:nvSpPr>
        <p:spPr>
          <a:xfrm>
            <a:off x="7886700" y="1179572"/>
            <a:ext cx="23495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y </a:t>
            </a:r>
            <a:r>
              <a:rPr lang="es-ES" altLang="es-ES" sz="2600" dirty="0">
                <a:solidFill>
                  <a:srgbClr val="0070C0"/>
                </a:solidFill>
                <a:latin typeface="Fontana ND Cc OsF Semibold" pitchFamily="2" charset="0"/>
              </a:rPr>
              <a:t>DUDOSO</a:t>
            </a:r>
            <a:endParaRPr lang="es-ES" kern="0" dirty="0"/>
          </a:p>
          <a:p>
            <a:endParaRPr lang="es-ES" kern="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B9CB891-1681-4168-8EAC-54AF0701744E}"/>
              </a:ext>
            </a:extLst>
          </p:cNvPr>
          <p:cNvSpPr txBox="1">
            <a:spLocks/>
          </p:cNvSpPr>
          <p:nvPr/>
        </p:nvSpPr>
        <p:spPr>
          <a:xfrm>
            <a:off x="793750" y="1994877"/>
            <a:ext cx="101473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C00000"/>
                </a:solidFill>
                <a:latin typeface="Fontana ND Cc OsF Semibold" pitchFamily="2" charset="0"/>
              </a:rPr>
              <a:t>“@</a:t>
            </a:r>
            <a:r>
              <a:rPr lang="es-ES" altLang="es-ES" sz="2600" dirty="0" err="1">
                <a:solidFill>
                  <a:srgbClr val="C00000"/>
                </a:solidFill>
                <a:latin typeface="Fontana ND Cc OsF Semibold" pitchFamily="2" charset="0"/>
              </a:rPr>
              <a:t>EmanuelGPA</a:t>
            </a:r>
            <a:r>
              <a:rPr lang="es-ES" altLang="es-ES" sz="2600" dirty="0">
                <a:solidFill>
                  <a:srgbClr val="C00000"/>
                </a:solidFill>
                <a:latin typeface="Fontana ND Cc OsF Semibold" pitchFamily="2" charset="0"/>
              </a:rPr>
              <a:t> Lo irónico es que lo dice una mujer, que naturalmente debería callarse y dedicarse a la cocina, limpiar y criar hijos”</a:t>
            </a:r>
          </a:p>
          <a:p>
            <a:endParaRPr lang="es-ES" altLang="es-ES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B101127-7138-4F0B-A6F1-460CE242E186}"/>
              </a:ext>
            </a:extLst>
          </p:cNvPr>
          <p:cNvSpPr txBox="1">
            <a:spLocks/>
          </p:cNvSpPr>
          <p:nvPr/>
        </p:nvSpPr>
        <p:spPr>
          <a:xfrm>
            <a:off x="793750" y="3775765"/>
            <a:ext cx="101473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600" i="1" kern="0" dirty="0">
                <a:solidFill>
                  <a:srgbClr val="66FF33"/>
                </a:solidFill>
                <a:latin typeface="Fontana ND Cc OsF Semibold" pitchFamily="2" charset="0"/>
              </a:rPr>
              <a:t>“@kenia773 @</a:t>
            </a:r>
            <a:r>
              <a:rPr lang="es-ES" altLang="es-ES" sz="2600" i="1" kern="0" dirty="0" err="1">
                <a:solidFill>
                  <a:srgbClr val="66FF33"/>
                </a:solidFill>
                <a:latin typeface="Fontana ND Cc OsF Semibold" pitchFamily="2" charset="0"/>
              </a:rPr>
              <a:t>LuisCarlos</a:t>
            </a:r>
            <a:r>
              <a:rPr lang="es-ES" altLang="es-ES" sz="2600" i="1" kern="0" dirty="0">
                <a:solidFill>
                  <a:srgbClr val="66FF33"/>
                </a:solidFill>
                <a:latin typeface="Fontana ND Cc OsF Semibold" pitchFamily="2" charset="0"/>
              </a:rPr>
              <a:t> POR CIERTO, EN TU FOTO DE PERFIL SE PUEDE OBSERVAR QUE ERES BASTANTE VARONIL, ASÍ QUE SI NO ERES MARIMACHO, EMPIEZA A SERLO”</a:t>
            </a:r>
          </a:p>
          <a:p>
            <a:endParaRPr lang="es-ES" altLang="es-ES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D28AB93-8F93-4CE7-9F55-9975D57F0182}"/>
              </a:ext>
            </a:extLst>
          </p:cNvPr>
          <p:cNvSpPr txBox="1">
            <a:spLocks/>
          </p:cNvSpPr>
          <p:nvPr/>
        </p:nvSpPr>
        <p:spPr>
          <a:xfrm>
            <a:off x="793750" y="5804596"/>
            <a:ext cx="101473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algn="just"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70C0"/>
                </a:solidFill>
                <a:latin typeface="Fontana ND Cc OsF Semibold" pitchFamily="2" charset="0"/>
              </a:rPr>
              <a:t>“@</a:t>
            </a:r>
            <a:r>
              <a:rPr lang="es-ES" altLang="es-ES" sz="2600" dirty="0" err="1">
                <a:solidFill>
                  <a:srgbClr val="0070C0"/>
                </a:solidFill>
                <a:latin typeface="Fontana ND Cc OsF Semibold" pitchFamily="2" charset="0"/>
              </a:rPr>
              <a:t>hazteoir</a:t>
            </a:r>
            <a:r>
              <a:rPr lang="es-ES" altLang="es-ES" sz="2600" dirty="0">
                <a:solidFill>
                  <a:srgbClr val="0070C0"/>
                </a:solidFill>
                <a:latin typeface="Fontana ND Cc OsF Semibold" pitchFamily="2" charset="0"/>
              </a:rPr>
              <a:t> @PSOE Más vale que se marche a fregar!”</a:t>
            </a:r>
          </a:p>
          <a:p>
            <a:endParaRPr lang="es-ES" altLang="es-ES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11185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69603"/>
            <a:ext cx="6012873" cy="185189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3600 mensajes etiquetados por </a:t>
            </a:r>
            <a:r>
              <a:rPr lang="es-ES" altLang="es-ES" b="1" dirty="0">
                <a:solidFill>
                  <a:srgbClr val="009999"/>
                </a:solidFill>
                <a:latin typeface="Fontana ND Cc OsF Semibold" pitchFamily="2" charset="0"/>
              </a:rPr>
              <a:t>tres anotadores </a:t>
            </a: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preparados con una guía desarrollada para la tarea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2600" dirty="0">
              <a:solidFill>
                <a:srgbClr val="006666"/>
              </a:solidFill>
              <a:latin typeface="Fontana ND Cc OsF Semibold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197E449-918F-486A-835A-A96D8162D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64186"/>
              </p:ext>
            </p:extLst>
          </p:nvPr>
        </p:nvGraphicFramePr>
        <p:xfrm>
          <a:off x="1704513" y="3636500"/>
          <a:ext cx="4201864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001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1543863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Etiquetador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Etiquetador 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Etiquetador 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Media etiquetadores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154015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A4DBD0C9-1B04-422C-A7D4-0E88EEABE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78038"/>
              </p:ext>
            </p:extLst>
          </p:nvPr>
        </p:nvGraphicFramePr>
        <p:xfrm>
          <a:off x="7138412" y="4931454"/>
          <a:ext cx="420186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111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1855753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2426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Veces asignada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32426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2181 (60,58 %)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324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1152 (32 %)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324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267 (7,42 %)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8EE39710-3EB3-416D-AA4E-B869CDCD2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711" y="1263258"/>
            <a:ext cx="5119266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9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128" y="478185"/>
            <a:ext cx="8993651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3.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SISTEMA PROPUESTO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FEDED1-A72E-45F0-9F6E-09B962FB6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9" y="2476500"/>
            <a:ext cx="5493327" cy="365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ARQUITECTURA DEL SISTEMA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EB1807-8A1F-4F0E-A348-C3D100984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38" y="1603853"/>
            <a:ext cx="9584924" cy="46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3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A3B0618-8ADC-4E98-9508-D97EB88F1A7E}"/>
              </a:ext>
            </a:extLst>
          </p:cNvPr>
          <p:cNvSpPr/>
          <p:nvPr/>
        </p:nvSpPr>
        <p:spPr>
          <a:xfrm>
            <a:off x="5149850" y="3962400"/>
            <a:ext cx="6578600" cy="201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PREPROCESADO TEXTO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0ABB83D3-210F-43D4-845D-99A196741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1" y="1709874"/>
            <a:ext cx="6578600" cy="662863"/>
          </a:xfrm>
          <a:prstGeom prst="rect">
            <a:avLst/>
          </a:prstGeom>
        </p:spPr>
      </p:pic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51D67955-9EE2-4E06-A019-23D96FECD0C4}"/>
              </a:ext>
            </a:extLst>
          </p:cNvPr>
          <p:cNvSpPr/>
          <p:nvPr/>
        </p:nvSpPr>
        <p:spPr>
          <a:xfrm>
            <a:off x="8140287" y="2600010"/>
            <a:ext cx="714704" cy="113511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C46975-FDCB-4437-AEDC-8357A3949F89}"/>
              </a:ext>
            </a:extLst>
          </p:cNvPr>
          <p:cNvSpPr txBox="1"/>
          <p:nvPr/>
        </p:nvSpPr>
        <p:spPr>
          <a:xfrm>
            <a:off x="6621381" y="5175083"/>
            <a:ext cx="288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 i="1">
                <a:solidFill>
                  <a:srgbClr val="006666"/>
                </a:solidFill>
                <a:latin typeface="Fontana ND Cc OsF Semibold" pitchFamily="2" charset="0"/>
              </a:defRPr>
            </a:lvl1pPr>
          </a:lstStyle>
          <a:p>
            <a:r>
              <a:rPr lang="es-ES" altLang="es-ES" dirty="0" err="1"/>
              <a:t>thumbs_up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9057A02-A165-4FDB-91C3-A364A6904742}"/>
              </a:ext>
            </a:extLst>
          </p:cNvPr>
          <p:cNvSpPr txBox="1"/>
          <p:nvPr/>
        </p:nvSpPr>
        <p:spPr>
          <a:xfrm>
            <a:off x="8854991" y="5175083"/>
            <a:ext cx="201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3600" i="1" dirty="0" err="1">
                <a:solidFill>
                  <a:srgbClr val="006666"/>
                </a:solidFill>
                <a:latin typeface="Fontana ND Cc OsF Semibold" pitchFamily="2" charset="0"/>
              </a:rPr>
              <a:t>twurl</a:t>
            </a:r>
            <a:r>
              <a:rPr lang="es-ES" altLang="es-ES" sz="3600" i="1" dirty="0">
                <a:solidFill>
                  <a:srgbClr val="006666"/>
                </a:solidFill>
                <a:latin typeface="Fontana ND Cc OsF Semibold" pitchFamily="2" charset="0"/>
              </a:rPr>
              <a:t>”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1CFFF9E-6833-4CF2-82E0-A261F61B2F45}"/>
              </a:ext>
            </a:extLst>
          </p:cNvPr>
          <p:cNvSpPr txBox="1"/>
          <p:nvPr/>
        </p:nvSpPr>
        <p:spPr>
          <a:xfrm>
            <a:off x="5260892" y="5179877"/>
            <a:ext cx="204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3600" i="1" dirty="0" err="1">
                <a:solidFill>
                  <a:srgbClr val="006666"/>
                </a:solidFill>
                <a:latin typeface="Fontana ND Cc OsF Semibold" pitchFamily="2" charset="0"/>
              </a:rPr>
              <a:t>twuser</a:t>
            </a:r>
            <a:endParaRPr lang="es-ES" sz="3600" i="1" dirty="0">
              <a:solidFill>
                <a:srgbClr val="006666"/>
              </a:solidFill>
              <a:latin typeface="Fontana ND Cc OsF Semibold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BDE962-6A5A-4B56-BAE3-CA15CE2BEA3C}"/>
              </a:ext>
            </a:extLst>
          </p:cNvPr>
          <p:cNvSpPr txBox="1"/>
          <p:nvPr/>
        </p:nvSpPr>
        <p:spPr>
          <a:xfrm>
            <a:off x="5260892" y="4075441"/>
            <a:ext cx="6321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3600" i="1" dirty="0">
                <a:solidFill>
                  <a:srgbClr val="006666"/>
                </a:solidFill>
                <a:latin typeface="Fontana ND Cc OsF Semibold" pitchFamily="2" charset="0"/>
              </a:rPr>
              <a:t>“esta es la reina de las feministas de verdad o no</a:t>
            </a:r>
            <a:endParaRPr lang="es-ES" sz="3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1F6CBF4-0528-4BFE-B06E-2A761EEA2B52}"/>
              </a:ext>
            </a:extLst>
          </p:cNvPr>
          <p:cNvSpPr txBox="1"/>
          <p:nvPr/>
        </p:nvSpPr>
        <p:spPr>
          <a:xfrm>
            <a:off x="8143791" y="4625262"/>
            <a:ext cx="343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3600" i="1" dirty="0" err="1">
                <a:solidFill>
                  <a:srgbClr val="006666"/>
                </a:solidFill>
                <a:latin typeface="Fontana ND Cc OsF Semibold" pitchFamily="2" charset="0"/>
              </a:rPr>
              <a:t>twinterrogation</a:t>
            </a:r>
            <a:endParaRPr lang="es-ES" sz="3600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3CE50BC6-D472-460E-8F5C-660095653D0E}"/>
              </a:ext>
            </a:extLst>
          </p:cNvPr>
          <p:cNvSpPr txBox="1">
            <a:spLocks/>
          </p:cNvSpPr>
          <p:nvPr/>
        </p:nvSpPr>
        <p:spPr>
          <a:xfrm>
            <a:off x="818234" y="1155206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kern="0" dirty="0">
                <a:solidFill>
                  <a:srgbClr val="006666"/>
                </a:solidFill>
                <a:latin typeface="Fontana ND Cc OsF Semibold" pitchFamily="2" charset="0"/>
              </a:rPr>
              <a:t>Reemplazo de </a:t>
            </a:r>
            <a:r>
              <a:rPr lang="es-ES" altLang="es-ES" sz="2000" kern="0" dirty="0" err="1">
                <a:solidFill>
                  <a:srgbClr val="006666"/>
                </a:solidFill>
                <a:latin typeface="Fontana ND Cc OsF Semibold" pitchFamily="2" charset="0"/>
              </a:rPr>
              <a:t>emojis</a:t>
            </a:r>
            <a:endParaRPr lang="es-ES" altLang="es-ES" sz="20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5D7DE221-C9A0-4DB4-9E0B-994A66E3924E}"/>
              </a:ext>
            </a:extLst>
          </p:cNvPr>
          <p:cNvSpPr txBox="1">
            <a:spLocks/>
          </p:cNvSpPr>
          <p:nvPr/>
        </p:nvSpPr>
        <p:spPr>
          <a:xfrm>
            <a:off x="818234" y="1770122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kern="0" dirty="0">
                <a:solidFill>
                  <a:srgbClr val="006666"/>
                </a:solidFill>
                <a:latin typeface="Fontana ND Cc OsF Semibold" pitchFamily="2" charset="0"/>
              </a:rPr>
              <a:t>Filtrado de </a:t>
            </a:r>
            <a:r>
              <a:rPr lang="es-ES" altLang="es-ES" sz="2000" kern="0" dirty="0" err="1">
                <a:solidFill>
                  <a:srgbClr val="006666"/>
                </a:solidFill>
                <a:latin typeface="Fontana ND Cc OsF Semibold" pitchFamily="2" charset="0"/>
              </a:rPr>
              <a:t>URLs</a:t>
            </a:r>
            <a:endParaRPr lang="es-ES" altLang="es-ES" sz="20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EF0818DC-87F5-4085-BF44-D507168DBC22}"/>
              </a:ext>
            </a:extLst>
          </p:cNvPr>
          <p:cNvSpPr txBox="1">
            <a:spLocks/>
          </p:cNvSpPr>
          <p:nvPr/>
        </p:nvSpPr>
        <p:spPr>
          <a:xfrm>
            <a:off x="818234" y="2371009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kern="0" dirty="0">
                <a:solidFill>
                  <a:srgbClr val="006666"/>
                </a:solidFill>
                <a:latin typeface="Fontana ND Cc OsF Semibold" pitchFamily="2" charset="0"/>
              </a:rPr>
              <a:t>Filtrado de usuarios</a:t>
            </a: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EF347208-7FF6-4A15-B9CA-5BEC40C2FFA5}"/>
              </a:ext>
            </a:extLst>
          </p:cNvPr>
          <p:cNvSpPr txBox="1">
            <a:spLocks/>
          </p:cNvSpPr>
          <p:nvPr/>
        </p:nvSpPr>
        <p:spPr>
          <a:xfrm>
            <a:off x="818234" y="2925677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</a:rPr>
              <a:t>Conversor </a:t>
            </a:r>
            <a:r>
              <a:rPr lang="es-ES" altLang="es-ES" sz="2000" dirty="0" err="1">
                <a:solidFill>
                  <a:srgbClr val="006666"/>
                </a:solidFill>
                <a:latin typeface="Fontana ND Cc OsF Semibold" pitchFamily="2" charset="0"/>
              </a:rPr>
              <a:t>hashtgas</a:t>
            </a: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</a:rPr>
              <a:t>: #</a:t>
            </a:r>
            <a:r>
              <a:rPr lang="es-ES" altLang="es-ES" sz="2000" dirty="0" err="1">
                <a:solidFill>
                  <a:srgbClr val="006666"/>
                </a:solidFill>
                <a:latin typeface="Fontana ND Cc OsF Semibold" pitchFamily="2" charset="0"/>
              </a:rPr>
              <a:t>FelizDía</a:t>
            </a: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 Feliz Día</a:t>
            </a: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3FF3755F-ECE5-46F0-BD5A-BFC7642FA9E9}"/>
              </a:ext>
            </a:extLst>
          </p:cNvPr>
          <p:cNvSpPr txBox="1">
            <a:spLocks/>
          </p:cNvSpPr>
          <p:nvPr/>
        </p:nvSpPr>
        <p:spPr>
          <a:xfrm>
            <a:off x="818234" y="3775839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kern="0" dirty="0">
                <a:solidFill>
                  <a:srgbClr val="006666"/>
                </a:solidFill>
                <a:latin typeface="Fontana ND Cc OsF Semibold" pitchFamily="2" charset="0"/>
              </a:rPr>
              <a:t>Convertidor a minúsculas</a:t>
            </a: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244E3EE2-55A7-4C83-B864-662836CB4807}"/>
              </a:ext>
            </a:extLst>
          </p:cNvPr>
          <p:cNvSpPr txBox="1">
            <a:spLocks/>
          </p:cNvSpPr>
          <p:nvPr/>
        </p:nvSpPr>
        <p:spPr>
          <a:xfrm>
            <a:off x="818234" y="4293830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Reemplazo de interrogaciones, exclamaciones y signos de puntuación</a:t>
            </a: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F291F595-177B-4BE4-983E-B6EE1094AF5A}"/>
              </a:ext>
            </a:extLst>
          </p:cNvPr>
          <p:cNvSpPr txBox="1">
            <a:spLocks/>
          </p:cNvSpPr>
          <p:nvPr/>
        </p:nvSpPr>
        <p:spPr>
          <a:xfrm>
            <a:off x="818234" y="5650268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i="1" dirty="0" err="1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TweetTokenizer</a:t>
            </a:r>
            <a:r>
              <a:rPr lang="es-ES" altLang="es-ES" sz="2000" i="1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  </a:t>
            </a:r>
            <a:r>
              <a:rPr lang="es-ES" altLang="es-ES" sz="2000" i="1" dirty="0" err="1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Stopwords</a:t>
            </a:r>
            <a:r>
              <a:rPr lang="es-ES" altLang="es-ES" sz="2000" i="1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, normalización y </a:t>
            </a:r>
            <a:r>
              <a:rPr lang="es-ES" altLang="es-ES" sz="2000" i="1" dirty="0" err="1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stemming</a:t>
            </a:r>
            <a:endParaRPr lang="es-ES" altLang="es-ES" sz="20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4B7EF05-72A8-42CB-8AFF-B886E21583FE}"/>
              </a:ext>
            </a:extLst>
          </p:cNvPr>
          <p:cNvSpPr/>
          <p:nvPr/>
        </p:nvSpPr>
        <p:spPr>
          <a:xfrm>
            <a:off x="5149850" y="3962400"/>
            <a:ext cx="6776199" cy="233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altLang="es-ES" sz="4000" i="1" dirty="0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reina, feminista, verdad, </a:t>
            </a:r>
            <a:r>
              <a:rPr lang="es-ES" altLang="es-ES" sz="4000" i="1" dirty="0" err="1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twinterrog</a:t>
            </a:r>
            <a:r>
              <a:rPr lang="es-ES" altLang="es-ES" sz="4000" i="1" dirty="0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, </a:t>
            </a:r>
            <a:r>
              <a:rPr lang="es-ES" altLang="es-ES" sz="4000" i="1" dirty="0" err="1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twuser</a:t>
            </a:r>
            <a:r>
              <a:rPr lang="es-ES" altLang="es-ES" sz="4000" i="1" dirty="0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, </a:t>
            </a:r>
            <a:r>
              <a:rPr lang="es-ES" altLang="es-ES" sz="4000" i="1" dirty="0" err="1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thumbs_up</a:t>
            </a:r>
            <a:r>
              <a:rPr lang="es-ES" altLang="es-ES" sz="4000" i="1" dirty="0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, </a:t>
            </a:r>
            <a:r>
              <a:rPr lang="es-ES" altLang="es-ES" sz="4000" i="1" dirty="0" err="1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twurl</a:t>
            </a:r>
            <a:r>
              <a:rPr lang="es-ES" altLang="es-ES" sz="4000" i="1" dirty="0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 </a:t>
            </a:r>
            <a:endParaRPr lang="es-E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1" grpId="0"/>
      <p:bldP spid="12" grpId="0"/>
      <p:bldP spid="1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329" y="401444"/>
            <a:ext cx="8720894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4.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EVALUACIÓN Y ANÁLISIS DE RESULTADOS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  <p:pic>
        <p:nvPicPr>
          <p:cNvPr id="5" name="Imagen 4" descr="Imagen relacionada">
            <a:extLst>
              <a:ext uri="{FF2B5EF4-FFF2-40B4-BE49-F238E27FC236}">
                <a16:creationId xmlns:a16="http://schemas.microsoft.com/office/drawing/2014/main" id="{07608512-7905-40CF-892A-028968122B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79" y="3222942"/>
            <a:ext cx="3648393" cy="2936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170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0262"/>
            <a:ext cx="5090160" cy="5194538"/>
          </a:xfrm>
        </p:spPr>
        <p:txBody>
          <a:bodyPr/>
          <a:lstStyle/>
          <a:p>
            <a:pPr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s-ES" altLang="es-ES" sz="2800" b="1" dirty="0">
                <a:solidFill>
                  <a:srgbClr val="006666"/>
                </a:solidFill>
                <a:latin typeface="Fontana ND Cc OsF Semibold" pitchFamily="2" charset="0"/>
              </a:rPr>
              <a:t>Experimento 1:</a:t>
            </a: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 Búsqueda de </a:t>
            </a:r>
            <a:r>
              <a:rPr lang="es-ES" altLang="es-ES" sz="2800" dirty="0" err="1">
                <a:solidFill>
                  <a:srgbClr val="006666"/>
                </a:solidFill>
                <a:latin typeface="Fontana ND Cc OsF Semibold" pitchFamily="2" charset="0"/>
              </a:rPr>
              <a:t>hiperparámetros</a:t>
            </a: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 mediante la optimización de la medida F1</a:t>
            </a:r>
          </a:p>
          <a:p>
            <a:pPr marL="0" indent="0" algn="just">
              <a:spcBef>
                <a:spcPts val="800"/>
              </a:spcBef>
              <a:buNone/>
            </a:pPr>
            <a:endParaRPr lang="es-ES" altLang="es-ES" sz="2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s-ES" altLang="es-ES" sz="2800" b="1" dirty="0">
                <a:solidFill>
                  <a:srgbClr val="006666"/>
                </a:solidFill>
                <a:latin typeface="Fontana ND Cc OsF Semibold" pitchFamily="2" charset="0"/>
              </a:rPr>
              <a:t>Experimento 2:</a:t>
            </a: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 Validación cruzada con parámetros por defecto</a:t>
            </a:r>
          </a:p>
          <a:p>
            <a:pPr marL="0" indent="0" algn="just">
              <a:spcBef>
                <a:spcPts val="800"/>
              </a:spcBef>
              <a:buNone/>
            </a:pPr>
            <a:endParaRPr lang="es-ES" altLang="es-ES" sz="2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s-ES" altLang="es-ES" sz="2800" b="1" dirty="0">
                <a:solidFill>
                  <a:srgbClr val="006666"/>
                </a:solidFill>
                <a:latin typeface="Fontana ND Cc OsF Semibold" pitchFamily="2" charset="0"/>
              </a:rPr>
              <a:t>Desbalanceo de la clase: </a:t>
            </a: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Muestreo de las clases mayoritarias para balancear la clase</a:t>
            </a:r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EVALUACIÓN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06F7F7-9B2D-4C3D-BDD7-9BF08DE5B0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6" r="2294" b="-1086"/>
          <a:stretch/>
        </p:blipFill>
        <p:spPr>
          <a:xfrm>
            <a:off x="5974080" y="1901249"/>
            <a:ext cx="6057102" cy="374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58" y="1339238"/>
            <a:ext cx="3444240" cy="67802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b="1" dirty="0">
                <a:solidFill>
                  <a:srgbClr val="006666"/>
                </a:solidFill>
                <a:latin typeface="Fontana ND Cc OsF Semibold" pitchFamily="2" charset="0"/>
              </a:rPr>
              <a:t>EXPERIMENTO 1:</a:t>
            </a:r>
            <a:endParaRPr lang="es-ES" b="1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C5433BB-8D50-4BFE-8D44-434BD1AB2CCE}"/>
              </a:ext>
            </a:extLst>
          </p:cNvPr>
          <p:cNvSpPr txBox="1">
            <a:spLocks/>
          </p:cNvSpPr>
          <p:nvPr/>
        </p:nvSpPr>
        <p:spPr>
          <a:xfrm>
            <a:off x="6227078" y="1339238"/>
            <a:ext cx="3444240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b="1" kern="0" dirty="0">
                <a:solidFill>
                  <a:srgbClr val="006666"/>
                </a:solidFill>
                <a:latin typeface="Fontana ND Cc OsF Semibold" pitchFamily="2" charset="0"/>
              </a:rPr>
              <a:t>EXPERIMENTO 2:</a:t>
            </a:r>
            <a:endParaRPr lang="es-ES" kern="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1F3DC80F-CBF5-46AB-A3B2-F2A0D116A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393806"/>
              </p:ext>
            </p:extLst>
          </p:nvPr>
        </p:nvGraphicFramePr>
        <p:xfrm>
          <a:off x="689664" y="2031169"/>
          <a:ext cx="5075701" cy="207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40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875493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724789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993394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Accuracy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Recall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Precision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600" b="0" i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tf-idf</a:t>
                      </a: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endParaRPr lang="es-ES" sz="1600" b="0" i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LR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470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E30A01AF-93C4-48BF-847B-98D9D26D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82745"/>
              </p:ext>
            </p:extLst>
          </p:nvPr>
        </p:nvGraphicFramePr>
        <p:xfrm>
          <a:off x="6426635" y="2027044"/>
          <a:ext cx="5075701" cy="207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40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875493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724789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993394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Accuracy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Recall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Precision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tf-idf</a:t>
                      </a: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LR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470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CC4C0E7B-8E6B-4522-A9E0-048503626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69984"/>
              </p:ext>
            </p:extLst>
          </p:nvPr>
        </p:nvGraphicFramePr>
        <p:xfrm>
          <a:off x="3689227" y="5048791"/>
          <a:ext cx="5075701" cy="140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40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875493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724789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993394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Accuracy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Recall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Precision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LR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470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E394BE9-C966-49EC-B0C1-D8CC71C59E32}"/>
              </a:ext>
            </a:extLst>
          </p:cNvPr>
          <p:cNvSpPr txBox="1">
            <a:spLocks/>
          </p:cNvSpPr>
          <p:nvPr/>
        </p:nvSpPr>
        <p:spPr>
          <a:xfrm>
            <a:off x="2395554" y="4301290"/>
            <a:ext cx="7140331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b="1" kern="0" dirty="0">
                <a:solidFill>
                  <a:srgbClr val="006666"/>
                </a:solidFill>
                <a:latin typeface="Fontana ND Cc OsF Semibold" pitchFamily="2" charset="0"/>
              </a:rPr>
              <a:t>EXPERIMENTO DESBALANCEO DE LA CLASE:</a:t>
            </a:r>
            <a:endParaRPr lang="es-ES" b="1" kern="0" dirty="0"/>
          </a:p>
        </p:txBody>
      </p:sp>
    </p:spTree>
    <p:extLst>
      <p:ext uri="{BB962C8B-B14F-4D97-AF65-F5344CB8AC3E}">
        <p14:creationId xmlns:p14="http://schemas.microsoft.com/office/powerpoint/2010/main" val="1857447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ANÁLISIS DE ERRORES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4" y="1574903"/>
            <a:ext cx="7454266" cy="6780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altLang="es-ES" sz="2200" b="1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“@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CopitoDeSnow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_ Ahora es cuando digo “no está mal para ser mujer””</a:t>
            </a:r>
            <a:endParaRPr lang="es-ES" sz="2200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CF63C6-ADFA-4DE0-937C-DCE37BC53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34890"/>
            <a:ext cx="11337599" cy="1539006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9E1ABF2-D218-4273-9F83-42F3627E20A3}"/>
              </a:ext>
            </a:extLst>
          </p:cNvPr>
          <p:cNvSpPr txBox="1">
            <a:spLocks/>
          </p:cNvSpPr>
          <p:nvPr/>
        </p:nvSpPr>
        <p:spPr>
          <a:xfrm>
            <a:off x="2791752" y="4173357"/>
            <a:ext cx="2562126" cy="24809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800"/>
              </a:spcBef>
              <a:buFontTx/>
              <a:buNone/>
            </a:pPr>
            <a:endParaRPr lang="es-ES" altLang="es-ES" sz="1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kern="0" dirty="0">
                <a:solidFill>
                  <a:srgbClr val="C00000"/>
                </a:solidFill>
                <a:latin typeface="Fontana ND Cc OsF Semibold" pitchFamily="2" charset="0"/>
              </a:rPr>
              <a:t>Digo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sz="2800" kern="0" dirty="0">
                <a:solidFill>
                  <a:srgbClr val="C00000"/>
                </a:solidFill>
                <a:latin typeface="Fontana ND Cc OsF Semibold" pitchFamily="2" charset="0"/>
              </a:rPr>
              <a:t>Ser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sz="2400" kern="0" dirty="0" err="1">
                <a:solidFill>
                  <a:srgbClr val="C00000"/>
                </a:solidFill>
                <a:latin typeface="Fontana ND Cc OsF Semibold" pitchFamily="2" charset="0"/>
              </a:rPr>
              <a:t>Nenaza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endParaRPr lang="es-ES" kern="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81E05AC-B953-43B4-8BE2-CB4487033BAA}"/>
              </a:ext>
            </a:extLst>
          </p:cNvPr>
          <p:cNvSpPr txBox="1">
            <a:spLocks/>
          </p:cNvSpPr>
          <p:nvPr/>
        </p:nvSpPr>
        <p:spPr>
          <a:xfrm>
            <a:off x="6838122" y="4205410"/>
            <a:ext cx="2562126" cy="24809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es-ES" altLang="es-ES" sz="1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kern="0" dirty="0">
                <a:solidFill>
                  <a:srgbClr val="0070C0"/>
                </a:solidFill>
                <a:latin typeface="Fontana ND Cc OsF Semibold" pitchFamily="2" charset="0"/>
              </a:rPr>
              <a:t>Longitud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sz="2800" kern="0" dirty="0">
                <a:solidFill>
                  <a:srgbClr val="0070C0"/>
                </a:solidFill>
                <a:latin typeface="Fontana ND Cc OsF Semibold" pitchFamily="2" charset="0"/>
              </a:rPr>
              <a:t>Respuesta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sz="2400" kern="0" dirty="0">
                <a:solidFill>
                  <a:srgbClr val="0070C0"/>
                </a:solidFill>
                <a:latin typeface="Fontana ND Cc OsF Semibold" pitchFamily="2" charset="0"/>
              </a:rPr>
              <a:t>Mal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endParaRPr lang="es-ES" kern="0" dirty="0"/>
          </a:p>
        </p:txBody>
      </p:sp>
      <p:pic>
        <p:nvPicPr>
          <p:cNvPr id="10" name="Picture 2" descr="Resultado de imagen de error icon">
            <a:extLst>
              <a:ext uri="{FF2B5EF4-FFF2-40B4-BE49-F238E27FC236}">
                <a16:creationId xmlns:a16="http://schemas.microsoft.com/office/drawing/2014/main" id="{5C7A1EC9-D17B-4F79-9FEE-AD388841F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050" y="1549195"/>
            <a:ext cx="872877" cy="87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273BBA7C-78E9-489D-B94A-29C3F8C23CC9}"/>
              </a:ext>
            </a:extLst>
          </p:cNvPr>
          <p:cNvSpPr txBox="1">
            <a:spLocks/>
          </p:cNvSpPr>
          <p:nvPr/>
        </p:nvSpPr>
        <p:spPr>
          <a:xfrm>
            <a:off x="8662034" y="1837621"/>
            <a:ext cx="2225923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s-ES" altLang="es-ES" sz="2200" b="1" kern="0" dirty="0">
                <a:solidFill>
                  <a:srgbClr val="FF0000"/>
                </a:solidFill>
                <a:latin typeface="Fontana ND Cc OsF Semibold" pitchFamily="2" charset="0"/>
              </a:rPr>
              <a:t>NO_MACHISTA</a:t>
            </a:r>
            <a:endParaRPr lang="es-ES" sz="22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1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FB3A5-B50F-4CF6-A8FB-C621588D3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060" y="1053393"/>
            <a:ext cx="9624291" cy="5028305"/>
          </a:xfrm>
        </p:spPr>
        <p:txBody>
          <a:bodyPr/>
          <a:lstStyle/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1.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Motivación y objetivos</a:t>
            </a: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2. </a:t>
            </a:r>
            <a:r>
              <a:rPr lang="es-ES" altLang="es-ES" sz="490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4900" dirty="0" err="1">
                <a:solidFill>
                  <a:srgbClr val="006666"/>
                </a:solidFill>
                <a:latin typeface="Fontana ND Cc OsF Semibold" pitchFamily="2" charset="0"/>
              </a:rPr>
              <a:t>Dataset</a:t>
            </a:r>
            <a:endParaRPr lang="es-ES" altLang="es-ES" sz="49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3.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Sistema propuesto</a:t>
            </a: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4.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Evaluación y análisis de resultados</a:t>
            </a: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5.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Conclusiones y trabajo futuro</a:t>
            </a:r>
          </a:p>
          <a:p>
            <a:endParaRPr lang="es-ES" altLang="es-ES" b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endParaRPr lang="es-E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2228" y="2424373"/>
            <a:ext cx="3689314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Índice</a:t>
            </a:r>
            <a:endParaRPr lang="es-ES_tradnl" altLang="en-US" sz="96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431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ANÁLISIS DE ERRORES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4" y="1646623"/>
            <a:ext cx="7492366" cy="678022"/>
          </a:xfrm>
        </p:spPr>
        <p:txBody>
          <a:bodyPr/>
          <a:lstStyle/>
          <a:p>
            <a:pPr marL="0" indent="0" algn="just">
              <a:buNone/>
            </a:pPr>
            <a:r>
              <a:rPr lang="es-ES" altLang="es-ES" sz="2200" b="1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“Buscad mujeres con valores. No prestéis atención a ninguna niñata feminista. No os relacionéis con ellas, salvo para educarlas. No dejemos que nos coma el NOM”</a:t>
            </a:r>
            <a:endParaRPr lang="es-ES" sz="2200" i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A5DEE3-6A58-4F3B-9E1B-CC7921996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09" y="2948118"/>
            <a:ext cx="8785382" cy="1556256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2CBB9DE-EE5D-4801-92BD-BFDF4C708B06}"/>
              </a:ext>
            </a:extLst>
          </p:cNvPr>
          <p:cNvSpPr txBox="1">
            <a:spLocks/>
          </p:cNvSpPr>
          <p:nvPr/>
        </p:nvSpPr>
        <p:spPr>
          <a:xfrm>
            <a:off x="2791753" y="4410245"/>
            <a:ext cx="2562126" cy="24809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800"/>
              </a:spcBef>
              <a:buFontTx/>
              <a:buNone/>
            </a:pPr>
            <a:endParaRPr lang="es-ES" altLang="es-ES" sz="1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sz="3600" kern="0" dirty="0">
                <a:solidFill>
                  <a:srgbClr val="C00000"/>
                </a:solidFill>
                <a:latin typeface="Fontana ND Cc OsF Semibold" pitchFamily="2" charset="0"/>
              </a:rPr>
              <a:t>Niñata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kern="0" dirty="0" err="1">
                <a:solidFill>
                  <a:srgbClr val="C00000"/>
                </a:solidFill>
                <a:latin typeface="Fontana ND Cc OsF Semibold" pitchFamily="2" charset="0"/>
              </a:rPr>
              <a:t>Nenaza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endParaRPr lang="es-ES" kern="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B97851F-1267-41E4-9DFE-0E616016F6D7}"/>
              </a:ext>
            </a:extLst>
          </p:cNvPr>
          <p:cNvSpPr txBox="1">
            <a:spLocks/>
          </p:cNvSpPr>
          <p:nvPr/>
        </p:nvSpPr>
        <p:spPr>
          <a:xfrm>
            <a:off x="6838121" y="4398358"/>
            <a:ext cx="2562126" cy="24809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es-ES" altLang="es-ES" sz="1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kern="0" dirty="0">
                <a:solidFill>
                  <a:srgbClr val="0070C0"/>
                </a:solidFill>
                <a:latin typeface="Fontana ND Cc OsF Semibold" pitchFamily="2" charset="0"/>
              </a:rPr>
              <a:t>Feminista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sz="2800" kern="0" dirty="0">
                <a:solidFill>
                  <a:srgbClr val="0070C0"/>
                </a:solidFill>
                <a:latin typeface="Fontana ND Cc OsF Semibold" pitchFamily="2" charset="0"/>
              </a:rPr>
              <a:t>No se nombra usuario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endParaRPr lang="es-ES" kern="0" dirty="0"/>
          </a:p>
        </p:txBody>
      </p:sp>
      <p:pic>
        <p:nvPicPr>
          <p:cNvPr id="5122" name="Picture 2" descr="Resultado de imagen de error icon">
            <a:extLst>
              <a:ext uri="{FF2B5EF4-FFF2-40B4-BE49-F238E27FC236}">
                <a16:creationId xmlns:a16="http://schemas.microsoft.com/office/drawing/2014/main" id="{915E9426-9491-47D7-8F45-9D437DFE8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050" y="1549195"/>
            <a:ext cx="872877" cy="87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F112137-7F77-40AF-8F58-BA916C2B1E82}"/>
              </a:ext>
            </a:extLst>
          </p:cNvPr>
          <p:cNvSpPr txBox="1">
            <a:spLocks/>
          </p:cNvSpPr>
          <p:nvPr/>
        </p:nvSpPr>
        <p:spPr>
          <a:xfrm>
            <a:off x="8662034" y="1837621"/>
            <a:ext cx="2225923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s-ES" altLang="es-ES" sz="2200" b="1" kern="0" dirty="0">
                <a:solidFill>
                  <a:srgbClr val="FF0000"/>
                </a:solidFill>
                <a:latin typeface="Fontana ND Cc OsF Semibold" pitchFamily="2" charset="0"/>
              </a:rPr>
              <a:t>NO_MACHISTA</a:t>
            </a:r>
            <a:endParaRPr lang="es-ES" sz="22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828" y="426844"/>
            <a:ext cx="8544071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5.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CONCLUSIONES Y TRABAJO FUTURO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  <p:pic>
        <p:nvPicPr>
          <p:cNvPr id="2050" name="Picture 2" descr="conclu">
            <a:extLst>
              <a:ext uri="{FF2B5EF4-FFF2-40B4-BE49-F238E27FC236}">
                <a16:creationId xmlns:a16="http://schemas.microsoft.com/office/drawing/2014/main" id="{C3B84399-64A3-4983-B9F6-B9BCB466A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766" y="3373631"/>
            <a:ext cx="40767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458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9218"/>
            <a:ext cx="109728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Problema complejo y con escasa investigación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Facilidad para recuperar información machista de distintos tipos en redes sociales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&gt; 70% de tasa de acierto con técnicas simples y robustas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Sesgo para términos concretos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Problemas para tener en cuenta el contexto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CONCLUSIONES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719206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7067"/>
            <a:ext cx="109728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Investigación de los tipos de machismo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Ampliación para distintas fuentes de datos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Nuevas técnicas para clasificación y representación textual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Adaptación al inglés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Creación de un léxico machista específico (</a:t>
            </a:r>
            <a:r>
              <a:rPr lang="es-ES" altLang="es-ES" sz="3600" dirty="0" err="1">
                <a:solidFill>
                  <a:srgbClr val="006666"/>
                </a:solidFill>
                <a:latin typeface="Fontana ND Cc OsF Semibold" pitchFamily="2" charset="0"/>
              </a:rPr>
              <a:t>Wahyu</a:t>
            </a: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 y </a:t>
            </a:r>
            <a:r>
              <a:rPr lang="es-ES" altLang="es-ES" sz="3600" dirty="0" err="1">
                <a:solidFill>
                  <a:srgbClr val="006666"/>
                </a:solidFill>
                <a:latin typeface="Fontana ND Cc OsF Semibold" pitchFamily="2" charset="0"/>
              </a:rPr>
              <a:t>Patti</a:t>
            </a: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, 2018)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Portal web para explorar los tipos de machismo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TRABAJO FUTURO</a:t>
            </a: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097115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B0A5B-077E-41ED-AD59-86393B05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56752"/>
            <a:ext cx="10972800" cy="1143000"/>
          </a:xfrm>
        </p:spPr>
        <p:txBody>
          <a:bodyPr/>
          <a:lstStyle/>
          <a:p>
            <a:r>
              <a:rPr lang="es-ES" altLang="es-ES" sz="6000" b="1" dirty="0">
                <a:solidFill>
                  <a:srgbClr val="006666"/>
                </a:solidFill>
                <a:latin typeface="Fontana ND Cc OsF Semibold" pitchFamily="2" charset="0"/>
              </a:rPr>
              <a:t>¿Preguntas?</a:t>
            </a:r>
            <a:endParaRPr lang="es-ES" sz="6000" b="1" dirty="0"/>
          </a:p>
        </p:txBody>
      </p:sp>
      <p:pic>
        <p:nvPicPr>
          <p:cNvPr id="4" name="Picture 4" descr="http://www.entrevistadetrabajo.org/wp-content/uploads/2011/06/preguntas-entrevista-trabajo.jpg">
            <a:extLst>
              <a:ext uri="{FF2B5EF4-FFF2-40B4-BE49-F238E27FC236}">
                <a16:creationId xmlns:a16="http://schemas.microsoft.com/office/drawing/2014/main" id="{AC32977E-43A2-4432-B927-9DC0EFC3D9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196" y="2324431"/>
            <a:ext cx="3979607" cy="397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790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162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26672038-B100-4CF6-B950-814C26BE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429" y="2128644"/>
            <a:ext cx="6726574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A.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DIAPOSITIVAS DE APOYO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313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HERRAMIENTAS UTILIZADAS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189E5B-5FE2-4726-BDFF-F0899115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908" y="1923715"/>
            <a:ext cx="2792271" cy="3568286"/>
          </a:xfrm>
          <a:prstGeom prst="rect">
            <a:avLst/>
          </a:prstGeom>
        </p:spPr>
      </p:pic>
      <p:pic>
        <p:nvPicPr>
          <p:cNvPr id="1026" name="Picture 2" descr="https://rtweet.info/reference/figures/logo.png">
            <a:extLst>
              <a:ext uri="{FF2B5EF4-FFF2-40B4-BE49-F238E27FC236}">
                <a16:creationId xmlns:a16="http://schemas.microsoft.com/office/drawing/2014/main" id="{45DF5CA6-8335-4ABC-98E1-972B03CEF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17" y="3948349"/>
            <a:ext cx="717281" cy="82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FF967F1-F446-49AC-8901-654C82881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606" y="1386677"/>
            <a:ext cx="6009314" cy="3568285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800" b="1" dirty="0">
                <a:solidFill>
                  <a:srgbClr val="006666"/>
                </a:solidFill>
                <a:latin typeface="Fontana ND Cc OsF Semibold" pitchFamily="2" charset="0"/>
              </a:rPr>
              <a:t>	Creación del corpus: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Amazon Web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Services</a:t>
            </a: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API REST Twitter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800" b="1" dirty="0">
                <a:solidFill>
                  <a:srgbClr val="006666"/>
                </a:solidFill>
                <a:latin typeface="Fontana ND Cc OsF Semibold" pitchFamily="2" charset="0"/>
              </a:rPr>
              <a:t>	Sistema de clasificación: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NLTK (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Natural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Language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Toolkit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)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Scikit-learn</a:t>
            </a:r>
            <a:endParaRPr lang="es-ES" altLang="es-ES" sz="24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2400" b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sz="20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47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60C05-601E-4A6C-BCFE-E552E7D1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F17F0-A9FE-483C-9A91-5D0EF85FF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E9514D-09C7-43B5-BB2C-18964E1F9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61" y="313422"/>
            <a:ext cx="4287202" cy="62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32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241F1-213A-4584-9521-6AADFEDC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A9E1FA5-9876-405B-BC00-AE82DFAC8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320" y="139059"/>
            <a:ext cx="3368040" cy="657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0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983" y="512246"/>
            <a:ext cx="939714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1. </a:t>
            </a:r>
            <a:r>
              <a:rPr lang="es-ES_tradnl" altLang="ja-JP" sz="4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MOTIVACIÓN Y OBJETIVOS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2BAEEE-CDFA-4CC9-B054-C7F882F93F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93" y="2281961"/>
            <a:ext cx="5398214" cy="36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15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“A mi me ha pasado igual. Los lobos vestidos de corderos que lo mismo quieren matar fachas que lloran como una </a:t>
            </a:r>
            <a:r>
              <a:rPr lang="es-ES" altLang="es-ES" b="1" i="1" dirty="0" err="1">
                <a:solidFill>
                  <a:srgbClr val="006666"/>
                </a:solidFill>
                <a:latin typeface="Fontana ND Cc OsF Semibold" pitchFamily="2" charset="0"/>
              </a:rPr>
              <a:t>nenaza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 no puedo con ellos”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“Pero que violento!!! De cinco billetes, solo en uno aparece una mujer, esto es inaceptable!!! #</a:t>
            </a:r>
            <a:r>
              <a:rPr lang="es-ES" altLang="es-ES" b="1" i="1" dirty="0">
                <a:solidFill>
                  <a:srgbClr val="006666"/>
                </a:solidFill>
                <a:latin typeface="Fontana ND Cc OsF Semibold" pitchFamily="2" charset="0"/>
              </a:rPr>
              <a:t>feminazi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”</a:t>
            </a:r>
            <a:endParaRPr lang="es-ES" altLang="es-ES" sz="3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116428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GENERACIÓN DEL CORPUS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2F7BF1-718F-4708-8D2A-BE5D9F7EF2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/>
          <a:stretch/>
        </p:blipFill>
        <p:spPr>
          <a:xfrm>
            <a:off x="6333869" y="1889760"/>
            <a:ext cx="5542993" cy="40761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1BF749C-B676-4923-AF11-8EB420116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7" y="1889760"/>
            <a:ext cx="5706602" cy="40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35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Clasificación de tweets en los que el usuario que escribe el mensaje cita un contenido machista, en ocasiones con el que está en desacuerdo.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“Pareces una puta con ese pantalón. - Mi hermano de 13 cuando me vio con un pantalón de cuero.”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“Cada vez más a menudo (todos lo días) mi padre me dice que las mujeres no deberían recibir premios, trabajar en puestos superiores, que son putas, y que deben quedarse en casa y servir al hombre y criar hijos.</a:t>
            </a:r>
            <a:endParaRPr lang="es-ES" altLang="es-ES" sz="30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DIFICULTADES EN EL ETIQUETADO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1820376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Ambigüedad, sarcasmo e ironía: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“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@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tonifreixa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La zorra guardando las gallinas. ¡¡ Que se encargue Rosell ¡¡ Bueno..., cuando salga de la cárcel. Cinismo en grado máximo.”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“@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marijopellicer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@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radchiaru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@\_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lxuli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Jajajaja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si no sabes cuanto odio a las mujeres tengo por favor no veas enemigos donde no los hay.”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Mucho feminismo pero a la primera de cambio..... 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  <a:hlinkClick r:id="rId2"/>
              </a:rPr>
              <a:t>https://t.co/y2McecsgcT</a:t>
            </a: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Cuando subes a tu amiga la lagartona al Uber porque ya andaba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malacopeando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  <a:hlinkClick r:id="rId3"/>
              </a:rPr>
              <a:t>https://t.co/DcnK5ZGuL4</a:t>
            </a: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30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DIFICULTADES EN EL ETIQUETADO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532227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B37C8-9B6A-498B-B0AB-D449CA47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656A788-CCCE-4508-B8FB-D4DDD4CA4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756" y="970190"/>
            <a:ext cx="7454488" cy="49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36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ABA48-49A7-4DC1-B5E5-5AD77A0E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C2B53B-87EA-4286-A2BE-C2A1C9B27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76" y="727995"/>
            <a:ext cx="7249247" cy="5402009"/>
          </a:xfrm>
        </p:spPr>
      </p:pic>
    </p:spTree>
    <p:extLst>
      <p:ext uri="{BB962C8B-B14F-4D97-AF65-F5344CB8AC3E}">
        <p14:creationId xmlns:p14="http://schemas.microsoft.com/office/powerpoint/2010/main" val="1211179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49EC7-95AA-4794-9359-57A3C8C6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732E6E5-6E21-468A-A8D6-1FB3379E8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094" y="840703"/>
            <a:ext cx="6147811" cy="51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2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display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text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width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caracteres del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favorite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veces que el tweet ha sido marcado como favorito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retweet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veces que el tweet ha sido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retwiteado</a:t>
            </a:r>
            <a:endParaRPr lang="es-ES" altLang="es-ES" sz="22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followers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seguidores del usuario que publica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friends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personas seguidas por el usuario que publica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listed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listas en las que está inscrito el usuario que publica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statuses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tweets publicados por el usuario que publicó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favourites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tweets que el usuario que publicó el tweet marcó como favorito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ATRIBUTOS NUMÉRICOS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1975422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source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tipo de dispositivo con el que se publica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respuesta: indica si el tweet es una respuesta a otro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respuesta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screen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name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nombre del usuario al que se responde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hastag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presence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la presencia de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hastags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en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url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presence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la presencia de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URLs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en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media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type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si el tweet contiene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imagenes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o videos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mentions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presence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la presencia de la mención a algún usuario en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verified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si el usuario que publica el tweet es verificado por Twitter</a:t>
            </a:r>
            <a:endParaRPr lang="es-ES" sz="3600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ATRIBUTOS CATEGÓRICOS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382843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Línea base 1: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clasifican todos los registros del test con la categoría mayoritaria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Línea base 2: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utilizan solo los atributos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tf-idf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con una LR con la siguiente búsqueda de parámetros: 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C = [1, 10],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class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weight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'= [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None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, '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balanced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']</a:t>
            </a:r>
            <a:endParaRPr lang="es-ES" altLang="es-ES" sz="22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Regresión logística: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 LR con todos los atributos con la siguiente búsqueda de parámetros: 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C = [1, 10],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class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weight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'= [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None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, '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balanced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 err="1">
                <a:solidFill>
                  <a:srgbClr val="006666"/>
                </a:solidFill>
                <a:latin typeface="Fontana ND Cc OsF Semibold" pitchFamily="2" charset="0"/>
              </a:rPr>
              <a:t>Random</a:t>
            </a: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 Forest: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 RF con todos los atributos con la siguiente búsqueda de parámetros: </a:t>
            </a:r>
            <a:r>
              <a:rPr lang="en-U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n estimators- [250, 450], bootstrap'= (</a:t>
            </a:r>
            <a:r>
              <a:rPr lang="en-U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True,False</a:t>
            </a:r>
            <a:r>
              <a:rPr lang="en-U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), max depth'= [None, 30]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SVM: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 SVM con todos los atributos con la siguiente búsqueda de parámetros: </a:t>
            </a:r>
            <a:r>
              <a:rPr lang="it-IT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C = [1, 10, 100, 10000], gamma = [0.001, 0.1, 0.6, ‘auto‘, kernel = [‘rbf’, ‘linear’]</a:t>
            </a:r>
            <a:endParaRPr lang="es-ES" altLang="es-ES" sz="2200" dirty="0">
              <a:solidFill>
                <a:srgbClr val="006666"/>
              </a:solidFill>
              <a:latin typeface="Fontana ND Cc OsF Semibold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CLASIFICACIÓN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13956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24534-2DBB-478F-B080-CDD943FC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6875"/>
            <a:ext cx="10972800" cy="1143000"/>
          </a:xfrm>
        </p:spPr>
        <p:txBody>
          <a:bodyPr/>
          <a:lstStyle/>
          <a:p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MOTIVACIÓN</a:t>
            </a:r>
            <a:b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D524F0-2E75-4889-BDF3-FB812C9525C9}"/>
              </a:ext>
            </a:extLst>
          </p:cNvPr>
          <p:cNvSpPr txBox="1"/>
          <p:nvPr/>
        </p:nvSpPr>
        <p:spPr>
          <a:xfrm>
            <a:off x="1431635" y="1530886"/>
            <a:ext cx="52358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Crecimiento de las redes sociales y “ciber” conflictos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3D139DE-8755-4761-A4A9-2E0BCB000D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16" y="1393096"/>
            <a:ext cx="3053857" cy="20359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7EDD07D-A7E2-4CEB-AA56-412E838A7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42" y="2761992"/>
            <a:ext cx="3048405" cy="2021225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BE8A300F-33FA-4F6E-88C2-021576B8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255" y="3481779"/>
            <a:ext cx="6742545" cy="1152234"/>
          </a:xfrm>
        </p:spPr>
        <p:txBody>
          <a:bodyPr/>
          <a:lstStyle/>
          <a:p>
            <a:pPr marL="0" indent="0">
              <a:buNone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Las mujeres tienen más del doble de probabilidades de sufrir acoso debido a su género (</a:t>
            </a:r>
            <a:r>
              <a:rPr lang="es-ES" altLang="es-ES" sz="2800" dirty="0" err="1">
                <a:solidFill>
                  <a:srgbClr val="006666"/>
                </a:solidFill>
                <a:latin typeface="Fontana ND Cc OsF Semibold" pitchFamily="2" charset="0"/>
              </a:rPr>
              <a:t>Duggan</a:t>
            </a: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, 2017).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5944A71-4BB0-4225-87D6-710417A75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941" y="4632108"/>
            <a:ext cx="2772903" cy="184524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141FE85-64B5-42D0-83CF-56E5F0F38494}"/>
              </a:ext>
            </a:extLst>
          </p:cNvPr>
          <p:cNvSpPr txBox="1"/>
          <p:nvPr/>
        </p:nvSpPr>
        <p:spPr>
          <a:xfrm>
            <a:off x="1431635" y="5112307"/>
            <a:ext cx="688109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Según un estudio (Amnistía internacional, 2017), Twitter es una red social tóxica para las mujeres.</a:t>
            </a:r>
          </a:p>
          <a:p>
            <a:endParaRPr lang="es-ES" altLang="es-ES" sz="32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4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5" y="1646623"/>
            <a:ext cx="4508842" cy="67802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RF (EXPERIMENTO 1):</a:t>
            </a:r>
            <a:endParaRPr lang="es-ES" sz="40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C5433BB-8D50-4BFE-8D44-434BD1AB2CCE}"/>
              </a:ext>
            </a:extLst>
          </p:cNvPr>
          <p:cNvSpPr txBox="1">
            <a:spLocks/>
          </p:cNvSpPr>
          <p:nvPr/>
        </p:nvSpPr>
        <p:spPr>
          <a:xfrm>
            <a:off x="6227079" y="1646623"/>
            <a:ext cx="4376444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LR (EXPERIMIENTO 1): </a:t>
            </a:r>
            <a:endParaRPr lang="es-ES" sz="4000" kern="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8C2EC517-1BA3-4CA8-873B-079CEDC31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61141"/>
              </p:ext>
            </p:extLst>
          </p:nvPr>
        </p:nvGraphicFramePr>
        <p:xfrm>
          <a:off x="738715" y="2939414"/>
          <a:ext cx="5072570" cy="140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0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1121346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1494409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0C99B16B-DF71-414F-9A19-6DF8BB01B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668"/>
              </p:ext>
            </p:extLst>
          </p:nvPr>
        </p:nvGraphicFramePr>
        <p:xfrm>
          <a:off x="6380715" y="2939414"/>
          <a:ext cx="5072570" cy="140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0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1121346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1494409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693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Empeoramiento SVM: se trabajan con 222 atributos en total antes de aplicar el algoritmo de clasificación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RF: precisión del método para detectar los tweets no machistas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SVM y LR similares: frontera de decisión lineal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438976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6468F57-8F6A-4CFB-BA40-A0E0919FD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38" y="1709875"/>
            <a:ext cx="4976462" cy="45812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3AC258B-0503-4A2A-B918-FD183DE97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42" y="1709875"/>
            <a:ext cx="4487115" cy="45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24534-2DBB-478F-B080-CDD943FC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6875"/>
            <a:ext cx="10972800" cy="1143000"/>
          </a:xfrm>
        </p:spPr>
        <p:txBody>
          <a:bodyPr/>
          <a:lstStyle/>
          <a:p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OBJETIVOS</a:t>
            </a:r>
            <a:b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D524F0-2E75-4889-BDF3-FB812C9525C9}"/>
              </a:ext>
            </a:extLst>
          </p:cNvPr>
          <p:cNvSpPr txBox="1"/>
          <p:nvPr/>
        </p:nvSpPr>
        <p:spPr>
          <a:xfrm>
            <a:off x="1431635" y="1530886"/>
            <a:ext cx="6881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Detectar señales textuales en castellano que conllevan lenguaje y actitudes machistas en redes sociales</a:t>
            </a:r>
          </a:p>
          <a:p>
            <a:endParaRPr lang="es-ES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BE8A300F-33FA-4F6E-88C2-021576B8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169" y="3443679"/>
            <a:ext cx="7381632" cy="1152234"/>
          </a:xfrm>
        </p:spPr>
        <p:txBody>
          <a:bodyPr/>
          <a:lstStyle/>
          <a:p>
            <a:pPr marL="0" indent="0">
              <a:buNone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Desarrollo de un sistema de clasificación supervisada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41FE85-64B5-42D0-83CF-56E5F0F38494}"/>
              </a:ext>
            </a:extLst>
          </p:cNvPr>
          <p:cNvSpPr txBox="1"/>
          <p:nvPr/>
        </p:nvSpPr>
        <p:spPr>
          <a:xfrm>
            <a:off x="1431635" y="5213907"/>
            <a:ext cx="688109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Medir el machismo en redes sociales</a:t>
            </a:r>
          </a:p>
          <a:p>
            <a:endParaRPr lang="es-ES" altLang="es-ES" sz="32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</p:txBody>
      </p:sp>
      <p:pic>
        <p:nvPicPr>
          <p:cNvPr id="4100" name="Picture 4" descr="Imagen relacionada">
            <a:extLst>
              <a:ext uri="{FF2B5EF4-FFF2-40B4-BE49-F238E27FC236}">
                <a16:creationId xmlns:a16="http://schemas.microsoft.com/office/drawing/2014/main" id="{69A0669A-D4C4-42CF-8FD0-9527123B8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34" y="10190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1355980-41E7-4AF9-853B-C972FDCC78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83" y="2868003"/>
            <a:ext cx="2303585" cy="2303585"/>
          </a:xfrm>
          <a:prstGeom prst="rect">
            <a:avLst/>
          </a:prstGeom>
        </p:spPr>
      </p:pic>
      <p:pic>
        <p:nvPicPr>
          <p:cNvPr id="4102" name="Picture 6" descr="Resultado de imagen de redes sociales">
            <a:extLst>
              <a:ext uri="{FF2B5EF4-FFF2-40B4-BE49-F238E27FC236}">
                <a16:creationId xmlns:a16="http://schemas.microsoft.com/office/drawing/2014/main" id="{3A1A5289-F891-450F-BF77-CD8C83EFB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127519"/>
            <a:ext cx="4267200" cy="239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17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829" y="516256"/>
            <a:ext cx="8993651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2. </a:t>
            </a:r>
            <a:r>
              <a:rPr lang="es-ES_tradnl" altLang="ja-JP" sz="40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MeTwo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: </a:t>
            </a:r>
            <a:r>
              <a:rPr lang="es-ES_tradnl" altLang="ja-JP" sz="40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Machismo and </a:t>
            </a:r>
            <a:r>
              <a:rPr lang="es-ES_tradnl" altLang="ja-JP" sz="40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Sexism</a:t>
            </a:r>
            <a:r>
              <a:rPr lang="es-ES_tradnl" altLang="ja-JP" sz="40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 Twitter </a:t>
            </a:r>
            <a:r>
              <a:rPr lang="es-ES_tradnl" altLang="ja-JP" sz="40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Identification</a:t>
            </a:r>
            <a:r>
              <a:rPr lang="es-ES_tradnl" altLang="ja-JP" sz="40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 </a:t>
            </a:r>
            <a:r>
              <a:rPr lang="es-ES_tradnl" altLang="ja-JP" sz="40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dataset</a:t>
            </a:r>
            <a:r>
              <a:rPr lang="es-ES_tradnl" altLang="ja-JP" sz="40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 </a:t>
            </a:r>
            <a:endParaRPr lang="es-ES_tradnl" altLang="ja-JP" sz="54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  <p:pic>
        <p:nvPicPr>
          <p:cNvPr id="1026" name="Picture 2" descr="https://vid.alarabiya.net/images/2013/11/16/bcb76a41-2ccd-4e0b-8db6-cad1692798e8/bcb76a41-2ccd-4e0b-8db6-cad1692798e8_16x9_788x442.jpg">
            <a:extLst>
              <a:ext uri="{FF2B5EF4-FFF2-40B4-BE49-F238E27FC236}">
                <a16:creationId xmlns:a16="http://schemas.microsoft.com/office/drawing/2014/main" id="{4C9510EF-D323-4EB8-8667-331BE9FCF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24" y="3072772"/>
            <a:ext cx="5805752" cy="326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36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3"/>
            <a:ext cx="10972800" cy="1143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Se han estudiado diversas referencias para recopilar las expresiones machistas más comunes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34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8" name="Picture 2" descr="Twitter y su logotipo">
            <a:extLst>
              <a:ext uri="{FF2B5EF4-FFF2-40B4-BE49-F238E27FC236}">
                <a16:creationId xmlns:a16="http://schemas.microsoft.com/office/drawing/2014/main" id="{A428EE80-B5F9-4D01-BBF4-9D9457AB2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402" y="4508434"/>
            <a:ext cx="1754193" cy="14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de el pais logo">
            <a:extLst>
              <a:ext uri="{FF2B5EF4-FFF2-40B4-BE49-F238E27FC236}">
                <a16:creationId xmlns:a16="http://schemas.microsoft.com/office/drawing/2014/main" id="{F3FAF2CB-BA82-4295-B013-A73C422C7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64" y="4768729"/>
            <a:ext cx="2545690" cy="59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 descr="Resultado de imagen de amnistÃ­a internacional logo">
            <a:extLst>
              <a:ext uri="{FF2B5EF4-FFF2-40B4-BE49-F238E27FC236}">
                <a16:creationId xmlns:a16="http://schemas.microsoft.com/office/drawing/2014/main" id="{63FE01A4-2403-41F9-8901-B5820CF42A9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43" y="4808551"/>
            <a:ext cx="2519637" cy="82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C:\Users\Administrador\AppData\Local\Microsoft\Windows\INetCache\Content.MSO\5649EC68.tmp">
            <a:extLst>
              <a:ext uri="{FF2B5EF4-FFF2-40B4-BE49-F238E27FC236}">
                <a16:creationId xmlns:a16="http://schemas.microsoft.com/office/drawing/2014/main" id="{5CFAA038-CED3-473E-A19F-BB7A8BA7086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28" y="4542267"/>
            <a:ext cx="1390333" cy="1427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4C930B9C-315B-479B-8E54-004821B89DD6}"/>
              </a:ext>
            </a:extLst>
          </p:cNvPr>
          <p:cNvSpPr txBox="1">
            <a:spLocks/>
          </p:cNvSpPr>
          <p:nvPr/>
        </p:nvSpPr>
        <p:spPr>
          <a:xfrm>
            <a:off x="609600" y="2582943"/>
            <a:ext cx="10972800" cy="30573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  <a:t>Expresiones o términos que minusvaloran el papel de las mujeres en la sociedad, incentivan el acoso hacia ellas o no les permiten expresarse libremente</a:t>
            </a:r>
            <a:endParaRPr lang="es-ES" altLang="es-ES" sz="3400" kern="0" dirty="0">
              <a:solidFill>
                <a:srgbClr val="006666"/>
              </a:solidFill>
              <a:latin typeface="Fontana ND Cc OsF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5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5523"/>
            <a:ext cx="3540369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34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DB9B10-1643-4C0A-8604-853D25AA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03" y="1424354"/>
            <a:ext cx="4658397" cy="4062046"/>
          </a:xfrm>
          <a:prstGeom prst="rect">
            <a:avLst/>
          </a:prstGeom>
        </p:spPr>
      </p:pic>
      <p:sp>
        <p:nvSpPr>
          <p:cNvPr id="10" name="3 CuadroTexto">
            <a:extLst>
              <a:ext uri="{FF2B5EF4-FFF2-40B4-BE49-F238E27FC236}">
                <a16:creationId xmlns:a16="http://schemas.microsoft.com/office/drawing/2014/main" id="{D0ACE2AE-8638-4692-98DE-1BF290D6BB7C}"/>
              </a:ext>
            </a:extLst>
          </p:cNvPr>
          <p:cNvSpPr txBox="1"/>
          <p:nvPr/>
        </p:nvSpPr>
        <p:spPr>
          <a:xfrm>
            <a:off x="665834" y="2260313"/>
            <a:ext cx="3893465" cy="156966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Refranes y dichos populares: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“Mujer al volante peligro constante”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“¡Mujer tenía que ser!”</a:t>
            </a:r>
          </a:p>
        </p:txBody>
      </p:sp>
      <p:sp>
        <p:nvSpPr>
          <p:cNvPr id="11" name="3 CuadroTexto">
            <a:extLst>
              <a:ext uri="{FF2B5EF4-FFF2-40B4-BE49-F238E27FC236}">
                <a16:creationId xmlns:a16="http://schemas.microsoft.com/office/drawing/2014/main" id="{4E1B8B60-C170-4570-BACC-0B8D836D2BD0}"/>
              </a:ext>
            </a:extLst>
          </p:cNvPr>
          <p:cNvSpPr txBox="1"/>
          <p:nvPr/>
        </p:nvSpPr>
        <p:spPr>
          <a:xfrm>
            <a:off x="8674099" y="2260313"/>
            <a:ext cx="3048001" cy="156966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>
            <a:defPPr>
              <a:defRPr lang="es-ES"/>
            </a:defPPr>
            <a:lvl1pPr algn="just">
              <a:defRPr sz="2400" b="1">
                <a:solidFill>
                  <a:srgbClr val="006666"/>
                </a:solidFill>
                <a:latin typeface="Fontana ND Cc OsF Semibold" pitchFamily="2" charset="0"/>
              </a:defRPr>
            </a:lvl1pPr>
          </a:lstStyle>
          <a:p>
            <a:r>
              <a:rPr lang="es-ES" altLang="es-ES" b="0" dirty="0"/>
              <a:t>Expresiones machistas recurrentes en Twitter: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altLang="es-ES" b="0" dirty="0"/>
              <a:t>“feminazi”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altLang="es-ES" b="0" dirty="0"/>
              <a:t>“</a:t>
            </a:r>
            <a:r>
              <a:rPr lang="es-ES" altLang="es-ES" b="0" dirty="0" err="1"/>
              <a:t>nenaza</a:t>
            </a:r>
            <a:r>
              <a:rPr lang="es-ES" altLang="es-ES" b="0" dirty="0"/>
              <a:t>”</a:t>
            </a:r>
          </a:p>
        </p:txBody>
      </p:sp>
      <p:sp>
        <p:nvSpPr>
          <p:cNvPr id="12" name="3 CuadroTexto">
            <a:extLst>
              <a:ext uri="{FF2B5EF4-FFF2-40B4-BE49-F238E27FC236}">
                <a16:creationId xmlns:a16="http://schemas.microsoft.com/office/drawing/2014/main" id="{7189E4C3-D1FA-480C-983F-9829557C55B2}"/>
              </a:ext>
            </a:extLst>
          </p:cNvPr>
          <p:cNvSpPr txBox="1"/>
          <p:nvPr/>
        </p:nvSpPr>
        <p:spPr>
          <a:xfrm>
            <a:off x="1116506" y="5087286"/>
            <a:ext cx="10431390" cy="1151084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Se han seleccionado un total de 29 “expresiones”</a:t>
            </a:r>
          </a:p>
        </p:txBody>
      </p:sp>
    </p:spTree>
    <p:extLst>
      <p:ext uri="{BB962C8B-B14F-4D97-AF65-F5344CB8AC3E}">
        <p14:creationId xmlns:p14="http://schemas.microsoft.com/office/powerpoint/2010/main" val="217512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5632938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Proceso de </a:t>
            </a:r>
            <a:r>
              <a:rPr lang="es-ES" altLang="es-ES" i="1" dirty="0" err="1">
                <a:solidFill>
                  <a:srgbClr val="006666"/>
                </a:solidFill>
                <a:latin typeface="Fontana ND Cc OsF Semibold" pitchFamily="2" charset="0"/>
              </a:rPr>
              <a:t>crawling</a:t>
            </a: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 durante </a:t>
            </a:r>
            <a:r>
              <a:rPr lang="es-ES" altLang="es-ES" b="1" dirty="0">
                <a:solidFill>
                  <a:srgbClr val="009999"/>
                </a:solidFill>
                <a:latin typeface="Fontana ND Cc OsF Semibold" pitchFamily="2" charset="0"/>
              </a:rPr>
              <a:t>6 meses </a:t>
            </a: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(01/07/2018 - 31/12/2018)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Se almacenaron un total de </a:t>
            </a:r>
            <a:r>
              <a:rPr lang="es-ES" altLang="es-ES" b="1" dirty="0">
                <a:solidFill>
                  <a:srgbClr val="009999"/>
                </a:solidFill>
                <a:latin typeface="Fontana ND Cc OsF Semibold" pitchFamily="2" charset="0"/>
              </a:rPr>
              <a:t>181.792 tweets</a:t>
            </a:r>
            <a:r>
              <a:rPr lang="es-ES" altLang="es-ES" dirty="0">
                <a:solidFill>
                  <a:srgbClr val="009999"/>
                </a:solidFill>
                <a:latin typeface="Fontana ND Cc OsF Semibold" pitchFamily="2" charset="0"/>
              </a:rPr>
              <a:t> </a:t>
            </a: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para todos los términos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Límite diario de </a:t>
            </a:r>
            <a:r>
              <a:rPr lang="es-ES" altLang="es-ES" b="1" dirty="0">
                <a:solidFill>
                  <a:srgbClr val="009999"/>
                </a:solidFill>
                <a:latin typeface="Fontana ND Cc OsF Semibold" pitchFamily="2" charset="0"/>
              </a:rPr>
              <a:t>100 tweets por término</a:t>
            </a: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 hasta llegar a 15.000 tweets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26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3243F7-89E2-4FCB-AF23-F43F6764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424" y="2140649"/>
            <a:ext cx="5355359" cy="382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39419"/>
      </p:ext>
    </p:extLst>
  </p:cSld>
  <p:clrMapOvr>
    <a:masterClrMapping/>
  </p:clrMapOvr>
</p:sld>
</file>

<file path=ppt/theme/theme1.xml><?xml version="1.0" encoding="utf-8"?>
<a:theme xmlns:a="http://schemas.openxmlformats.org/drawingml/2006/main" name="EXAMENES PRESENCIALES EN LA UNED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5397</TotalTime>
  <Words>1657</Words>
  <Application>Microsoft Office PowerPoint</Application>
  <PresentationFormat>Panorámica</PresentationFormat>
  <Paragraphs>342</Paragraphs>
  <Slides>42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9" baseType="lpstr">
      <vt:lpstr>MS PGothic</vt:lpstr>
      <vt:lpstr>Arial</vt:lpstr>
      <vt:lpstr>Calibri</vt:lpstr>
      <vt:lpstr>Fontana ND Cc OsF Semibold</vt:lpstr>
      <vt:lpstr>Verdana</vt:lpstr>
      <vt:lpstr>Wingdings</vt:lpstr>
      <vt:lpstr>EXAMENES PRESENCIALES EN LA UNED</vt:lpstr>
      <vt:lpstr>Desarrollo de un Sistema para la Detección del  Machismo en Redes Sociales </vt:lpstr>
      <vt:lpstr>Presentación de PowerPoint</vt:lpstr>
      <vt:lpstr>Presentación de PowerPoint</vt:lpstr>
      <vt:lpstr>MOTIVACIÓN </vt:lpstr>
      <vt:lpstr>OBJETIVOS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¿Preguntas?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Rodriguez (UST, ESP)</dc:creator>
  <cp:lastModifiedBy>Francisco Rodriguez (UST, ESP)</cp:lastModifiedBy>
  <cp:revision>235</cp:revision>
  <dcterms:created xsi:type="dcterms:W3CDTF">2019-06-11T10:14:22Z</dcterms:created>
  <dcterms:modified xsi:type="dcterms:W3CDTF">2019-07-02T09:48:55Z</dcterms:modified>
</cp:coreProperties>
</file>