
<file path=[Content_Types].xml><?xml version="1.0" encoding="utf-8"?>
<Types xmlns="http://schemas.openxmlformats.org/package/2006/content-types">
  <Default Extension="png" ContentType="image/png"/>
  <Default Extension="jpeg" ContentType="image/jpeg"/>
  <Default Extension="webp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5"/>
  </p:notesMasterIdLst>
  <p:handoutMasterIdLst>
    <p:handoutMasterId r:id="rId46"/>
  </p:handoutMasterIdLst>
  <p:sldIdLst>
    <p:sldId id="256" r:id="rId2"/>
    <p:sldId id="257" r:id="rId3"/>
    <p:sldId id="268" r:id="rId4"/>
    <p:sldId id="311" r:id="rId5"/>
    <p:sldId id="312" r:id="rId6"/>
    <p:sldId id="270" r:id="rId7"/>
    <p:sldId id="274" r:id="rId8"/>
    <p:sldId id="275" r:id="rId9"/>
    <p:sldId id="279" r:id="rId10"/>
    <p:sldId id="280" r:id="rId11"/>
    <p:sldId id="284" r:id="rId12"/>
    <p:sldId id="283" r:id="rId13"/>
    <p:sldId id="302" r:id="rId14"/>
    <p:sldId id="287" r:id="rId15"/>
    <p:sldId id="288" r:id="rId16"/>
    <p:sldId id="272" r:id="rId17"/>
    <p:sldId id="313" r:id="rId18"/>
    <p:sldId id="293" r:id="rId19"/>
    <p:sldId id="297" r:id="rId20"/>
    <p:sldId id="300" r:id="rId21"/>
    <p:sldId id="273" r:id="rId22"/>
    <p:sldId id="264" r:id="rId23"/>
    <p:sldId id="265" r:id="rId24"/>
    <p:sldId id="259" r:id="rId25"/>
    <p:sldId id="306" r:id="rId26"/>
    <p:sldId id="286" r:id="rId27"/>
    <p:sldId id="266" r:id="rId28"/>
    <p:sldId id="276" r:id="rId29"/>
    <p:sldId id="281" r:id="rId30"/>
    <p:sldId id="277" r:id="rId31"/>
    <p:sldId id="282" r:id="rId32"/>
    <p:sldId id="304" r:id="rId33"/>
    <p:sldId id="303" r:id="rId34"/>
    <p:sldId id="285" r:id="rId35"/>
    <p:sldId id="296" r:id="rId36"/>
    <p:sldId id="301" r:id="rId37"/>
    <p:sldId id="289" r:id="rId38"/>
    <p:sldId id="290" r:id="rId39"/>
    <p:sldId id="291" r:id="rId40"/>
    <p:sldId id="295" r:id="rId41"/>
    <p:sldId id="308" r:id="rId42"/>
    <p:sldId id="294" r:id="rId43"/>
    <p:sldId id="299" r:id="rId44"/>
  </p:sldIdLst>
  <p:sldSz cx="12192000" cy="6858000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33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EB344D84-9AFB-497E-A393-DC336BA19D2E}" styleName="Estilo medio 3 - Énfasis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059" autoAdjust="0"/>
    <p:restoredTop sz="88165" autoAdjust="0"/>
  </p:normalViewPr>
  <p:slideViewPr>
    <p:cSldViewPr snapToGrid="0">
      <p:cViewPr varScale="1">
        <p:scale>
          <a:sx n="71" d="100"/>
          <a:sy n="71" d="100"/>
        </p:scale>
        <p:origin x="212" y="4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998"/>
    </p:cViewPr>
  </p:sorterViewPr>
  <p:notesViewPr>
    <p:cSldViewPr snapToGrid="0">
      <p:cViewPr varScale="1">
        <p:scale>
          <a:sx n="87" d="100"/>
          <a:sy n="87" d="100"/>
        </p:scale>
        <p:origin x="384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441C72A8-6605-49D9-A4FF-2FBBD72050A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6368C04-971F-4200-AB1C-C85F2750AB0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1746FB-99A3-4E74-B466-02D768A2850C}" type="datetimeFigureOut">
              <a:rPr lang="es-ES" smtClean="0"/>
              <a:t>28/06/2019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F31CCAE-E2FB-4869-91D0-069038F6B79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4C5A21E-D228-42BA-B21C-3FB04C490CD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754EB7-965C-4664-B7DB-385B0975B3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668978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6B01D0-CF01-4366-A8E3-2BEB399DF92F}" type="datetimeFigureOut">
              <a:rPr lang="es-ES" smtClean="0"/>
              <a:t>28/06/2019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C4F916-C55E-435E-91D7-7447FBD0CD8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36044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hashtag/MeQueer?src=hash&amp;lang=es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verne.elpais.com/verne/2018/08/25/articulo/1535189240_304724.html" TargetMode="Externa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C4F916-C55E-435E-91D7-7447FBD0CD84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274697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'</a:t>
            </a:r>
            <a:r>
              <a:rPr lang="es-ES" dirty="0" err="1"/>
              <a:t>source</a:t>
            </a:r>
            <a:r>
              <a:rPr lang="es-ES" dirty="0"/>
              <a:t>', 'respuesta', '</a:t>
            </a:r>
            <a:r>
              <a:rPr lang="es-ES" dirty="0" err="1"/>
              <a:t>respuesta_screen_name</a:t>
            </a:r>
            <a:r>
              <a:rPr lang="es-ES" dirty="0"/>
              <a:t>',</a:t>
            </a:r>
          </a:p>
          <a:p>
            <a:r>
              <a:rPr lang="es-ES" dirty="0"/>
              <a:t>          '</a:t>
            </a:r>
            <a:r>
              <a:rPr lang="es-ES" dirty="0" err="1"/>
              <a:t>hastag_presence</a:t>
            </a:r>
            <a:r>
              <a:rPr lang="es-ES" dirty="0"/>
              <a:t>', '</a:t>
            </a:r>
            <a:r>
              <a:rPr lang="es-ES" dirty="0" err="1"/>
              <a:t>url_presence</a:t>
            </a:r>
            <a:r>
              <a:rPr lang="es-ES" dirty="0"/>
              <a:t>',</a:t>
            </a:r>
          </a:p>
          <a:p>
            <a:r>
              <a:rPr lang="es-ES" dirty="0"/>
              <a:t>          '</a:t>
            </a:r>
            <a:r>
              <a:rPr lang="es-ES" dirty="0" err="1"/>
              <a:t>media_type</a:t>
            </a:r>
            <a:r>
              <a:rPr lang="es-ES" dirty="0"/>
              <a:t>', '</a:t>
            </a:r>
            <a:r>
              <a:rPr lang="es-ES" dirty="0" err="1"/>
              <a:t>mentions_presence</a:t>
            </a:r>
            <a:r>
              <a:rPr lang="es-ES" dirty="0"/>
              <a:t>', '</a:t>
            </a:r>
            <a:r>
              <a:rPr lang="es-ES" dirty="0" err="1"/>
              <a:t>verified</a:t>
            </a:r>
            <a:r>
              <a:rPr lang="es-ES" dirty="0"/>
              <a:t>'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C4F916-C55E-435E-91D7-7447FBD0CD84}" type="slidenum">
              <a:rPr lang="es-ES" smtClean="0"/>
              <a:t>42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264992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C4F916-C55E-435E-91D7-7447FBD0CD84}" type="slidenum">
              <a:rPr lang="es-ES" smtClean="0"/>
              <a:t>43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922225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C4F916-C55E-435E-91D7-7447FBD0CD84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116715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C4F916-C55E-435E-91D7-7447FBD0CD84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794106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C4F916-C55E-435E-91D7-7447FBD0CD84}" type="slidenum">
              <a:rPr lang="es-ES" smtClean="0"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179852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C4F916-C55E-435E-91D7-7447FBD0CD84}" type="slidenum">
              <a:rPr lang="es-ES" smtClean="0"/>
              <a:t>18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128004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'</a:t>
            </a:r>
            <a:r>
              <a:rPr lang="es-ES" dirty="0" err="1"/>
              <a:t>source</a:t>
            </a:r>
            <a:r>
              <a:rPr lang="es-ES" dirty="0"/>
              <a:t>', 'respuesta', '</a:t>
            </a:r>
            <a:r>
              <a:rPr lang="es-ES" dirty="0" err="1"/>
              <a:t>respuesta_screen_name</a:t>
            </a:r>
            <a:r>
              <a:rPr lang="es-ES" dirty="0"/>
              <a:t>',</a:t>
            </a:r>
          </a:p>
          <a:p>
            <a:r>
              <a:rPr lang="es-ES" dirty="0"/>
              <a:t>          '</a:t>
            </a:r>
            <a:r>
              <a:rPr lang="es-ES" dirty="0" err="1"/>
              <a:t>hastag_presence</a:t>
            </a:r>
            <a:r>
              <a:rPr lang="es-ES" dirty="0"/>
              <a:t>', '</a:t>
            </a:r>
            <a:r>
              <a:rPr lang="es-ES" dirty="0" err="1"/>
              <a:t>url_presence</a:t>
            </a:r>
            <a:r>
              <a:rPr lang="es-ES" dirty="0"/>
              <a:t>',</a:t>
            </a:r>
          </a:p>
          <a:p>
            <a:r>
              <a:rPr lang="es-ES" dirty="0"/>
              <a:t>          '</a:t>
            </a:r>
            <a:r>
              <a:rPr lang="es-ES" dirty="0" err="1"/>
              <a:t>media_type</a:t>
            </a:r>
            <a:r>
              <a:rPr lang="es-ES" dirty="0"/>
              <a:t>', '</a:t>
            </a:r>
            <a:r>
              <a:rPr lang="es-ES" dirty="0" err="1"/>
              <a:t>mentions_presence</a:t>
            </a:r>
            <a:r>
              <a:rPr lang="es-ES" dirty="0"/>
              <a:t>', '</a:t>
            </a:r>
            <a:r>
              <a:rPr lang="es-ES" dirty="0" err="1"/>
              <a:t>verified</a:t>
            </a:r>
            <a:r>
              <a:rPr lang="es-ES" dirty="0"/>
              <a:t>'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C4F916-C55E-435E-91D7-7447FBD0CD84}" type="slidenum">
              <a:rPr lang="es-ES" smtClean="0"/>
              <a:t>19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769382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'</a:t>
            </a:r>
            <a:r>
              <a:rPr lang="es-ES" dirty="0" err="1"/>
              <a:t>source</a:t>
            </a:r>
            <a:r>
              <a:rPr lang="es-ES" dirty="0"/>
              <a:t>', 'respuesta', '</a:t>
            </a:r>
            <a:r>
              <a:rPr lang="es-ES" dirty="0" err="1"/>
              <a:t>respuesta_screen_name</a:t>
            </a:r>
            <a:r>
              <a:rPr lang="es-ES" dirty="0"/>
              <a:t>',</a:t>
            </a:r>
          </a:p>
          <a:p>
            <a:r>
              <a:rPr lang="es-ES" dirty="0"/>
              <a:t>          '</a:t>
            </a:r>
            <a:r>
              <a:rPr lang="es-ES" dirty="0" err="1"/>
              <a:t>hastag_presence</a:t>
            </a:r>
            <a:r>
              <a:rPr lang="es-ES" dirty="0"/>
              <a:t>', '</a:t>
            </a:r>
            <a:r>
              <a:rPr lang="es-ES" dirty="0" err="1"/>
              <a:t>url_presence</a:t>
            </a:r>
            <a:r>
              <a:rPr lang="es-ES" dirty="0"/>
              <a:t>',</a:t>
            </a:r>
          </a:p>
          <a:p>
            <a:r>
              <a:rPr lang="es-ES" dirty="0"/>
              <a:t>          '</a:t>
            </a:r>
            <a:r>
              <a:rPr lang="es-ES" dirty="0" err="1"/>
              <a:t>media_type</a:t>
            </a:r>
            <a:r>
              <a:rPr lang="es-ES" dirty="0"/>
              <a:t>', '</a:t>
            </a:r>
            <a:r>
              <a:rPr lang="es-ES" dirty="0" err="1"/>
              <a:t>mentions_presence</a:t>
            </a:r>
            <a:r>
              <a:rPr lang="es-ES" dirty="0"/>
              <a:t>', '</a:t>
            </a:r>
            <a:r>
              <a:rPr lang="es-ES" dirty="0" err="1"/>
              <a:t>verified</a:t>
            </a:r>
            <a:r>
              <a:rPr lang="es-ES" dirty="0"/>
              <a:t>'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C4F916-C55E-435E-91D7-7447FBD0CD84}" type="slidenum">
              <a:rPr lang="es-ES" smtClean="0"/>
              <a:t>20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434106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 la etiqueta </a:t>
            </a:r>
            <a:r>
              <a:rPr lang="es-E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#</a:t>
            </a:r>
            <a:r>
              <a:rPr lang="es-E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MeQueer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miles de personas LGTBI+ están contando en Twitter sus historias de discriminación y acoso. Estos son algunos ejemplos. (</a:t>
            </a:r>
            <a:r>
              <a:rPr lang="es-ES" dirty="0">
                <a:hlinkClick r:id="rId4"/>
              </a:rPr>
              <a:t>https://verne.elpais.com/verne/2018/08/25/articulo/1535189240_304724.html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C4F916-C55E-435E-91D7-7447FBD0CD84}" type="slidenum">
              <a:rPr lang="es-ES" smtClean="0"/>
              <a:t>31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145683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C4F916-C55E-435E-91D7-7447FBD0CD84}" type="slidenum">
              <a:rPr lang="es-ES" smtClean="0"/>
              <a:t>40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864363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3207247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noProof="0"/>
              <a:t>Haga clic en el icono para agregar una imagen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495129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27633343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3073327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1628708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722E50-AE5C-4D99-82BA-A1CA4F950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2342411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428046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570216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4112244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1402940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7369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817487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7">
            <a:extLst>
              <a:ext uri="{FF2B5EF4-FFF2-40B4-BE49-F238E27FC236}">
                <a16:creationId xmlns:a16="http://schemas.microsoft.com/office/drawing/2014/main" id="{97E159F8-1FCA-4862-B10D-DB28E55B69B1}"/>
              </a:ext>
            </a:extLst>
          </p:cNvPr>
          <p:cNvGrpSpPr>
            <a:grpSpLocks/>
          </p:cNvGrpSpPr>
          <p:nvPr/>
        </p:nvGrpSpPr>
        <p:grpSpPr bwMode="auto">
          <a:xfrm>
            <a:off x="-29633" y="-28575"/>
            <a:ext cx="1117600" cy="6900863"/>
            <a:chOff x="-9" y="-27"/>
            <a:chExt cx="528" cy="4347"/>
          </a:xfrm>
        </p:grpSpPr>
        <p:sp>
          <p:nvSpPr>
            <p:cNvPr id="1029" name="Rectangle 8">
              <a:extLst>
                <a:ext uri="{FF2B5EF4-FFF2-40B4-BE49-F238E27FC236}">
                  <a16:creationId xmlns:a16="http://schemas.microsoft.com/office/drawing/2014/main" id="{E6B0693E-84B3-416C-9866-859CDA17E42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0"/>
              <a:ext cx="249" cy="4320"/>
            </a:xfrm>
            <a:prstGeom prst="rect">
              <a:avLst/>
            </a:prstGeom>
            <a:gradFill rotWithShape="1">
              <a:gsLst>
                <a:gs pos="0">
                  <a:srgbClr val="95B295"/>
                </a:gs>
                <a:gs pos="100000">
                  <a:srgbClr val="D5FFD5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s-ES" altLang="es-ES" sz="1800"/>
            </a:p>
          </p:txBody>
        </p:sp>
        <p:pic>
          <p:nvPicPr>
            <p:cNvPr id="1030" name="Picture 9" descr="uned_logo_nuevo">
              <a:extLst>
                <a:ext uri="{FF2B5EF4-FFF2-40B4-BE49-F238E27FC236}">
                  <a16:creationId xmlns:a16="http://schemas.microsoft.com/office/drawing/2014/main" id="{334E0560-C88C-4CFB-AC39-88B4B16EED74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9" y="-27"/>
              <a:ext cx="528" cy="618"/>
            </a:xfrm>
            <a:prstGeom prst="rect">
              <a:avLst/>
            </a:prstGeom>
            <a:solidFill>
              <a:srgbClr val="D5F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27" name="Text Box 10">
            <a:extLst>
              <a:ext uri="{FF2B5EF4-FFF2-40B4-BE49-F238E27FC236}">
                <a16:creationId xmlns:a16="http://schemas.microsoft.com/office/drawing/2014/main" id="{F7F73C5A-E50B-4466-BE49-2CA2C38780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7968" y="274639"/>
            <a:ext cx="922443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es-ES" sz="1200" b="1" dirty="0">
                <a:solidFill>
                  <a:srgbClr val="B2B2B2"/>
                </a:solidFill>
                <a:latin typeface="Verdana" panose="020B0604030504040204" pitchFamily="34" charset="0"/>
              </a:rPr>
              <a:t>Trabajo fin de Máster</a:t>
            </a:r>
          </a:p>
        </p:txBody>
      </p:sp>
    </p:spTree>
    <p:extLst>
      <p:ext uri="{BB962C8B-B14F-4D97-AF65-F5344CB8AC3E}">
        <p14:creationId xmlns:p14="http://schemas.microsoft.com/office/powerpoint/2010/main" val="1858701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t.co/DcnK5ZGuL4" TargetMode="External"/><Relationship Id="rId2" Type="http://schemas.openxmlformats.org/officeDocument/2006/relationships/hyperlink" Target="https://t.co/y2McecsgcT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eb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7D486C-AAB9-45E5-B6F2-929C39EE7E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0863" y="690415"/>
            <a:ext cx="10363200" cy="931556"/>
          </a:xfrm>
        </p:spPr>
        <p:txBody>
          <a:bodyPr/>
          <a:lstStyle/>
          <a:p>
            <a:r>
              <a:rPr lang="es-ES" sz="4000" b="1" dirty="0">
                <a:solidFill>
                  <a:srgbClr val="006666"/>
                </a:solidFill>
                <a:latin typeface="Fontana ND Cc OsF Semibold" pitchFamily="2" charset="0"/>
              </a:rPr>
              <a:t>Desarrollo de un Sistema para la Detección del Machismo en Redes Sociales</a:t>
            </a:r>
            <a:endParaRPr lang="es-ES" sz="40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104EE6C-B3E5-4462-8E18-1E98CB299E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78247" y="5291285"/>
            <a:ext cx="7235505" cy="1752600"/>
          </a:xfrm>
        </p:spPr>
        <p:txBody>
          <a:bodyPr/>
          <a:lstStyle/>
          <a:p>
            <a:r>
              <a:rPr lang="es-ES" sz="3600" dirty="0">
                <a:latin typeface="Fontana ND Cc OsF Semibold" pitchFamily="2" charset="0"/>
                <a:ea typeface="+mj-ea"/>
                <a:cs typeface="+mj-cs"/>
              </a:rPr>
              <a:t>Francisco Miguel Rodríguez Sánchez</a:t>
            </a:r>
          </a:p>
          <a:p>
            <a:r>
              <a:rPr lang="es-ES" sz="2400" b="1" dirty="0">
                <a:latin typeface="Fontana ND Cc OsF Semibold" pitchFamily="2" charset="0"/>
                <a:ea typeface="+mj-ea"/>
                <a:cs typeface="+mj-cs"/>
              </a:rPr>
              <a:t>Directores: </a:t>
            </a:r>
            <a:r>
              <a:rPr lang="es-ES" sz="2400" dirty="0">
                <a:latin typeface="Fontana ND Cc OsF Semibold" pitchFamily="2" charset="0"/>
                <a:ea typeface="+mj-ea"/>
                <a:cs typeface="+mj-cs"/>
              </a:rPr>
              <a:t>Jorge Carrillo de Albornoz y Laura Plaza Morales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BCA6EA04-C805-44AD-96F7-1FA860763926}"/>
              </a:ext>
            </a:extLst>
          </p:cNvPr>
          <p:cNvSpPr txBox="1">
            <a:spLocks/>
          </p:cNvSpPr>
          <p:nvPr/>
        </p:nvSpPr>
        <p:spPr>
          <a:xfrm>
            <a:off x="9624194" y="5598182"/>
            <a:ext cx="2004969" cy="1138805"/>
          </a:xfrm>
          <a:prstGeom prst="rect">
            <a:avLst/>
          </a:prstGeom>
        </p:spPr>
        <p:txBody>
          <a:bodyPr/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9144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18288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2860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7432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2004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6576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s-ES" sz="2400" b="1" kern="0" dirty="0">
                <a:latin typeface="Fontana ND Cc OsF Semibold" pitchFamily="2" charset="0"/>
                <a:ea typeface="+mj-ea"/>
                <a:cs typeface="+mj-cs"/>
              </a:rPr>
              <a:t>Junio 2019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215369C-8669-4F8C-A441-C86B257C5A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2195" y="1955099"/>
            <a:ext cx="4027388" cy="3387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1023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42D3FC0-85A0-4718-B1BB-4C49537E99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39942"/>
            <a:ext cx="5212080" cy="4525963"/>
          </a:xfrm>
        </p:spPr>
        <p:txBody>
          <a:bodyPr/>
          <a:lstStyle/>
          <a:p>
            <a:pPr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s-ES" altLang="es-ES" sz="2600" dirty="0">
                <a:solidFill>
                  <a:srgbClr val="006666"/>
                </a:solidFill>
                <a:latin typeface="Fontana ND Cc OsF Semibold" pitchFamily="2" charset="0"/>
              </a:rPr>
              <a:t>Para cada término se seleccionan </a:t>
            </a:r>
            <a:r>
              <a:rPr lang="es-ES" altLang="es-ES" sz="2600" b="1" dirty="0">
                <a:solidFill>
                  <a:srgbClr val="009999"/>
                </a:solidFill>
                <a:latin typeface="Fontana ND Cc OsF Semibold" pitchFamily="2" charset="0"/>
              </a:rPr>
              <a:t>150 tweets aleatoriamente</a:t>
            </a:r>
            <a:r>
              <a:rPr lang="es-ES" altLang="es-ES" sz="2600" dirty="0">
                <a:solidFill>
                  <a:srgbClr val="006666"/>
                </a:solidFill>
                <a:latin typeface="Fontana ND Cc OsF Semibold" pitchFamily="2" charset="0"/>
              </a:rPr>
              <a:t> (24 términos)</a:t>
            </a:r>
          </a:p>
          <a:p>
            <a:pPr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s-ES" altLang="es-ES" sz="2600" dirty="0">
                <a:solidFill>
                  <a:srgbClr val="006666"/>
                </a:solidFill>
                <a:latin typeface="Fontana ND Cc OsF Semibold" pitchFamily="2" charset="0"/>
              </a:rPr>
              <a:t>Se conforma un corpus final de </a:t>
            </a:r>
            <a:r>
              <a:rPr lang="es-ES" altLang="es-ES" sz="2600" b="1" dirty="0">
                <a:solidFill>
                  <a:srgbClr val="009999"/>
                </a:solidFill>
                <a:latin typeface="Fontana ND Cc OsF Semibold" pitchFamily="2" charset="0"/>
              </a:rPr>
              <a:t>3.600 tweets</a:t>
            </a:r>
            <a:r>
              <a:rPr lang="es-ES" altLang="es-ES" sz="2600" dirty="0">
                <a:solidFill>
                  <a:srgbClr val="006666"/>
                </a:solidFill>
                <a:latin typeface="Fontana ND Cc OsF Semibold" pitchFamily="2" charset="0"/>
              </a:rPr>
              <a:t> a etiquetar</a:t>
            </a:r>
          </a:p>
          <a:p>
            <a:endParaRPr lang="es-ES" altLang="es-ES" dirty="0">
              <a:solidFill>
                <a:srgbClr val="006666"/>
              </a:solidFill>
              <a:latin typeface="Fontana ND Cc OsF Semibold" pitchFamily="2" charset="0"/>
            </a:endParaRPr>
          </a:p>
          <a:p>
            <a:endParaRPr lang="es-ES" dirty="0"/>
          </a:p>
          <a:p>
            <a:endParaRPr lang="es-ES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DB0DE630-7CF7-46C4-8222-947DA412E655}"/>
              </a:ext>
            </a:extLst>
          </p:cNvPr>
          <p:cNvSpPr txBox="1">
            <a:spLocks/>
          </p:cNvSpPr>
          <p:nvPr/>
        </p:nvSpPr>
        <p:spPr>
          <a:xfrm>
            <a:off x="609600" y="566875"/>
            <a:ext cx="10972800" cy="11430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s-ES" altLang="es-ES" b="1" kern="0" dirty="0" err="1">
                <a:solidFill>
                  <a:srgbClr val="006666"/>
                </a:solidFill>
                <a:latin typeface="Fontana ND Cc OsF Semibold" pitchFamily="2" charset="0"/>
              </a:rPr>
              <a:t>MeTwo</a:t>
            </a:r>
            <a:r>
              <a:rPr lang="es-ES" altLang="es-ES" b="1" kern="0" dirty="0">
                <a:solidFill>
                  <a:srgbClr val="006666"/>
                </a:solidFill>
                <a:latin typeface="Fontana ND Cc OsF Semibold" pitchFamily="2" charset="0"/>
              </a:rPr>
              <a:t>: MACHISMO EN TWITTER</a:t>
            </a:r>
            <a:br>
              <a:rPr lang="es-ES" altLang="es-ES" kern="0" dirty="0">
                <a:solidFill>
                  <a:srgbClr val="006666"/>
                </a:solidFill>
                <a:latin typeface="Fontana ND Cc OsF Semibold" pitchFamily="2" charset="0"/>
              </a:rPr>
            </a:br>
            <a:endParaRPr lang="es-ES" kern="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9F6FCFD-E369-4E66-B5D2-DDA502EFDA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5"/>
          <a:stretch/>
        </p:blipFill>
        <p:spPr>
          <a:xfrm>
            <a:off x="6370322" y="1870260"/>
            <a:ext cx="5235040" cy="3952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441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42D3FC0-85A0-4718-B1BB-4C49537E99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23346"/>
            <a:ext cx="4178300" cy="973058"/>
          </a:xfrm>
        </p:spPr>
        <p:txBody>
          <a:bodyPr/>
          <a:lstStyle/>
          <a:p>
            <a:pPr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s-ES" altLang="es-ES" sz="2600" dirty="0">
                <a:solidFill>
                  <a:srgbClr val="006666"/>
                </a:solidFill>
                <a:latin typeface="Fontana ND Cc OsF Semibold" pitchFamily="2" charset="0"/>
              </a:rPr>
              <a:t>Tres etiquetas distintas:</a:t>
            </a:r>
          </a:p>
          <a:p>
            <a:endParaRPr lang="es-ES" altLang="es-ES" dirty="0">
              <a:solidFill>
                <a:srgbClr val="006666"/>
              </a:solidFill>
              <a:latin typeface="Fontana ND Cc OsF Semibold" pitchFamily="2" charset="0"/>
            </a:endParaRPr>
          </a:p>
          <a:p>
            <a:endParaRPr lang="es-ES" dirty="0"/>
          </a:p>
          <a:p>
            <a:endParaRPr lang="es-ES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DB0DE630-7CF7-46C4-8222-947DA412E655}"/>
              </a:ext>
            </a:extLst>
          </p:cNvPr>
          <p:cNvSpPr txBox="1">
            <a:spLocks/>
          </p:cNvSpPr>
          <p:nvPr/>
        </p:nvSpPr>
        <p:spPr>
          <a:xfrm>
            <a:off x="609600" y="566875"/>
            <a:ext cx="10972800" cy="11430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s-ES" altLang="es-ES" b="1" kern="0" dirty="0" err="1">
                <a:solidFill>
                  <a:srgbClr val="006666"/>
                </a:solidFill>
                <a:latin typeface="Fontana ND Cc OsF Semibold" pitchFamily="2" charset="0"/>
              </a:rPr>
              <a:t>MeTwo</a:t>
            </a:r>
            <a:r>
              <a:rPr lang="es-ES" altLang="es-ES" b="1" kern="0" dirty="0">
                <a:solidFill>
                  <a:srgbClr val="006666"/>
                </a:solidFill>
                <a:latin typeface="Fontana ND Cc OsF Semibold" pitchFamily="2" charset="0"/>
              </a:rPr>
              <a:t>: MACHISMO EN TWITTER</a:t>
            </a:r>
            <a:br>
              <a:rPr lang="es-ES" altLang="es-ES" kern="0" dirty="0">
                <a:solidFill>
                  <a:srgbClr val="006666"/>
                </a:solidFill>
                <a:latin typeface="Fontana ND Cc OsF Semibold" pitchFamily="2" charset="0"/>
              </a:rPr>
            </a:br>
            <a:endParaRPr lang="es-ES" kern="0" dirty="0"/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7A21013A-E23F-4DED-9DC2-2647349E48D4}"/>
              </a:ext>
            </a:extLst>
          </p:cNvPr>
          <p:cNvSpPr txBox="1">
            <a:spLocks/>
          </p:cNvSpPr>
          <p:nvPr/>
        </p:nvSpPr>
        <p:spPr>
          <a:xfrm>
            <a:off x="4248150" y="1220332"/>
            <a:ext cx="1778000" cy="973058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algn="just">
              <a:lnSpc>
                <a:spcPct val="200000"/>
              </a:lnSpc>
              <a:buNone/>
            </a:pPr>
            <a:r>
              <a:rPr lang="es-ES" altLang="es-ES" sz="2600" dirty="0">
                <a:solidFill>
                  <a:srgbClr val="C00000"/>
                </a:solidFill>
                <a:latin typeface="Fontana ND Cc OsF Semibold" pitchFamily="2" charset="0"/>
              </a:rPr>
              <a:t>MACHISTA</a:t>
            </a:r>
            <a:r>
              <a:rPr lang="es-ES" altLang="es-ES" sz="2600" dirty="0">
                <a:solidFill>
                  <a:srgbClr val="006666"/>
                </a:solidFill>
                <a:latin typeface="Fontana ND Cc OsF Semibold" pitchFamily="2" charset="0"/>
              </a:rPr>
              <a:t>,</a:t>
            </a:r>
            <a:endParaRPr lang="es-ES" altLang="es-ES" kern="0" dirty="0">
              <a:solidFill>
                <a:srgbClr val="006666"/>
              </a:solidFill>
              <a:latin typeface="Fontana ND Cc OsF Semibold" pitchFamily="2" charset="0"/>
            </a:endParaRPr>
          </a:p>
          <a:p>
            <a:endParaRPr lang="es-ES" kern="0" dirty="0"/>
          </a:p>
          <a:p>
            <a:endParaRPr lang="es-ES" kern="0" dirty="0"/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707CFE7B-B329-445E-9BF0-06A0E6A6B01E}"/>
              </a:ext>
            </a:extLst>
          </p:cNvPr>
          <p:cNvSpPr txBox="1">
            <a:spLocks/>
          </p:cNvSpPr>
          <p:nvPr/>
        </p:nvSpPr>
        <p:spPr>
          <a:xfrm>
            <a:off x="5794375" y="1217318"/>
            <a:ext cx="2349500" cy="973058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algn="just">
              <a:lnSpc>
                <a:spcPct val="200000"/>
              </a:lnSpc>
              <a:buNone/>
            </a:pPr>
            <a:r>
              <a:rPr lang="es-ES" altLang="es-ES" sz="2600" dirty="0">
                <a:solidFill>
                  <a:srgbClr val="66FF33"/>
                </a:solidFill>
                <a:latin typeface="Fontana ND Cc OsF Semibold" pitchFamily="2" charset="0"/>
              </a:rPr>
              <a:t>NO_MACHISTA</a:t>
            </a:r>
            <a:endParaRPr lang="es-ES" altLang="es-ES" kern="0" dirty="0">
              <a:solidFill>
                <a:srgbClr val="006666"/>
              </a:solidFill>
              <a:latin typeface="Fontana ND Cc OsF Semibold" pitchFamily="2" charset="0"/>
            </a:endParaRPr>
          </a:p>
          <a:p>
            <a:endParaRPr lang="es-ES" kern="0" dirty="0"/>
          </a:p>
          <a:p>
            <a:endParaRPr lang="es-ES" kern="0" dirty="0"/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80C13C23-50F1-4F17-B4D0-B598F8C34510}"/>
              </a:ext>
            </a:extLst>
          </p:cNvPr>
          <p:cNvSpPr txBox="1">
            <a:spLocks/>
          </p:cNvSpPr>
          <p:nvPr/>
        </p:nvSpPr>
        <p:spPr>
          <a:xfrm>
            <a:off x="7886700" y="1179572"/>
            <a:ext cx="2349500" cy="973058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algn="just">
              <a:lnSpc>
                <a:spcPct val="200000"/>
              </a:lnSpc>
              <a:buNone/>
            </a:pPr>
            <a:r>
              <a:rPr lang="es-ES" altLang="es-ES" sz="2600" dirty="0">
                <a:solidFill>
                  <a:srgbClr val="006666"/>
                </a:solidFill>
                <a:latin typeface="Fontana ND Cc OsF Semibold" pitchFamily="2" charset="0"/>
              </a:rPr>
              <a:t>y </a:t>
            </a:r>
            <a:r>
              <a:rPr lang="es-ES" altLang="es-ES" sz="2600" dirty="0">
                <a:solidFill>
                  <a:srgbClr val="0070C0"/>
                </a:solidFill>
                <a:latin typeface="Fontana ND Cc OsF Semibold" pitchFamily="2" charset="0"/>
              </a:rPr>
              <a:t>DUDOSO</a:t>
            </a:r>
            <a:endParaRPr lang="es-ES" kern="0" dirty="0"/>
          </a:p>
          <a:p>
            <a:endParaRPr lang="es-ES" kern="0" dirty="0"/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9B9CB891-1681-4168-8EAC-54AF0701744E}"/>
              </a:ext>
            </a:extLst>
          </p:cNvPr>
          <p:cNvSpPr txBox="1">
            <a:spLocks/>
          </p:cNvSpPr>
          <p:nvPr/>
        </p:nvSpPr>
        <p:spPr>
          <a:xfrm>
            <a:off x="793750" y="1994877"/>
            <a:ext cx="10147300" cy="973058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altLang="es-ES" sz="2600" dirty="0">
                <a:solidFill>
                  <a:srgbClr val="C00000"/>
                </a:solidFill>
                <a:latin typeface="Fontana ND Cc OsF Semibold" pitchFamily="2" charset="0"/>
              </a:rPr>
              <a:t>“@</a:t>
            </a:r>
            <a:r>
              <a:rPr lang="es-ES" altLang="es-ES" sz="2600" dirty="0" err="1">
                <a:solidFill>
                  <a:srgbClr val="C00000"/>
                </a:solidFill>
                <a:latin typeface="Fontana ND Cc OsF Semibold" pitchFamily="2" charset="0"/>
              </a:rPr>
              <a:t>EmanuelGPA</a:t>
            </a:r>
            <a:r>
              <a:rPr lang="es-ES" altLang="es-ES" sz="2600" dirty="0">
                <a:solidFill>
                  <a:srgbClr val="C00000"/>
                </a:solidFill>
                <a:latin typeface="Fontana ND Cc OsF Semibold" pitchFamily="2" charset="0"/>
              </a:rPr>
              <a:t> Lo irónico es que lo dice una mujer, que “naturalmente" debería callarse y dedicarse a la cocina, limpiar y criar hijos”</a:t>
            </a:r>
          </a:p>
          <a:p>
            <a:endParaRPr lang="es-ES" altLang="es-ES" kern="0" dirty="0">
              <a:solidFill>
                <a:srgbClr val="006666"/>
              </a:solidFill>
              <a:latin typeface="Fontana ND Cc OsF Semibold" pitchFamily="2" charset="0"/>
            </a:endParaRPr>
          </a:p>
          <a:p>
            <a:endParaRPr lang="es-ES" kern="0" dirty="0"/>
          </a:p>
          <a:p>
            <a:endParaRPr lang="es-ES" kern="0" dirty="0"/>
          </a:p>
        </p:txBody>
      </p:sp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9B101127-7138-4F0B-A6F1-460CE242E186}"/>
              </a:ext>
            </a:extLst>
          </p:cNvPr>
          <p:cNvSpPr txBox="1">
            <a:spLocks/>
          </p:cNvSpPr>
          <p:nvPr/>
        </p:nvSpPr>
        <p:spPr>
          <a:xfrm>
            <a:off x="793750" y="3775765"/>
            <a:ext cx="10147300" cy="973058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altLang="es-ES" sz="2600" i="1" kern="0" dirty="0">
                <a:solidFill>
                  <a:srgbClr val="66FF33"/>
                </a:solidFill>
                <a:latin typeface="Fontana ND Cc OsF Semibold" pitchFamily="2" charset="0"/>
              </a:rPr>
              <a:t>“@kenia773 @</a:t>
            </a:r>
            <a:r>
              <a:rPr lang="es-ES" altLang="es-ES" sz="2600" i="1" kern="0" dirty="0" err="1">
                <a:solidFill>
                  <a:srgbClr val="66FF33"/>
                </a:solidFill>
                <a:latin typeface="Fontana ND Cc OsF Semibold" pitchFamily="2" charset="0"/>
              </a:rPr>
              <a:t>LuisCarlos</a:t>
            </a:r>
            <a:r>
              <a:rPr lang="es-ES" altLang="es-ES" sz="2600" i="1" kern="0" dirty="0">
                <a:solidFill>
                  <a:srgbClr val="66FF33"/>
                </a:solidFill>
                <a:latin typeface="Fontana ND Cc OsF Semibold" pitchFamily="2" charset="0"/>
              </a:rPr>
              <a:t> POR CIERTO, EN TU FOTO DE PERFIL SE PUEDE OBSERVAR QUE ERES BASTANTE VARONIL, ASÍ QUE SI NO ERES MARIMACHO, EMPIEZA A SERLO”</a:t>
            </a:r>
          </a:p>
          <a:p>
            <a:endParaRPr lang="es-ES" altLang="es-ES" kern="0" dirty="0">
              <a:solidFill>
                <a:srgbClr val="006666"/>
              </a:solidFill>
              <a:latin typeface="Fontana ND Cc OsF Semibold" pitchFamily="2" charset="0"/>
            </a:endParaRPr>
          </a:p>
          <a:p>
            <a:endParaRPr lang="es-ES" kern="0" dirty="0"/>
          </a:p>
          <a:p>
            <a:endParaRPr lang="es-ES" kern="0" dirty="0"/>
          </a:p>
        </p:txBody>
      </p:sp>
      <p:sp>
        <p:nvSpPr>
          <p:cNvPr id="10" name="Marcador de contenido 2">
            <a:extLst>
              <a:ext uri="{FF2B5EF4-FFF2-40B4-BE49-F238E27FC236}">
                <a16:creationId xmlns:a16="http://schemas.microsoft.com/office/drawing/2014/main" id="{2D28AB93-8F93-4CE7-9F55-9975D57F0182}"/>
              </a:ext>
            </a:extLst>
          </p:cNvPr>
          <p:cNvSpPr txBox="1">
            <a:spLocks/>
          </p:cNvSpPr>
          <p:nvPr/>
        </p:nvSpPr>
        <p:spPr>
          <a:xfrm>
            <a:off x="793750" y="5804596"/>
            <a:ext cx="10147300" cy="973058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lvl="1" algn="just">
              <a:buFont typeface="Wingdings" panose="05000000000000000000" pitchFamily="2" charset="2"/>
              <a:buChar char="§"/>
            </a:pPr>
            <a:r>
              <a:rPr lang="es-ES" altLang="es-ES" sz="2600" dirty="0">
                <a:solidFill>
                  <a:srgbClr val="0070C0"/>
                </a:solidFill>
                <a:latin typeface="Fontana ND Cc OsF Semibold" pitchFamily="2" charset="0"/>
              </a:rPr>
              <a:t>“@</a:t>
            </a:r>
            <a:r>
              <a:rPr lang="es-ES" altLang="es-ES" sz="2600" dirty="0" err="1">
                <a:solidFill>
                  <a:srgbClr val="0070C0"/>
                </a:solidFill>
                <a:latin typeface="Fontana ND Cc OsF Semibold" pitchFamily="2" charset="0"/>
              </a:rPr>
              <a:t>hazteoir</a:t>
            </a:r>
            <a:r>
              <a:rPr lang="es-ES" altLang="es-ES" sz="2600" dirty="0">
                <a:solidFill>
                  <a:srgbClr val="0070C0"/>
                </a:solidFill>
                <a:latin typeface="Fontana ND Cc OsF Semibold" pitchFamily="2" charset="0"/>
              </a:rPr>
              <a:t> @PSOE Más vale que se marche a fregar!”</a:t>
            </a:r>
          </a:p>
          <a:p>
            <a:endParaRPr lang="es-ES" altLang="es-ES" kern="0" dirty="0">
              <a:solidFill>
                <a:srgbClr val="006666"/>
              </a:solidFill>
              <a:latin typeface="Fontana ND Cc OsF Semibold" pitchFamily="2" charset="0"/>
            </a:endParaRPr>
          </a:p>
          <a:p>
            <a:endParaRPr lang="es-ES" kern="0" dirty="0"/>
          </a:p>
          <a:p>
            <a:endParaRPr lang="es-ES" kern="0" dirty="0"/>
          </a:p>
        </p:txBody>
      </p:sp>
    </p:spTree>
    <p:extLst>
      <p:ext uri="{BB962C8B-B14F-4D97-AF65-F5344CB8AC3E}">
        <p14:creationId xmlns:p14="http://schemas.microsoft.com/office/powerpoint/2010/main" val="3111852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8" grpId="0"/>
      <p:bldP spid="9" grpId="0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42D3FC0-85A0-4718-B1BB-4C49537E99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369603"/>
            <a:ext cx="6012873" cy="1851898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s-ES" altLang="es-ES" dirty="0">
                <a:solidFill>
                  <a:srgbClr val="006666"/>
                </a:solidFill>
                <a:latin typeface="Fontana ND Cc OsF Semibold" pitchFamily="2" charset="0"/>
              </a:rPr>
              <a:t>3600 mensajes etiquetados por </a:t>
            </a:r>
            <a:r>
              <a:rPr lang="es-ES" altLang="es-ES" b="1" dirty="0">
                <a:solidFill>
                  <a:srgbClr val="009999"/>
                </a:solidFill>
                <a:latin typeface="Fontana ND Cc OsF Semibold" pitchFamily="2" charset="0"/>
              </a:rPr>
              <a:t>tres anotadores </a:t>
            </a:r>
            <a:r>
              <a:rPr lang="es-ES" altLang="es-ES" dirty="0">
                <a:solidFill>
                  <a:srgbClr val="006666"/>
                </a:solidFill>
                <a:latin typeface="Fontana ND Cc OsF Semibold" pitchFamily="2" charset="0"/>
              </a:rPr>
              <a:t>preparados con una guía desarrollada para la tarea</a:t>
            </a:r>
          </a:p>
          <a:p>
            <a:pPr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s-ES" altLang="es-ES" sz="2600" dirty="0">
              <a:solidFill>
                <a:srgbClr val="006666"/>
              </a:solidFill>
              <a:latin typeface="Fontana ND Cc OsF Semibold" pitchFamily="2" charset="0"/>
            </a:endParaRP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DB0DE630-7CF7-46C4-8222-947DA412E655}"/>
              </a:ext>
            </a:extLst>
          </p:cNvPr>
          <p:cNvSpPr txBox="1">
            <a:spLocks/>
          </p:cNvSpPr>
          <p:nvPr/>
        </p:nvSpPr>
        <p:spPr>
          <a:xfrm>
            <a:off x="609600" y="566875"/>
            <a:ext cx="10972800" cy="11430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s-ES" altLang="es-ES" b="1" kern="0" dirty="0" err="1">
                <a:solidFill>
                  <a:srgbClr val="006666"/>
                </a:solidFill>
                <a:latin typeface="Fontana ND Cc OsF Semibold" pitchFamily="2" charset="0"/>
              </a:rPr>
              <a:t>MeTwo</a:t>
            </a:r>
            <a:r>
              <a:rPr lang="es-ES" altLang="es-ES" b="1" kern="0" dirty="0">
                <a:solidFill>
                  <a:srgbClr val="006666"/>
                </a:solidFill>
                <a:latin typeface="Fontana ND Cc OsF Semibold" pitchFamily="2" charset="0"/>
              </a:rPr>
              <a:t>: MACHISMO EN TWITTER</a:t>
            </a:r>
            <a:br>
              <a:rPr lang="es-ES" altLang="es-ES" kern="0" dirty="0">
                <a:solidFill>
                  <a:srgbClr val="006666"/>
                </a:solidFill>
                <a:latin typeface="Fontana ND Cc OsF Semibold" pitchFamily="2" charset="0"/>
              </a:rPr>
            </a:br>
            <a:endParaRPr lang="es-ES" kern="0" dirty="0"/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1197E449-918F-486A-835A-A96D8162D6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5864186"/>
              </p:ext>
            </p:extLst>
          </p:nvPr>
        </p:nvGraphicFramePr>
        <p:xfrm>
          <a:off x="1704513" y="3636500"/>
          <a:ext cx="4201864" cy="241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8001">
                  <a:extLst>
                    <a:ext uri="{9D8B030D-6E8A-4147-A177-3AD203B41FA5}">
                      <a16:colId xmlns:a16="http://schemas.microsoft.com/office/drawing/2014/main" val="425256154"/>
                    </a:ext>
                  </a:extLst>
                </a:gridCol>
                <a:gridCol w="1543863">
                  <a:extLst>
                    <a:ext uri="{9D8B030D-6E8A-4147-A177-3AD203B41FA5}">
                      <a16:colId xmlns:a16="http://schemas.microsoft.com/office/drawing/2014/main" val="749983911"/>
                    </a:ext>
                  </a:extLst>
                </a:gridCol>
              </a:tblGrid>
              <a:tr h="482600">
                <a:tc>
                  <a:txBody>
                    <a:bodyPr/>
                    <a:lstStyle/>
                    <a:p>
                      <a:pPr algn="ctr"/>
                      <a:endParaRPr lang="es-ES" sz="1800" dirty="0">
                        <a:solidFill>
                          <a:srgbClr val="006666"/>
                        </a:solidFill>
                        <a:latin typeface="Fontana ND Cc OsF Semibold" pitchFamily="2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Kappa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5023386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Etiquetador 1-2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0,68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7632227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000" b="1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Etiquetador 1-3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0,68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1295723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000" b="1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Etiquetador 2-3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0,88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0521063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Media etiquetadores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1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0,75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2154015"/>
                  </a:ext>
                </a:extLst>
              </a:tr>
            </a:tbl>
          </a:graphicData>
        </a:graphic>
      </p:graphicFrame>
      <p:graphicFrame>
        <p:nvGraphicFramePr>
          <p:cNvPr id="9" name="Tabla 8">
            <a:extLst>
              <a:ext uri="{FF2B5EF4-FFF2-40B4-BE49-F238E27FC236}">
                <a16:creationId xmlns:a16="http://schemas.microsoft.com/office/drawing/2014/main" id="{A4DBD0C9-1B04-422C-A7D4-0E88EEABEF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6478038"/>
              </p:ext>
            </p:extLst>
          </p:nvPr>
        </p:nvGraphicFramePr>
        <p:xfrm>
          <a:off x="7138412" y="4931454"/>
          <a:ext cx="4201864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6111">
                  <a:extLst>
                    <a:ext uri="{9D8B030D-6E8A-4147-A177-3AD203B41FA5}">
                      <a16:colId xmlns:a16="http://schemas.microsoft.com/office/drawing/2014/main" val="425256154"/>
                    </a:ext>
                  </a:extLst>
                </a:gridCol>
                <a:gridCol w="1855753">
                  <a:extLst>
                    <a:ext uri="{9D8B030D-6E8A-4147-A177-3AD203B41FA5}">
                      <a16:colId xmlns:a16="http://schemas.microsoft.com/office/drawing/2014/main" val="749983911"/>
                    </a:ext>
                  </a:extLst>
                </a:gridCol>
              </a:tblGrid>
              <a:tr h="324264"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Etiqueta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Veces asignada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5023386"/>
                  </a:ext>
                </a:extLst>
              </a:tr>
              <a:tr h="324264"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NO_MACHISTA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2181 (60,58 %)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7632227"/>
                  </a:ext>
                </a:extLst>
              </a:tr>
              <a:tr h="3242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000" b="1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MACHISTA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1152 (32 %)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1295723"/>
                  </a:ext>
                </a:extLst>
              </a:tr>
              <a:tr h="3242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000" b="1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DUDOSO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267 (7,42 %)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0521063"/>
                  </a:ext>
                </a:extLst>
              </a:tr>
            </a:tbl>
          </a:graphicData>
        </a:graphic>
      </p:graphicFrame>
      <p:pic>
        <p:nvPicPr>
          <p:cNvPr id="7" name="Imagen 6">
            <a:extLst>
              <a:ext uri="{FF2B5EF4-FFF2-40B4-BE49-F238E27FC236}">
                <a16:creationId xmlns:a16="http://schemas.microsoft.com/office/drawing/2014/main" id="{8EE39710-3EB3-416D-AA4E-B869CDCD2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9711" y="1263258"/>
            <a:ext cx="5119266" cy="3442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5913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>
            <a:extLst>
              <a:ext uri="{FF2B5EF4-FFF2-40B4-BE49-F238E27FC236}">
                <a16:creationId xmlns:a16="http://schemas.microsoft.com/office/drawing/2014/main" id="{DCB1739D-E442-4739-BC55-777C74D7BF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7128" y="478185"/>
            <a:ext cx="8993651" cy="1769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s-ES_tradnl" altLang="ja-JP" sz="11500" b="1" dirty="0">
                <a:solidFill>
                  <a:srgbClr val="0066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ntana ND Cc OsF Semibold" pitchFamily="2" charset="0"/>
                <a:ea typeface="+mn-ea"/>
                <a:cs typeface="+mn-cs"/>
              </a:rPr>
              <a:t>3. </a:t>
            </a:r>
            <a:r>
              <a:rPr lang="es-ES_tradnl" altLang="ja-JP" sz="5400" b="1" dirty="0">
                <a:solidFill>
                  <a:srgbClr val="006666"/>
                </a:solidFill>
                <a:latin typeface="Fontana ND Cc OsF Semibold" pitchFamily="2" charset="0"/>
                <a:ea typeface="+mn-ea"/>
                <a:cs typeface="+mn-cs"/>
              </a:rPr>
              <a:t>SISTEMA PROPUESTO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EFEDED1-A72E-45F0-9F6E-09B962FB6D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0799" y="2476500"/>
            <a:ext cx="5493327" cy="3658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446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DB0DE630-7CF7-46C4-8222-947DA412E655}"/>
              </a:ext>
            </a:extLst>
          </p:cNvPr>
          <p:cNvSpPr txBox="1">
            <a:spLocks/>
          </p:cNvSpPr>
          <p:nvPr/>
        </p:nvSpPr>
        <p:spPr>
          <a:xfrm>
            <a:off x="609600" y="566875"/>
            <a:ext cx="10972800" cy="11430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s-ES" altLang="es-ES" b="1" kern="0" dirty="0">
                <a:solidFill>
                  <a:srgbClr val="006666"/>
                </a:solidFill>
                <a:latin typeface="Fontana ND Cc OsF Semibold" pitchFamily="2" charset="0"/>
              </a:rPr>
              <a:t>ARQUITECTURA DEL SISTEMA</a:t>
            </a:r>
            <a:br>
              <a:rPr lang="es-ES" altLang="es-ES" kern="0" dirty="0">
                <a:solidFill>
                  <a:srgbClr val="006666"/>
                </a:solidFill>
                <a:latin typeface="Fontana ND Cc OsF Semibold" pitchFamily="2" charset="0"/>
              </a:rPr>
            </a:br>
            <a:endParaRPr lang="es-ES" kern="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9EB1807-8A1F-4F0E-A348-C3D1009846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538" y="1603853"/>
            <a:ext cx="9584924" cy="468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0306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DA3B0618-8ADC-4E98-9508-D97EB88F1A7E}"/>
              </a:ext>
            </a:extLst>
          </p:cNvPr>
          <p:cNvSpPr/>
          <p:nvPr/>
        </p:nvSpPr>
        <p:spPr>
          <a:xfrm>
            <a:off x="5149850" y="3962400"/>
            <a:ext cx="6578600" cy="20193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DB0DE630-7CF7-46C4-8222-947DA412E655}"/>
              </a:ext>
            </a:extLst>
          </p:cNvPr>
          <p:cNvSpPr txBox="1">
            <a:spLocks/>
          </p:cNvSpPr>
          <p:nvPr/>
        </p:nvSpPr>
        <p:spPr>
          <a:xfrm>
            <a:off x="609600" y="566875"/>
            <a:ext cx="10972800" cy="11430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s-ES" altLang="es-ES" b="1" kern="0" dirty="0">
                <a:solidFill>
                  <a:srgbClr val="006666"/>
                </a:solidFill>
                <a:latin typeface="Fontana ND Cc OsF Semibold" pitchFamily="2" charset="0"/>
              </a:rPr>
              <a:t>PREPROCESADO</a:t>
            </a:r>
            <a:br>
              <a:rPr lang="es-ES" altLang="es-ES" kern="0" dirty="0">
                <a:solidFill>
                  <a:srgbClr val="006666"/>
                </a:solidFill>
                <a:latin typeface="Fontana ND Cc OsF Semibold" pitchFamily="2" charset="0"/>
              </a:rPr>
            </a:br>
            <a:endParaRPr lang="es-ES" kern="0" dirty="0"/>
          </a:p>
        </p:txBody>
      </p:sp>
      <p:pic>
        <p:nvPicPr>
          <p:cNvPr id="4" name="Marcador de contenido 4">
            <a:extLst>
              <a:ext uri="{FF2B5EF4-FFF2-40B4-BE49-F238E27FC236}">
                <a16:creationId xmlns:a16="http://schemas.microsoft.com/office/drawing/2014/main" id="{0ABB83D3-210F-43D4-845D-99A1967417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3801" y="1709874"/>
            <a:ext cx="6578600" cy="662863"/>
          </a:xfrm>
          <a:prstGeom prst="rect">
            <a:avLst/>
          </a:prstGeom>
        </p:spPr>
      </p:pic>
      <p:sp>
        <p:nvSpPr>
          <p:cNvPr id="2" name="Flecha: hacia abajo 1">
            <a:extLst>
              <a:ext uri="{FF2B5EF4-FFF2-40B4-BE49-F238E27FC236}">
                <a16:creationId xmlns:a16="http://schemas.microsoft.com/office/drawing/2014/main" id="{51D67955-9EE2-4E06-A019-23D96FECD0C4}"/>
              </a:ext>
            </a:extLst>
          </p:cNvPr>
          <p:cNvSpPr/>
          <p:nvPr/>
        </p:nvSpPr>
        <p:spPr>
          <a:xfrm>
            <a:off x="8140287" y="2600010"/>
            <a:ext cx="714704" cy="1135117"/>
          </a:xfrm>
          <a:prstGeom prst="downArrow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AC46975-FDCB-4437-AEDC-8357A3949F89}"/>
              </a:ext>
            </a:extLst>
          </p:cNvPr>
          <p:cNvSpPr txBox="1"/>
          <p:nvPr/>
        </p:nvSpPr>
        <p:spPr>
          <a:xfrm>
            <a:off x="6621381" y="5175083"/>
            <a:ext cx="2882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sz="3600" i="1">
                <a:solidFill>
                  <a:srgbClr val="006666"/>
                </a:solidFill>
                <a:latin typeface="Fontana ND Cc OsF Semibold" pitchFamily="2" charset="0"/>
              </a:defRPr>
            </a:lvl1pPr>
          </a:lstStyle>
          <a:p>
            <a:r>
              <a:rPr lang="es-ES" altLang="es-ES" dirty="0" err="1"/>
              <a:t>thumbs_up</a:t>
            </a:r>
            <a:endParaRPr lang="es-ES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79057A02-A165-4FDB-91C3-A364A6904742}"/>
              </a:ext>
            </a:extLst>
          </p:cNvPr>
          <p:cNvSpPr txBox="1"/>
          <p:nvPr/>
        </p:nvSpPr>
        <p:spPr>
          <a:xfrm>
            <a:off x="8854991" y="5175083"/>
            <a:ext cx="2016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altLang="es-ES" sz="3600" i="1" dirty="0" err="1">
                <a:solidFill>
                  <a:srgbClr val="006666"/>
                </a:solidFill>
                <a:latin typeface="Fontana ND Cc OsF Semibold" pitchFamily="2" charset="0"/>
              </a:rPr>
              <a:t>twurl</a:t>
            </a:r>
            <a:r>
              <a:rPr lang="es-ES" altLang="es-ES" sz="3600" i="1" dirty="0">
                <a:solidFill>
                  <a:srgbClr val="006666"/>
                </a:solidFill>
                <a:latin typeface="Fontana ND Cc OsF Semibold" pitchFamily="2" charset="0"/>
              </a:rPr>
              <a:t>”</a:t>
            </a:r>
            <a:endParaRPr lang="es-ES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71CFFF9E-6833-4CF2-82E0-A261F61B2F45}"/>
              </a:ext>
            </a:extLst>
          </p:cNvPr>
          <p:cNvSpPr txBox="1"/>
          <p:nvPr/>
        </p:nvSpPr>
        <p:spPr>
          <a:xfrm>
            <a:off x="5260892" y="5179877"/>
            <a:ext cx="20494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altLang="es-ES" sz="3600" i="1" dirty="0" err="1">
                <a:solidFill>
                  <a:srgbClr val="006666"/>
                </a:solidFill>
                <a:latin typeface="Fontana ND Cc OsF Semibold" pitchFamily="2" charset="0"/>
              </a:rPr>
              <a:t>twuser</a:t>
            </a:r>
            <a:endParaRPr lang="es-ES" sz="3600" i="1" dirty="0">
              <a:solidFill>
                <a:srgbClr val="006666"/>
              </a:solidFill>
              <a:latin typeface="Fontana ND Cc OsF Semibold" pitchFamily="2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56BDE962-6A5A-4B56-BAE3-CA15CE2BEA3C}"/>
              </a:ext>
            </a:extLst>
          </p:cNvPr>
          <p:cNvSpPr txBox="1"/>
          <p:nvPr/>
        </p:nvSpPr>
        <p:spPr>
          <a:xfrm>
            <a:off x="5260892" y="4075441"/>
            <a:ext cx="63215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altLang="es-ES" sz="3600" i="1" dirty="0">
                <a:solidFill>
                  <a:srgbClr val="006666"/>
                </a:solidFill>
                <a:latin typeface="Fontana ND Cc OsF Semibold" pitchFamily="2" charset="0"/>
              </a:rPr>
              <a:t>“esta es la reina de las feministas de verdad o no</a:t>
            </a:r>
            <a:endParaRPr lang="es-ES" sz="3600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81F6CBF4-0528-4BFE-B06E-2A761EEA2B52}"/>
              </a:ext>
            </a:extLst>
          </p:cNvPr>
          <p:cNvSpPr txBox="1"/>
          <p:nvPr/>
        </p:nvSpPr>
        <p:spPr>
          <a:xfrm>
            <a:off x="8143791" y="4625262"/>
            <a:ext cx="3438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altLang="es-ES" sz="3600" i="1" dirty="0" err="1">
                <a:solidFill>
                  <a:srgbClr val="006666"/>
                </a:solidFill>
                <a:latin typeface="Fontana ND Cc OsF Semibold" pitchFamily="2" charset="0"/>
              </a:rPr>
              <a:t>twinterrogation</a:t>
            </a:r>
            <a:endParaRPr lang="es-ES" sz="3600" dirty="0"/>
          </a:p>
        </p:txBody>
      </p:sp>
      <p:sp>
        <p:nvSpPr>
          <p:cNvPr id="17" name="Marcador de contenido 2">
            <a:extLst>
              <a:ext uri="{FF2B5EF4-FFF2-40B4-BE49-F238E27FC236}">
                <a16:creationId xmlns:a16="http://schemas.microsoft.com/office/drawing/2014/main" id="{3CE50BC6-D472-460E-8F5C-660095653D0E}"/>
              </a:ext>
            </a:extLst>
          </p:cNvPr>
          <p:cNvSpPr txBox="1">
            <a:spLocks/>
          </p:cNvSpPr>
          <p:nvPr/>
        </p:nvSpPr>
        <p:spPr>
          <a:xfrm>
            <a:off x="818234" y="1155206"/>
            <a:ext cx="4137108" cy="662863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altLang="es-ES" sz="2000" kern="0" dirty="0">
                <a:solidFill>
                  <a:srgbClr val="006666"/>
                </a:solidFill>
                <a:latin typeface="Fontana ND Cc OsF Semibold" pitchFamily="2" charset="0"/>
              </a:rPr>
              <a:t>Reemplazo de </a:t>
            </a:r>
            <a:r>
              <a:rPr lang="es-ES" altLang="es-ES" sz="2000" kern="0" dirty="0" err="1">
                <a:solidFill>
                  <a:srgbClr val="006666"/>
                </a:solidFill>
                <a:latin typeface="Fontana ND Cc OsF Semibold" pitchFamily="2" charset="0"/>
              </a:rPr>
              <a:t>emojis</a:t>
            </a:r>
            <a:endParaRPr lang="es-ES" altLang="es-ES" sz="2000" kern="0" dirty="0">
              <a:solidFill>
                <a:srgbClr val="006666"/>
              </a:solidFill>
              <a:latin typeface="Fontana ND Cc OsF Semibold" pitchFamily="2" charset="0"/>
            </a:endParaRPr>
          </a:p>
          <a:p>
            <a:pPr marL="0" indent="0">
              <a:buNone/>
            </a:pPr>
            <a:endParaRPr lang="es-ES" altLang="es-ES" sz="2800" kern="0" dirty="0">
              <a:solidFill>
                <a:srgbClr val="006666"/>
              </a:solidFill>
              <a:latin typeface="Fontana ND Cc OsF Semibold" pitchFamily="2" charset="0"/>
            </a:endParaRPr>
          </a:p>
          <a:p>
            <a:endParaRPr lang="es-ES" kern="0" dirty="0"/>
          </a:p>
          <a:p>
            <a:endParaRPr lang="es-ES" kern="0" dirty="0"/>
          </a:p>
        </p:txBody>
      </p:sp>
      <p:sp>
        <p:nvSpPr>
          <p:cNvPr id="18" name="Marcador de contenido 2">
            <a:extLst>
              <a:ext uri="{FF2B5EF4-FFF2-40B4-BE49-F238E27FC236}">
                <a16:creationId xmlns:a16="http://schemas.microsoft.com/office/drawing/2014/main" id="{5D7DE221-C9A0-4DB4-9E0B-994A66E3924E}"/>
              </a:ext>
            </a:extLst>
          </p:cNvPr>
          <p:cNvSpPr txBox="1">
            <a:spLocks/>
          </p:cNvSpPr>
          <p:nvPr/>
        </p:nvSpPr>
        <p:spPr>
          <a:xfrm>
            <a:off x="818234" y="1770122"/>
            <a:ext cx="4137108" cy="662863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altLang="es-ES" sz="2000" kern="0" dirty="0">
                <a:solidFill>
                  <a:srgbClr val="006666"/>
                </a:solidFill>
                <a:latin typeface="Fontana ND Cc OsF Semibold" pitchFamily="2" charset="0"/>
              </a:rPr>
              <a:t>Filtrado de </a:t>
            </a:r>
            <a:r>
              <a:rPr lang="es-ES" altLang="es-ES" sz="2000" kern="0" dirty="0" err="1">
                <a:solidFill>
                  <a:srgbClr val="006666"/>
                </a:solidFill>
                <a:latin typeface="Fontana ND Cc OsF Semibold" pitchFamily="2" charset="0"/>
              </a:rPr>
              <a:t>URLs</a:t>
            </a:r>
            <a:endParaRPr lang="es-ES" altLang="es-ES" sz="2000" kern="0" dirty="0">
              <a:solidFill>
                <a:srgbClr val="006666"/>
              </a:solidFill>
              <a:latin typeface="Fontana ND Cc OsF Semibold" pitchFamily="2" charset="0"/>
            </a:endParaRPr>
          </a:p>
          <a:p>
            <a:pPr marL="0" indent="0">
              <a:buNone/>
            </a:pPr>
            <a:endParaRPr lang="es-ES" altLang="es-ES" sz="2800" kern="0" dirty="0">
              <a:solidFill>
                <a:srgbClr val="006666"/>
              </a:solidFill>
              <a:latin typeface="Fontana ND Cc OsF Semibold" pitchFamily="2" charset="0"/>
            </a:endParaRPr>
          </a:p>
          <a:p>
            <a:endParaRPr lang="es-ES" kern="0" dirty="0"/>
          </a:p>
          <a:p>
            <a:endParaRPr lang="es-ES" kern="0" dirty="0"/>
          </a:p>
        </p:txBody>
      </p:sp>
      <p:sp>
        <p:nvSpPr>
          <p:cNvPr id="19" name="Marcador de contenido 2">
            <a:extLst>
              <a:ext uri="{FF2B5EF4-FFF2-40B4-BE49-F238E27FC236}">
                <a16:creationId xmlns:a16="http://schemas.microsoft.com/office/drawing/2014/main" id="{EF0818DC-87F5-4085-BF44-D507168DBC22}"/>
              </a:ext>
            </a:extLst>
          </p:cNvPr>
          <p:cNvSpPr txBox="1">
            <a:spLocks/>
          </p:cNvSpPr>
          <p:nvPr/>
        </p:nvSpPr>
        <p:spPr>
          <a:xfrm>
            <a:off x="818234" y="2371009"/>
            <a:ext cx="4137108" cy="662863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altLang="es-ES" sz="2000" kern="0" dirty="0">
                <a:solidFill>
                  <a:srgbClr val="006666"/>
                </a:solidFill>
                <a:latin typeface="Fontana ND Cc OsF Semibold" pitchFamily="2" charset="0"/>
              </a:rPr>
              <a:t>Filtrado de usuarios</a:t>
            </a:r>
          </a:p>
          <a:p>
            <a:pPr marL="0" indent="0">
              <a:buNone/>
            </a:pPr>
            <a:endParaRPr lang="es-ES" altLang="es-ES" sz="2800" kern="0" dirty="0">
              <a:solidFill>
                <a:srgbClr val="006666"/>
              </a:solidFill>
              <a:latin typeface="Fontana ND Cc OsF Semibold" pitchFamily="2" charset="0"/>
            </a:endParaRPr>
          </a:p>
          <a:p>
            <a:endParaRPr lang="es-ES" kern="0" dirty="0"/>
          </a:p>
          <a:p>
            <a:endParaRPr lang="es-ES" kern="0" dirty="0"/>
          </a:p>
        </p:txBody>
      </p:sp>
      <p:sp>
        <p:nvSpPr>
          <p:cNvPr id="20" name="Marcador de contenido 2">
            <a:extLst>
              <a:ext uri="{FF2B5EF4-FFF2-40B4-BE49-F238E27FC236}">
                <a16:creationId xmlns:a16="http://schemas.microsoft.com/office/drawing/2014/main" id="{EF347208-7FF6-4A15-B9CA-5BEC40C2FFA5}"/>
              </a:ext>
            </a:extLst>
          </p:cNvPr>
          <p:cNvSpPr txBox="1">
            <a:spLocks/>
          </p:cNvSpPr>
          <p:nvPr/>
        </p:nvSpPr>
        <p:spPr>
          <a:xfrm>
            <a:off x="818234" y="2925677"/>
            <a:ext cx="4137108" cy="662863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altLang="es-ES" sz="2000" dirty="0">
                <a:solidFill>
                  <a:srgbClr val="006666"/>
                </a:solidFill>
                <a:latin typeface="Fontana ND Cc OsF Semibold" pitchFamily="2" charset="0"/>
              </a:rPr>
              <a:t>Conversor </a:t>
            </a:r>
            <a:r>
              <a:rPr lang="es-ES" altLang="es-ES" sz="2000" dirty="0" err="1">
                <a:solidFill>
                  <a:srgbClr val="006666"/>
                </a:solidFill>
                <a:latin typeface="Fontana ND Cc OsF Semibold" pitchFamily="2" charset="0"/>
              </a:rPr>
              <a:t>hastgas</a:t>
            </a:r>
            <a:r>
              <a:rPr lang="es-ES" altLang="es-ES" sz="2000" dirty="0">
                <a:solidFill>
                  <a:srgbClr val="006666"/>
                </a:solidFill>
                <a:latin typeface="Fontana ND Cc OsF Semibold" pitchFamily="2" charset="0"/>
              </a:rPr>
              <a:t>: #</a:t>
            </a:r>
            <a:r>
              <a:rPr lang="es-ES" altLang="es-ES" sz="2000" dirty="0" err="1">
                <a:solidFill>
                  <a:srgbClr val="006666"/>
                </a:solidFill>
                <a:latin typeface="Fontana ND Cc OsF Semibold" pitchFamily="2" charset="0"/>
              </a:rPr>
              <a:t>FelizDía</a:t>
            </a:r>
            <a:r>
              <a:rPr lang="es-ES" altLang="es-ES" sz="2000" dirty="0">
                <a:solidFill>
                  <a:srgbClr val="006666"/>
                </a:solidFill>
                <a:latin typeface="Fontana ND Cc OsF Semibold" pitchFamily="2" charset="0"/>
              </a:rPr>
              <a:t> </a:t>
            </a:r>
            <a:r>
              <a:rPr lang="es-ES" altLang="es-ES" sz="2000" dirty="0">
                <a:solidFill>
                  <a:srgbClr val="006666"/>
                </a:solidFill>
                <a:latin typeface="Fontana ND Cc OsF Semibold" pitchFamily="2" charset="0"/>
                <a:sym typeface="Wingdings" panose="05000000000000000000" pitchFamily="2" charset="2"/>
              </a:rPr>
              <a:t> Feliz Día</a:t>
            </a:r>
          </a:p>
          <a:p>
            <a:pPr marL="0" indent="0">
              <a:buNone/>
            </a:pPr>
            <a:endParaRPr lang="es-ES" altLang="es-ES" sz="2800" kern="0" dirty="0">
              <a:solidFill>
                <a:srgbClr val="006666"/>
              </a:solidFill>
              <a:latin typeface="Fontana ND Cc OsF Semibold" pitchFamily="2" charset="0"/>
            </a:endParaRPr>
          </a:p>
          <a:p>
            <a:endParaRPr lang="es-ES" kern="0" dirty="0"/>
          </a:p>
          <a:p>
            <a:endParaRPr lang="es-ES" kern="0" dirty="0"/>
          </a:p>
        </p:txBody>
      </p:sp>
      <p:sp>
        <p:nvSpPr>
          <p:cNvPr id="21" name="Marcador de contenido 2">
            <a:extLst>
              <a:ext uri="{FF2B5EF4-FFF2-40B4-BE49-F238E27FC236}">
                <a16:creationId xmlns:a16="http://schemas.microsoft.com/office/drawing/2014/main" id="{3FF3755F-ECE5-46F0-BD5A-BFC7642FA9E9}"/>
              </a:ext>
            </a:extLst>
          </p:cNvPr>
          <p:cNvSpPr txBox="1">
            <a:spLocks/>
          </p:cNvSpPr>
          <p:nvPr/>
        </p:nvSpPr>
        <p:spPr>
          <a:xfrm>
            <a:off x="818234" y="3775839"/>
            <a:ext cx="4137108" cy="662863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altLang="es-ES" sz="2000" kern="0" dirty="0">
                <a:solidFill>
                  <a:srgbClr val="006666"/>
                </a:solidFill>
                <a:latin typeface="Fontana ND Cc OsF Semibold" pitchFamily="2" charset="0"/>
              </a:rPr>
              <a:t>Convertidor a minúsculas</a:t>
            </a:r>
          </a:p>
          <a:p>
            <a:pPr marL="0" indent="0">
              <a:buNone/>
            </a:pPr>
            <a:endParaRPr lang="es-ES" altLang="es-ES" sz="2800" kern="0" dirty="0">
              <a:solidFill>
                <a:srgbClr val="006666"/>
              </a:solidFill>
              <a:latin typeface="Fontana ND Cc OsF Semibold" pitchFamily="2" charset="0"/>
            </a:endParaRPr>
          </a:p>
          <a:p>
            <a:endParaRPr lang="es-ES" kern="0" dirty="0"/>
          </a:p>
          <a:p>
            <a:endParaRPr lang="es-ES" kern="0" dirty="0"/>
          </a:p>
        </p:txBody>
      </p:sp>
      <p:sp>
        <p:nvSpPr>
          <p:cNvPr id="22" name="Marcador de contenido 2">
            <a:extLst>
              <a:ext uri="{FF2B5EF4-FFF2-40B4-BE49-F238E27FC236}">
                <a16:creationId xmlns:a16="http://schemas.microsoft.com/office/drawing/2014/main" id="{244E3EE2-55A7-4C83-B864-662836CB4807}"/>
              </a:ext>
            </a:extLst>
          </p:cNvPr>
          <p:cNvSpPr txBox="1">
            <a:spLocks/>
          </p:cNvSpPr>
          <p:nvPr/>
        </p:nvSpPr>
        <p:spPr>
          <a:xfrm>
            <a:off x="818234" y="4293830"/>
            <a:ext cx="4137108" cy="662863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altLang="es-ES" sz="2000" dirty="0">
                <a:solidFill>
                  <a:srgbClr val="006666"/>
                </a:solidFill>
                <a:latin typeface="Fontana ND Cc OsF Semibold" pitchFamily="2" charset="0"/>
                <a:sym typeface="Wingdings" panose="05000000000000000000" pitchFamily="2" charset="2"/>
              </a:rPr>
              <a:t>Reemplazo de interrogaciones, exclamaciones y signos de puntuación</a:t>
            </a:r>
          </a:p>
          <a:p>
            <a:pPr marL="0" indent="0">
              <a:buNone/>
            </a:pPr>
            <a:endParaRPr lang="es-ES" altLang="es-ES" sz="2800" kern="0" dirty="0">
              <a:solidFill>
                <a:srgbClr val="006666"/>
              </a:solidFill>
              <a:latin typeface="Fontana ND Cc OsF Semibold" pitchFamily="2" charset="0"/>
            </a:endParaRPr>
          </a:p>
          <a:p>
            <a:endParaRPr lang="es-ES" kern="0" dirty="0"/>
          </a:p>
          <a:p>
            <a:endParaRPr lang="es-ES" kern="0" dirty="0"/>
          </a:p>
        </p:txBody>
      </p:sp>
      <p:sp>
        <p:nvSpPr>
          <p:cNvPr id="23" name="Marcador de contenido 2">
            <a:extLst>
              <a:ext uri="{FF2B5EF4-FFF2-40B4-BE49-F238E27FC236}">
                <a16:creationId xmlns:a16="http://schemas.microsoft.com/office/drawing/2014/main" id="{F291F595-177B-4BE4-983E-B6EE1094AF5A}"/>
              </a:ext>
            </a:extLst>
          </p:cNvPr>
          <p:cNvSpPr txBox="1">
            <a:spLocks/>
          </p:cNvSpPr>
          <p:nvPr/>
        </p:nvSpPr>
        <p:spPr>
          <a:xfrm>
            <a:off x="818234" y="5650268"/>
            <a:ext cx="4137108" cy="662863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altLang="es-ES" sz="2000" i="1" dirty="0" err="1">
                <a:solidFill>
                  <a:srgbClr val="006666"/>
                </a:solidFill>
                <a:latin typeface="Fontana ND Cc OsF Semibold" pitchFamily="2" charset="0"/>
                <a:sym typeface="Wingdings" panose="05000000000000000000" pitchFamily="2" charset="2"/>
              </a:rPr>
              <a:t>TweetTokenizer</a:t>
            </a:r>
            <a:r>
              <a:rPr lang="es-ES" altLang="es-ES" sz="2000" i="1" dirty="0">
                <a:solidFill>
                  <a:srgbClr val="006666"/>
                </a:solidFill>
                <a:latin typeface="Fontana ND Cc OsF Semibold" pitchFamily="2" charset="0"/>
                <a:sym typeface="Wingdings" panose="05000000000000000000" pitchFamily="2" charset="2"/>
              </a:rPr>
              <a:t>  </a:t>
            </a:r>
            <a:r>
              <a:rPr lang="es-ES" altLang="es-ES" sz="2000" i="1" dirty="0" err="1">
                <a:solidFill>
                  <a:srgbClr val="006666"/>
                </a:solidFill>
                <a:latin typeface="Fontana ND Cc OsF Semibold" pitchFamily="2" charset="0"/>
                <a:sym typeface="Wingdings" panose="05000000000000000000" pitchFamily="2" charset="2"/>
              </a:rPr>
              <a:t>Stopwords</a:t>
            </a:r>
            <a:r>
              <a:rPr lang="es-ES" altLang="es-ES" sz="2000" i="1" dirty="0">
                <a:solidFill>
                  <a:srgbClr val="006666"/>
                </a:solidFill>
                <a:latin typeface="Fontana ND Cc OsF Semibold" pitchFamily="2" charset="0"/>
                <a:sym typeface="Wingdings" panose="05000000000000000000" pitchFamily="2" charset="2"/>
              </a:rPr>
              <a:t>, normalización y </a:t>
            </a:r>
            <a:r>
              <a:rPr lang="es-ES" altLang="es-ES" sz="2000" i="1" dirty="0" err="1">
                <a:solidFill>
                  <a:srgbClr val="006666"/>
                </a:solidFill>
                <a:latin typeface="Fontana ND Cc OsF Semibold" pitchFamily="2" charset="0"/>
                <a:sym typeface="Wingdings" panose="05000000000000000000" pitchFamily="2" charset="2"/>
              </a:rPr>
              <a:t>stemming</a:t>
            </a:r>
            <a:endParaRPr lang="es-ES" altLang="es-ES" sz="2000" i="1" dirty="0">
              <a:solidFill>
                <a:srgbClr val="006666"/>
              </a:solidFill>
              <a:latin typeface="Fontana ND Cc OsF Semibold" pitchFamily="2" charset="0"/>
            </a:endParaRPr>
          </a:p>
          <a:p>
            <a:pPr marL="0" indent="0">
              <a:buNone/>
            </a:pPr>
            <a:endParaRPr lang="es-ES" altLang="es-ES" sz="2800" kern="0" dirty="0">
              <a:solidFill>
                <a:srgbClr val="006666"/>
              </a:solidFill>
              <a:latin typeface="Fontana ND Cc OsF Semibold" pitchFamily="2" charset="0"/>
            </a:endParaRPr>
          </a:p>
          <a:p>
            <a:endParaRPr lang="es-ES" kern="0" dirty="0"/>
          </a:p>
          <a:p>
            <a:endParaRPr lang="es-ES" kern="0" dirty="0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14B7EF05-72A8-42CB-8AFF-B886E21583FE}"/>
              </a:ext>
            </a:extLst>
          </p:cNvPr>
          <p:cNvSpPr/>
          <p:nvPr/>
        </p:nvSpPr>
        <p:spPr>
          <a:xfrm>
            <a:off x="5149850" y="3962400"/>
            <a:ext cx="6776199" cy="23335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s-ES" altLang="es-ES" sz="4000" i="1" dirty="0">
                <a:solidFill>
                  <a:srgbClr val="006666"/>
                </a:solidFill>
                <a:latin typeface="Fontana ND Cc OsF Semibold" pitchFamily="2" charset="0"/>
                <a:cs typeface="Arial" panose="020B0604020202020204" pitchFamily="34" charset="0"/>
              </a:rPr>
              <a:t>reina, feminista, verdad, </a:t>
            </a:r>
            <a:r>
              <a:rPr lang="es-ES" altLang="es-ES" sz="4000" i="1" dirty="0" err="1">
                <a:solidFill>
                  <a:srgbClr val="006666"/>
                </a:solidFill>
                <a:latin typeface="Fontana ND Cc OsF Semibold" pitchFamily="2" charset="0"/>
                <a:cs typeface="Arial" panose="020B0604020202020204" pitchFamily="34" charset="0"/>
              </a:rPr>
              <a:t>twinterrog</a:t>
            </a:r>
            <a:r>
              <a:rPr lang="es-ES" altLang="es-ES" sz="4000" i="1" dirty="0">
                <a:solidFill>
                  <a:srgbClr val="006666"/>
                </a:solidFill>
                <a:latin typeface="Fontana ND Cc OsF Semibold" pitchFamily="2" charset="0"/>
                <a:cs typeface="Arial" panose="020B0604020202020204" pitchFamily="34" charset="0"/>
              </a:rPr>
              <a:t>, </a:t>
            </a:r>
            <a:r>
              <a:rPr lang="es-ES" altLang="es-ES" sz="4000" i="1" dirty="0" err="1">
                <a:solidFill>
                  <a:srgbClr val="006666"/>
                </a:solidFill>
                <a:latin typeface="Fontana ND Cc OsF Semibold" pitchFamily="2" charset="0"/>
                <a:cs typeface="Arial" panose="020B0604020202020204" pitchFamily="34" charset="0"/>
              </a:rPr>
              <a:t>twuser</a:t>
            </a:r>
            <a:r>
              <a:rPr lang="es-ES" altLang="es-ES" sz="4000" i="1" dirty="0">
                <a:solidFill>
                  <a:srgbClr val="006666"/>
                </a:solidFill>
                <a:latin typeface="Fontana ND Cc OsF Semibold" pitchFamily="2" charset="0"/>
                <a:cs typeface="Arial" panose="020B0604020202020204" pitchFamily="34" charset="0"/>
              </a:rPr>
              <a:t>, </a:t>
            </a:r>
            <a:r>
              <a:rPr lang="es-ES" altLang="es-ES" sz="4000" i="1" dirty="0" err="1">
                <a:solidFill>
                  <a:srgbClr val="006666"/>
                </a:solidFill>
                <a:latin typeface="Fontana ND Cc OsF Semibold" pitchFamily="2" charset="0"/>
                <a:cs typeface="Arial" panose="020B0604020202020204" pitchFamily="34" charset="0"/>
              </a:rPr>
              <a:t>thumbs_up</a:t>
            </a:r>
            <a:r>
              <a:rPr lang="es-ES" altLang="es-ES" sz="4000" i="1" dirty="0">
                <a:solidFill>
                  <a:srgbClr val="006666"/>
                </a:solidFill>
                <a:latin typeface="Fontana ND Cc OsF Semibold" pitchFamily="2" charset="0"/>
                <a:cs typeface="Arial" panose="020B0604020202020204" pitchFamily="34" charset="0"/>
              </a:rPr>
              <a:t>, </a:t>
            </a:r>
            <a:r>
              <a:rPr lang="es-ES" altLang="es-ES" sz="4000" i="1" dirty="0" err="1">
                <a:solidFill>
                  <a:srgbClr val="006666"/>
                </a:solidFill>
                <a:latin typeface="Fontana ND Cc OsF Semibold" pitchFamily="2" charset="0"/>
                <a:cs typeface="Arial" panose="020B0604020202020204" pitchFamily="34" charset="0"/>
              </a:rPr>
              <a:t>twurl</a:t>
            </a:r>
            <a:r>
              <a:rPr lang="es-ES" altLang="es-ES" sz="4000" i="1" dirty="0">
                <a:solidFill>
                  <a:srgbClr val="006666"/>
                </a:solidFill>
                <a:latin typeface="Fontana ND Cc OsF Semibold" pitchFamily="2" charset="0"/>
                <a:cs typeface="Arial" panose="020B0604020202020204" pitchFamily="34" charset="0"/>
              </a:rPr>
              <a:t> </a:t>
            </a:r>
            <a:endParaRPr lang="es-ES" sz="4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6261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/>
      <p:bldP spid="10" grpId="0"/>
      <p:bldP spid="11" grpId="0"/>
      <p:bldP spid="12" grpId="0"/>
      <p:bldP spid="13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>
            <a:extLst>
              <a:ext uri="{FF2B5EF4-FFF2-40B4-BE49-F238E27FC236}">
                <a16:creationId xmlns:a16="http://schemas.microsoft.com/office/drawing/2014/main" id="{DCB1739D-E442-4739-BC55-777C74D7BF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3329" y="401444"/>
            <a:ext cx="8720894" cy="2600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s-ES_tradnl" altLang="ja-JP" sz="11500" b="1" dirty="0">
                <a:solidFill>
                  <a:srgbClr val="0066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ntana ND Cc OsF Semibold" pitchFamily="2" charset="0"/>
                <a:ea typeface="+mn-ea"/>
                <a:cs typeface="+mn-cs"/>
              </a:rPr>
              <a:t>4. </a:t>
            </a:r>
            <a:r>
              <a:rPr lang="es-ES_tradnl" altLang="ja-JP" sz="5400" b="1" dirty="0">
                <a:solidFill>
                  <a:srgbClr val="006666"/>
                </a:solidFill>
                <a:latin typeface="Fontana ND Cc OsF Semibold" pitchFamily="2" charset="0"/>
                <a:ea typeface="+mn-ea"/>
                <a:cs typeface="+mn-cs"/>
              </a:rPr>
              <a:t>EVALUACIÓN Y ANÁLISIS DE RESULTADOS</a:t>
            </a:r>
            <a:endParaRPr lang="es-ES_tradnl" altLang="en-US" sz="4800" b="1" dirty="0">
              <a:solidFill>
                <a:srgbClr val="006666"/>
              </a:solidFill>
              <a:latin typeface="Fontana ND Cc OsF Semibold" pitchFamily="2" charset="0"/>
              <a:ea typeface="+mn-ea"/>
              <a:cs typeface="+mn-cs"/>
            </a:endParaRPr>
          </a:p>
        </p:txBody>
      </p:sp>
      <p:pic>
        <p:nvPicPr>
          <p:cNvPr id="5" name="Imagen 4" descr="Imagen relacionada">
            <a:extLst>
              <a:ext uri="{FF2B5EF4-FFF2-40B4-BE49-F238E27FC236}">
                <a16:creationId xmlns:a16="http://schemas.microsoft.com/office/drawing/2014/main" id="{07608512-7905-40CF-892A-028968122BD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9579" y="3222942"/>
            <a:ext cx="3648393" cy="293655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417003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42D3FC0-85A0-4718-B1BB-4C49537E99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60262"/>
            <a:ext cx="5090160" cy="5194538"/>
          </a:xfrm>
        </p:spPr>
        <p:txBody>
          <a:bodyPr/>
          <a:lstStyle/>
          <a:p>
            <a:pPr algn="just">
              <a:lnSpc>
                <a:spcPct val="150000"/>
              </a:lnSpc>
              <a:spcBef>
                <a:spcPts val="800"/>
              </a:spcBef>
              <a:buFont typeface="Wingdings" panose="05000000000000000000" pitchFamily="2" charset="2"/>
              <a:buChar char="§"/>
            </a:pPr>
            <a:r>
              <a:rPr lang="es-ES" altLang="es-ES" sz="2500" b="1" dirty="0">
                <a:solidFill>
                  <a:srgbClr val="006666"/>
                </a:solidFill>
                <a:latin typeface="Fontana ND Cc OsF Semibold" pitchFamily="2" charset="0"/>
              </a:rPr>
              <a:t>Experimento 1:</a:t>
            </a:r>
            <a:r>
              <a:rPr lang="es-ES" altLang="es-ES" sz="2500" dirty="0">
                <a:solidFill>
                  <a:srgbClr val="006666"/>
                </a:solidFill>
                <a:latin typeface="Fontana ND Cc OsF Semibold" pitchFamily="2" charset="0"/>
              </a:rPr>
              <a:t> Búsqueda de </a:t>
            </a:r>
            <a:r>
              <a:rPr lang="es-ES" altLang="es-ES" sz="2500" dirty="0" err="1">
                <a:solidFill>
                  <a:srgbClr val="006666"/>
                </a:solidFill>
                <a:latin typeface="Fontana ND Cc OsF Semibold" pitchFamily="2" charset="0"/>
              </a:rPr>
              <a:t>hiperparámetros</a:t>
            </a:r>
            <a:r>
              <a:rPr lang="es-ES" altLang="es-ES" sz="2500" dirty="0">
                <a:solidFill>
                  <a:srgbClr val="006666"/>
                </a:solidFill>
                <a:latin typeface="Fontana ND Cc OsF Semibold" pitchFamily="2" charset="0"/>
              </a:rPr>
              <a:t> mediante la optimización de la medida F1</a:t>
            </a:r>
          </a:p>
          <a:p>
            <a:pPr marL="0" indent="0" algn="just">
              <a:lnSpc>
                <a:spcPct val="150000"/>
              </a:lnSpc>
              <a:spcBef>
                <a:spcPts val="800"/>
              </a:spcBef>
              <a:buNone/>
            </a:pPr>
            <a:endParaRPr lang="es-ES" altLang="es-ES" sz="100" dirty="0">
              <a:solidFill>
                <a:srgbClr val="006666"/>
              </a:solidFill>
              <a:latin typeface="Fontana ND Cc OsF Semibold" pitchFamily="2" charset="0"/>
            </a:endParaRPr>
          </a:p>
          <a:p>
            <a:pPr algn="just">
              <a:lnSpc>
                <a:spcPct val="150000"/>
              </a:lnSpc>
              <a:spcBef>
                <a:spcPts val="800"/>
              </a:spcBef>
              <a:buFont typeface="Wingdings" panose="05000000000000000000" pitchFamily="2" charset="2"/>
              <a:buChar char="§"/>
            </a:pPr>
            <a:r>
              <a:rPr lang="es-ES" altLang="es-ES" sz="2500" b="1" dirty="0">
                <a:solidFill>
                  <a:srgbClr val="006666"/>
                </a:solidFill>
                <a:latin typeface="Fontana ND Cc OsF Semibold" pitchFamily="2" charset="0"/>
              </a:rPr>
              <a:t>Experimento 2:</a:t>
            </a:r>
            <a:r>
              <a:rPr lang="es-ES" altLang="es-ES" sz="2500" dirty="0">
                <a:solidFill>
                  <a:srgbClr val="006666"/>
                </a:solidFill>
                <a:latin typeface="Fontana ND Cc OsF Semibold" pitchFamily="2" charset="0"/>
              </a:rPr>
              <a:t> Validación cruzada con parámetros por defecto</a:t>
            </a:r>
          </a:p>
          <a:p>
            <a:pPr marL="0" indent="0" algn="just">
              <a:lnSpc>
                <a:spcPct val="150000"/>
              </a:lnSpc>
              <a:spcBef>
                <a:spcPts val="800"/>
              </a:spcBef>
              <a:buNone/>
            </a:pPr>
            <a:endParaRPr lang="es-ES" altLang="es-ES" sz="100" dirty="0">
              <a:solidFill>
                <a:srgbClr val="006666"/>
              </a:solidFill>
              <a:latin typeface="Fontana ND Cc OsF Semibold" pitchFamily="2" charset="0"/>
            </a:endParaRPr>
          </a:p>
          <a:p>
            <a:pPr algn="just">
              <a:lnSpc>
                <a:spcPct val="150000"/>
              </a:lnSpc>
              <a:spcBef>
                <a:spcPts val="800"/>
              </a:spcBef>
              <a:buFont typeface="Wingdings" panose="05000000000000000000" pitchFamily="2" charset="2"/>
              <a:buChar char="§"/>
            </a:pPr>
            <a:r>
              <a:rPr lang="es-ES" altLang="es-ES" sz="2500" b="1" dirty="0">
                <a:solidFill>
                  <a:srgbClr val="006666"/>
                </a:solidFill>
                <a:latin typeface="Fontana ND Cc OsF Semibold" pitchFamily="2" charset="0"/>
              </a:rPr>
              <a:t>Desbalanceo de la clase: </a:t>
            </a:r>
            <a:r>
              <a:rPr lang="es-ES" altLang="es-ES" sz="2500" dirty="0">
                <a:solidFill>
                  <a:srgbClr val="006666"/>
                </a:solidFill>
                <a:latin typeface="Fontana ND Cc OsF Semibold" pitchFamily="2" charset="0"/>
              </a:rPr>
              <a:t>Muestreo de las clases mayoritarias para balancear la clase</a:t>
            </a:r>
          </a:p>
          <a:p>
            <a:endParaRPr lang="es-ES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DB0DE630-7CF7-46C4-8222-947DA412E655}"/>
              </a:ext>
            </a:extLst>
          </p:cNvPr>
          <p:cNvSpPr txBox="1">
            <a:spLocks/>
          </p:cNvSpPr>
          <p:nvPr/>
        </p:nvSpPr>
        <p:spPr>
          <a:xfrm>
            <a:off x="609600" y="566875"/>
            <a:ext cx="10972800" cy="11430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s-ES" altLang="es-ES" b="1" kern="0" dirty="0">
                <a:solidFill>
                  <a:srgbClr val="006666"/>
                </a:solidFill>
                <a:latin typeface="Fontana ND Cc OsF Semibold" pitchFamily="2" charset="0"/>
              </a:rPr>
              <a:t>EVALUACIÓN</a:t>
            </a:r>
            <a:br>
              <a:rPr lang="es-ES" altLang="es-ES" kern="0" dirty="0">
                <a:solidFill>
                  <a:srgbClr val="006666"/>
                </a:solidFill>
                <a:latin typeface="Fontana ND Cc OsF Semibold" pitchFamily="2" charset="0"/>
              </a:rPr>
            </a:br>
            <a:endParaRPr lang="es-ES" kern="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A06F7F7-9B2D-4C3D-BDD7-9BF08DE5B0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86" r="2294" b="-1086"/>
          <a:stretch/>
        </p:blipFill>
        <p:spPr>
          <a:xfrm>
            <a:off x="5974080" y="1901249"/>
            <a:ext cx="6057102" cy="3743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957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DB0DE630-7CF7-46C4-8222-947DA412E655}"/>
              </a:ext>
            </a:extLst>
          </p:cNvPr>
          <p:cNvSpPr txBox="1">
            <a:spLocks/>
          </p:cNvSpPr>
          <p:nvPr/>
        </p:nvSpPr>
        <p:spPr>
          <a:xfrm>
            <a:off x="609600" y="566875"/>
            <a:ext cx="10972800" cy="11430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s-ES" altLang="es-ES" b="1" kern="0" dirty="0">
                <a:solidFill>
                  <a:srgbClr val="006666"/>
                </a:solidFill>
                <a:latin typeface="Fontana ND Cc OsF Semibold" pitchFamily="2" charset="0"/>
              </a:rPr>
              <a:t>RESULTADOS</a:t>
            </a:r>
            <a:br>
              <a:rPr lang="es-ES" altLang="es-ES" kern="0" dirty="0">
                <a:solidFill>
                  <a:srgbClr val="006666"/>
                </a:solidFill>
                <a:latin typeface="Fontana ND Cc OsF Semibold" pitchFamily="2" charset="0"/>
              </a:rPr>
            </a:br>
            <a:endParaRPr lang="es-ES" kern="0" dirty="0"/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6C568D8C-E21D-404A-A103-10B5F2501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1758" y="1339238"/>
            <a:ext cx="3444240" cy="678022"/>
          </a:xfrm>
        </p:spPr>
        <p:txBody>
          <a:bodyPr/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altLang="es-ES" sz="2400" b="1" dirty="0">
                <a:solidFill>
                  <a:srgbClr val="006666"/>
                </a:solidFill>
                <a:latin typeface="Fontana ND Cc OsF Semibold" pitchFamily="2" charset="0"/>
              </a:rPr>
              <a:t>EXPERIMENTO 1:</a:t>
            </a:r>
            <a:endParaRPr lang="es-ES" b="1" dirty="0"/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DC5433BB-8D50-4BFE-8D44-434BD1AB2CCE}"/>
              </a:ext>
            </a:extLst>
          </p:cNvPr>
          <p:cNvSpPr txBox="1">
            <a:spLocks/>
          </p:cNvSpPr>
          <p:nvPr/>
        </p:nvSpPr>
        <p:spPr>
          <a:xfrm>
            <a:off x="6227078" y="1339238"/>
            <a:ext cx="3444240" cy="678022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altLang="es-ES" sz="2400" b="1" kern="0" dirty="0">
                <a:solidFill>
                  <a:srgbClr val="006666"/>
                </a:solidFill>
                <a:latin typeface="Fontana ND Cc OsF Semibold" pitchFamily="2" charset="0"/>
              </a:rPr>
              <a:t>EXPERIMENTO 2:</a:t>
            </a:r>
            <a:endParaRPr lang="es-ES" kern="0" dirty="0"/>
          </a:p>
        </p:txBody>
      </p:sp>
      <p:graphicFrame>
        <p:nvGraphicFramePr>
          <p:cNvPr id="9" name="Tabla 8">
            <a:extLst>
              <a:ext uri="{FF2B5EF4-FFF2-40B4-BE49-F238E27FC236}">
                <a16:creationId xmlns:a16="http://schemas.microsoft.com/office/drawing/2014/main" id="{1F3DC80F-CBF5-46AB-A3B2-F2A0D116A6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2853962"/>
              </p:ext>
            </p:extLst>
          </p:nvPr>
        </p:nvGraphicFramePr>
        <p:xfrm>
          <a:off x="689664" y="2031169"/>
          <a:ext cx="5075701" cy="20755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7140">
                  <a:extLst>
                    <a:ext uri="{9D8B030D-6E8A-4147-A177-3AD203B41FA5}">
                      <a16:colId xmlns:a16="http://schemas.microsoft.com/office/drawing/2014/main" val="425256154"/>
                    </a:ext>
                  </a:extLst>
                </a:gridCol>
                <a:gridCol w="984885">
                  <a:extLst>
                    <a:ext uri="{9D8B030D-6E8A-4147-A177-3AD203B41FA5}">
                      <a16:colId xmlns:a16="http://schemas.microsoft.com/office/drawing/2014/main" val="2882765916"/>
                    </a:ext>
                  </a:extLst>
                </a:gridCol>
                <a:gridCol w="875493">
                  <a:extLst>
                    <a:ext uri="{9D8B030D-6E8A-4147-A177-3AD203B41FA5}">
                      <a16:colId xmlns:a16="http://schemas.microsoft.com/office/drawing/2014/main" val="1471376316"/>
                    </a:ext>
                  </a:extLst>
                </a:gridCol>
                <a:gridCol w="724789">
                  <a:extLst>
                    <a:ext uri="{9D8B030D-6E8A-4147-A177-3AD203B41FA5}">
                      <a16:colId xmlns:a16="http://schemas.microsoft.com/office/drawing/2014/main" val="572362047"/>
                    </a:ext>
                  </a:extLst>
                </a:gridCol>
                <a:gridCol w="993394">
                  <a:extLst>
                    <a:ext uri="{9D8B030D-6E8A-4147-A177-3AD203B41FA5}">
                      <a16:colId xmlns:a16="http://schemas.microsoft.com/office/drawing/2014/main" val="749983911"/>
                    </a:ext>
                  </a:extLst>
                </a:gridCol>
              </a:tblGrid>
              <a:tr h="399193">
                <a:tc>
                  <a:txBody>
                    <a:bodyPr/>
                    <a:lstStyle/>
                    <a:p>
                      <a:pPr algn="ctr"/>
                      <a:endParaRPr lang="es-ES" sz="1600" dirty="0">
                        <a:solidFill>
                          <a:srgbClr val="006666"/>
                        </a:solidFill>
                        <a:latin typeface="Fontana ND Cc OsF Semibold" pitchFamily="2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0" dirty="0" err="1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Accuracy</a:t>
                      </a:r>
                      <a:endParaRPr lang="es-ES" sz="1600" b="0" dirty="0">
                        <a:solidFill>
                          <a:srgbClr val="006666"/>
                        </a:solidFill>
                        <a:latin typeface="Fontana ND Cc OsF Semibold" pitchFamily="2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F1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0" dirty="0" err="1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Recall</a:t>
                      </a:r>
                      <a:endParaRPr lang="es-ES" sz="1600" b="0" dirty="0">
                        <a:solidFill>
                          <a:srgbClr val="006666"/>
                        </a:solidFill>
                        <a:latin typeface="Fontana ND Cc OsF Semibold" pitchFamily="2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0" dirty="0" err="1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Precision</a:t>
                      </a:r>
                      <a:endParaRPr lang="es-ES" sz="1600" b="0" dirty="0">
                        <a:solidFill>
                          <a:srgbClr val="006666"/>
                        </a:solidFill>
                        <a:latin typeface="Fontana ND Cc OsF Semibold" pitchFamily="2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5023386"/>
                  </a:ext>
                </a:extLst>
              </a:tr>
              <a:tr h="231112">
                <a:tc>
                  <a:txBody>
                    <a:bodyPr/>
                    <a:lstStyle/>
                    <a:p>
                      <a:pPr algn="ctr"/>
                      <a:r>
                        <a:rPr lang="es-ES" sz="1600" b="0" i="0" dirty="0" err="1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Baseline</a:t>
                      </a:r>
                      <a:r>
                        <a:rPr lang="es-ES" sz="1600" b="0" i="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 (</a:t>
                      </a:r>
                      <a:r>
                        <a:rPr lang="es-ES" sz="1600" b="0" i="0" dirty="0" err="1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tf-idf</a:t>
                      </a:r>
                      <a:r>
                        <a:rPr lang="es-ES" sz="1600" b="0" i="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0,68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0,59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0,62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0,59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7632227"/>
                  </a:ext>
                </a:extLst>
              </a:tr>
              <a:tr h="2311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0" i="0" dirty="0" err="1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Baseline</a:t>
                      </a:r>
                      <a:endParaRPr lang="es-ES" sz="1600" b="0" i="0" dirty="0">
                        <a:solidFill>
                          <a:srgbClr val="006666"/>
                        </a:solidFill>
                        <a:latin typeface="Fontana ND Cc OsF Semibold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0,61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0,2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0,3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0,24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1295723"/>
                  </a:ext>
                </a:extLst>
              </a:tr>
              <a:tr h="2311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0" i="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LR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0,7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1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0,62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1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0,64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0,62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0521063"/>
                  </a:ext>
                </a:extLst>
              </a:tr>
              <a:tr h="2311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0" i="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RF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1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0,72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0,6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0,57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0,67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604703"/>
                  </a:ext>
                </a:extLst>
              </a:tr>
              <a:tr h="2311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0" i="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SVM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0,7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0,61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0,63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0,61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1045267"/>
                  </a:ext>
                </a:extLst>
              </a:tr>
            </a:tbl>
          </a:graphicData>
        </a:graphic>
      </p:graphicFrame>
      <p:graphicFrame>
        <p:nvGraphicFramePr>
          <p:cNvPr id="10" name="Tabla 9">
            <a:extLst>
              <a:ext uri="{FF2B5EF4-FFF2-40B4-BE49-F238E27FC236}">
                <a16:creationId xmlns:a16="http://schemas.microsoft.com/office/drawing/2014/main" id="{E30A01AF-93C4-48BF-847B-98D9D26D77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8182917"/>
              </p:ext>
            </p:extLst>
          </p:nvPr>
        </p:nvGraphicFramePr>
        <p:xfrm>
          <a:off x="6426635" y="2017260"/>
          <a:ext cx="5075701" cy="20755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7140">
                  <a:extLst>
                    <a:ext uri="{9D8B030D-6E8A-4147-A177-3AD203B41FA5}">
                      <a16:colId xmlns:a16="http://schemas.microsoft.com/office/drawing/2014/main" val="425256154"/>
                    </a:ext>
                  </a:extLst>
                </a:gridCol>
                <a:gridCol w="984885">
                  <a:extLst>
                    <a:ext uri="{9D8B030D-6E8A-4147-A177-3AD203B41FA5}">
                      <a16:colId xmlns:a16="http://schemas.microsoft.com/office/drawing/2014/main" val="2882765916"/>
                    </a:ext>
                  </a:extLst>
                </a:gridCol>
                <a:gridCol w="875493">
                  <a:extLst>
                    <a:ext uri="{9D8B030D-6E8A-4147-A177-3AD203B41FA5}">
                      <a16:colId xmlns:a16="http://schemas.microsoft.com/office/drawing/2014/main" val="1471376316"/>
                    </a:ext>
                  </a:extLst>
                </a:gridCol>
                <a:gridCol w="724789">
                  <a:extLst>
                    <a:ext uri="{9D8B030D-6E8A-4147-A177-3AD203B41FA5}">
                      <a16:colId xmlns:a16="http://schemas.microsoft.com/office/drawing/2014/main" val="572362047"/>
                    </a:ext>
                  </a:extLst>
                </a:gridCol>
                <a:gridCol w="993394">
                  <a:extLst>
                    <a:ext uri="{9D8B030D-6E8A-4147-A177-3AD203B41FA5}">
                      <a16:colId xmlns:a16="http://schemas.microsoft.com/office/drawing/2014/main" val="749983911"/>
                    </a:ext>
                  </a:extLst>
                </a:gridCol>
              </a:tblGrid>
              <a:tr h="399193">
                <a:tc>
                  <a:txBody>
                    <a:bodyPr/>
                    <a:lstStyle/>
                    <a:p>
                      <a:pPr algn="ctr"/>
                      <a:endParaRPr lang="es-ES" sz="1600" dirty="0">
                        <a:solidFill>
                          <a:srgbClr val="006666"/>
                        </a:solidFill>
                        <a:latin typeface="Fontana ND Cc OsF Semibold" pitchFamily="2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0" dirty="0" err="1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Accuracy</a:t>
                      </a:r>
                      <a:endParaRPr lang="es-ES" sz="1600" b="0" dirty="0">
                        <a:solidFill>
                          <a:srgbClr val="006666"/>
                        </a:solidFill>
                        <a:latin typeface="Fontana ND Cc OsF Semibold" pitchFamily="2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F1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0" dirty="0" err="1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Recall</a:t>
                      </a:r>
                      <a:endParaRPr lang="es-ES" sz="1600" b="0" dirty="0">
                        <a:solidFill>
                          <a:srgbClr val="006666"/>
                        </a:solidFill>
                        <a:latin typeface="Fontana ND Cc OsF Semibold" pitchFamily="2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0" dirty="0" err="1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Precision</a:t>
                      </a:r>
                      <a:endParaRPr lang="es-ES" sz="1600" b="0" dirty="0">
                        <a:solidFill>
                          <a:srgbClr val="006666"/>
                        </a:solidFill>
                        <a:latin typeface="Fontana ND Cc OsF Semibold" pitchFamily="2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5023386"/>
                  </a:ext>
                </a:extLst>
              </a:tr>
              <a:tr h="231112">
                <a:tc>
                  <a:txBody>
                    <a:bodyPr/>
                    <a:lstStyle/>
                    <a:p>
                      <a:pPr algn="ctr"/>
                      <a:r>
                        <a:rPr lang="es-ES" sz="1600" b="0" dirty="0" err="1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Baseline</a:t>
                      </a:r>
                      <a:r>
                        <a:rPr lang="es-ES" sz="1600" b="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 (</a:t>
                      </a:r>
                      <a:r>
                        <a:rPr lang="es-ES" sz="1600" b="0" dirty="0" err="1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tf-idf</a:t>
                      </a:r>
                      <a:r>
                        <a:rPr lang="es-ES" sz="1600" b="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0,69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0,58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0,56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0,62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7632227"/>
                  </a:ext>
                </a:extLst>
              </a:tr>
              <a:tr h="2311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0" dirty="0" err="1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Baseline</a:t>
                      </a:r>
                      <a:endParaRPr lang="es-ES" sz="1600" b="0" dirty="0">
                        <a:solidFill>
                          <a:srgbClr val="006666"/>
                        </a:solidFill>
                        <a:latin typeface="Fontana ND Cc OsF Semibold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0,61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0,2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0,3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0,24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1295723"/>
                  </a:ext>
                </a:extLst>
              </a:tr>
              <a:tr h="2311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LR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0,72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1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0,63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0,62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0,65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0521063"/>
                  </a:ext>
                </a:extLst>
              </a:tr>
              <a:tr h="2311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RF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1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0,73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0,61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0,58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0,68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604703"/>
                  </a:ext>
                </a:extLst>
              </a:tr>
              <a:tr h="2311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SVM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0,72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1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0,63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1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0,64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0,63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1045267"/>
                  </a:ext>
                </a:extLst>
              </a:tr>
            </a:tbl>
          </a:graphicData>
        </a:graphic>
      </p:graphicFrame>
      <p:graphicFrame>
        <p:nvGraphicFramePr>
          <p:cNvPr id="11" name="Tabla 10">
            <a:extLst>
              <a:ext uri="{FF2B5EF4-FFF2-40B4-BE49-F238E27FC236}">
                <a16:creationId xmlns:a16="http://schemas.microsoft.com/office/drawing/2014/main" id="{CC4C0E7B-8E6B-4522-A9E0-0485036260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5194428"/>
              </p:ext>
            </p:extLst>
          </p:nvPr>
        </p:nvGraphicFramePr>
        <p:xfrm>
          <a:off x="3689227" y="5048791"/>
          <a:ext cx="5075701" cy="14050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7140">
                  <a:extLst>
                    <a:ext uri="{9D8B030D-6E8A-4147-A177-3AD203B41FA5}">
                      <a16:colId xmlns:a16="http://schemas.microsoft.com/office/drawing/2014/main" val="425256154"/>
                    </a:ext>
                  </a:extLst>
                </a:gridCol>
                <a:gridCol w="984885">
                  <a:extLst>
                    <a:ext uri="{9D8B030D-6E8A-4147-A177-3AD203B41FA5}">
                      <a16:colId xmlns:a16="http://schemas.microsoft.com/office/drawing/2014/main" val="2882765916"/>
                    </a:ext>
                  </a:extLst>
                </a:gridCol>
                <a:gridCol w="875493">
                  <a:extLst>
                    <a:ext uri="{9D8B030D-6E8A-4147-A177-3AD203B41FA5}">
                      <a16:colId xmlns:a16="http://schemas.microsoft.com/office/drawing/2014/main" val="1471376316"/>
                    </a:ext>
                  </a:extLst>
                </a:gridCol>
                <a:gridCol w="724789">
                  <a:extLst>
                    <a:ext uri="{9D8B030D-6E8A-4147-A177-3AD203B41FA5}">
                      <a16:colId xmlns:a16="http://schemas.microsoft.com/office/drawing/2014/main" val="572362047"/>
                    </a:ext>
                  </a:extLst>
                </a:gridCol>
                <a:gridCol w="993394">
                  <a:extLst>
                    <a:ext uri="{9D8B030D-6E8A-4147-A177-3AD203B41FA5}">
                      <a16:colId xmlns:a16="http://schemas.microsoft.com/office/drawing/2014/main" val="749983911"/>
                    </a:ext>
                  </a:extLst>
                </a:gridCol>
              </a:tblGrid>
              <a:tr h="399193">
                <a:tc>
                  <a:txBody>
                    <a:bodyPr/>
                    <a:lstStyle/>
                    <a:p>
                      <a:pPr algn="ctr"/>
                      <a:endParaRPr lang="es-ES" sz="1600" dirty="0">
                        <a:solidFill>
                          <a:srgbClr val="006666"/>
                        </a:solidFill>
                        <a:latin typeface="Fontana ND Cc OsF Semibold" pitchFamily="2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0" dirty="0" err="1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Accuracy</a:t>
                      </a:r>
                      <a:endParaRPr lang="es-ES" sz="1600" b="0" dirty="0">
                        <a:solidFill>
                          <a:srgbClr val="006666"/>
                        </a:solidFill>
                        <a:latin typeface="Fontana ND Cc OsF Semibold" pitchFamily="2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F1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0" dirty="0" err="1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Recall</a:t>
                      </a:r>
                      <a:endParaRPr lang="es-ES" sz="1600" b="0" dirty="0">
                        <a:solidFill>
                          <a:srgbClr val="006666"/>
                        </a:solidFill>
                        <a:latin typeface="Fontana ND Cc OsF Semibold" pitchFamily="2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0" dirty="0" err="1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Precision</a:t>
                      </a:r>
                      <a:endParaRPr lang="es-ES" sz="1600" b="0" dirty="0">
                        <a:solidFill>
                          <a:srgbClr val="006666"/>
                        </a:solidFill>
                        <a:latin typeface="Fontana ND Cc OsF Semibold" pitchFamily="2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5023386"/>
                  </a:ext>
                </a:extLst>
              </a:tr>
              <a:tr h="2311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0" i="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LR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0,61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0,61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0,61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0,62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0521063"/>
                  </a:ext>
                </a:extLst>
              </a:tr>
              <a:tr h="2311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0" i="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RF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1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0,68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1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0,68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1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0,68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0,68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604703"/>
                  </a:ext>
                </a:extLst>
              </a:tr>
              <a:tr h="2311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0" i="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SVM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0,63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0,63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0,66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0,63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1045267"/>
                  </a:ext>
                </a:extLst>
              </a:tr>
            </a:tbl>
          </a:graphicData>
        </a:graphic>
      </p:graphicFrame>
      <p:sp>
        <p:nvSpPr>
          <p:cNvPr id="12" name="Marcador de contenido 2">
            <a:extLst>
              <a:ext uri="{FF2B5EF4-FFF2-40B4-BE49-F238E27FC236}">
                <a16:creationId xmlns:a16="http://schemas.microsoft.com/office/drawing/2014/main" id="{DE394BE9-C966-49EC-B0C1-D8CC71C59E32}"/>
              </a:ext>
            </a:extLst>
          </p:cNvPr>
          <p:cNvSpPr txBox="1">
            <a:spLocks/>
          </p:cNvSpPr>
          <p:nvPr/>
        </p:nvSpPr>
        <p:spPr>
          <a:xfrm>
            <a:off x="2395554" y="4301290"/>
            <a:ext cx="7140331" cy="678022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altLang="es-ES" sz="2400" b="1" kern="0" dirty="0">
                <a:solidFill>
                  <a:srgbClr val="006666"/>
                </a:solidFill>
                <a:latin typeface="Fontana ND Cc OsF Semibold" pitchFamily="2" charset="0"/>
              </a:rPr>
              <a:t>EXPERIMENTO DESBALANCEO DE LA CLASE:</a:t>
            </a:r>
            <a:endParaRPr lang="es-ES" b="1" kern="0" dirty="0"/>
          </a:p>
        </p:txBody>
      </p:sp>
    </p:spTree>
    <p:extLst>
      <p:ext uri="{BB962C8B-B14F-4D97-AF65-F5344CB8AC3E}">
        <p14:creationId xmlns:p14="http://schemas.microsoft.com/office/powerpoint/2010/main" val="7096449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DB0DE630-7CF7-46C4-8222-947DA412E655}"/>
              </a:ext>
            </a:extLst>
          </p:cNvPr>
          <p:cNvSpPr txBox="1">
            <a:spLocks/>
          </p:cNvSpPr>
          <p:nvPr/>
        </p:nvSpPr>
        <p:spPr>
          <a:xfrm>
            <a:off x="609600" y="566875"/>
            <a:ext cx="10972800" cy="11430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s-ES" altLang="es-ES" b="1" kern="0" dirty="0">
                <a:solidFill>
                  <a:srgbClr val="006666"/>
                </a:solidFill>
                <a:latin typeface="Fontana ND Cc OsF Semibold" pitchFamily="2" charset="0"/>
              </a:rPr>
              <a:t>ANÁLISIS DE ERRORES</a:t>
            </a:r>
            <a:br>
              <a:rPr lang="es-ES" altLang="es-ES" kern="0" dirty="0">
                <a:solidFill>
                  <a:srgbClr val="006666"/>
                </a:solidFill>
                <a:latin typeface="Fontana ND Cc OsF Semibold" pitchFamily="2" charset="0"/>
              </a:rPr>
            </a:br>
            <a:endParaRPr lang="es-ES" kern="0" dirty="0"/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6C568D8C-E21D-404A-A103-10B5F2501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9634" y="1574903"/>
            <a:ext cx="7454266" cy="678022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es-ES" altLang="es-ES" sz="2200" b="1" i="1" dirty="0">
                <a:solidFill>
                  <a:srgbClr val="006666"/>
                </a:solidFill>
                <a:latin typeface="Fontana ND Cc OsF Semibold" pitchFamily="2" charset="0"/>
              </a:rPr>
              <a:t> </a:t>
            </a:r>
            <a:r>
              <a:rPr lang="es-ES" altLang="es-ES" sz="2200" i="1" dirty="0">
                <a:solidFill>
                  <a:srgbClr val="006666"/>
                </a:solidFill>
                <a:latin typeface="Fontana ND Cc OsF Semibold" pitchFamily="2" charset="0"/>
              </a:rPr>
              <a:t>“@</a:t>
            </a:r>
            <a:r>
              <a:rPr lang="es-ES" altLang="es-ES" sz="2200" i="1" dirty="0" err="1">
                <a:solidFill>
                  <a:srgbClr val="006666"/>
                </a:solidFill>
                <a:latin typeface="Fontana ND Cc OsF Semibold" pitchFamily="2" charset="0"/>
              </a:rPr>
              <a:t>CopitoDeSnow</a:t>
            </a:r>
            <a:r>
              <a:rPr lang="es-ES" altLang="es-ES" sz="2200" i="1" dirty="0">
                <a:solidFill>
                  <a:srgbClr val="006666"/>
                </a:solidFill>
                <a:latin typeface="Fontana ND Cc OsF Semibold" pitchFamily="2" charset="0"/>
              </a:rPr>
              <a:t>_ Ahora es cuando digo “no está mal para ser mujer””</a:t>
            </a:r>
            <a:endParaRPr lang="es-ES" sz="2200" i="1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FCF63C6-ADFA-4DE0-937C-DCE37BC532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634890"/>
            <a:ext cx="11337599" cy="1539006"/>
          </a:xfrm>
          <a:prstGeom prst="rect">
            <a:avLst/>
          </a:prstGeom>
        </p:spPr>
      </p:pic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69E1ABF2-D218-4273-9F83-42F3627E20A3}"/>
              </a:ext>
            </a:extLst>
          </p:cNvPr>
          <p:cNvSpPr txBox="1">
            <a:spLocks/>
          </p:cNvSpPr>
          <p:nvPr/>
        </p:nvSpPr>
        <p:spPr>
          <a:xfrm>
            <a:off x="2791752" y="4173357"/>
            <a:ext cx="2562126" cy="2480904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spcBef>
                <a:spcPts val="800"/>
              </a:spcBef>
              <a:buFontTx/>
              <a:buNone/>
            </a:pPr>
            <a:endParaRPr lang="es-ES" altLang="es-ES" sz="100" kern="0" dirty="0">
              <a:solidFill>
                <a:srgbClr val="006666"/>
              </a:solidFill>
              <a:latin typeface="Fontana ND Cc OsF Semibold" pitchFamily="2" charset="0"/>
            </a:endParaRPr>
          </a:p>
          <a:p>
            <a:pPr algn="just">
              <a:lnSpc>
                <a:spcPct val="150000"/>
              </a:lnSpc>
              <a:spcBef>
                <a:spcPts val="800"/>
              </a:spcBef>
              <a:buFontTx/>
              <a:buChar char="Χ"/>
            </a:pPr>
            <a:r>
              <a:rPr lang="es-ES" altLang="es-ES" kern="0" dirty="0">
                <a:solidFill>
                  <a:srgbClr val="C00000"/>
                </a:solidFill>
                <a:latin typeface="Fontana ND Cc OsF Semibold" pitchFamily="2" charset="0"/>
              </a:rPr>
              <a:t>Digo</a:t>
            </a:r>
            <a:endParaRPr lang="es-ES" altLang="es-ES" sz="2500" kern="0" dirty="0">
              <a:solidFill>
                <a:srgbClr val="C00000"/>
              </a:solidFill>
              <a:latin typeface="Fontana ND Cc OsF Semibold" pitchFamily="2" charset="0"/>
            </a:endParaRPr>
          </a:p>
          <a:p>
            <a:pPr algn="just">
              <a:lnSpc>
                <a:spcPct val="150000"/>
              </a:lnSpc>
              <a:spcBef>
                <a:spcPts val="800"/>
              </a:spcBef>
              <a:buFontTx/>
              <a:buChar char="Χ"/>
            </a:pPr>
            <a:r>
              <a:rPr lang="es-ES" altLang="es-ES" sz="2800" kern="0" dirty="0">
                <a:solidFill>
                  <a:srgbClr val="C00000"/>
                </a:solidFill>
                <a:latin typeface="Fontana ND Cc OsF Semibold" pitchFamily="2" charset="0"/>
              </a:rPr>
              <a:t>Ser</a:t>
            </a:r>
            <a:endParaRPr lang="es-ES" altLang="es-ES" sz="2500" kern="0" dirty="0">
              <a:solidFill>
                <a:srgbClr val="C00000"/>
              </a:solidFill>
              <a:latin typeface="Fontana ND Cc OsF Semibold" pitchFamily="2" charset="0"/>
            </a:endParaRPr>
          </a:p>
          <a:p>
            <a:pPr algn="just">
              <a:lnSpc>
                <a:spcPct val="150000"/>
              </a:lnSpc>
              <a:spcBef>
                <a:spcPts val="800"/>
              </a:spcBef>
              <a:buFontTx/>
              <a:buChar char="Χ"/>
            </a:pPr>
            <a:r>
              <a:rPr lang="es-ES" altLang="es-ES" sz="2400" kern="0" dirty="0" err="1">
                <a:solidFill>
                  <a:srgbClr val="C00000"/>
                </a:solidFill>
                <a:latin typeface="Fontana ND Cc OsF Semibold" pitchFamily="2" charset="0"/>
              </a:rPr>
              <a:t>Nenaza</a:t>
            </a:r>
            <a:endParaRPr lang="es-ES" altLang="es-ES" sz="2500" kern="0" dirty="0">
              <a:solidFill>
                <a:srgbClr val="C00000"/>
              </a:solidFill>
              <a:latin typeface="Fontana ND Cc OsF Semibold" pitchFamily="2" charset="0"/>
            </a:endParaRPr>
          </a:p>
          <a:p>
            <a:endParaRPr lang="es-ES" kern="0" dirty="0"/>
          </a:p>
        </p:txBody>
      </p:sp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281E05AC-B953-43B4-8BE2-CB4487033BAA}"/>
              </a:ext>
            </a:extLst>
          </p:cNvPr>
          <p:cNvSpPr txBox="1">
            <a:spLocks/>
          </p:cNvSpPr>
          <p:nvPr/>
        </p:nvSpPr>
        <p:spPr>
          <a:xfrm>
            <a:off x="6838122" y="4205410"/>
            <a:ext cx="2562126" cy="2480904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algn="just">
              <a:lnSpc>
                <a:spcPct val="150000"/>
              </a:lnSpc>
              <a:spcBef>
                <a:spcPts val="800"/>
              </a:spcBef>
              <a:buFont typeface="Wingdings" panose="05000000000000000000" pitchFamily="2" charset="2"/>
              <a:buChar char="ü"/>
            </a:pPr>
            <a:endParaRPr lang="es-ES" altLang="es-ES" sz="100" kern="0" dirty="0">
              <a:solidFill>
                <a:srgbClr val="006666"/>
              </a:solidFill>
              <a:latin typeface="Fontana ND Cc OsF Semibold" pitchFamily="2" charset="0"/>
            </a:endParaRPr>
          </a:p>
          <a:p>
            <a:pPr algn="just">
              <a:lnSpc>
                <a:spcPct val="150000"/>
              </a:lnSpc>
              <a:spcBef>
                <a:spcPts val="800"/>
              </a:spcBef>
              <a:buFont typeface="Wingdings" panose="05000000000000000000" pitchFamily="2" charset="2"/>
              <a:buChar char="ü"/>
            </a:pPr>
            <a:r>
              <a:rPr lang="es-ES" altLang="es-ES" kern="0" dirty="0">
                <a:solidFill>
                  <a:srgbClr val="0070C0"/>
                </a:solidFill>
                <a:latin typeface="Fontana ND Cc OsF Semibold" pitchFamily="2" charset="0"/>
              </a:rPr>
              <a:t>Longitud</a:t>
            </a:r>
            <a:endParaRPr lang="es-ES" altLang="es-ES" sz="2500" kern="0" dirty="0">
              <a:solidFill>
                <a:srgbClr val="0070C0"/>
              </a:solidFill>
              <a:latin typeface="Fontana ND Cc OsF Semibold" pitchFamily="2" charset="0"/>
            </a:endParaRPr>
          </a:p>
          <a:p>
            <a:pPr algn="just">
              <a:lnSpc>
                <a:spcPct val="150000"/>
              </a:lnSpc>
              <a:spcBef>
                <a:spcPts val="800"/>
              </a:spcBef>
              <a:buFont typeface="Wingdings" panose="05000000000000000000" pitchFamily="2" charset="2"/>
              <a:buChar char="ü"/>
            </a:pPr>
            <a:r>
              <a:rPr lang="es-ES" altLang="es-ES" sz="2800" kern="0" dirty="0">
                <a:solidFill>
                  <a:srgbClr val="0070C0"/>
                </a:solidFill>
                <a:latin typeface="Fontana ND Cc OsF Semibold" pitchFamily="2" charset="0"/>
              </a:rPr>
              <a:t>Respuesta</a:t>
            </a:r>
            <a:endParaRPr lang="es-ES" altLang="es-ES" sz="2500" kern="0" dirty="0">
              <a:solidFill>
                <a:srgbClr val="0070C0"/>
              </a:solidFill>
              <a:latin typeface="Fontana ND Cc OsF Semibold" pitchFamily="2" charset="0"/>
            </a:endParaRPr>
          </a:p>
          <a:p>
            <a:pPr algn="just">
              <a:lnSpc>
                <a:spcPct val="150000"/>
              </a:lnSpc>
              <a:spcBef>
                <a:spcPts val="800"/>
              </a:spcBef>
              <a:buFont typeface="Wingdings" panose="05000000000000000000" pitchFamily="2" charset="2"/>
              <a:buChar char="ü"/>
            </a:pPr>
            <a:r>
              <a:rPr lang="es-ES" altLang="es-ES" sz="2400" kern="0" dirty="0">
                <a:solidFill>
                  <a:srgbClr val="0070C0"/>
                </a:solidFill>
                <a:latin typeface="Fontana ND Cc OsF Semibold" pitchFamily="2" charset="0"/>
              </a:rPr>
              <a:t>Mal</a:t>
            </a:r>
            <a:endParaRPr lang="es-ES" altLang="es-ES" sz="2500" kern="0" dirty="0">
              <a:solidFill>
                <a:srgbClr val="0070C0"/>
              </a:solidFill>
              <a:latin typeface="Fontana ND Cc OsF Semibold" pitchFamily="2" charset="0"/>
            </a:endParaRPr>
          </a:p>
          <a:p>
            <a:endParaRPr lang="es-ES" kern="0" dirty="0"/>
          </a:p>
        </p:txBody>
      </p:sp>
      <p:pic>
        <p:nvPicPr>
          <p:cNvPr id="10" name="Picture 2" descr="Resultado de imagen de error icon">
            <a:extLst>
              <a:ext uri="{FF2B5EF4-FFF2-40B4-BE49-F238E27FC236}">
                <a16:creationId xmlns:a16="http://schemas.microsoft.com/office/drawing/2014/main" id="{5C7A1EC9-D17B-4F79-9FEE-AD388841FB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8050" y="1549195"/>
            <a:ext cx="872877" cy="87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Marcador de contenido 2">
            <a:extLst>
              <a:ext uri="{FF2B5EF4-FFF2-40B4-BE49-F238E27FC236}">
                <a16:creationId xmlns:a16="http://schemas.microsoft.com/office/drawing/2014/main" id="{273BBA7C-78E9-489D-B94A-29C3F8C23CC9}"/>
              </a:ext>
            </a:extLst>
          </p:cNvPr>
          <p:cNvSpPr txBox="1">
            <a:spLocks/>
          </p:cNvSpPr>
          <p:nvPr/>
        </p:nvSpPr>
        <p:spPr>
          <a:xfrm>
            <a:off x="8662034" y="1837621"/>
            <a:ext cx="2225923" cy="678022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algn="just">
              <a:buFontTx/>
              <a:buNone/>
            </a:pPr>
            <a:r>
              <a:rPr lang="es-ES" altLang="es-ES" sz="2200" b="1" kern="0" dirty="0">
                <a:solidFill>
                  <a:srgbClr val="FF0000"/>
                </a:solidFill>
                <a:latin typeface="Fontana ND Cc OsF Semibold" pitchFamily="2" charset="0"/>
              </a:rPr>
              <a:t>NO_MACHISTA</a:t>
            </a:r>
            <a:endParaRPr lang="es-ES" sz="2200" b="1" kern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0213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9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75FB3A5-B50F-4CF6-A8FB-C621588D3E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3060" y="1053393"/>
            <a:ext cx="9624291" cy="5028305"/>
          </a:xfrm>
        </p:spPr>
        <p:txBody>
          <a:bodyPr/>
          <a:lstStyle/>
          <a:p>
            <a:pPr marL="0" indent="0">
              <a:buNone/>
            </a:pPr>
            <a:r>
              <a:rPr lang="es-ES" altLang="es-ES" sz="4900" b="1" dirty="0">
                <a:solidFill>
                  <a:srgbClr val="006666"/>
                </a:solidFill>
                <a:latin typeface="Fontana ND Cc OsF Semibold" pitchFamily="2" charset="0"/>
              </a:rPr>
              <a:t>1. </a:t>
            </a:r>
            <a:r>
              <a:rPr lang="es-ES" altLang="es-ES" sz="4900" dirty="0">
                <a:solidFill>
                  <a:srgbClr val="006666"/>
                </a:solidFill>
                <a:latin typeface="Fontana ND Cc OsF Semibold" pitchFamily="2" charset="0"/>
              </a:rPr>
              <a:t>Motivación y objetivos</a:t>
            </a:r>
          </a:p>
          <a:p>
            <a:pPr marL="0" indent="0">
              <a:buNone/>
            </a:pPr>
            <a:r>
              <a:rPr lang="es-ES" altLang="es-ES" sz="4900" b="1" dirty="0">
                <a:solidFill>
                  <a:srgbClr val="006666"/>
                </a:solidFill>
                <a:latin typeface="Fontana ND Cc OsF Semibold" pitchFamily="2" charset="0"/>
              </a:rPr>
              <a:t>2. </a:t>
            </a:r>
            <a:r>
              <a:rPr lang="es-ES" altLang="es-ES" sz="4900" dirty="0" err="1">
                <a:solidFill>
                  <a:srgbClr val="006666"/>
                </a:solidFill>
                <a:latin typeface="Fontana ND Cc OsF Semibold" pitchFamily="2" charset="0"/>
              </a:rPr>
              <a:t>MeTwo</a:t>
            </a:r>
            <a:r>
              <a:rPr lang="es-ES" altLang="es-ES" sz="4900" dirty="0">
                <a:solidFill>
                  <a:srgbClr val="006666"/>
                </a:solidFill>
                <a:latin typeface="Fontana ND Cc OsF Semibold" pitchFamily="2" charset="0"/>
              </a:rPr>
              <a:t> </a:t>
            </a:r>
            <a:r>
              <a:rPr lang="es-ES" altLang="es-ES" sz="4900" dirty="0" err="1">
                <a:solidFill>
                  <a:srgbClr val="006666"/>
                </a:solidFill>
                <a:latin typeface="Fontana ND Cc OsF Semibold" pitchFamily="2" charset="0"/>
              </a:rPr>
              <a:t>Dataset</a:t>
            </a:r>
            <a:endParaRPr lang="es-ES" altLang="es-ES" sz="4900" dirty="0">
              <a:solidFill>
                <a:srgbClr val="006666"/>
              </a:solidFill>
              <a:latin typeface="Fontana ND Cc OsF Semibold" pitchFamily="2" charset="0"/>
            </a:endParaRPr>
          </a:p>
          <a:p>
            <a:pPr marL="0" indent="0">
              <a:buNone/>
            </a:pPr>
            <a:r>
              <a:rPr lang="es-ES" altLang="es-ES" sz="4900" b="1" dirty="0">
                <a:solidFill>
                  <a:srgbClr val="006666"/>
                </a:solidFill>
                <a:latin typeface="Fontana ND Cc OsF Semibold" pitchFamily="2" charset="0"/>
              </a:rPr>
              <a:t>3. </a:t>
            </a:r>
            <a:r>
              <a:rPr lang="es-ES" altLang="es-ES" sz="4900" dirty="0">
                <a:solidFill>
                  <a:srgbClr val="006666"/>
                </a:solidFill>
                <a:latin typeface="Fontana ND Cc OsF Semibold" pitchFamily="2" charset="0"/>
              </a:rPr>
              <a:t>Sistema propuesto</a:t>
            </a:r>
          </a:p>
          <a:p>
            <a:pPr marL="0" indent="0">
              <a:buNone/>
            </a:pPr>
            <a:r>
              <a:rPr lang="es-ES" altLang="es-ES" sz="4900" b="1" dirty="0">
                <a:solidFill>
                  <a:srgbClr val="006666"/>
                </a:solidFill>
                <a:latin typeface="Fontana ND Cc OsF Semibold" pitchFamily="2" charset="0"/>
              </a:rPr>
              <a:t>4. </a:t>
            </a:r>
            <a:r>
              <a:rPr lang="es-ES" altLang="es-ES" sz="4900" dirty="0">
                <a:solidFill>
                  <a:srgbClr val="006666"/>
                </a:solidFill>
                <a:latin typeface="Fontana ND Cc OsF Semibold" pitchFamily="2" charset="0"/>
              </a:rPr>
              <a:t>Evaluación y análisis de resultados</a:t>
            </a:r>
          </a:p>
          <a:p>
            <a:pPr marL="0" indent="0">
              <a:buNone/>
            </a:pPr>
            <a:r>
              <a:rPr lang="es-ES" altLang="es-ES" sz="4900" b="1" dirty="0">
                <a:solidFill>
                  <a:srgbClr val="006666"/>
                </a:solidFill>
                <a:latin typeface="Fontana ND Cc OsF Semibold" pitchFamily="2" charset="0"/>
              </a:rPr>
              <a:t>5. </a:t>
            </a:r>
            <a:r>
              <a:rPr lang="es-ES" altLang="es-ES" sz="4900" dirty="0">
                <a:solidFill>
                  <a:srgbClr val="006666"/>
                </a:solidFill>
                <a:latin typeface="Fontana ND Cc OsF Semibold" pitchFamily="2" charset="0"/>
              </a:rPr>
              <a:t>Conclusiones y trabajo futuro</a:t>
            </a:r>
          </a:p>
          <a:p>
            <a:endParaRPr lang="es-ES" altLang="es-ES" b="1" dirty="0">
              <a:solidFill>
                <a:srgbClr val="006666"/>
              </a:solidFill>
              <a:latin typeface="Fontana ND Cc OsF Semibold" pitchFamily="2" charset="0"/>
            </a:endParaRPr>
          </a:p>
          <a:p>
            <a:pPr marL="0" indent="0">
              <a:buNone/>
            </a:pPr>
            <a:r>
              <a:rPr lang="es-ES" altLang="es-ES" b="1" dirty="0">
                <a:solidFill>
                  <a:srgbClr val="006666"/>
                </a:solidFill>
                <a:latin typeface="Fontana ND Cc OsF Semibold" pitchFamily="2" charset="0"/>
              </a:rPr>
              <a:t> </a:t>
            </a:r>
            <a:endParaRPr lang="es-ES" dirty="0"/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DCB1739D-E442-4739-BC55-777C74D7BFD0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12228" y="2424373"/>
            <a:ext cx="3689314" cy="1769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s-ES_tradnl" altLang="ja-JP" sz="11500" b="1" dirty="0">
                <a:solidFill>
                  <a:srgbClr val="006666"/>
                </a:solidFill>
                <a:latin typeface="Fontana ND Cc OsF Semibold" pitchFamily="2" charset="0"/>
                <a:ea typeface="+mn-ea"/>
                <a:cs typeface="+mn-cs"/>
              </a:rPr>
              <a:t>Índice</a:t>
            </a:r>
            <a:endParaRPr lang="es-ES_tradnl" altLang="en-US" sz="9600" b="1" dirty="0">
              <a:solidFill>
                <a:srgbClr val="006666"/>
              </a:solidFill>
              <a:latin typeface="Fontana ND Cc OsF Semibold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424313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DB0DE630-7CF7-46C4-8222-947DA412E655}"/>
              </a:ext>
            </a:extLst>
          </p:cNvPr>
          <p:cNvSpPr txBox="1">
            <a:spLocks/>
          </p:cNvSpPr>
          <p:nvPr/>
        </p:nvSpPr>
        <p:spPr>
          <a:xfrm>
            <a:off x="609600" y="566875"/>
            <a:ext cx="10972800" cy="11430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s-ES" altLang="es-ES" b="1" kern="0" dirty="0">
                <a:solidFill>
                  <a:srgbClr val="006666"/>
                </a:solidFill>
                <a:latin typeface="Fontana ND Cc OsF Semibold" pitchFamily="2" charset="0"/>
              </a:rPr>
              <a:t>ANÁLISIS DE ERRORES</a:t>
            </a:r>
            <a:br>
              <a:rPr lang="es-ES" altLang="es-ES" kern="0" dirty="0">
                <a:solidFill>
                  <a:srgbClr val="006666"/>
                </a:solidFill>
                <a:latin typeface="Fontana ND Cc OsF Semibold" pitchFamily="2" charset="0"/>
              </a:rPr>
            </a:br>
            <a:endParaRPr lang="es-ES" kern="0" dirty="0"/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6C568D8C-E21D-404A-A103-10B5F2501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9634" y="1646623"/>
            <a:ext cx="7492366" cy="678022"/>
          </a:xfrm>
        </p:spPr>
        <p:txBody>
          <a:bodyPr/>
          <a:lstStyle/>
          <a:p>
            <a:pPr marL="0" indent="0" algn="just">
              <a:buNone/>
            </a:pPr>
            <a:r>
              <a:rPr lang="es-ES" altLang="es-ES" sz="2200" b="1" i="1" dirty="0">
                <a:solidFill>
                  <a:srgbClr val="006666"/>
                </a:solidFill>
                <a:latin typeface="Fontana ND Cc OsF Semibold" pitchFamily="2" charset="0"/>
              </a:rPr>
              <a:t> </a:t>
            </a:r>
            <a:r>
              <a:rPr lang="es-ES" altLang="es-ES" sz="2200" i="1" dirty="0">
                <a:solidFill>
                  <a:srgbClr val="006666"/>
                </a:solidFill>
                <a:latin typeface="Fontana ND Cc OsF Semibold" pitchFamily="2" charset="0"/>
              </a:rPr>
              <a:t>“Buscad mujeres con valores. No prestéis atención a ninguna niñata feminista. No os relacionéis con ellas, salvo para educarlas. No dejemos que nos coma el NOM”</a:t>
            </a:r>
            <a:endParaRPr lang="es-ES" sz="2200" i="1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16A5DEE3-6A58-4F3B-9E1B-CC7921996B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309" y="2948118"/>
            <a:ext cx="8785382" cy="1556256"/>
          </a:xfrm>
          <a:prstGeom prst="rect">
            <a:avLst/>
          </a:prstGeom>
        </p:spPr>
      </p:pic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92CBB9DE-EE5D-4801-92BD-BFDF4C708B06}"/>
              </a:ext>
            </a:extLst>
          </p:cNvPr>
          <p:cNvSpPr txBox="1">
            <a:spLocks/>
          </p:cNvSpPr>
          <p:nvPr/>
        </p:nvSpPr>
        <p:spPr>
          <a:xfrm>
            <a:off x="2791753" y="4410245"/>
            <a:ext cx="2562126" cy="2480904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spcBef>
                <a:spcPts val="800"/>
              </a:spcBef>
              <a:buFontTx/>
              <a:buNone/>
            </a:pPr>
            <a:endParaRPr lang="es-ES" altLang="es-ES" sz="100" kern="0" dirty="0">
              <a:solidFill>
                <a:srgbClr val="006666"/>
              </a:solidFill>
              <a:latin typeface="Fontana ND Cc OsF Semibold" pitchFamily="2" charset="0"/>
            </a:endParaRPr>
          </a:p>
          <a:p>
            <a:pPr algn="just">
              <a:lnSpc>
                <a:spcPct val="150000"/>
              </a:lnSpc>
              <a:spcBef>
                <a:spcPts val="800"/>
              </a:spcBef>
              <a:buFontTx/>
              <a:buChar char="Χ"/>
            </a:pPr>
            <a:r>
              <a:rPr lang="es-ES" altLang="es-ES" sz="3600" kern="0" dirty="0">
                <a:solidFill>
                  <a:srgbClr val="C00000"/>
                </a:solidFill>
                <a:latin typeface="Fontana ND Cc OsF Semibold" pitchFamily="2" charset="0"/>
              </a:rPr>
              <a:t>Niñata</a:t>
            </a:r>
            <a:endParaRPr lang="es-ES" altLang="es-ES" sz="2500" kern="0" dirty="0">
              <a:solidFill>
                <a:srgbClr val="C00000"/>
              </a:solidFill>
              <a:latin typeface="Fontana ND Cc OsF Semibold" pitchFamily="2" charset="0"/>
            </a:endParaRPr>
          </a:p>
          <a:p>
            <a:pPr algn="just">
              <a:lnSpc>
                <a:spcPct val="150000"/>
              </a:lnSpc>
              <a:spcBef>
                <a:spcPts val="800"/>
              </a:spcBef>
              <a:buFontTx/>
              <a:buChar char="Χ"/>
            </a:pPr>
            <a:r>
              <a:rPr lang="es-ES" altLang="es-ES" kern="0" dirty="0" err="1">
                <a:solidFill>
                  <a:srgbClr val="C00000"/>
                </a:solidFill>
                <a:latin typeface="Fontana ND Cc OsF Semibold" pitchFamily="2" charset="0"/>
              </a:rPr>
              <a:t>Nenaza</a:t>
            </a:r>
            <a:endParaRPr lang="es-ES" altLang="es-ES" sz="2500" kern="0" dirty="0">
              <a:solidFill>
                <a:srgbClr val="C00000"/>
              </a:solidFill>
              <a:latin typeface="Fontana ND Cc OsF Semibold" pitchFamily="2" charset="0"/>
            </a:endParaRPr>
          </a:p>
          <a:p>
            <a:endParaRPr lang="es-ES" kern="0" dirty="0"/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DB97851F-1267-41E4-9DFE-0E616016F6D7}"/>
              </a:ext>
            </a:extLst>
          </p:cNvPr>
          <p:cNvSpPr txBox="1">
            <a:spLocks/>
          </p:cNvSpPr>
          <p:nvPr/>
        </p:nvSpPr>
        <p:spPr>
          <a:xfrm>
            <a:off x="6838121" y="4398358"/>
            <a:ext cx="2562126" cy="2480904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algn="just">
              <a:lnSpc>
                <a:spcPct val="150000"/>
              </a:lnSpc>
              <a:spcBef>
                <a:spcPts val="800"/>
              </a:spcBef>
              <a:buFont typeface="Wingdings" panose="05000000000000000000" pitchFamily="2" charset="2"/>
              <a:buChar char="ü"/>
            </a:pPr>
            <a:endParaRPr lang="es-ES" altLang="es-ES" sz="100" kern="0" dirty="0">
              <a:solidFill>
                <a:srgbClr val="006666"/>
              </a:solidFill>
              <a:latin typeface="Fontana ND Cc OsF Semibold" pitchFamily="2" charset="0"/>
            </a:endParaRPr>
          </a:p>
          <a:p>
            <a:pPr algn="just">
              <a:lnSpc>
                <a:spcPct val="150000"/>
              </a:lnSpc>
              <a:spcBef>
                <a:spcPts val="800"/>
              </a:spcBef>
              <a:buFont typeface="Wingdings" panose="05000000000000000000" pitchFamily="2" charset="2"/>
              <a:buChar char="ü"/>
            </a:pPr>
            <a:r>
              <a:rPr lang="es-ES" altLang="es-ES" kern="0" dirty="0">
                <a:solidFill>
                  <a:srgbClr val="0070C0"/>
                </a:solidFill>
                <a:latin typeface="Fontana ND Cc OsF Semibold" pitchFamily="2" charset="0"/>
              </a:rPr>
              <a:t>Feminista</a:t>
            </a:r>
            <a:endParaRPr lang="es-ES" altLang="es-ES" sz="2500" kern="0" dirty="0">
              <a:solidFill>
                <a:srgbClr val="0070C0"/>
              </a:solidFill>
              <a:latin typeface="Fontana ND Cc OsF Semibold" pitchFamily="2" charset="0"/>
            </a:endParaRPr>
          </a:p>
          <a:p>
            <a:pPr algn="just">
              <a:lnSpc>
                <a:spcPct val="150000"/>
              </a:lnSpc>
              <a:spcBef>
                <a:spcPts val="800"/>
              </a:spcBef>
              <a:buFont typeface="Wingdings" panose="05000000000000000000" pitchFamily="2" charset="2"/>
              <a:buChar char="ü"/>
            </a:pPr>
            <a:r>
              <a:rPr lang="es-ES" altLang="es-ES" sz="2800" kern="0" dirty="0">
                <a:solidFill>
                  <a:srgbClr val="0070C0"/>
                </a:solidFill>
                <a:latin typeface="Fontana ND Cc OsF Semibold" pitchFamily="2" charset="0"/>
              </a:rPr>
              <a:t>No se nombra usuario</a:t>
            </a:r>
            <a:endParaRPr lang="es-ES" altLang="es-ES" sz="2500" kern="0" dirty="0">
              <a:solidFill>
                <a:srgbClr val="0070C0"/>
              </a:solidFill>
              <a:latin typeface="Fontana ND Cc OsF Semibold" pitchFamily="2" charset="0"/>
            </a:endParaRPr>
          </a:p>
          <a:p>
            <a:endParaRPr lang="es-ES" kern="0" dirty="0"/>
          </a:p>
        </p:txBody>
      </p:sp>
      <p:pic>
        <p:nvPicPr>
          <p:cNvPr id="5122" name="Picture 2" descr="Resultado de imagen de error icon">
            <a:extLst>
              <a:ext uri="{FF2B5EF4-FFF2-40B4-BE49-F238E27FC236}">
                <a16:creationId xmlns:a16="http://schemas.microsoft.com/office/drawing/2014/main" id="{915E9426-9491-47D7-8F45-9D437DFE8D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8050" y="1549195"/>
            <a:ext cx="872877" cy="87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2F112137-7F77-40AF-8F58-BA916C2B1E82}"/>
              </a:ext>
            </a:extLst>
          </p:cNvPr>
          <p:cNvSpPr txBox="1">
            <a:spLocks/>
          </p:cNvSpPr>
          <p:nvPr/>
        </p:nvSpPr>
        <p:spPr>
          <a:xfrm>
            <a:off x="8662034" y="1837621"/>
            <a:ext cx="2225923" cy="678022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algn="just">
              <a:buFontTx/>
              <a:buNone/>
            </a:pPr>
            <a:r>
              <a:rPr lang="es-ES" altLang="es-ES" sz="2200" b="1" kern="0" dirty="0">
                <a:solidFill>
                  <a:srgbClr val="FF0000"/>
                </a:solidFill>
                <a:latin typeface="Fontana ND Cc OsF Semibold" pitchFamily="2" charset="0"/>
              </a:rPr>
              <a:t>NO_MACHISTA</a:t>
            </a:r>
            <a:endParaRPr lang="es-ES" sz="2200" b="1" kern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989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8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>
            <a:extLst>
              <a:ext uri="{FF2B5EF4-FFF2-40B4-BE49-F238E27FC236}">
                <a16:creationId xmlns:a16="http://schemas.microsoft.com/office/drawing/2014/main" id="{DCB1739D-E442-4739-BC55-777C74D7BF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9828" y="426844"/>
            <a:ext cx="8544071" cy="2600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s-ES_tradnl" altLang="ja-JP" sz="11500" b="1" dirty="0">
                <a:solidFill>
                  <a:srgbClr val="0066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ntana ND Cc OsF Semibold" pitchFamily="2" charset="0"/>
                <a:ea typeface="+mn-ea"/>
                <a:cs typeface="+mn-cs"/>
              </a:rPr>
              <a:t>5. </a:t>
            </a:r>
            <a:r>
              <a:rPr lang="es-ES_tradnl" altLang="ja-JP" sz="5400" b="1" dirty="0">
                <a:solidFill>
                  <a:srgbClr val="006666"/>
                </a:solidFill>
                <a:latin typeface="Fontana ND Cc OsF Semibold" pitchFamily="2" charset="0"/>
                <a:ea typeface="+mn-ea"/>
                <a:cs typeface="+mn-cs"/>
              </a:rPr>
              <a:t>CONCLUSIONES Y TRABAJO FUTURO</a:t>
            </a:r>
            <a:endParaRPr lang="es-ES_tradnl" altLang="en-US" sz="4800" b="1" dirty="0">
              <a:solidFill>
                <a:srgbClr val="006666"/>
              </a:solidFill>
              <a:latin typeface="Fontana ND Cc OsF Semibold" pitchFamily="2" charset="0"/>
              <a:ea typeface="+mn-ea"/>
              <a:cs typeface="+mn-cs"/>
            </a:endParaRPr>
          </a:p>
        </p:txBody>
      </p:sp>
      <p:pic>
        <p:nvPicPr>
          <p:cNvPr id="2050" name="Picture 2" descr="conclu">
            <a:extLst>
              <a:ext uri="{FF2B5EF4-FFF2-40B4-BE49-F238E27FC236}">
                <a16:creationId xmlns:a16="http://schemas.microsoft.com/office/drawing/2014/main" id="{C3B84399-64A3-4983-B9F6-B9BCB466AB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4766" y="3373631"/>
            <a:ext cx="4076700" cy="305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74582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42D3FC0-85A0-4718-B1BB-4C49537E99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69218"/>
            <a:ext cx="10972800" cy="4525963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s-ES" altLang="es-ES" sz="4000" dirty="0">
                <a:solidFill>
                  <a:srgbClr val="006666"/>
                </a:solidFill>
                <a:latin typeface="Fontana ND Cc OsF Semibold" pitchFamily="2" charset="0"/>
              </a:rPr>
              <a:t>Problema complejo y con escasa investigación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s-ES" altLang="es-ES" sz="4000" dirty="0">
                <a:solidFill>
                  <a:srgbClr val="006666"/>
                </a:solidFill>
                <a:latin typeface="Fontana ND Cc OsF Semibold" pitchFamily="2" charset="0"/>
              </a:rPr>
              <a:t>Facilidad para recuperar información machista de distintos tipos en redes sociales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s-ES" altLang="es-ES" sz="4000" dirty="0">
                <a:solidFill>
                  <a:srgbClr val="006666"/>
                </a:solidFill>
                <a:latin typeface="Fontana ND Cc OsF Semibold" pitchFamily="2" charset="0"/>
              </a:rPr>
              <a:t>&gt; 70% de tasa de acierto con técnicas simples y robustas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s-ES" altLang="es-ES" sz="4000" dirty="0">
                <a:solidFill>
                  <a:srgbClr val="006666"/>
                </a:solidFill>
                <a:latin typeface="Fontana ND Cc OsF Semibold" pitchFamily="2" charset="0"/>
              </a:rPr>
              <a:t>Sesgo para términos concretos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s-ES" altLang="es-ES" sz="4000" dirty="0">
                <a:solidFill>
                  <a:srgbClr val="006666"/>
                </a:solidFill>
                <a:latin typeface="Fontana ND Cc OsF Semibold" pitchFamily="2" charset="0"/>
              </a:rPr>
              <a:t>Problemas para tener en cuenta el contexto</a:t>
            </a:r>
          </a:p>
          <a:p>
            <a:endParaRPr lang="es-ES" altLang="es-ES" dirty="0">
              <a:solidFill>
                <a:srgbClr val="006666"/>
              </a:solidFill>
              <a:latin typeface="Fontana ND Cc OsF Semibold" pitchFamily="2" charset="0"/>
            </a:endParaRPr>
          </a:p>
          <a:p>
            <a:endParaRPr lang="es-ES" dirty="0"/>
          </a:p>
          <a:p>
            <a:endParaRPr lang="es-ES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DB0DE630-7CF7-46C4-8222-947DA412E655}"/>
              </a:ext>
            </a:extLst>
          </p:cNvPr>
          <p:cNvSpPr txBox="1">
            <a:spLocks/>
          </p:cNvSpPr>
          <p:nvPr/>
        </p:nvSpPr>
        <p:spPr>
          <a:xfrm>
            <a:off x="609600" y="566875"/>
            <a:ext cx="10972800" cy="11430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s-ES" altLang="es-ES" b="1" kern="0" dirty="0">
                <a:solidFill>
                  <a:srgbClr val="006666"/>
                </a:solidFill>
                <a:latin typeface="Fontana ND Cc OsF Semibold" pitchFamily="2" charset="0"/>
              </a:rPr>
              <a:t>CONCLUSIONES</a:t>
            </a:r>
            <a:br>
              <a:rPr lang="es-ES" altLang="es-ES" kern="0" dirty="0">
                <a:solidFill>
                  <a:srgbClr val="006666"/>
                </a:solidFill>
                <a:latin typeface="Fontana ND Cc OsF Semibold" pitchFamily="2" charset="0"/>
              </a:rPr>
            </a:br>
            <a:endParaRPr lang="es-ES" kern="0" dirty="0"/>
          </a:p>
        </p:txBody>
      </p:sp>
    </p:spTree>
    <p:extLst>
      <p:ext uri="{BB962C8B-B14F-4D97-AF65-F5344CB8AC3E}">
        <p14:creationId xmlns:p14="http://schemas.microsoft.com/office/powerpoint/2010/main" val="27192069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42D3FC0-85A0-4718-B1BB-4C49537E99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07067"/>
            <a:ext cx="10972800" cy="4525963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s-ES" altLang="es-ES" sz="3600" dirty="0">
                <a:solidFill>
                  <a:srgbClr val="006666"/>
                </a:solidFill>
                <a:latin typeface="Fontana ND Cc OsF Semibold" pitchFamily="2" charset="0"/>
              </a:rPr>
              <a:t>Investigación de los tipos de machismo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s-ES" altLang="es-ES" sz="3600" dirty="0">
                <a:solidFill>
                  <a:srgbClr val="006666"/>
                </a:solidFill>
                <a:latin typeface="Fontana ND Cc OsF Semibold" pitchFamily="2" charset="0"/>
              </a:rPr>
              <a:t>Ampliación para distintas fuentes de datos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s-ES" altLang="es-ES" sz="3600" dirty="0">
                <a:solidFill>
                  <a:srgbClr val="006666"/>
                </a:solidFill>
                <a:latin typeface="Fontana ND Cc OsF Semibold" pitchFamily="2" charset="0"/>
              </a:rPr>
              <a:t>Nuevas técnicas para clasificación y representación textual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s-ES" altLang="es-ES" sz="3600" dirty="0">
                <a:solidFill>
                  <a:srgbClr val="006666"/>
                </a:solidFill>
                <a:latin typeface="Fontana ND Cc OsF Semibold" pitchFamily="2" charset="0"/>
              </a:rPr>
              <a:t>Adaptación al inglés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s-ES" altLang="es-ES" sz="3600" dirty="0">
                <a:solidFill>
                  <a:srgbClr val="006666"/>
                </a:solidFill>
                <a:latin typeface="Fontana ND Cc OsF Semibold" pitchFamily="2" charset="0"/>
              </a:rPr>
              <a:t>Creación de un léxico machista específico (</a:t>
            </a:r>
            <a:r>
              <a:rPr lang="es-ES" altLang="es-ES" sz="3600" dirty="0" err="1">
                <a:solidFill>
                  <a:srgbClr val="006666"/>
                </a:solidFill>
                <a:latin typeface="Fontana ND Cc OsF Semibold" pitchFamily="2" charset="0"/>
              </a:rPr>
              <a:t>Wahyu</a:t>
            </a:r>
            <a:r>
              <a:rPr lang="es-ES" altLang="es-ES" sz="3600" dirty="0">
                <a:solidFill>
                  <a:srgbClr val="006666"/>
                </a:solidFill>
                <a:latin typeface="Fontana ND Cc OsF Semibold" pitchFamily="2" charset="0"/>
              </a:rPr>
              <a:t> y </a:t>
            </a:r>
            <a:r>
              <a:rPr lang="es-ES" altLang="es-ES" sz="3600" dirty="0" err="1">
                <a:solidFill>
                  <a:srgbClr val="006666"/>
                </a:solidFill>
                <a:latin typeface="Fontana ND Cc OsF Semibold" pitchFamily="2" charset="0"/>
              </a:rPr>
              <a:t>Patti</a:t>
            </a:r>
            <a:r>
              <a:rPr lang="es-ES" altLang="es-ES" sz="3600" dirty="0">
                <a:solidFill>
                  <a:srgbClr val="006666"/>
                </a:solidFill>
                <a:latin typeface="Fontana ND Cc OsF Semibold" pitchFamily="2" charset="0"/>
              </a:rPr>
              <a:t>, 2018)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s-ES" altLang="es-ES" sz="3600" dirty="0">
                <a:solidFill>
                  <a:srgbClr val="006666"/>
                </a:solidFill>
                <a:latin typeface="Fontana ND Cc OsF Semibold" pitchFamily="2" charset="0"/>
              </a:rPr>
              <a:t>Portal web para explorar los tipos de machismo</a:t>
            </a:r>
          </a:p>
          <a:p>
            <a:endParaRPr lang="es-ES" altLang="es-ES" dirty="0">
              <a:solidFill>
                <a:srgbClr val="006666"/>
              </a:solidFill>
              <a:latin typeface="Fontana ND Cc OsF Semibold" pitchFamily="2" charset="0"/>
            </a:endParaRPr>
          </a:p>
          <a:p>
            <a:endParaRPr lang="es-ES" dirty="0"/>
          </a:p>
          <a:p>
            <a:endParaRPr lang="es-ES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DB0DE630-7CF7-46C4-8222-947DA412E655}"/>
              </a:ext>
            </a:extLst>
          </p:cNvPr>
          <p:cNvSpPr txBox="1">
            <a:spLocks/>
          </p:cNvSpPr>
          <p:nvPr/>
        </p:nvSpPr>
        <p:spPr>
          <a:xfrm>
            <a:off x="609600" y="566875"/>
            <a:ext cx="10972800" cy="11430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s-ES" altLang="es-ES" b="1" kern="0" dirty="0">
                <a:solidFill>
                  <a:srgbClr val="006666"/>
                </a:solidFill>
                <a:latin typeface="Fontana ND Cc OsF Semibold" pitchFamily="2" charset="0"/>
              </a:rPr>
              <a:t>TRABAJO FUTURO</a:t>
            </a:r>
            <a:endParaRPr lang="es-ES" kern="0" dirty="0"/>
          </a:p>
        </p:txBody>
      </p:sp>
    </p:spTree>
    <p:extLst>
      <p:ext uri="{BB962C8B-B14F-4D97-AF65-F5344CB8AC3E}">
        <p14:creationId xmlns:p14="http://schemas.microsoft.com/office/powerpoint/2010/main" val="20971153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DB0A5B-077E-41ED-AD59-86393B059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756752"/>
            <a:ext cx="10972800" cy="1143000"/>
          </a:xfrm>
        </p:spPr>
        <p:txBody>
          <a:bodyPr/>
          <a:lstStyle/>
          <a:p>
            <a:r>
              <a:rPr lang="es-ES" altLang="es-ES" sz="6000" b="1" dirty="0">
                <a:solidFill>
                  <a:srgbClr val="006666"/>
                </a:solidFill>
                <a:latin typeface="Fontana ND Cc OsF Semibold" pitchFamily="2" charset="0"/>
              </a:rPr>
              <a:t>¿Preguntas?</a:t>
            </a:r>
            <a:endParaRPr lang="es-ES" sz="6000" b="1" dirty="0"/>
          </a:p>
        </p:txBody>
      </p:sp>
      <p:pic>
        <p:nvPicPr>
          <p:cNvPr id="4" name="Picture 4" descr="http://www.entrevistadetrabajo.org/wp-content/uploads/2011/06/preguntas-entrevista-trabajo.jpg">
            <a:extLst>
              <a:ext uri="{FF2B5EF4-FFF2-40B4-BE49-F238E27FC236}">
                <a16:creationId xmlns:a16="http://schemas.microsoft.com/office/drawing/2014/main" id="{AC32977E-43A2-4432-B927-9DC0EFC3D98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6196" y="2324431"/>
            <a:ext cx="3979607" cy="3979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07908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91620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>
            <a:extLst>
              <a:ext uri="{FF2B5EF4-FFF2-40B4-BE49-F238E27FC236}">
                <a16:creationId xmlns:a16="http://schemas.microsoft.com/office/drawing/2014/main" id="{26672038-B100-4CF6-B950-814C26BEEC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8429" y="2128644"/>
            <a:ext cx="6726574" cy="2600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s-ES_tradnl" altLang="ja-JP" sz="11500" b="1" dirty="0">
                <a:solidFill>
                  <a:srgbClr val="0066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ntana ND Cc OsF Semibold" pitchFamily="2" charset="0"/>
                <a:ea typeface="+mn-ea"/>
                <a:cs typeface="+mn-cs"/>
              </a:rPr>
              <a:t>A. </a:t>
            </a:r>
            <a:r>
              <a:rPr lang="es-ES_tradnl" altLang="ja-JP" sz="5400" b="1" dirty="0">
                <a:solidFill>
                  <a:srgbClr val="006666"/>
                </a:solidFill>
                <a:latin typeface="Fontana ND Cc OsF Semibold" pitchFamily="2" charset="0"/>
                <a:ea typeface="+mn-ea"/>
                <a:cs typeface="+mn-cs"/>
              </a:rPr>
              <a:t>DIAPOSITIVAS DE APOYO</a:t>
            </a:r>
            <a:endParaRPr lang="es-ES_tradnl" altLang="en-US" sz="4800" b="1" dirty="0">
              <a:solidFill>
                <a:srgbClr val="006666"/>
              </a:solidFill>
              <a:latin typeface="Fontana ND Cc OsF Semibold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13134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DB0DE630-7CF7-46C4-8222-947DA412E655}"/>
              </a:ext>
            </a:extLst>
          </p:cNvPr>
          <p:cNvSpPr txBox="1">
            <a:spLocks/>
          </p:cNvSpPr>
          <p:nvPr/>
        </p:nvSpPr>
        <p:spPr>
          <a:xfrm>
            <a:off x="609600" y="566875"/>
            <a:ext cx="10972800" cy="11430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s-ES" altLang="es-ES" b="1" kern="0" dirty="0">
                <a:solidFill>
                  <a:srgbClr val="006666"/>
                </a:solidFill>
                <a:latin typeface="Fontana ND Cc OsF Semibold" pitchFamily="2" charset="0"/>
              </a:rPr>
              <a:t>HERRAMIENTAS UTILIZADAS</a:t>
            </a:r>
            <a:br>
              <a:rPr lang="es-ES" altLang="es-ES" kern="0" dirty="0">
                <a:solidFill>
                  <a:srgbClr val="006666"/>
                </a:solidFill>
                <a:latin typeface="Fontana ND Cc OsF Semibold" pitchFamily="2" charset="0"/>
              </a:rPr>
            </a:br>
            <a:endParaRPr lang="es-ES" kern="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E189E5B-5FE2-4726-BDFF-F089911567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2908" y="1923715"/>
            <a:ext cx="2792271" cy="3568286"/>
          </a:xfrm>
          <a:prstGeom prst="rect">
            <a:avLst/>
          </a:prstGeom>
        </p:spPr>
      </p:pic>
      <p:pic>
        <p:nvPicPr>
          <p:cNvPr id="1026" name="Picture 2" descr="https://rtweet.info/reference/figures/logo.png">
            <a:extLst>
              <a:ext uri="{FF2B5EF4-FFF2-40B4-BE49-F238E27FC236}">
                <a16:creationId xmlns:a16="http://schemas.microsoft.com/office/drawing/2014/main" id="{45DF5CA6-8335-4ABC-98E1-972B03CEF0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2717" y="3948349"/>
            <a:ext cx="717281" cy="829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2FF967F1-F446-49AC-8901-654C82881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4606" y="1386677"/>
            <a:ext cx="6009314" cy="3568285"/>
          </a:xfrm>
        </p:spPr>
        <p:txBody>
          <a:bodyPr/>
          <a:lstStyle/>
          <a:p>
            <a:pPr marL="0" indent="0" algn="just">
              <a:lnSpc>
                <a:spcPct val="200000"/>
              </a:lnSpc>
              <a:buNone/>
            </a:pPr>
            <a:r>
              <a:rPr lang="es-ES" altLang="es-ES" sz="2800" b="1" dirty="0">
                <a:solidFill>
                  <a:srgbClr val="006666"/>
                </a:solidFill>
                <a:latin typeface="Fontana ND Cc OsF Semibold" pitchFamily="2" charset="0"/>
              </a:rPr>
              <a:t>	Creación del corpus:</a:t>
            </a:r>
          </a:p>
          <a:p>
            <a:pPr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s-ES" altLang="es-ES" sz="2400" i="1" dirty="0">
                <a:solidFill>
                  <a:srgbClr val="006666"/>
                </a:solidFill>
                <a:latin typeface="Fontana ND Cc OsF Semibold" pitchFamily="2" charset="0"/>
              </a:rPr>
              <a:t>Amazon Web </a:t>
            </a:r>
            <a:r>
              <a:rPr lang="es-ES" altLang="es-ES" sz="2400" i="1" dirty="0" err="1">
                <a:solidFill>
                  <a:srgbClr val="006666"/>
                </a:solidFill>
                <a:latin typeface="Fontana ND Cc OsF Semibold" pitchFamily="2" charset="0"/>
              </a:rPr>
              <a:t>Services</a:t>
            </a:r>
            <a:endParaRPr lang="es-ES" altLang="es-ES" sz="2400" i="1" dirty="0">
              <a:solidFill>
                <a:srgbClr val="006666"/>
              </a:solidFill>
              <a:latin typeface="Fontana ND Cc OsF Semibold" pitchFamily="2" charset="0"/>
            </a:endParaRPr>
          </a:p>
          <a:p>
            <a:pPr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s-ES" altLang="es-ES" sz="2400" i="1" dirty="0">
                <a:solidFill>
                  <a:srgbClr val="006666"/>
                </a:solidFill>
                <a:latin typeface="Fontana ND Cc OsF Semibold" pitchFamily="2" charset="0"/>
              </a:rPr>
              <a:t>API REST Twitter</a:t>
            </a:r>
          </a:p>
          <a:p>
            <a:pPr marL="0" indent="0" algn="just">
              <a:lnSpc>
                <a:spcPct val="200000"/>
              </a:lnSpc>
              <a:buNone/>
            </a:pPr>
            <a:r>
              <a:rPr lang="es-ES" altLang="es-ES" sz="2800" b="1" dirty="0">
                <a:solidFill>
                  <a:srgbClr val="006666"/>
                </a:solidFill>
                <a:latin typeface="Fontana ND Cc OsF Semibold" pitchFamily="2" charset="0"/>
              </a:rPr>
              <a:t>	Sistema de clasificación:</a:t>
            </a:r>
          </a:p>
          <a:p>
            <a:pPr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s-ES" altLang="es-ES" sz="2400" dirty="0">
                <a:solidFill>
                  <a:srgbClr val="006666"/>
                </a:solidFill>
                <a:latin typeface="Fontana ND Cc OsF Semibold" pitchFamily="2" charset="0"/>
              </a:rPr>
              <a:t>NLTK (</a:t>
            </a:r>
            <a:r>
              <a:rPr lang="es-ES" altLang="es-ES" sz="2400" i="1" dirty="0">
                <a:solidFill>
                  <a:srgbClr val="006666"/>
                </a:solidFill>
                <a:latin typeface="Fontana ND Cc OsF Semibold" pitchFamily="2" charset="0"/>
              </a:rPr>
              <a:t>Natural </a:t>
            </a:r>
            <a:r>
              <a:rPr lang="es-ES" altLang="es-ES" sz="2400" i="1" dirty="0" err="1">
                <a:solidFill>
                  <a:srgbClr val="006666"/>
                </a:solidFill>
                <a:latin typeface="Fontana ND Cc OsF Semibold" pitchFamily="2" charset="0"/>
              </a:rPr>
              <a:t>Language</a:t>
            </a:r>
            <a:r>
              <a:rPr lang="es-ES" altLang="es-ES" sz="2400" i="1" dirty="0">
                <a:solidFill>
                  <a:srgbClr val="006666"/>
                </a:solidFill>
                <a:latin typeface="Fontana ND Cc OsF Semibold" pitchFamily="2" charset="0"/>
              </a:rPr>
              <a:t> </a:t>
            </a:r>
            <a:r>
              <a:rPr lang="es-ES" altLang="es-ES" sz="2400" i="1" dirty="0" err="1">
                <a:solidFill>
                  <a:srgbClr val="006666"/>
                </a:solidFill>
                <a:latin typeface="Fontana ND Cc OsF Semibold" pitchFamily="2" charset="0"/>
              </a:rPr>
              <a:t>Toolkit</a:t>
            </a:r>
            <a:r>
              <a:rPr lang="es-ES" altLang="es-ES" sz="2400" dirty="0">
                <a:solidFill>
                  <a:srgbClr val="006666"/>
                </a:solidFill>
                <a:latin typeface="Fontana ND Cc OsF Semibold" pitchFamily="2" charset="0"/>
              </a:rPr>
              <a:t>)</a:t>
            </a:r>
          </a:p>
          <a:p>
            <a:pPr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s-ES" altLang="es-ES" sz="2400" dirty="0" err="1">
                <a:solidFill>
                  <a:srgbClr val="006666"/>
                </a:solidFill>
                <a:latin typeface="Fontana ND Cc OsF Semibold" pitchFamily="2" charset="0"/>
              </a:rPr>
              <a:t>Scikit-learn</a:t>
            </a:r>
            <a:endParaRPr lang="es-ES" altLang="es-ES" sz="2400" dirty="0">
              <a:solidFill>
                <a:srgbClr val="006666"/>
              </a:solidFill>
              <a:latin typeface="Fontana ND Cc OsF Semibold" pitchFamily="2" charset="0"/>
            </a:endParaRPr>
          </a:p>
          <a:p>
            <a:pPr marL="0" indent="0" algn="just">
              <a:lnSpc>
                <a:spcPct val="200000"/>
              </a:lnSpc>
              <a:buNone/>
            </a:pPr>
            <a:endParaRPr lang="es-ES" altLang="es-ES" sz="2400" b="1" dirty="0">
              <a:solidFill>
                <a:srgbClr val="006666"/>
              </a:solidFill>
              <a:latin typeface="Fontana ND Cc OsF Semibold" pitchFamily="2" charset="0"/>
            </a:endParaRPr>
          </a:p>
          <a:p>
            <a:pPr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s-ES" altLang="es-ES" sz="2400" i="1" dirty="0">
              <a:solidFill>
                <a:srgbClr val="006666"/>
              </a:solidFill>
              <a:latin typeface="Fontana ND Cc OsF Semibold" pitchFamily="2" charset="0"/>
            </a:endParaRPr>
          </a:p>
          <a:p>
            <a:pPr marL="0" indent="0" algn="just">
              <a:lnSpc>
                <a:spcPct val="200000"/>
              </a:lnSpc>
              <a:buNone/>
            </a:pPr>
            <a:endParaRPr lang="es-ES" altLang="es-ES" sz="2400" i="1" dirty="0">
              <a:solidFill>
                <a:srgbClr val="006666"/>
              </a:solidFill>
              <a:latin typeface="Fontana ND Cc OsF Semibold" pitchFamily="2" charset="0"/>
            </a:endParaRPr>
          </a:p>
          <a:p>
            <a:endParaRPr lang="es-ES" altLang="es-ES" sz="2000" dirty="0">
              <a:solidFill>
                <a:srgbClr val="006666"/>
              </a:solidFill>
              <a:latin typeface="Fontana ND Cc OsF Semibold" pitchFamily="2" charset="0"/>
            </a:endParaRPr>
          </a:p>
          <a:p>
            <a:endParaRPr lang="es-ES" sz="2000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224728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B60C05-601E-4A6C-BCFE-E552E7D17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9BF17F0-A9FE-483C-9A91-5D0EF85FF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CE9514D-09C7-43B5-BB2C-18964E1F9A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7161" y="313422"/>
            <a:ext cx="4287202" cy="6215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1326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4241F1-213A-4584-9521-6AADFEDCC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1A9E1FA5-9876-405B-BC00-AE82DFAC81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84320" y="139059"/>
            <a:ext cx="3368040" cy="6579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608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>
            <a:extLst>
              <a:ext uri="{FF2B5EF4-FFF2-40B4-BE49-F238E27FC236}">
                <a16:creationId xmlns:a16="http://schemas.microsoft.com/office/drawing/2014/main" id="{DCB1739D-E442-4739-BC55-777C74D7BF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983" y="512246"/>
            <a:ext cx="9397148" cy="1769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s-ES_tradnl" altLang="ja-JP" sz="11500" b="1" dirty="0">
                <a:solidFill>
                  <a:srgbClr val="0066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ntana ND Cc OsF Semibold" pitchFamily="2" charset="0"/>
                <a:ea typeface="+mn-ea"/>
                <a:cs typeface="+mn-cs"/>
              </a:rPr>
              <a:t>1. </a:t>
            </a:r>
            <a:r>
              <a:rPr lang="es-ES_tradnl" altLang="ja-JP" sz="4400" b="1" dirty="0">
                <a:solidFill>
                  <a:srgbClr val="006666"/>
                </a:solidFill>
                <a:latin typeface="Fontana ND Cc OsF Semibold" pitchFamily="2" charset="0"/>
                <a:ea typeface="+mn-ea"/>
                <a:cs typeface="+mn-cs"/>
              </a:rPr>
              <a:t>MOTIVACIÓN Y OBJETIVOS</a:t>
            </a:r>
            <a:endParaRPr lang="es-ES_tradnl" altLang="en-US" sz="4800" b="1" dirty="0">
              <a:solidFill>
                <a:srgbClr val="006666"/>
              </a:solidFill>
              <a:latin typeface="Fontana ND Cc OsF Semibold" pitchFamily="2" charset="0"/>
              <a:ea typeface="+mn-ea"/>
              <a:cs typeface="+mn-cs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B2BAEEE-CDFA-4CC9-B054-C7F882F93F7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6893" y="2281961"/>
            <a:ext cx="5398214" cy="3600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1153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42D3FC0-85A0-4718-B1BB-4C49537E99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39942"/>
            <a:ext cx="10972800" cy="4525963"/>
          </a:xfrm>
        </p:spPr>
        <p:txBody>
          <a:bodyPr/>
          <a:lstStyle/>
          <a:p>
            <a:pPr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s-ES" altLang="es-ES" i="1" dirty="0">
                <a:solidFill>
                  <a:srgbClr val="006666"/>
                </a:solidFill>
                <a:latin typeface="Fontana ND Cc OsF Semibold" pitchFamily="2" charset="0"/>
              </a:rPr>
              <a:t>“A mi me ha pasado igual. Los lobos vestidos de corderos que lo mismo quieren matar fachas que lloran como una </a:t>
            </a:r>
            <a:r>
              <a:rPr lang="es-ES" altLang="es-ES" b="1" i="1" dirty="0" err="1">
                <a:solidFill>
                  <a:srgbClr val="006666"/>
                </a:solidFill>
                <a:latin typeface="Fontana ND Cc OsF Semibold" pitchFamily="2" charset="0"/>
              </a:rPr>
              <a:t>nenaza</a:t>
            </a:r>
            <a:r>
              <a:rPr lang="es-ES" altLang="es-ES" i="1" dirty="0">
                <a:solidFill>
                  <a:srgbClr val="006666"/>
                </a:solidFill>
                <a:latin typeface="Fontana ND Cc OsF Semibold" pitchFamily="2" charset="0"/>
              </a:rPr>
              <a:t> no puedo con ellos”</a:t>
            </a:r>
          </a:p>
          <a:p>
            <a:pPr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s-ES" altLang="es-ES" i="1" dirty="0">
                <a:solidFill>
                  <a:srgbClr val="006666"/>
                </a:solidFill>
                <a:latin typeface="Fontana ND Cc OsF Semibold" pitchFamily="2" charset="0"/>
              </a:rPr>
              <a:t>“Pero que violento!!! De cinco billetes, solo en uno aparece una mujer, esto es inaceptable!!! #</a:t>
            </a:r>
            <a:r>
              <a:rPr lang="es-ES" altLang="es-ES" b="1" i="1" dirty="0">
                <a:solidFill>
                  <a:srgbClr val="006666"/>
                </a:solidFill>
                <a:latin typeface="Fontana ND Cc OsF Semibold" pitchFamily="2" charset="0"/>
              </a:rPr>
              <a:t>feminazi</a:t>
            </a:r>
            <a:r>
              <a:rPr lang="es-ES" altLang="es-ES" i="1" dirty="0">
                <a:solidFill>
                  <a:srgbClr val="006666"/>
                </a:solidFill>
                <a:latin typeface="Fontana ND Cc OsF Semibold" pitchFamily="2" charset="0"/>
              </a:rPr>
              <a:t>”</a:t>
            </a:r>
            <a:endParaRPr lang="es-ES" altLang="es-ES" sz="3400" i="1" dirty="0">
              <a:solidFill>
                <a:srgbClr val="006666"/>
              </a:solidFill>
              <a:latin typeface="Fontana ND Cc OsF Semibold" pitchFamily="2" charset="0"/>
            </a:endParaRPr>
          </a:p>
          <a:p>
            <a:endParaRPr lang="es-ES" altLang="es-ES" dirty="0">
              <a:solidFill>
                <a:srgbClr val="006666"/>
              </a:solidFill>
              <a:latin typeface="Fontana ND Cc OsF Semibold" pitchFamily="2" charset="0"/>
            </a:endParaRPr>
          </a:p>
          <a:p>
            <a:endParaRPr lang="es-ES" dirty="0"/>
          </a:p>
          <a:p>
            <a:endParaRPr lang="es-ES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DB0DE630-7CF7-46C4-8222-947DA412E655}"/>
              </a:ext>
            </a:extLst>
          </p:cNvPr>
          <p:cNvSpPr txBox="1">
            <a:spLocks/>
          </p:cNvSpPr>
          <p:nvPr/>
        </p:nvSpPr>
        <p:spPr>
          <a:xfrm>
            <a:off x="609600" y="566875"/>
            <a:ext cx="10972800" cy="11430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s-ES" altLang="es-ES" b="1" kern="0" dirty="0">
                <a:solidFill>
                  <a:srgbClr val="006666"/>
                </a:solidFill>
                <a:latin typeface="Fontana ND Cc OsF Semibold" pitchFamily="2" charset="0"/>
              </a:rPr>
              <a:t>MACHISMO EN TWITTER</a:t>
            </a:r>
            <a:br>
              <a:rPr lang="es-ES" altLang="es-ES" kern="0" dirty="0">
                <a:solidFill>
                  <a:srgbClr val="006666"/>
                </a:solidFill>
                <a:latin typeface="Fontana ND Cc OsF Semibold" pitchFamily="2" charset="0"/>
              </a:rPr>
            </a:br>
            <a:endParaRPr lang="es-ES" kern="0" dirty="0"/>
          </a:p>
        </p:txBody>
      </p:sp>
    </p:spTree>
    <p:extLst>
      <p:ext uri="{BB962C8B-B14F-4D97-AF65-F5344CB8AC3E}">
        <p14:creationId xmlns:p14="http://schemas.microsoft.com/office/powerpoint/2010/main" val="31164285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DB0DE630-7CF7-46C4-8222-947DA412E655}"/>
              </a:ext>
            </a:extLst>
          </p:cNvPr>
          <p:cNvSpPr txBox="1">
            <a:spLocks/>
          </p:cNvSpPr>
          <p:nvPr/>
        </p:nvSpPr>
        <p:spPr>
          <a:xfrm>
            <a:off x="609600" y="566875"/>
            <a:ext cx="10972800" cy="11430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s-ES" altLang="es-ES" b="1" kern="0" dirty="0">
                <a:solidFill>
                  <a:srgbClr val="006666"/>
                </a:solidFill>
                <a:latin typeface="Fontana ND Cc OsF Semibold" pitchFamily="2" charset="0"/>
              </a:rPr>
              <a:t>GENERACIÓN DEL CORPUS</a:t>
            </a:r>
            <a:br>
              <a:rPr lang="es-ES" altLang="es-ES" kern="0" dirty="0">
                <a:solidFill>
                  <a:srgbClr val="006666"/>
                </a:solidFill>
                <a:latin typeface="Fontana ND Cc OsF Semibold" pitchFamily="2" charset="0"/>
              </a:rPr>
            </a:br>
            <a:endParaRPr lang="es-ES" kern="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D2F7BF1-718F-4708-8D2A-BE5D9F7EF2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7"/>
          <a:stretch/>
        </p:blipFill>
        <p:spPr>
          <a:xfrm>
            <a:off x="6333869" y="1889760"/>
            <a:ext cx="5542993" cy="4076145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41BF749C-B676-4923-AF11-8EB420116D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267" y="1889760"/>
            <a:ext cx="5706602" cy="4076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3357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42D3FC0-85A0-4718-B1BB-4C49537E99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39942"/>
            <a:ext cx="10972800" cy="4525963"/>
          </a:xfrm>
        </p:spPr>
        <p:txBody>
          <a:bodyPr/>
          <a:lstStyle/>
          <a:p>
            <a:pPr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s-ES" altLang="es-ES" sz="2800" dirty="0">
                <a:solidFill>
                  <a:srgbClr val="006666"/>
                </a:solidFill>
                <a:latin typeface="Fontana ND Cc OsF Semibold" pitchFamily="2" charset="0"/>
              </a:rPr>
              <a:t>Clasificación de tweets en los que el usuario que escribe el mensaje cita un contenido machista, en ocasiones con el que está en desacuerdo.</a:t>
            </a:r>
          </a:p>
          <a:p>
            <a:pPr lvl="1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s-ES" altLang="es-ES" sz="2400" i="1" dirty="0">
                <a:solidFill>
                  <a:srgbClr val="006666"/>
                </a:solidFill>
                <a:latin typeface="Fontana ND Cc OsF Semibold" pitchFamily="2" charset="0"/>
              </a:rPr>
              <a:t>“Pareces una puta con ese pantalón. - Mi hermano de 13 cuando me vio con un pantalón de cuero.”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altLang="es-ES" sz="2400" i="1" dirty="0">
                <a:solidFill>
                  <a:srgbClr val="006666"/>
                </a:solidFill>
                <a:latin typeface="Fontana ND Cc OsF Semibold" pitchFamily="2" charset="0"/>
              </a:rPr>
              <a:t>“Cada vez más a menudo (todos lo días) mi padre me dice que las mujeres no deberían recibir premios, trabajar en puestos superiores, que son putas, y que deben quedarse en casa y servir al hombre y criar hijos.</a:t>
            </a:r>
            <a:endParaRPr lang="es-ES" altLang="es-ES" sz="3000" dirty="0">
              <a:solidFill>
                <a:srgbClr val="006666"/>
              </a:solidFill>
              <a:latin typeface="Fontana ND Cc OsF Semibold" pitchFamily="2" charset="0"/>
            </a:endParaRPr>
          </a:p>
          <a:p>
            <a:endParaRPr lang="es-ES" altLang="es-ES" dirty="0">
              <a:solidFill>
                <a:srgbClr val="006666"/>
              </a:solidFill>
              <a:latin typeface="Fontana ND Cc OsF Semibold" pitchFamily="2" charset="0"/>
            </a:endParaRPr>
          </a:p>
          <a:p>
            <a:endParaRPr lang="es-ES" dirty="0"/>
          </a:p>
          <a:p>
            <a:endParaRPr lang="es-ES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DB0DE630-7CF7-46C4-8222-947DA412E655}"/>
              </a:ext>
            </a:extLst>
          </p:cNvPr>
          <p:cNvSpPr txBox="1">
            <a:spLocks/>
          </p:cNvSpPr>
          <p:nvPr/>
        </p:nvSpPr>
        <p:spPr>
          <a:xfrm>
            <a:off x="609600" y="566875"/>
            <a:ext cx="10972800" cy="11430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s-ES" altLang="es-ES" b="1" kern="0" dirty="0">
                <a:solidFill>
                  <a:srgbClr val="006666"/>
                </a:solidFill>
                <a:latin typeface="Fontana ND Cc OsF Semibold" pitchFamily="2" charset="0"/>
              </a:rPr>
              <a:t>DIFICULTADES EN EL ETIQUETADO</a:t>
            </a:r>
            <a:br>
              <a:rPr lang="es-ES" altLang="es-ES" kern="0" dirty="0">
                <a:solidFill>
                  <a:srgbClr val="006666"/>
                </a:solidFill>
                <a:latin typeface="Fontana ND Cc OsF Semibold" pitchFamily="2" charset="0"/>
              </a:rPr>
            </a:br>
            <a:endParaRPr lang="es-ES" kern="0" dirty="0"/>
          </a:p>
        </p:txBody>
      </p:sp>
    </p:spTree>
    <p:extLst>
      <p:ext uri="{BB962C8B-B14F-4D97-AF65-F5344CB8AC3E}">
        <p14:creationId xmlns:p14="http://schemas.microsoft.com/office/powerpoint/2010/main" val="18203765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42D3FC0-85A0-4718-B1BB-4C49537E99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39942"/>
            <a:ext cx="10972800" cy="4525963"/>
          </a:xfrm>
        </p:spPr>
        <p:txBody>
          <a:bodyPr/>
          <a:lstStyle/>
          <a:p>
            <a:pPr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s-ES" altLang="es-ES" dirty="0">
                <a:solidFill>
                  <a:srgbClr val="006666"/>
                </a:solidFill>
                <a:latin typeface="Fontana ND Cc OsF Semibold" pitchFamily="2" charset="0"/>
              </a:rPr>
              <a:t>Ambigüedad, sarcasmo e ironía: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altLang="es-ES" sz="2400" dirty="0">
                <a:solidFill>
                  <a:srgbClr val="006666"/>
                </a:solidFill>
                <a:latin typeface="Fontana ND Cc OsF Semibold" pitchFamily="2" charset="0"/>
              </a:rPr>
              <a:t>“</a:t>
            </a:r>
            <a:r>
              <a:rPr lang="es-ES" altLang="es-ES" sz="2400" i="1" dirty="0">
                <a:solidFill>
                  <a:srgbClr val="006666"/>
                </a:solidFill>
                <a:latin typeface="Fontana ND Cc OsF Semibold" pitchFamily="2" charset="0"/>
              </a:rPr>
              <a:t>@</a:t>
            </a:r>
            <a:r>
              <a:rPr lang="es-ES" altLang="es-ES" sz="2400" i="1" dirty="0" err="1">
                <a:solidFill>
                  <a:srgbClr val="006666"/>
                </a:solidFill>
                <a:latin typeface="Fontana ND Cc OsF Semibold" pitchFamily="2" charset="0"/>
              </a:rPr>
              <a:t>tonifreixa</a:t>
            </a:r>
            <a:r>
              <a:rPr lang="es-ES" altLang="es-ES" sz="2400" i="1" dirty="0">
                <a:solidFill>
                  <a:srgbClr val="006666"/>
                </a:solidFill>
                <a:latin typeface="Fontana ND Cc OsF Semibold" pitchFamily="2" charset="0"/>
              </a:rPr>
              <a:t> La zorra guardando las gallinas. ¡¡ Que se encargue Rosell ¡¡ Bueno..., cuando salga de la cárcel. Cinismo en grado máximo.”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altLang="es-ES" sz="2400" i="1" dirty="0">
                <a:solidFill>
                  <a:srgbClr val="006666"/>
                </a:solidFill>
                <a:latin typeface="Fontana ND Cc OsF Semibold" pitchFamily="2" charset="0"/>
              </a:rPr>
              <a:t>“@</a:t>
            </a:r>
            <a:r>
              <a:rPr lang="es-ES" altLang="es-ES" sz="2400" i="1" dirty="0" err="1">
                <a:solidFill>
                  <a:srgbClr val="006666"/>
                </a:solidFill>
                <a:latin typeface="Fontana ND Cc OsF Semibold" pitchFamily="2" charset="0"/>
              </a:rPr>
              <a:t>marijopellicer</a:t>
            </a:r>
            <a:r>
              <a:rPr lang="es-ES" altLang="es-ES" sz="2400" i="1" dirty="0">
                <a:solidFill>
                  <a:srgbClr val="006666"/>
                </a:solidFill>
                <a:latin typeface="Fontana ND Cc OsF Semibold" pitchFamily="2" charset="0"/>
              </a:rPr>
              <a:t> @</a:t>
            </a:r>
            <a:r>
              <a:rPr lang="es-ES" altLang="es-ES" sz="2400" i="1" dirty="0" err="1">
                <a:solidFill>
                  <a:srgbClr val="006666"/>
                </a:solidFill>
                <a:latin typeface="Fontana ND Cc OsF Semibold" pitchFamily="2" charset="0"/>
              </a:rPr>
              <a:t>radchiaru</a:t>
            </a:r>
            <a:r>
              <a:rPr lang="es-ES" altLang="es-ES" sz="2400" i="1" dirty="0">
                <a:solidFill>
                  <a:srgbClr val="006666"/>
                </a:solidFill>
                <a:latin typeface="Fontana ND Cc OsF Semibold" pitchFamily="2" charset="0"/>
              </a:rPr>
              <a:t> @\_</a:t>
            </a:r>
            <a:r>
              <a:rPr lang="es-ES" altLang="es-ES" sz="2400" i="1" dirty="0" err="1">
                <a:solidFill>
                  <a:srgbClr val="006666"/>
                </a:solidFill>
                <a:latin typeface="Fontana ND Cc OsF Semibold" pitchFamily="2" charset="0"/>
              </a:rPr>
              <a:t>lxuli</a:t>
            </a:r>
            <a:r>
              <a:rPr lang="es-ES" altLang="es-ES" sz="2400" i="1" dirty="0">
                <a:solidFill>
                  <a:srgbClr val="006666"/>
                </a:solidFill>
                <a:latin typeface="Fontana ND Cc OsF Semibold" pitchFamily="2" charset="0"/>
              </a:rPr>
              <a:t> </a:t>
            </a:r>
            <a:r>
              <a:rPr lang="es-ES" altLang="es-ES" sz="2400" i="1" dirty="0" err="1">
                <a:solidFill>
                  <a:srgbClr val="006666"/>
                </a:solidFill>
                <a:latin typeface="Fontana ND Cc OsF Semibold" pitchFamily="2" charset="0"/>
              </a:rPr>
              <a:t>Jajajaja</a:t>
            </a:r>
            <a:r>
              <a:rPr lang="es-ES" altLang="es-ES" sz="2400" i="1" dirty="0">
                <a:solidFill>
                  <a:srgbClr val="006666"/>
                </a:solidFill>
                <a:latin typeface="Fontana ND Cc OsF Semibold" pitchFamily="2" charset="0"/>
              </a:rPr>
              <a:t> si no sabes cuanto odio a las mujeres tengo por favor no veas enemigos donde no los hay.”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altLang="es-ES" sz="2400" i="1" dirty="0">
                <a:solidFill>
                  <a:srgbClr val="006666"/>
                </a:solidFill>
                <a:latin typeface="Fontana ND Cc OsF Semibold" pitchFamily="2" charset="0"/>
              </a:rPr>
              <a:t>Mucho feminismo pero a la primera de cambio..... </a:t>
            </a:r>
            <a:r>
              <a:rPr lang="es-ES" altLang="es-ES" sz="2400" i="1" dirty="0">
                <a:solidFill>
                  <a:srgbClr val="006666"/>
                </a:solidFill>
                <a:latin typeface="Fontana ND Cc OsF Semibold" pitchFamily="2" charset="0"/>
                <a:hlinkClick r:id="rId2"/>
              </a:rPr>
              <a:t>https://t.co/y2McecsgcT</a:t>
            </a:r>
            <a:endParaRPr lang="es-ES" altLang="es-ES" sz="2400" i="1" dirty="0">
              <a:solidFill>
                <a:srgbClr val="006666"/>
              </a:solidFill>
              <a:latin typeface="Fontana ND Cc OsF Semibold" pitchFamily="2" charset="0"/>
            </a:endParaRP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altLang="es-ES" sz="2400" i="1" dirty="0">
                <a:solidFill>
                  <a:srgbClr val="006666"/>
                </a:solidFill>
                <a:latin typeface="Fontana ND Cc OsF Semibold" pitchFamily="2" charset="0"/>
              </a:rPr>
              <a:t>Cuando subes a tu amiga la lagartona al Uber porque ya andaba </a:t>
            </a:r>
            <a:r>
              <a:rPr lang="es-ES" altLang="es-ES" sz="2400" i="1" dirty="0" err="1">
                <a:solidFill>
                  <a:srgbClr val="006666"/>
                </a:solidFill>
                <a:latin typeface="Fontana ND Cc OsF Semibold" pitchFamily="2" charset="0"/>
              </a:rPr>
              <a:t>malacopeando</a:t>
            </a:r>
            <a:r>
              <a:rPr lang="es-ES" altLang="es-ES" sz="2400" i="1" dirty="0">
                <a:solidFill>
                  <a:srgbClr val="006666"/>
                </a:solidFill>
                <a:latin typeface="Fontana ND Cc OsF Semibold" pitchFamily="2" charset="0"/>
              </a:rPr>
              <a:t> </a:t>
            </a:r>
            <a:r>
              <a:rPr lang="es-ES" altLang="es-ES" sz="2400" i="1" dirty="0">
                <a:solidFill>
                  <a:srgbClr val="006666"/>
                </a:solidFill>
                <a:latin typeface="Fontana ND Cc OsF Semibold" pitchFamily="2" charset="0"/>
                <a:hlinkClick r:id="rId3"/>
              </a:rPr>
              <a:t>https://t.co/DcnK5ZGuL4</a:t>
            </a:r>
            <a:endParaRPr lang="es-ES" altLang="es-ES" sz="2400" i="1" dirty="0">
              <a:solidFill>
                <a:srgbClr val="006666"/>
              </a:solidFill>
              <a:latin typeface="Fontana ND Cc OsF Semibold" pitchFamily="2" charset="0"/>
            </a:endParaRPr>
          </a:p>
          <a:p>
            <a:pPr lvl="1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s-ES" altLang="es-ES" sz="3000" dirty="0">
              <a:solidFill>
                <a:srgbClr val="006666"/>
              </a:solidFill>
              <a:latin typeface="Fontana ND Cc OsF Semibold" pitchFamily="2" charset="0"/>
            </a:endParaRPr>
          </a:p>
          <a:p>
            <a:endParaRPr lang="es-ES" altLang="es-ES" dirty="0">
              <a:solidFill>
                <a:srgbClr val="006666"/>
              </a:solidFill>
              <a:latin typeface="Fontana ND Cc OsF Semibold" pitchFamily="2" charset="0"/>
            </a:endParaRPr>
          </a:p>
          <a:p>
            <a:endParaRPr lang="es-ES" dirty="0"/>
          </a:p>
          <a:p>
            <a:endParaRPr lang="es-ES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DB0DE630-7CF7-46C4-8222-947DA412E655}"/>
              </a:ext>
            </a:extLst>
          </p:cNvPr>
          <p:cNvSpPr txBox="1">
            <a:spLocks/>
          </p:cNvSpPr>
          <p:nvPr/>
        </p:nvSpPr>
        <p:spPr>
          <a:xfrm>
            <a:off x="609600" y="566875"/>
            <a:ext cx="10972800" cy="11430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s-ES" altLang="es-ES" b="1" kern="0" dirty="0">
                <a:solidFill>
                  <a:srgbClr val="006666"/>
                </a:solidFill>
                <a:latin typeface="Fontana ND Cc OsF Semibold" pitchFamily="2" charset="0"/>
              </a:rPr>
              <a:t>DIFICULTADES EN EL ETIQUETADO</a:t>
            </a:r>
            <a:br>
              <a:rPr lang="es-ES" altLang="es-ES" kern="0" dirty="0">
                <a:solidFill>
                  <a:srgbClr val="006666"/>
                </a:solidFill>
                <a:latin typeface="Fontana ND Cc OsF Semibold" pitchFamily="2" charset="0"/>
              </a:rPr>
            </a:br>
            <a:endParaRPr lang="es-ES" kern="0" dirty="0"/>
          </a:p>
        </p:txBody>
      </p:sp>
    </p:spTree>
    <p:extLst>
      <p:ext uri="{BB962C8B-B14F-4D97-AF65-F5344CB8AC3E}">
        <p14:creationId xmlns:p14="http://schemas.microsoft.com/office/powerpoint/2010/main" val="5322270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3B37C8-9B6A-498B-B0AB-D449CA47B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1656A788-CCCE-4508-B8FB-D4DDD4CA48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36863" y="1278994"/>
            <a:ext cx="6518273" cy="4300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6369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6ABA48-49A7-4DC1-B5E5-5AD77A0E4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0DC2B53B-87EA-4286-A2BE-C2A1C9B27C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5637" y="910014"/>
            <a:ext cx="6760726" cy="5037972"/>
          </a:xfrm>
        </p:spPr>
      </p:pic>
    </p:spTree>
    <p:extLst>
      <p:ext uri="{BB962C8B-B14F-4D97-AF65-F5344CB8AC3E}">
        <p14:creationId xmlns:p14="http://schemas.microsoft.com/office/powerpoint/2010/main" val="121117949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E49EC7-95AA-4794-9359-57A3C8C68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4732E6E5-6E21-468A-A8D6-1FB3379E84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22094" y="840703"/>
            <a:ext cx="6147811" cy="5176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3274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42D3FC0-85A0-4718-B1BB-4C49537E99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39942"/>
            <a:ext cx="10972800" cy="4525963"/>
          </a:xfrm>
        </p:spPr>
        <p:txBody>
          <a:bodyPr/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altLang="es-ES" sz="2200" dirty="0">
                <a:solidFill>
                  <a:srgbClr val="006666"/>
                </a:solidFill>
                <a:latin typeface="Fontana ND Cc OsF Semibold" pitchFamily="2" charset="0"/>
              </a:rPr>
              <a:t>display </a:t>
            </a:r>
            <a:r>
              <a:rPr lang="es-ES" altLang="es-ES" sz="2200" dirty="0" err="1">
                <a:solidFill>
                  <a:srgbClr val="006666"/>
                </a:solidFill>
                <a:latin typeface="Fontana ND Cc OsF Semibold" pitchFamily="2" charset="0"/>
              </a:rPr>
              <a:t>text</a:t>
            </a:r>
            <a:r>
              <a:rPr lang="es-ES" altLang="es-ES" sz="2200" dirty="0">
                <a:solidFill>
                  <a:srgbClr val="006666"/>
                </a:solidFill>
                <a:latin typeface="Fontana ND Cc OsF Semibold" pitchFamily="2" charset="0"/>
              </a:rPr>
              <a:t> </a:t>
            </a:r>
            <a:r>
              <a:rPr lang="es-ES" altLang="es-ES" sz="2200" dirty="0" err="1">
                <a:solidFill>
                  <a:srgbClr val="006666"/>
                </a:solidFill>
                <a:latin typeface="Fontana ND Cc OsF Semibold" pitchFamily="2" charset="0"/>
              </a:rPr>
              <a:t>width</a:t>
            </a:r>
            <a:r>
              <a:rPr lang="es-ES" altLang="es-ES" sz="2200" dirty="0">
                <a:solidFill>
                  <a:srgbClr val="006666"/>
                </a:solidFill>
                <a:latin typeface="Fontana ND Cc OsF Semibold" pitchFamily="2" charset="0"/>
              </a:rPr>
              <a:t>: número de caracteres del tweet.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altLang="es-ES" sz="2200" dirty="0" err="1">
                <a:solidFill>
                  <a:srgbClr val="006666"/>
                </a:solidFill>
                <a:latin typeface="Fontana ND Cc OsF Semibold" pitchFamily="2" charset="0"/>
              </a:rPr>
              <a:t>favorite</a:t>
            </a:r>
            <a:r>
              <a:rPr lang="es-ES" altLang="es-ES" sz="2200" dirty="0">
                <a:solidFill>
                  <a:srgbClr val="006666"/>
                </a:solidFill>
                <a:latin typeface="Fontana ND Cc OsF Semibold" pitchFamily="2" charset="0"/>
              </a:rPr>
              <a:t> </a:t>
            </a:r>
            <a:r>
              <a:rPr lang="es-ES" altLang="es-ES" sz="2200" dirty="0" err="1">
                <a:solidFill>
                  <a:srgbClr val="006666"/>
                </a:solidFill>
                <a:latin typeface="Fontana ND Cc OsF Semibold" pitchFamily="2" charset="0"/>
              </a:rPr>
              <a:t>count</a:t>
            </a:r>
            <a:r>
              <a:rPr lang="es-ES" altLang="es-ES" sz="2200" dirty="0">
                <a:solidFill>
                  <a:srgbClr val="006666"/>
                </a:solidFill>
                <a:latin typeface="Fontana ND Cc OsF Semibold" pitchFamily="2" charset="0"/>
              </a:rPr>
              <a:t>: número de veces que el tweet ha sido marcado como favorito.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altLang="es-ES" sz="2200" dirty="0" err="1">
                <a:solidFill>
                  <a:srgbClr val="006666"/>
                </a:solidFill>
                <a:latin typeface="Fontana ND Cc OsF Semibold" pitchFamily="2" charset="0"/>
              </a:rPr>
              <a:t>retweet</a:t>
            </a:r>
            <a:r>
              <a:rPr lang="es-ES" altLang="es-ES" sz="2200" dirty="0">
                <a:solidFill>
                  <a:srgbClr val="006666"/>
                </a:solidFill>
                <a:latin typeface="Fontana ND Cc OsF Semibold" pitchFamily="2" charset="0"/>
              </a:rPr>
              <a:t> </a:t>
            </a:r>
            <a:r>
              <a:rPr lang="es-ES" altLang="es-ES" sz="2200" dirty="0" err="1">
                <a:solidFill>
                  <a:srgbClr val="006666"/>
                </a:solidFill>
                <a:latin typeface="Fontana ND Cc OsF Semibold" pitchFamily="2" charset="0"/>
              </a:rPr>
              <a:t>count</a:t>
            </a:r>
            <a:r>
              <a:rPr lang="es-ES" altLang="es-ES" sz="2200" dirty="0">
                <a:solidFill>
                  <a:srgbClr val="006666"/>
                </a:solidFill>
                <a:latin typeface="Fontana ND Cc OsF Semibold" pitchFamily="2" charset="0"/>
              </a:rPr>
              <a:t>: número de veces que el tweet ha sido </a:t>
            </a:r>
            <a:r>
              <a:rPr lang="es-ES" altLang="es-ES" sz="2200" dirty="0" err="1">
                <a:solidFill>
                  <a:srgbClr val="006666"/>
                </a:solidFill>
                <a:latin typeface="Fontana ND Cc OsF Semibold" pitchFamily="2" charset="0"/>
              </a:rPr>
              <a:t>retwiteado</a:t>
            </a:r>
            <a:r>
              <a:rPr lang="es-ES" altLang="es-ES" sz="2200" dirty="0">
                <a:solidFill>
                  <a:srgbClr val="006666"/>
                </a:solidFill>
                <a:latin typeface="Fontana ND Cc OsF Semibold" pitchFamily="2" charset="0"/>
              </a:rPr>
              <a:t>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altLang="es-ES" sz="2200" dirty="0" err="1">
                <a:solidFill>
                  <a:srgbClr val="006666"/>
                </a:solidFill>
                <a:latin typeface="Fontana ND Cc OsF Semibold" pitchFamily="2" charset="0"/>
              </a:rPr>
              <a:t>followers</a:t>
            </a:r>
            <a:r>
              <a:rPr lang="es-ES" altLang="es-ES" sz="2200" dirty="0">
                <a:solidFill>
                  <a:srgbClr val="006666"/>
                </a:solidFill>
                <a:latin typeface="Fontana ND Cc OsF Semibold" pitchFamily="2" charset="0"/>
              </a:rPr>
              <a:t> </a:t>
            </a:r>
            <a:r>
              <a:rPr lang="es-ES" altLang="es-ES" sz="2200" dirty="0" err="1">
                <a:solidFill>
                  <a:srgbClr val="006666"/>
                </a:solidFill>
                <a:latin typeface="Fontana ND Cc OsF Semibold" pitchFamily="2" charset="0"/>
              </a:rPr>
              <a:t>count</a:t>
            </a:r>
            <a:r>
              <a:rPr lang="es-ES" altLang="es-ES" sz="2200" dirty="0">
                <a:solidFill>
                  <a:srgbClr val="006666"/>
                </a:solidFill>
                <a:latin typeface="Fontana ND Cc OsF Semibold" pitchFamily="2" charset="0"/>
              </a:rPr>
              <a:t>: número de seguidores del usuario que publica el tweet.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altLang="es-ES" sz="2200" dirty="0" err="1">
                <a:solidFill>
                  <a:srgbClr val="006666"/>
                </a:solidFill>
                <a:latin typeface="Fontana ND Cc OsF Semibold" pitchFamily="2" charset="0"/>
              </a:rPr>
              <a:t>friends</a:t>
            </a:r>
            <a:r>
              <a:rPr lang="es-ES" altLang="es-ES" sz="2200" dirty="0">
                <a:solidFill>
                  <a:srgbClr val="006666"/>
                </a:solidFill>
                <a:latin typeface="Fontana ND Cc OsF Semibold" pitchFamily="2" charset="0"/>
              </a:rPr>
              <a:t> </a:t>
            </a:r>
            <a:r>
              <a:rPr lang="es-ES" altLang="es-ES" sz="2200" dirty="0" err="1">
                <a:solidFill>
                  <a:srgbClr val="006666"/>
                </a:solidFill>
                <a:latin typeface="Fontana ND Cc OsF Semibold" pitchFamily="2" charset="0"/>
              </a:rPr>
              <a:t>count</a:t>
            </a:r>
            <a:r>
              <a:rPr lang="es-ES" altLang="es-ES" sz="2200" dirty="0">
                <a:solidFill>
                  <a:srgbClr val="006666"/>
                </a:solidFill>
                <a:latin typeface="Fontana ND Cc OsF Semibold" pitchFamily="2" charset="0"/>
              </a:rPr>
              <a:t>: número de personas seguidas por el usuario que publica el tweet.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altLang="es-ES" sz="2200" dirty="0" err="1">
                <a:solidFill>
                  <a:srgbClr val="006666"/>
                </a:solidFill>
                <a:latin typeface="Fontana ND Cc OsF Semibold" pitchFamily="2" charset="0"/>
              </a:rPr>
              <a:t>listed</a:t>
            </a:r>
            <a:r>
              <a:rPr lang="es-ES" altLang="es-ES" sz="2200" dirty="0">
                <a:solidFill>
                  <a:srgbClr val="006666"/>
                </a:solidFill>
                <a:latin typeface="Fontana ND Cc OsF Semibold" pitchFamily="2" charset="0"/>
              </a:rPr>
              <a:t> </a:t>
            </a:r>
            <a:r>
              <a:rPr lang="es-ES" altLang="es-ES" sz="2200" dirty="0" err="1">
                <a:solidFill>
                  <a:srgbClr val="006666"/>
                </a:solidFill>
                <a:latin typeface="Fontana ND Cc OsF Semibold" pitchFamily="2" charset="0"/>
              </a:rPr>
              <a:t>count</a:t>
            </a:r>
            <a:r>
              <a:rPr lang="es-ES" altLang="es-ES" sz="2200" dirty="0">
                <a:solidFill>
                  <a:srgbClr val="006666"/>
                </a:solidFill>
                <a:latin typeface="Fontana ND Cc OsF Semibold" pitchFamily="2" charset="0"/>
              </a:rPr>
              <a:t>: número de listas en las que está inscrito el usuario que publica el tweet.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altLang="es-ES" sz="2200" dirty="0" err="1">
                <a:solidFill>
                  <a:srgbClr val="006666"/>
                </a:solidFill>
                <a:latin typeface="Fontana ND Cc OsF Semibold" pitchFamily="2" charset="0"/>
              </a:rPr>
              <a:t>statuses</a:t>
            </a:r>
            <a:r>
              <a:rPr lang="es-ES" altLang="es-ES" sz="2200" dirty="0">
                <a:solidFill>
                  <a:srgbClr val="006666"/>
                </a:solidFill>
                <a:latin typeface="Fontana ND Cc OsF Semibold" pitchFamily="2" charset="0"/>
              </a:rPr>
              <a:t> </a:t>
            </a:r>
            <a:r>
              <a:rPr lang="es-ES" altLang="es-ES" sz="2200" dirty="0" err="1">
                <a:solidFill>
                  <a:srgbClr val="006666"/>
                </a:solidFill>
                <a:latin typeface="Fontana ND Cc OsF Semibold" pitchFamily="2" charset="0"/>
              </a:rPr>
              <a:t>count</a:t>
            </a:r>
            <a:r>
              <a:rPr lang="es-ES" altLang="es-ES" sz="2200" dirty="0">
                <a:solidFill>
                  <a:srgbClr val="006666"/>
                </a:solidFill>
                <a:latin typeface="Fontana ND Cc OsF Semibold" pitchFamily="2" charset="0"/>
              </a:rPr>
              <a:t>: número de tweets publicados por el usuario que publicó el tweet.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altLang="es-ES" sz="2200" dirty="0" err="1">
                <a:solidFill>
                  <a:srgbClr val="006666"/>
                </a:solidFill>
                <a:latin typeface="Fontana ND Cc OsF Semibold" pitchFamily="2" charset="0"/>
              </a:rPr>
              <a:t>favourites</a:t>
            </a:r>
            <a:r>
              <a:rPr lang="es-ES" altLang="es-ES" sz="2200" dirty="0">
                <a:solidFill>
                  <a:srgbClr val="006666"/>
                </a:solidFill>
                <a:latin typeface="Fontana ND Cc OsF Semibold" pitchFamily="2" charset="0"/>
              </a:rPr>
              <a:t> </a:t>
            </a:r>
            <a:r>
              <a:rPr lang="es-ES" altLang="es-ES" sz="2200" dirty="0" err="1">
                <a:solidFill>
                  <a:srgbClr val="006666"/>
                </a:solidFill>
                <a:latin typeface="Fontana ND Cc OsF Semibold" pitchFamily="2" charset="0"/>
              </a:rPr>
              <a:t>count</a:t>
            </a:r>
            <a:r>
              <a:rPr lang="es-ES" altLang="es-ES" sz="2200" dirty="0">
                <a:solidFill>
                  <a:srgbClr val="006666"/>
                </a:solidFill>
                <a:latin typeface="Fontana ND Cc OsF Semibold" pitchFamily="2" charset="0"/>
              </a:rPr>
              <a:t>: número de tweets que el usuario que publicó el tweet marcó como favorito.</a:t>
            </a:r>
          </a:p>
          <a:p>
            <a:endParaRPr lang="es-ES" dirty="0"/>
          </a:p>
          <a:p>
            <a:endParaRPr lang="es-ES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DB0DE630-7CF7-46C4-8222-947DA412E655}"/>
              </a:ext>
            </a:extLst>
          </p:cNvPr>
          <p:cNvSpPr txBox="1">
            <a:spLocks/>
          </p:cNvSpPr>
          <p:nvPr/>
        </p:nvSpPr>
        <p:spPr>
          <a:xfrm>
            <a:off x="609600" y="566875"/>
            <a:ext cx="10972800" cy="11430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s-ES" altLang="es-ES" b="1" kern="0" dirty="0">
                <a:solidFill>
                  <a:srgbClr val="006666"/>
                </a:solidFill>
                <a:latin typeface="Fontana ND Cc OsF Semibold" pitchFamily="2" charset="0"/>
              </a:rPr>
              <a:t>ATRIBUTOS NUMÉRICOS</a:t>
            </a:r>
            <a:br>
              <a:rPr lang="es-ES" altLang="es-ES" kern="0" dirty="0">
                <a:solidFill>
                  <a:srgbClr val="006666"/>
                </a:solidFill>
                <a:latin typeface="Fontana ND Cc OsF Semibold" pitchFamily="2" charset="0"/>
              </a:rPr>
            </a:br>
            <a:endParaRPr lang="es-ES" kern="0" dirty="0"/>
          </a:p>
        </p:txBody>
      </p:sp>
    </p:spTree>
    <p:extLst>
      <p:ext uri="{BB962C8B-B14F-4D97-AF65-F5344CB8AC3E}">
        <p14:creationId xmlns:p14="http://schemas.microsoft.com/office/powerpoint/2010/main" val="197542246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42D3FC0-85A0-4718-B1BB-4C49537E99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39942"/>
            <a:ext cx="10972800" cy="4525963"/>
          </a:xfrm>
        </p:spPr>
        <p:txBody>
          <a:bodyPr/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altLang="es-ES" sz="2400" dirty="0" err="1">
                <a:solidFill>
                  <a:srgbClr val="006666"/>
                </a:solidFill>
                <a:latin typeface="Fontana ND Cc OsF Semibold" pitchFamily="2" charset="0"/>
              </a:rPr>
              <a:t>source</a:t>
            </a:r>
            <a:r>
              <a:rPr lang="es-ES" altLang="es-ES" sz="2400" dirty="0">
                <a:solidFill>
                  <a:srgbClr val="006666"/>
                </a:solidFill>
                <a:latin typeface="Fontana ND Cc OsF Semibold" pitchFamily="2" charset="0"/>
              </a:rPr>
              <a:t>: tipo de dispositivo con el que se publica el tweet.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altLang="es-ES" sz="2400" dirty="0">
                <a:solidFill>
                  <a:srgbClr val="006666"/>
                </a:solidFill>
                <a:latin typeface="Fontana ND Cc OsF Semibold" pitchFamily="2" charset="0"/>
              </a:rPr>
              <a:t>respuesta: indica si el tweet es una respuesta a otro.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altLang="es-ES" sz="2400" dirty="0">
                <a:solidFill>
                  <a:srgbClr val="006666"/>
                </a:solidFill>
                <a:latin typeface="Fontana ND Cc OsF Semibold" pitchFamily="2" charset="0"/>
              </a:rPr>
              <a:t>respuesta </a:t>
            </a:r>
            <a:r>
              <a:rPr lang="es-ES" altLang="es-ES" sz="2400" dirty="0" err="1">
                <a:solidFill>
                  <a:srgbClr val="006666"/>
                </a:solidFill>
                <a:latin typeface="Fontana ND Cc OsF Semibold" pitchFamily="2" charset="0"/>
              </a:rPr>
              <a:t>screen</a:t>
            </a:r>
            <a:r>
              <a:rPr lang="es-ES" altLang="es-ES" sz="2400" dirty="0">
                <a:solidFill>
                  <a:srgbClr val="006666"/>
                </a:solidFill>
                <a:latin typeface="Fontana ND Cc OsF Semibold" pitchFamily="2" charset="0"/>
              </a:rPr>
              <a:t> </a:t>
            </a:r>
            <a:r>
              <a:rPr lang="es-ES" altLang="es-ES" sz="2400" dirty="0" err="1">
                <a:solidFill>
                  <a:srgbClr val="006666"/>
                </a:solidFill>
                <a:latin typeface="Fontana ND Cc OsF Semibold" pitchFamily="2" charset="0"/>
              </a:rPr>
              <a:t>name</a:t>
            </a:r>
            <a:r>
              <a:rPr lang="es-ES" altLang="es-ES" sz="2400" dirty="0">
                <a:solidFill>
                  <a:srgbClr val="006666"/>
                </a:solidFill>
                <a:latin typeface="Fontana ND Cc OsF Semibold" pitchFamily="2" charset="0"/>
              </a:rPr>
              <a:t>: nombre del usuario al que se responde.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altLang="es-ES" sz="2400" dirty="0" err="1">
                <a:solidFill>
                  <a:srgbClr val="006666"/>
                </a:solidFill>
                <a:latin typeface="Fontana ND Cc OsF Semibold" pitchFamily="2" charset="0"/>
              </a:rPr>
              <a:t>hastag</a:t>
            </a:r>
            <a:r>
              <a:rPr lang="es-ES" altLang="es-ES" sz="2400" dirty="0">
                <a:solidFill>
                  <a:srgbClr val="006666"/>
                </a:solidFill>
                <a:latin typeface="Fontana ND Cc OsF Semibold" pitchFamily="2" charset="0"/>
              </a:rPr>
              <a:t> </a:t>
            </a:r>
            <a:r>
              <a:rPr lang="es-ES" altLang="es-ES" sz="2400" dirty="0" err="1">
                <a:solidFill>
                  <a:srgbClr val="006666"/>
                </a:solidFill>
                <a:latin typeface="Fontana ND Cc OsF Semibold" pitchFamily="2" charset="0"/>
              </a:rPr>
              <a:t>presence</a:t>
            </a:r>
            <a:r>
              <a:rPr lang="es-ES" altLang="es-ES" sz="2400" dirty="0">
                <a:solidFill>
                  <a:srgbClr val="006666"/>
                </a:solidFill>
                <a:latin typeface="Fontana ND Cc OsF Semibold" pitchFamily="2" charset="0"/>
              </a:rPr>
              <a:t>: indica la presencia de </a:t>
            </a:r>
            <a:r>
              <a:rPr lang="es-ES" altLang="es-ES" sz="2400" dirty="0" err="1">
                <a:solidFill>
                  <a:srgbClr val="006666"/>
                </a:solidFill>
                <a:latin typeface="Fontana ND Cc OsF Semibold" pitchFamily="2" charset="0"/>
              </a:rPr>
              <a:t>hastags</a:t>
            </a:r>
            <a:r>
              <a:rPr lang="es-ES" altLang="es-ES" sz="2400" dirty="0">
                <a:solidFill>
                  <a:srgbClr val="006666"/>
                </a:solidFill>
                <a:latin typeface="Fontana ND Cc OsF Semibold" pitchFamily="2" charset="0"/>
              </a:rPr>
              <a:t> en el tweet.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altLang="es-ES" sz="2400" dirty="0" err="1">
                <a:solidFill>
                  <a:srgbClr val="006666"/>
                </a:solidFill>
                <a:latin typeface="Fontana ND Cc OsF Semibold" pitchFamily="2" charset="0"/>
              </a:rPr>
              <a:t>url</a:t>
            </a:r>
            <a:r>
              <a:rPr lang="es-ES" altLang="es-ES" sz="2400" dirty="0">
                <a:solidFill>
                  <a:srgbClr val="006666"/>
                </a:solidFill>
                <a:latin typeface="Fontana ND Cc OsF Semibold" pitchFamily="2" charset="0"/>
              </a:rPr>
              <a:t> </a:t>
            </a:r>
            <a:r>
              <a:rPr lang="es-ES" altLang="es-ES" sz="2400" dirty="0" err="1">
                <a:solidFill>
                  <a:srgbClr val="006666"/>
                </a:solidFill>
                <a:latin typeface="Fontana ND Cc OsF Semibold" pitchFamily="2" charset="0"/>
              </a:rPr>
              <a:t>presence</a:t>
            </a:r>
            <a:r>
              <a:rPr lang="es-ES" altLang="es-ES" sz="2400" dirty="0">
                <a:solidFill>
                  <a:srgbClr val="006666"/>
                </a:solidFill>
                <a:latin typeface="Fontana ND Cc OsF Semibold" pitchFamily="2" charset="0"/>
              </a:rPr>
              <a:t>: indica la presencia de </a:t>
            </a:r>
            <a:r>
              <a:rPr lang="es-ES" altLang="es-ES" sz="2400" dirty="0" err="1">
                <a:solidFill>
                  <a:srgbClr val="006666"/>
                </a:solidFill>
                <a:latin typeface="Fontana ND Cc OsF Semibold" pitchFamily="2" charset="0"/>
              </a:rPr>
              <a:t>URLs</a:t>
            </a:r>
            <a:r>
              <a:rPr lang="es-ES" altLang="es-ES" sz="2400" dirty="0">
                <a:solidFill>
                  <a:srgbClr val="006666"/>
                </a:solidFill>
                <a:latin typeface="Fontana ND Cc OsF Semibold" pitchFamily="2" charset="0"/>
              </a:rPr>
              <a:t> en el tweet.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altLang="es-ES" sz="2400" dirty="0">
                <a:solidFill>
                  <a:srgbClr val="006666"/>
                </a:solidFill>
                <a:latin typeface="Fontana ND Cc OsF Semibold" pitchFamily="2" charset="0"/>
              </a:rPr>
              <a:t>media </a:t>
            </a:r>
            <a:r>
              <a:rPr lang="es-ES" altLang="es-ES" sz="2400" dirty="0" err="1">
                <a:solidFill>
                  <a:srgbClr val="006666"/>
                </a:solidFill>
                <a:latin typeface="Fontana ND Cc OsF Semibold" pitchFamily="2" charset="0"/>
              </a:rPr>
              <a:t>type</a:t>
            </a:r>
            <a:r>
              <a:rPr lang="es-ES" altLang="es-ES" sz="2400" dirty="0">
                <a:solidFill>
                  <a:srgbClr val="006666"/>
                </a:solidFill>
                <a:latin typeface="Fontana ND Cc OsF Semibold" pitchFamily="2" charset="0"/>
              </a:rPr>
              <a:t>: indica si el tweet contiene </a:t>
            </a:r>
            <a:r>
              <a:rPr lang="es-ES" altLang="es-ES" sz="2400" dirty="0" err="1">
                <a:solidFill>
                  <a:srgbClr val="006666"/>
                </a:solidFill>
                <a:latin typeface="Fontana ND Cc OsF Semibold" pitchFamily="2" charset="0"/>
              </a:rPr>
              <a:t>imagenes</a:t>
            </a:r>
            <a:r>
              <a:rPr lang="es-ES" altLang="es-ES" sz="2400" dirty="0">
                <a:solidFill>
                  <a:srgbClr val="006666"/>
                </a:solidFill>
                <a:latin typeface="Fontana ND Cc OsF Semibold" pitchFamily="2" charset="0"/>
              </a:rPr>
              <a:t> o videos.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altLang="es-ES" sz="2400" dirty="0" err="1">
                <a:solidFill>
                  <a:srgbClr val="006666"/>
                </a:solidFill>
                <a:latin typeface="Fontana ND Cc OsF Semibold" pitchFamily="2" charset="0"/>
              </a:rPr>
              <a:t>mentions</a:t>
            </a:r>
            <a:r>
              <a:rPr lang="es-ES" altLang="es-ES" sz="2400" dirty="0">
                <a:solidFill>
                  <a:srgbClr val="006666"/>
                </a:solidFill>
                <a:latin typeface="Fontana ND Cc OsF Semibold" pitchFamily="2" charset="0"/>
              </a:rPr>
              <a:t> </a:t>
            </a:r>
            <a:r>
              <a:rPr lang="es-ES" altLang="es-ES" sz="2400" dirty="0" err="1">
                <a:solidFill>
                  <a:srgbClr val="006666"/>
                </a:solidFill>
                <a:latin typeface="Fontana ND Cc OsF Semibold" pitchFamily="2" charset="0"/>
              </a:rPr>
              <a:t>presence</a:t>
            </a:r>
            <a:r>
              <a:rPr lang="es-ES" altLang="es-ES" sz="2400" dirty="0">
                <a:solidFill>
                  <a:srgbClr val="006666"/>
                </a:solidFill>
                <a:latin typeface="Fontana ND Cc OsF Semibold" pitchFamily="2" charset="0"/>
              </a:rPr>
              <a:t>: indica la presencia de la mención a algún usuario en el tweet.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altLang="es-ES" sz="2400" dirty="0" err="1">
                <a:solidFill>
                  <a:srgbClr val="006666"/>
                </a:solidFill>
                <a:latin typeface="Fontana ND Cc OsF Semibold" pitchFamily="2" charset="0"/>
              </a:rPr>
              <a:t>verified</a:t>
            </a:r>
            <a:r>
              <a:rPr lang="es-ES" altLang="es-ES" sz="2400" dirty="0">
                <a:solidFill>
                  <a:srgbClr val="006666"/>
                </a:solidFill>
                <a:latin typeface="Fontana ND Cc OsF Semibold" pitchFamily="2" charset="0"/>
              </a:rPr>
              <a:t>: indica si el usuario que publica el tweet es verificado por Twitter.</a:t>
            </a:r>
            <a:endParaRPr lang="es-ES" sz="3600" dirty="0"/>
          </a:p>
          <a:p>
            <a:endParaRPr lang="es-ES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DB0DE630-7CF7-46C4-8222-947DA412E655}"/>
              </a:ext>
            </a:extLst>
          </p:cNvPr>
          <p:cNvSpPr txBox="1">
            <a:spLocks/>
          </p:cNvSpPr>
          <p:nvPr/>
        </p:nvSpPr>
        <p:spPr>
          <a:xfrm>
            <a:off x="609600" y="566875"/>
            <a:ext cx="10972800" cy="11430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s-ES" altLang="es-ES" b="1" kern="0" dirty="0">
                <a:solidFill>
                  <a:srgbClr val="006666"/>
                </a:solidFill>
                <a:latin typeface="Fontana ND Cc OsF Semibold" pitchFamily="2" charset="0"/>
              </a:rPr>
              <a:t>ATRIBUTOS CATEGÓRICOS</a:t>
            </a:r>
            <a:br>
              <a:rPr lang="es-ES" altLang="es-ES" kern="0" dirty="0">
                <a:solidFill>
                  <a:srgbClr val="006666"/>
                </a:solidFill>
                <a:latin typeface="Fontana ND Cc OsF Semibold" pitchFamily="2" charset="0"/>
              </a:rPr>
            </a:br>
            <a:endParaRPr lang="es-ES" kern="0" dirty="0"/>
          </a:p>
        </p:txBody>
      </p:sp>
    </p:spTree>
    <p:extLst>
      <p:ext uri="{BB962C8B-B14F-4D97-AF65-F5344CB8AC3E}">
        <p14:creationId xmlns:p14="http://schemas.microsoft.com/office/powerpoint/2010/main" val="338284349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42D3FC0-85A0-4718-B1BB-4C49537E99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39942"/>
            <a:ext cx="10972800" cy="4525963"/>
          </a:xfrm>
        </p:spPr>
        <p:txBody>
          <a:bodyPr/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altLang="es-ES" sz="2200" b="1" dirty="0">
                <a:solidFill>
                  <a:srgbClr val="006666"/>
                </a:solidFill>
                <a:latin typeface="Fontana ND Cc OsF Semibold" pitchFamily="2" charset="0"/>
              </a:rPr>
              <a:t>Línea base 1: </a:t>
            </a:r>
            <a:r>
              <a:rPr lang="es-ES" altLang="es-ES" sz="2200" dirty="0">
                <a:solidFill>
                  <a:srgbClr val="006666"/>
                </a:solidFill>
                <a:latin typeface="Fontana ND Cc OsF Semibold" pitchFamily="2" charset="0"/>
              </a:rPr>
              <a:t>Se clasifican todos los registros del test con la categoría mayoritaria.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altLang="es-ES" sz="2200" b="1" dirty="0">
                <a:solidFill>
                  <a:srgbClr val="006666"/>
                </a:solidFill>
                <a:latin typeface="Fontana ND Cc OsF Semibold" pitchFamily="2" charset="0"/>
              </a:rPr>
              <a:t>Línea base 2: </a:t>
            </a:r>
            <a:r>
              <a:rPr lang="es-ES" altLang="es-ES" sz="2200" dirty="0">
                <a:solidFill>
                  <a:srgbClr val="006666"/>
                </a:solidFill>
                <a:latin typeface="Fontana ND Cc OsF Semibold" pitchFamily="2" charset="0"/>
              </a:rPr>
              <a:t>Se utilizan solo los atributos </a:t>
            </a:r>
            <a:r>
              <a:rPr lang="es-ES" altLang="es-ES" sz="2200" dirty="0" err="1">
                <a:solidFill>
                  <a:srgbClr val="006666"/>
                </a:solidFill>
                <a:latin typeface="Fontana ND Cc OsF Semibold" pitchFamily="2" charset="0"/>
              </a:rPr>
              <a:t>tf-idf</a:t>
            </a:r>
            <a:r>
              <a:rPr lang="es-ES" altLang="es-ES" sz="2200" dirty="0">
                <a:solidFill>
                  <a:srgbClr val="006666"/>
                </a:solidFill>
                <a:latin typeface="Fontana ND Cc OsF Semibold" pitchFamily="2" charset="0"/>
              </a:rPr>
              <a:t> con una LR con la siguiente búsqueda de parámetros: </a:t>
            </a:r>
            <a:r>
              <a:rPr lang="es-ES" altLang="es-ES" sz="2200" i="1" dirty="0">
                <a:solidFill>
                  <a:srgbClr val="006666"/>
                </a:solidFill>
                <a:latin typeface="Fontana ND Cc OsF Semibold" pitchFamily="2" charset="0"/>
              </a:rPr>
              <a:t>C = [1, 10], </a:t>
            </a:r>
            <a:r>
              <a:rPr lang="es-ES" altLang="es-ES" sz="2200" i="1" dirty="0" err="1">
                <a:solidFill>
                  <a:srgbClr val="006666"/>
                </a:solidFill>
                <a:latin typeface="Fontana ND Cc OsF Semibold" pitchFamily="2" charset="0"/>
              </a:rPr>
              <a:t>class</a:t>
            </a:r>
            <a:r>
              <a:rPr lang="es-ES" altLang="es-ES" sz="2200" i="1" dirty="0">
                <a:solidFill>
                  <a:srgbClr val="006666"/>
                </a:solidFill>
                <a:latin typeface="Fontana ND Cc OsF Semibold" pitchFamily="2" charset="0"/>
              </a:rPr>
              <a:t> </a:t>
            </a:r>
            <a:r>
              <a:rPr lang="es-ES" altLang="es-ES" sz="2200" i="1" dirty="0" err="1">
                <a:solidFill>
                  <a:srgbClr val="006666"/>
                </a:solidFill>
                <a:latin typeface="Fontana ND Cc OsF Semibold" pitchFamily="2" charset="0"/>
              </a:rPr>
              <a:t>weight</a:t>
            </a:r>
            <a:r>
              <a:rPr lang="es-ES" altLang="es-ES" sz="2200" i="1" dirty="0">
                <a:solidFill>
                  <a:srgbClr val="006666"/>
                </a:solidFill>
                <a:latin typeface="Fontana ND Cc OsF Semibold" pitchFamily="2" charset="0"/>
              </a:rPr>
              <a:t>'= [</a:t>
            </a:r>
            <a:r>
              <a:rPr lang="es-ES" altLang="es-ES" sz="2200" i="1" dirty="0" err="1">
                <a:solidFill>
                  <a:srgbClr val="006666"/>
                </a:solidFill>
                <a:latin typeface="Fontana ND Cc OsF Semibold" pitchFamily="2" charset="0"/>
              </a:rPr>
              <a:t>None</a:t>
            </a:r>
            <a:r>
              <a:rPr lang="es-ES" altLang="es-ES" sz="2200" i="1" dirty="0">
                <a:solidFill>
                  <a:srgbClr val="006666"/>
                </a:solidFill>
                <a:latin typeface="Fontana ND Cc OsF Semibold" pitchFamily="2" charset="0"/>
              </a:rPr>
              <a:t>, '</a:t>
            </a:r>
            <a:r>
              <a:rPr lang="es-ES" altLang="es-ES" sz="2200" i="1" dirty="0" err="1">
                <a:solidFill>
                  <a:srgbClr val="006666"/>
                </a:solidFill>
                <a:latin typeface="Fontana ND Cc OsF Semibold" pitchFamily="2" charset="0"/>
              </a:rPr>
              <a:t>balanced</a:t>
            </a:r>
            <a:r>
              <a:rPr lang="es-ES" altLang="es-ES" sz="2200" i="1" dirty="0">
                <a:solidFill>
                  <a:srgbClr val="006666"/>
                </a:solidFill>
                <a:latin typeface="Fontana ND Cc OsF Semibold" pitchFamily="2" charset="0"/>
              </a:rPr>
              <a:t>']</a:t>
            </a:r>
            <a:r>
              <a:rPr lang="es-ES" altLang="es-ES" sz="2200" dirty="0">
                <a:solidFill>
                  <a:srgbClr val="006666"/>
                </a:solidFill>
                <a:latin typeface="Fontana ND Cc OsF Semibold" pitchFamily="2" charset="0"/>
              </a:rPr>
              <a:t>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altLang="es-ES" sz="2200" b="1" dirty="0">
                <a:solidFill>
                  <a:srgbClr val="006666"/>
                </a:solidFill>
                <a:latin typeface="Fontana ND Cc OsF Semibold" pitchFamily="2" charset="0"/>
              </a:rPr>
              <a:t>Regresión logística: </a:t>
            </a:r>
            <a:r>
              <a:rPr lang="es-ES" altLang="es-ES" sz="2200" dirty="0">
                <a:solidFill>
                  <a:srgbClr val="006666"/>
                </a:solidFill>
                <a:latin typeface="Fontana ND Cc OsF Semibold" pitchFamily="2" charset="0"/>
              </a:rPr>
              <a:t>Se utiliza LR con todos los atributos con la siguiente búsqueda de parámetros: </a:t>
            </a:r>
            <a:r>
              <a:rPr lang="es-ES" altLang="es-ES" sz="2200" i="1" dirty="0">
                <a:solidFill>
                  <a:srgbClr val="006666"/>
                </a:solidFill>
                <a:latin typeface="Fontana ND Cc OsF Semibold" pitchFamily="2" charset="0"/>
              </a:rPr>
              <a:t>C = [1, 10], </a:t>
            </a:r>
            <a:r>
              <a:rPr lang="es-ES" altLang="es-ES" sz="2200" i="1" dirty="0" err="1">
                <a:solidFill>
                  <a:srgbClr val="006666"/>
                </a:solidFill>
                <a:latin typeface="Fontana ND Cc OsF Semibold" pitchFamily="2" charset="0"/>
              </a:rPr>
              <a:t>class</a:t>
            </a:r>
            <a:r>
              <a:rPr lang="es-ES" altLang="es-ES" sz="2200" i="1" dirty="0">
                <a:solidFill>
                  <a:srgbClr val="006666"/>
                </a:solidFill>
                <a:latin typeface="Fontana ND Cc OsF Semibold" pitchFamily="2" charset="0"/>
              </a:rPr>
              <a:t> </a:t>
            </a:r>
            <a:r>
              <a:rPr lang="es-ES" altLang="es-ES" sz="2200" i="1" dirty="0" err="1">
                <a:solidFill>
                  <a:srgbClr val="006666"/>
                </a:solidFill>
                <a:latin typeface="Fontana ND Cc OsF Semibold" pitchFamily="2" charset="0"/>
              </a:rPr>
              <a:t>weight</a:t>
            </a:r>
            <a:r>
              <a:rPr lang="es-ES" altLang="es-ES" sz="2200" i="1" dirty="0">
                <a:solidFill>
                  <a:srgbClr val="006666"/>
                </a:solidFill>
                <a:latin typeface="Fontana ND Cc OsF Semibold" pitchFamily="2" charset="0"/>
              </a:rPr>
              <a:t>'= [</a:t>
            </a:r>
            <a:r>
              <a:rPr lang="es-ES" altLang="es-ES" sz="2200" i="1" dirty="0" err="1">
                <a:solidFill>
                  <a:srgbClr val="006666"/>
                </a:solidFill>
                <a:latin typeface="Fontana ND Cc OsF Semibold" pitchFamily="2" charset="0"/>
              </a:rPr>
              <a:t>None</a:t>
            </a:r>
            <a:r>
              <a:rPr lang="es-ES" altLang="es-ES" sz="2200" i="1" dirty="0">
                <a:solidFill>
                  <a:srgbClr val="006666"/>
                </a:solidFill>
                <a:latin typeface="Fontana ND Cc OsF Semibold" pitchFamily="2" charset="0"/>
              </a:rPr>
              <a:t>, '</a:t>
            </a:r>
            <a:r>
              <a:rPr lang="es-ES" altLang="es-ES" sz="2200" i="1" dirty="0" err="1">
                <a:solidFill>
                  <a:srgbClr val="006666"/>
                </a:solidFill>
                <a:latin typeface="Fontana ND Cc OsF Semibold" pitchFamily="2" charset="0"/>
              </a:rPr>
              <a:t>balanced</a:t>
            </a:r>
            <a:r>
              <a:rPr lang="es-ES" altLang="es-ES" sz="2200" i="1" dirty="0">
                <a:solidFill>
                  <a:srgbClr val="006666"/>
                </a:solidFill>
                <a:latin typeface="Fontana ND Cc OsF Semibold" pitchFamily="2" charset="0"/>
              </a:rPr>
              <a:t>']</a:t>
            </a:r>
            <a:r>
              <a:rPr lang="es-ES" altLang="es-ES" sz="2200" dirty="0">
                <a:solidFill>
                  <a:srgbClr val="006666"/>
                </a:solidFill>
                <a:latin typeface="Fontana ND Cc OsF Semibold" pitchFamily="2" charset="0"/>
              </a:rPr>
              <a:t>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altLang="es-ES" sz="2200" b="1" dirty="0" err="1">
                <a:solidFill>
                  <a:srgbClr val="006666"/>
                </a:solidFill>
                <a:latin typeface="Fontana ND Cc OsF Semibold" pitchFamily="2" charset="0"/>
              </a:rPr>
              <a:t>Random</a:t>
            </a:r>
            <a:r>
              <a:rPr lang="es-ES" altLang="es-ES" sz="2200" b="1" dirty="0">
                <a:solidFill>
                  <a:srgbClr val="006666"/>
                </a:solidFill>
                <a:latin typeface="Fontana ND Cc OsF Semibold" pitchFamily="2" charset="0"/>
              </a:rPr>
              <a:t> Forest: </a:t>
            </a:r>
            <a:r>
              <a:rPr lang="es-ES" altLang="es-ES" sz="2200" dirty="0">
                <a:solidFill>
                  <a:srgbClr val="006666"/>
                </a:solidFill>
                <a:latin typeface="Fontana ND Cc OsF Semibold" pitchFamily="2" charset="0"/>
              </a:rPr>
              <a:t>Se utiliza RF con todos los atributos con la siguiente búsqueda de parámetros: </a:t>
            </a:r>
            <a:r>
              <a:rPr lang="en-US" altLang="es-ES" sz="2200" i="1" dirty="0">
                <a:solidFill>
                  <a:srgbClr val="006666"/>
                </a:solidFill>
                <a:latin typeface="Fontana ND Cc OsF Semibold" pitchFamily="2" charset="0"/>
              </a:rPr>
              <a:t>n estimators- [250, 450], bootstrap'= (</a:t>
            </a:r>
            <a:r>
              <a:rPr lang="en-US" altLang="es-ES" sz="2200" i="1" dirty="0" err="1">
                <a:solidFill>
                  <a:srgbClr val="006666"/>
                </a:solidFill>
                <a:latin typeface="Fontana ND Cc OsF Semibold" pitchFamily="2" charset="0"/>
              </a:rPr>
              <a:t>True,False</a:t>
            </a:r>
            <a:r>
              <a:rPr lang="en-US" altLang="es-ES" sz="2200" i="1" dirty="0">
                <a:solidFill>
                  <a:srgbClr val="006666"/>
                </a:solidFill>
                <a:latin typeface="Fontana ND Cc OsF Semibold" pitchFamily="2" charset="0"/>
              </a:rPr>
              <a:t>), max depth'= [None, 30].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altLang="es-ES" sz="2200" b="1" dirty="0">
                <a:solidFill>
                  <a:srgbClr val="006666"/>
                </a:solidFill>
                <a:latin typeface="Fontana ND Cc OsF Semibold" pitchFamily="2" charset="0"/>
              </a:rPr>
              <a:t>SVM: </a:t>
            </a:r>
            <a:r>
              <a:rPr lang="es-ES" altLang="es-ES" sz="2200" dirty="0">
                <a:solidFill>
                  <a:srgbClr val="006666"/>
                </a:solidFill>
                <a:latin typeface="Fontana ND Cc OsF Semibold" pitchFamily="2" charset="0"/>
              </a:rPr>
              <a:t>Se utiliza SVM con todos los atributos con la siguiente búsqueda de parámetros: </a:t>
            </a:r>
            <a:r>
              <a:rPr lang="it-IT" altLang="es-ES" sz="2200" i="1" dirty="0">
                <a:solidFill>
                  <a:srgbClr val="006666"/>
                </a:solidFill>
                <a:latin typeface="Fontana ND Cc OsF Semibold" pitchFamily="2" charset="0"/>
              </a:rPr>
              <a:t>C = [1, 10, 100, 10000], gamma = [0.001, 0.1, 0.6, ‘auto‘, kernel = [‘rbf’, ‘linear’].</a:t>
            </a:r>
            <a:endParaRPr lang="es-ES" altLang="es-ES" sz="2200" dirty="0">
              <a:solidFill>
                <a:srgbClr val="006666"/>
              </a:solidFill>
              <a:latin typeface="Fontana ND Cc OsF Semibold" pitchFamily="2" charset="0"/>
            </a:endParaRP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DB0DE630-7CF7-46C4-8222-947DA412E655}"/>
              </a:ext>
            </a:extLst>
          </p:cNvPr>
          <p:cNvSpPr txBox="1">
            <a:spLocks/>
          </p:cNvSpPr>
          <p:nvPr/>
        </p:nvSpPr>
        <p:spPr>
          <a:xfrm>
            <a:off x="609600" y="566875"/>
            <a:ext cx="10972800" cy="11430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s-ES" altLang="es-ES" b="1" kern="0" dirty="0">
                <a:solidFill>
                  <a:srgbClr val="006666"/>
                </a:solidFill>
                <a:latin typeface="Fontana ND Cc OsF Semibold" pitchFamily="2" charset="0"/>
              </a:rPr>
              <a:t>CLASIFICACIÓN</a:t>
            </a:r>
            <a:br>
              <a:rPr lang="es-ES" altLang="es-ES" kern="0" dirty="0">
                <a:solidFill>
                  <a:srgbClr val="006666"/>
                </a:solidFill>
                <a:latin typeface="Fontana ND Cc OsF Semibold" pitchFamily="2" charset="0"/>
              </a:rPr>
            </a:br>
            <a:endParaRPr lang="es-ES" kern="0" dirty="0"/>
          </a:p>
        </p:txBody>
      </p:sp>
    </p:spTree>
    <p:extLst>
      <p:ext uri="{BB962C8B-B14F-4D97-AF65-F5344CB8AC3E}">
        <p14:creationId xmlns:p14="http://schemas.microsoft.com/office/powerpoint/2010/main" val="2139567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124534-2DBB-478F-B080-CDD943FC3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66875"/>
            <a:ext cx="10972800" cy="1143000"/>
          </a:xfrm>
        </p:spPr>
        <p:txBody>
          <a:bodyPr/>
          <a:lstStyle/>
          <a:p>
            <a:r>
              <a:rPr lang="es-ES" altLang="es-ES" b="1" dirty="0">
                <a:solidFill>
                  <a:srgbClr val="006666"/>
                </a:solidFill>
                <a:latin typeface="Fontana ND Cc OsF Semibold" pitchFamily="2" charset="0"/>
              </a:rPr>
              <a:t>MOTIVACIÓN</a:t>
            </a:r>
            <a:br>
              <a:rPr lang="es-ES" altLang="es-ES" dirty="0">
                <a:solidFill>
                  <a:srgbClr val="006666"/>
                </a:solidFill>
                <a:latin typeface="Fontana ND Cc OsF Semibold" pitchFamily="2" charset="0"/>
              </a:rPr>
            </a:br>
            <a:endParaRPr lang="es-E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8D524F0-2E75-4889-BDF3-FB812C9525C9}"/>
              </a:ext>
            </a:extLst>
          </p:cNvPr>
          <p:cNvSpPr txBox="1"/>
          <p:nvPr/>
        </p:nvSpPr>
        <p:spPr>
          <a:xfrm>
            <a:off x="1431635" y="1530886"/>
            <a:ext cx="5235865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altLang="es-ES" sz="2800" dirty="0">
                <a:solidFill>
                  <a:srgbClr val="006666"/>
                </a:solidFill>
                <a:latin typeface="Fontana ND Cc OsF Semibold" pitchFamily="2" charset="0"/>
              </a:rPr>
              <a:t>Crecimiento de las redes sociales y “ciber” conflictos</a:t>
            </a:r>
          </a:p>
          <a:p>
            <a:endParaRPr lang="es-ES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D3D139DE-8755-4761-A4A9-2E0BCB000D6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716" y="1393096"/>
            <a:ext cx="3053857" cy="2035904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E7EDD07D-A7E2-4CEB-AA56-412E838A7C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2242" y="2761992"/>
            <a:ext cx="3048405" cy="2021225"/>
          </a:xfrm>
          <a:prstGeom prst="rect">
            <a:avLst/>
          </a:prstGeom>
        </p:spPr>
      </p:pic>
      <p:sp>
        <p:nvSpPr>
          <p:cNvPr id="10" name="Marcador de contenido 2">
            <a:extLst>
              <a:ext uri="{FF2B5EF4-FFF2-40B4-BE49-F238E27FC236}">
                <a16:creationId xmlns:a16="http://schemas.microsoft.com/office/drawing/2014/main" id="{BE8A300F-33FA-4F6E-88C2-021576B8DF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8255" y="3481779"/>
            <a:ext cx="6742545" cy="1152234"/>
          </a:xfrm>
        </p:spPr>
        <p:txBody>
          <a:bodyPr/>
          <a:lstStyle/>
          <a:p>
            <a:pPr marL="0" indent="0">
              <a:buNone/>
            </a:pPr>
            <a:r>
              <a:rPr lang="es-ES" altLang="es-ES" sz="2800" dirty="0">
                <a:solidFill>
                  <a:srgbClr val="006666"/>
                </a:solidFill>
                <a:latin typeface="Fontana ND Cc OsF Semibold" pitchFamily="2" charset="0"/>
              </a:rPr>
              <a:t>Las mujeres tienen más del doble de probabilidades de sufrir acoso debido a su género (</a:t>
            </a:r>
            <a:r>
              <a:rPr lang="es-ES" altLang="es-ES" sz="2800" dirty="0" err="1">
                <a:solidFill>
                  <a:srgbClr val="006666"/>
                </a:solidFill>
                <a:latin typeface="Fontana ND Cc OsF Semibold" pitchFamily="2" charset="0"/>
              </a:rPr>
              <a:t>Duggan</a:t>
            </a:r>
            <a:r>
              <a:rPr lang="es-ES" altLang="es-ES" sz="2800" dirty="0">
                <a:solidFill>
                  <a:srgbClr val="006666"/>
                </a:solidFill>
                <a:latin typeface="Fontana ND Cc OsF Semibold" pitchFamily="2" charset="0"/>
              </a:rPr>
              <a:t>, 2017).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85944A71-4BB0-4225-87D6-710417A75C8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0941" y="4632108"/>
            <a:ext cx="2772903" cy="1845241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A141FE85-64B5-42D0-83CF-56E5F0F38494}"/>
              </a:ext>
            </a:extLst>
          </p:cNvPr>
          <p:cNvSpPr txBox="1"/>
          <p:nvPr/>
        </p:nvSpPr>
        <p:spPr>
          <a:xfrm>
            <a:off x="1431635" y="5112307"/>
            <a:ext cx="6881091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altLang="es-ES" sz="2800" dirty="0">
                <a:solidFill>
                  <a:srgbClr val="006666"/>
                </a:solidFill>
                <a:latin typeface="Fontana ND Cc OsF Semibold" pitchFamily="2" charset="0"/>
              </a:rPr>
              <a:t>Según un estudio (Amnistía internacional, 2017), Twitter es una red social tóxica para las mujeres.</a:t>
            </a:r>
          </a:p>
          <a:p>
            <a:endParaRPr lang="es-ES" altLang="es-ES" sz="3200" dirty="0">
              <a:solidFill>
                <a:srgbClr val="006666"/>
              </a:solidFill>
              <a:latin typeface="Fontana ND Cc OsF Semibold" pitchFamily="2" charset="0"/>
            </a:endParaRP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5419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 build="p"/>
      <p:bldP spid="1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DB0DE630-7CF7-46C4-8222-947DA412E655}"/>
              </a:ext>
            </a:extLst>
          </p:cNvPr>
          <p:cNvSpPr txBox="1">
            <a:spLocks/>
          </p:cNvSpPr>
          <p:nvPr/>
        </p:nvSpPr>
        <p:spPr>
          <a:xfrm>
            <a:off x="609600" y="566875"/>
            <a:ext cx="10972800" cy="11430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s-ES" altLang="es-ES" b="1" kern="0" dirty="0">
                <a:solidFill>
                  <a:srgbClr val="006666"/>
                </a:solidFill>
                <a:latin typeface="Fontana ND Cc OsF Semibold" pitchFamily="2" charset="0"/>
              </a:rPr>
              <a:t>RESULTADOS</a:t>
            </a:r>
            <a:br>
              <a:rPr lang="es-ES" altLang="es-ES" kern="0" dirty="0">
                <a:solidFill>
                  <a:srgbClr val="006666"/>
                </a:solidFill>
                <a:latin typeface="Fontana ND Cc OsF Semibold" pitchFamily="2" charset="0"/>
              </a:rPr>
            </a:br>
            <a:endParaRPr lang="es-ES" kern="0" dirty="0"/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6C568D8C-E21D-404A-A103-10B5F2501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9635" y="1646623"/>
            <a:ext cx="4508842" cy="678022"/>
          </a:xfrm>
        </p:spPr>
        <p:txBody>
          <a:bodyPr/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altLang="es-ES" b="1" dirty="0">
                <a:solidFill>
                  <a:srgbClr val="006666"/>
                </a:solidFill>
                <a:latin typeface="Fontana ND Cc OsF Semibold" pitchFamily="2" charset="0"/>
              </a:rPr>
              <a:t>RF (EXPERIMENTO 1):</a:t>
            </a:r>
            <a:endParaRPr lang="es-ES" sz="4000" dirty="0"/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DC5433BB-8D50-4BFE-8D44-434BD1AB2CCE}"/>
              </a:ext>
            </a:extLst>
          </p:cNvPr>
          <p:cNvSpPr txBox="1">
            <a:spLocks/>
          </p:cNvSpPr>
          <p:nvPr/>
        </p:nvSpPr>
        <p:spPr>
          <a:xfrm>
            <a:off x="6227079" y="1646623"/>
            <a:ext cx="4376444" cy="678022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altLang="es-ES" b="1" kern="0" dirty="0">
                <a:solidFill>
                  <a:srgbClr val="006666"/>
                </a:solidFill>
                <a:latin typeface="Fontana ND Cc OsF Semibold" pitchFamily="2" charset="0"/>
              </a:rPr>
              <a:t>LR (EXPERIMIENTO 1): </a:t>
            </a:r>
            <a:endParaRPr lang="es-ES" sz="4000" kern="0" dirty="0"/>
          </a:p>
        </p:txBody>
      </p:sp>
      <p:graphicFrame>
        <p:nvGraphicFramePr>
          <p:cNvPr id="9" name="Tabla 8">
            <a:extLst>
              <a:ext uri="{FF2B5EF4-FFF2-40B4-BE49-F238E27FC236}">
                <a16:creationId xmlns:a16="http://schemas.microsoft.com/office/drawing/2014/main" id="{8C2EC517-1BA3-4CA8-873B-079CEDC317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8561141"/>
              </p:ext>
            </p:extLst>
          </p:nvPr>
        </p:nvGraphicFramePr>
        <p:xfrm>
          <a:off x="738715" y="2939414"/>
          <a:ext cx="5072570" cy="14050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4310">
                  <a:extLst>
                    <a:ext uri="{9D8B030D-6E8A-4147-A177-3AD203B41FA5}">
                      <a16:colId xmlns:a16="http://schemas.microsoft.com/office/drawing/2014/main" val="2882765916"/>
                    </a:ext>
                  </a:extLst>
                </a:gridCol>
                <a:gridCol w="992505">
                  <a:extLst>
                    <a:ext uri="{9D8B030D-6E8A-4147-A177-3AD203B41FA5}">
                      <a16:colId xmlns:a16="http://schemas.microsoft.com/office/drawing/2014/main" val="1471376316"/>
                    </a:ext>
                  </a:extLst>
                </a:gridCol>
                <a:gridCol w="1121346">
                  <a:extLst>
                    <a:ext uri="{9D8B030D-6E8A-4147-A177-3AD203B41FA5}">
                      <a16:colId xmlns:a16="http://schemas.microsoft.com/office/drawing/2014/main" val="572362047"/>
                    </a:ext>
                  </a:extLst>
                </a:gridCol>
                <a:gridCol w="1494409">
                  <a:extLst>
                    <a:ext uri="{9D8B030D-6E8A-4147-A177-3AD203B41FA5}">
                      <a16:colId xmlns:a16="http://schemas.microsoft.com/office/drawing/2014/main" val="749983911"/>
                    </a:ext>
                  </a:extLst>
                </a:gridCol>
              </a:tblGrid>
              <a:tr h="399193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RF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DUDOSO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MACHISTA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NO_MACHISTA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5023386"/>
                  </a:ext>
                </a:extLst>
              </a:tr>
              <a:tr h="231112"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DUDOSO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7632227"/>
                  </a:ext>
                </a:extLst>
              </a:tr>
              <a:tr h="2311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1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MACHISTA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1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407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387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1295723"/>
                  </a:ext>
                </a:extLst>
              </a:tr>
              <a:tr h="2311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1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NO_MACHISTA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124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1350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1045267"/>
                  </a:ext>
                </a:extLst>
              </a:tr>
            </a:tbl>
          </a:graphicData>
        </a:graphic>
      </p:graphicFrame>
      <p:graphicFrame>
        <p:nvGraphicFramePr>
          <p:cNvPr id="10" name="Tabla 9">
            <a:extLst>
              <a:ext uri="{FF2B5EF4-FFF2-40B4-BE49-F238E27FC236}">
                <a16:creationId xmlns:a16="http://schemas.microsoft.com/office/drawing/2014/main" id="{0C99B16B-DF71-414F-9A19-6DF8BB01B2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77668"/>
              </p:ext>
            </p:extLst>
          </p:nvPr>
        </p:nvGraphicFramePr>
        <p:xfrm>
          <a:off x="6380715" y="2939414"/>
          <a:ext cx="5072570" cy="14050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4310">
                  <a:extLst>
                    <a:ext uri="{9D8B030D-6E8A-4147-A177-3AD203B41FA5}">
                      <a16:colId xmlns:a16="http://schemas.microsoft.com/office/drawing/2014/main" val="2882765916"/>
                    </a:ext>
                  </a:extLst>
                </a:gridCol>
                <a:gridCol w="992505">
                  <a:extLst>
                    <a:ext uri="{9D8B030D-6E8A-4147-A177-3AD203B41FA5}">
                      <a16:colId xmlns:a16="http://schemas.microsoft.com/office/drawing/2014/main" val="1471376316"/>
                    </a:ext>
                  </a:extLst>
                </a:gridCol>
                <a:gridCol w="1121346">
                  <a:extLst>
                    <a:ext uri="{9D8B030D-6E8A-4147-A177-3AD203B41FA5}">
                      <a16:colId xmlns:a16="http://schemas.microsoft.com/office/drawing/2014/main" val="572362047"/>
                    </a:ext>
                  </a:extLst>
                </a:gridCol>
                <a:gridCol w="1494409">
                  <a:extLst>
                    <a:ext uri="{9D8B030D-6E8A-4147-A177-3AD203B41FA5}">
                      <a16:colId xmlns:a16="http://schemas.microsoft.com/office/drawing/2014/main" val="749983911"/>
                    </a:ext>
                  </a:extLst>
                </a:gridCol>
              </a:tblGrid>
              <a:tr h="399193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RF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DUDOSO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MACHISTA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NO_MACHISTA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5023386"/>
                  </a:ext>
                </a:extLst>
              </a:tr>
              <a:tr h="231112"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DUDOSO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116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7632227"/>
                  </a:ext>
                </a:extLst>
              </a:tr>
              <a:tr h="2311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1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MACHISTA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1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479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247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1295723"/>
                  </a:ext>
                </a:extLst>
              </a:tr>
              <a:tr h="2311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1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NO_MACHISTA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250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solidFill>
                            <a:srgbClr val="006666"/>
                          </a:solidFill>
                          <a:latin typeface="Fontana ND Cc OsF Semibold" pitchFamily="2" charset="0"/>
                          <a:ea typeface="+mn-ea"/>
                          <a:cs typeface="+mn-cs"/>
                        </a:rPr>
                        <a:t>1169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10452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569327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42D3FC0-85A0-4718-B1BB-4C49537E99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39942"/>
            <a:ext cx="10972800" cy="4525963"/>
          </a:xfrm>
        </p:spPr>
        <p:txBody>
          <a:bodyPr/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altLang="es-ES" dirty="0">
                <a:solidFill>
                  <a:srgbClr val="006666"/>
                </a:solidFill>
                <a:latin typeface="Fontana ND Cc OsF Semibold" pitchFamily="2" charset="0"/>
              </a:rPr>
              <a:t>Empeoramiento SVM: se trabajan con 222 atributos en total antes de aplicar el algoritmo de clasificación.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altLang="es-ES" dirty="0">
                <a:solidFill>
                  <a:srgbClr val="006666"/>
                </a:solidFill>
                <a:latin typeface="Fontana ND Cc OsF Semibold" pitchFamily="2" charset="0"/>
              </a:rPr>
              <a:t>RF: precisión del método para detectar los tweets no machistas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altLang="es-ES" dirty="0">
                <a:solidFill>
                  <a:srgbClr val="006666"/>
                </a:solidFill>
                <a:latin typeface="Fontana ND Cc OsF Semibold" pitchFamily="2" charset="0"/>
              </a:rPr>
              <a:t>SVM y LR similares: frontera de decisión lineal.</a:t>
            </a:r>
          </a:p>
          <a:p>
            <a:endParaRPr lang="es-ES" dirty="0"/>
          </a:p>
          <a:p>
            <a:endParaRPr lang="es-ES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DB0DE630-7CF7-46C4-8222-947DA412E655}"/>
              </a:ext>
            </a:extLst>
          </p:cNvPr>
          <p:cNvSpPr txBox="1">
            <a:spLocks/>
          </p:cNvSpPr>
          <p:nvPr/>
        </p:nvSpPr>
        <p:spPr>
          <a:xfrm>
            <a:off x="609600" y="566875"/>
            <a:ext cx="10972800" cy="11430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s-ES" altLang="es-ES" b="1" kern="0" dirty="0">
                <a:solidFill>
                  <a:srgbClr val="006666"/>
                </a:solidFill>
                <a:latin typeface="Fontana ND Cc OsF Semibold" pitchFamily="2" charset="0"/>
              </a:rPr>
              <a:t>RESULTADOS</a:t>
            </a:r>
            <a:br>
              <a:rPr lang="es-ES" altLang="es-ES" kern="0" dirty="0">
                <a:solidFill>
                  <a:srgbClr val="006666"/>
                </a:solidFill>
                <a:latin typeface="Fontana ND Cc OsF Semibold" pitchFamily="2" charset="0"/>
              </a:rPr>
            </a:br>
            <a:endParaRPr lang="es-ES" kern="0" dirty="0"/>
          </a:p>
        </p:txBody>
      </p:sp>
    </p:spTree>
    <p:extLst>
      <p:ext uri="{BB962C8B-B14F-4D97-AF65-F5344CB8AC3E}">
        <p14:creationId xmlns:p14="http://schemas.microsoft.com/office/powerpoint/2010/main" val="243897643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DB0DE630-7CF7-46C4-8222-947DA412E655}"/>
              </a:ext>
            </a:extLst>
          </p:cNvPr>
          <p:cNvSpPr txBox="1">
            <a:spLocks/>
          </p:cNvSpPr>
          <p:nvPr/>
        </p:nvSpPr>
        <p:spPr>
          <a:xfrm>
            <a:off x="609600" y="566875"/>
            <a:ext cx="10972800" cy="11430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s-ES" altLang="es-ES" b="1" kern="0" dirty="0">
                <a:solidFill>
                  <a:srgbClr val="006666"/>
                </a:solidFill>
                <a:latin typeface="Fontana ND Cc OsF Semibold" pitchFamily="2" charset="0"/>
              </a:rPr>
              <a:t>RESULTADOS</a:t>
            </a:r>
            <a:br>
              <a:rPr lang="es-ES" altLang="es-ES" kern="0" dirty="0">
                <a:solidFill>
                  <a:srgbClr val="006666"/>
                </a:solidFill>
                <a:latin typeface="Fontana ND Cc OsF Semibold" pitchFamily="2" charset="0"/>
              </a:rPr>
            </a:br>
            <a:endParaRPr lang="es-ES" kern="0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E6468F57-8F6A-4CFB-BA40-A0E0919FDA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138" y="1709875"/>
            <a:ext cx="4976462" cy="4581250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23AC258B-0503-4A2A-B918-FD183DE97B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9442" y="1709875"/>
            <a:ext cx="4487115" cy="4581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35183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DB0DE630-7CF7-46C4-8222-947DA412E655}"/>
              </a:ext>
            </a:extLst>
          </p:cNvPr>
          <p:cNvSpPr txBox="1">
            <a:spLocks/>
          </p:cNvSpPr>
          <p:nvPr/>
        </p:nvSpPr>
        <p:spPr>
          <a:xfrm>
            <a:off x="609600" y="566875"/>
            <a:ext cx="10972800" cy="11430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s-ES" altLang="es-ES" b="1" kern="0" dirty="0">
                <a:solidFill>
                  <a:srgbClr val="006666"/>
                </a:solidFill>
                <a:latin typeface="Fontana ND Cc OsF Semibold" pitchFamily="2" charset="0"/>
              </a:rPr>
              <a:t>ANÁLISIS DE ERRORES</a:t>
            </a:r>
            <a:br>
              <a:rPr lang="es-ES" altLang="es-ES" kern="0" dirty="0">
                <a:solidFill>
                  <a:srgbClr val="006666"/>
                </a:solidFill>
                <a:latin typeface="Fontana ND Cc OsF Semibold" pitchFamily="2" charset="0"/>
              </a:rPr>
            </a:br>
            <a:endParaRPr lang="es-ES" kern="0" dirty="0"/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6C568D8C-E21D-404A-A103-10B5F2501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9634" y="1646623"/>
            <a:ext cx="10418446" cy="678022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es-ES" altLang="es-ES" b="1" i="1" dirty="0">
                <a:solidFill>
                  <a:srgbClr val="006666"/>
                </a:solidFill>
                <a:latin typeface="Fontana ND Cc OsF Semibold" pitchFamily="2" charset="0"/>
              </a:rPr>
              <a:t> </a:t>
            </a:r>
            <a:r>
              <a:rPr lang="es-ES" altLang="es-ES" i="1" dirty="0">
                <a:solidFill>
                  <a:srgbClr val="006666"/>
                </a:solidFill>
                <a:latin typeface="Fontana ND Cc OsF Semibold" pitchFamily="2" charset="0"/>
              </a:rPr>
              <a:t>“@damita2808 @berege7 @</a:t>
            </a:r>
            <a:r>
              <a:rPr lang="es-ES" altLang="es-ES" i="1" dirty="0" err="1">
                <a:solidFill>
                  <a:srgbClr val="006666"/>
                </a:solidFill>
                <a:latin typeface="Fontana ND Cc OsF Semibold" pitchFamily="2" charset="0"/>
              </a:rPr>
              <a:t>Mariagtriana</a:t>
            </a:r>
            <a:r>
              <a:rPr lang="es-ES" altLang="es-ES" i="1" dirty="0">
                <a:solidFill>
                  <a:srgbClr val="006666"/>
                </a:solidFill>
                <a:latin typeface="Fontana ND Cc OsF Semibold" pitchFamily="2" charset="0"/>
              </a:rPr>
              <a:t> Y los ojos? </a:t>
            </a:r>
            <a:r>
              <a:rPr lang="es-ES" altLang="es-ES" i="1" dirty="0" err="1">
                <a:solidFill>
                  <a:srgbClr val="006666"/>
                </a:solidFill>
                <a:latin typeface="Fontana ND Cc OsF Semibold" pitchFamily="2" charset="0"/>
              </a:rPr>
              <a:t>Uff</a:t>
            </a:r>
            <a:r>
              <a:rPr lang="es-ES" altLang="es-ES" i="1" dirty="0">
                <a:solidFill>
                  <a:srgbClr val="006666"/>
                </a:solidFill>
                <a:latin typeface="Fontana ND Cc OsF Semibold" pitchFamily="2" charset="0"/>
              </a:rPr>
              <a:t> demasiado dureza en la mirada para ser chica...no?”</a:t>
            </a:r>
            <a:endParaRPr lang="es-ES" sz="4000" i="1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005D33A-89EC-4725-A83F-592FDFD76C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4143687"/>
            <a:ext cx="11302366" cy="1281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020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124534-2DBB-478F-B080-CDD943FC3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66875"/>
            <a:ext cx="10972800" cy="1143000"/>
          </a:xfrm>
        </p:spPr>
        <p:txBody>
          <a:bodyPr/>
          <a:lstStyle/>
          <a:p>
            <a:r>
              <a:rPr lang="es-ES" altLang="es-ES" b="1" dirty="0">
                <a:solidFill>
                  <a:srgbClr val="006666"/>
                </a:solidFill>
                <a:latin typeface="Fontana ND Cc OsF Semibold" pitchFamily="2" charset="0"/>
              </a:rPr>
              <a:t>OBJETIVOS</a:t>
            </a:r>
            <a:br>
              <a:rPr lang="es-ES" altLang="es-ES" dirty="0">
                <a:solidFill>
                  <a:srgbClr val="006666"/>
                </a:solidFill>
                <a:latin typeface="Fontana ND Cc OsF Semibold" pitchFamily="2" charset="0"/>
              </a:rPr>
            </a:br>
            <a:endParaRPr lang="es-E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8D524F0-2E75-4889-BDF3-FB812C9525C9}"/>
              </a:ext>
            </a:extLst>
          </p:cNvPr>
          <p:cNvSpPr txBox="1"/>
          <p:nvPr/>
        </p:nvSpPr>
        <p:spPr>
          <a:xfrm>
            <a:off x="1431635" y="1530886"/>
            <a:ext cx="6881091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altLang="es-ES" sz="2800" dirty="0">
                <a:solidFill>
                  <a:srgbClr val="006666"/>
                </a:solidFill>
                <a:latin typeface="Fontana ND Cc OsF Semibold" pitchFamily="2" charset="0"/>
              </a:rPr>
              <a:t>Detectar señales textuales en castellano que conllevan lenguaje y actitudes machistas en redes sociales</a:t>
            </a:r>
          </a:p>
          <a:p>
            <a:endParaRPr lang="es-ES" dirty="0"/>
          </a:p>
        </p:txBody>
      </p:sp>
      <p:sp>
        <p:nvSpPr>
          <p:cNvPr id="10" name="Marcador de contenido 2">
            <a:extLst>
              <a:ext uri="{FF2B5EF4-FFF2-40B4-BE49-F238E27FC236}">
                <a16:creationId xmlns:a16="http://schemas.microsoft.com/office/drawing/2014/main" id="{BE8A300F-33FA-4F6E-88C2-021576B8DF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9169" y="3443679"/>
            <a:ext cx="7381632" cy="1152234"/>
          </a:xfrm>
        </p:spPr>
        <p:txBody>
          <a:bodyPr/>
          <a:lstStyle/>
          <a:p>
            <a:pPr marL="0" indent="0">
              <a:buNone/>
            </a:pPr>
            <a:r>
              <a:rPr lang="es-ES" altLang="es-ES" sz="2800" dirty="0">
                <a:solidFill>
                  <a:srgbClr val="006666"/>
                </a:solidFill>
                <a:latin typeface="Fontana ND Cc OsF Semibold" pitchFamily="2" charset="0"/>
              </a:rPr>
              <a:t>Desarrollo de un sistema de clasificación supervisada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A141FE85-64B5-42D0-83CF-56E5F0F38494}"/>
              </a:ext>
            </a:extLst>
          </p:cNvPr>
          <p:cNvSpPr txBox="1"/>
          <p:nvPr/>
        </p:nvSpPr>
        <p:spPr>
          <a:xfrm>
            <a:off x="1431635" y="5213907"/>
            <a:ext cx="6881091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altLang="es-ES" sz="2800" dirty="0">
                <a:solidFill>
                  <a:srgbClr val="006666"/>
                </a:solidFill>
                <a:latin typeface="Fontana ND Cc OsF Semibold" pitchFamily="2" charset="0"/>
              </a:rPr>
              <a:t>Medir el machismo en redes sociales</a:t>
            </a:r>
          </a:p>
          <a:p>
            <a:endParaRPr lang="es-ES" altLang="es-ES" sz="3200" dirty="0">
              <a:solidFill>
                <a:srgbClr val="006666"/>
              </a:solidFill>
              <a:latin typeface="Fontana ND Cc OsF Semibold" pitchFamily="2" charset="0"/>
            </a:endParaRPr>
          </a:p>
          <a:p>
            <a:endParaRPr lang="es-ES" dirty="0"/>
          </a:p>
        </p:txBody>
      </p:sp>
      <p:pic>
        <p:nvPicPr>
          <p:cNvPr id="4100" name="Picture 4" descr="Imagen relacionada">
            <a:extLst>
              <a:ext uri="{FF2B5EF4-FFF2-40B4-BE49-F238E27FC236}">
                <a16:creationId xmlns:a16="http://schemas.microsoft.com/office/drawing/2014/main" id="{69A0669A-D4C4-42CF-8FD0-9527123B8D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9834" y="1019000"/>
            <a:ext cx="2209800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61355980-41E7-4AF9-853B-C972FDCC789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583" y="2868003"/>
            <a:ext cx="2303585" cy="2303585"/>
          </a:xfrm>
          <a:prstGeom prst="rect">
            <a:avLst/>
          </a:prstGeom>
        </p:spPr>
      </p:pic>
      <p:pic>
        <p:nvPicPr>
          <p:cNvPr id="4102" name="Picture 6" descr="Resultado de imagen de redes sociales">
            <a:extLst>
              <a:ext uri="{FF2B5EF4-FFF2-40B4-BE49-F238E27FC236}">
                <a16:creationId xmlns:a16="http://schemas.microsoft.com/office/drawing/2014/main" id="{3A1A5289-F891-450F-BF77-CD8C83EFB3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4127519"/>
            <a:ext cx="4267200" cy="2399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4177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 build="p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>
            <a:extLst>
              <a:ext uri="{FF2B5EF4-FFF2-40B4-BE49-F238E27FC236}">
                <a16:creationId xmlns:a16="http://schemas.microsoft.com/office/drawing/2014/main" id="{DCB1739D-E442-4739-BC55-777C74D7BF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4829" y="516256"/>
            <a:ext cx="8993651" cy="232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s-ES_tradnl" altLang="ja-JP" sz="11500" b="1" dirty="0">
                <a:solidFill>
                  <a:srgbClr val="0066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ntana ND Cc OsF Semibold" pitchFamily="2" charset="0"/>
                <a:ea typeface="+mn-ea"/>
                <a:cs typeface="+mn-cs"/>
              </a:rPr>
              <a:t>2. </a:t>
            </a:r>
            <a:r>
              <a:rPr lang="es-ES_tradnl" altLang="ja-JP" sz="5400" b="1" dirty="0" err="1">
                <a:solidFill>
                  <a:srgbClr val="006666"/>
                </a:solidFill>
                <a:latin typeface="Fontana ND Cc OsF Semibold" pitchFamily="2" charset="0"/>
                <a:ea typeface="+mn-ea"/>
                <a:cs typeface="+mn-cs"/>
              </a:rPr>
              <a:t>MeTwo</a:t>
            </a:r>
            <a:r>
              <a:rPr lang="es-ES_tradnl" altLang="ja-JP" sz="5400" b="1" dirty="0">
                <a:solidFill>
                  <a:srgbClr val="006666"/>
                </a:solidFill>
                <a:latin typeface="Fontana ND Cc OsF Semibold" pitchFamily="2" charset="0"/>
                <a:ea typeface="+mn-ea"/>
                <a:cs typeface="+mn-cs"/>
              </a:rPr>
              <a:t>: </a:t>
            </a:r>
            <a:r>
              <a:rPr lang="es-ES_tradnl" altLang="ja-JP" sz="3600" b="1" dirty="0">
                <a:solidFill>
                  <a:srgbClr val="006666"/>
                </a:solidFill>
                <a:latin typeface="Fontana ND Cc OsF Semibold" pitchFamily="2" charset="0"/>
                <a:ea typeface="+mn-ea"/>
                <a:cs typeface="+mn-cs"/>
              </a:rPr>
              <a:t>Machismo and </a:t>
            </a:r>
            <a:r>
              <a:rPr lang="es-ES_tradnl" altLang="ja-JP" sz="3600" b="1" dirty="0" err="1">
                <a:solidFill>
                  <a:srgbClr val="006666"/>
                </a:solidFill>
                <a:latin typeface="Fontana ND Cc OsF Semibold" pitchFamily="2" charset="0"/>
                <a:ea typeface="+mn-ea"/>
                <a:cs typeface="+mn-cs"/>
              </a:rPr>
              <a:t>Sexism</a:t>
            </a:r>
            <a:r>
              <a:rPr lang="es-ES_tradnl" altLang="ja-JP" sz="3600" b="1" dirty="0">
                <a:solidFill>
                  <a:srgbClr val="006666"/>
                </a:solidFill>
                <a:latin typeface="Fontana ND Cc OsF Semibold" pitchFamily="2" charset="0"/>
                <a:ea typeface="+mn-ea"/>
                <a:cs typeface="+mn-cs"/>
              </a:rPr>
              <a:t> Twitter </a:t>
            </a:r>
            <a:r>
              <a:rPr lang="es-ES_tradnl" altLang="ja-JP" sz="3600" b="1" dirty="0" err="1">
                <a:solidFill>
                  <a:srgbClr val="006666"/>
                </a:solidFill>
                <a:latin typeface="Fontana ND Cc OsF Semibold" pitchFamily="2" charset="0"/>
                <a:ea typeface="+mn-ea"/>
                <a:cs typeface="+mn-cs"/>
              </a:rPr>
              <a:t>Identification</a:t>
            </a:r>
            <a:r>
              <a:rPr lang="es-ES_tradnl" altLang="ja-JP" sz="3600" b="1" dirty="0">
                <a:solidFill>
                  <a:srgbClr val="006666"/>
                </a:solidFill>
                <a:latin typeface="Fontana ND Cc OsF Semibold" pitchFamily="2" charset="0"/>
                <a:ea typeface="+mn-ea"/>
                <a:cs typeface="+mn-cs"/>
              </a:rPr>
              <a:t> </a:t>
            </a:r>
            <a:r>
              <a:rPr lang="es-ES_tradnl" altLang="ja-JP" sz="3600" b="1" dirty="0" err="1">
                <a:solidFill>
                  <a:srgbClr val="006666"/>
                </a:solidFill>
                <a:latin typeface="Fontana ND Cc OsF Semibold" pitchFamily="2" charset="0"/>
                <a:ea typeface="+mn-ea"/>
                <a:cs typeface="+mn-cs"/>
              </a:rPr>
              <a:t>dataset</a:t>
            </a:r>
            <a:r>
              <a:rPr lang="es-ES_tradnl" altLang="ja-JP" sz="3600" b="1" dirty="0">
                <a:solidFill>
                  <a:srgbClr val="006666"/>
                </a:solidFill>
                <a:latin typeface="Fontana ND Cc OsF Semibold" pitchFamily="2" charset="0"/>
                <a:ea typeface="+mn-ea"/>
                <a:cs typeface="+mn-cs"/>
              </a:rPr>
              <a:t> </a:t>
            </a:r>
            <a:endParaRPr lang="es-ES_tradnl" altLang="ja-JP" sz="5400" b="1" dirty="0">
              <a:solidFill>
                <a:srgbClr val="006666"/>
              </a:solidFill>
              <a:latin typeface="Fontana ND Cc OsF Semibold" pitchFamily="2" charset="0"/>
              <a:ea typeface="+mn-ea"/>
              <a:cs typeface="+mn-cs"/>
            </a:endParaRPr>
          </a:p>
        </p:txBody>
      </p:sp>
      <p:pic>
        <p:nvPicPr>
          <p:cNvPr id="1026" name="Picture 2" descr="https://vid.alarabiya.net/images/2013/11/16/bcb76a41-2ccd-4e0b-8db6-cad1692798e8/bcb76a41-2ccd-4e0b-8db6-cad1692798e8_16x9_788x442.jpg">
            <a:extLst>
              <a:ext uri="{FF2B5EF4-FFF2-40B4-BE49-F238E27FC236}">
                <a16:creationId xmlns:a16="http://schemas.microsoft.com/office/drawing/2014/main" id="{4C9510EF-D323-4EB8-8667-331BE9FCF0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3124" y="3072772"/>
            <a:ext cx="5805752" cy="3268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4361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42D3FC0-85A0-4718-B1BB-4C49537E99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39943"/>
            <a:ext cx="10972800" cy="1143000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s-ES" altLang="es-ES" dirty="0">
                <a:solidFill>
                  <a:srgbClr val="006666"/>
                </a:solidFill>
                <a:latin typeface="Fontana ND Cc OsF Semibold" pitchFamily="2" charset="0"/>
              </a:rPr>
              <a:t>Se han estudiado diversas referencias para recopilar las expresiones más comunes</a:t>
            </a:r>
          </a:p>
          <a:p>
            <a:pPr marL="0" indent="0" algn="just">
              <a:lnSpc>
                <a:spcPct val="200000"/>
              </a:lnSpc>
              <a:buNone/>
            </a:pPr>
            <a:endParaRPr lang="es-ES" altLang="es-ES" sz="3400" dirty="0">
              <a:solidFill>
                <a:srgbClr val="006666"/>
              </a:solidFill>
              <a:latin typeface="Fontana ND Cc OsF Semibold" pitchFamily="2" charset="0"/>
            </a:endParaRPr>
          </a:p>
          <a:p>
            <a:endParaRPr lang="es-ES" altLang="es-ES" dirty="0">
              <a:solidFill>
                <a:srgbClr val="006666"/>
              </a:solidFill>
              <a:latin typeface="Fontana ND Cc OsF Semibold" pitchFamily="2" charset="0"/>
            </a:endParaRPr>
          </a:p>
          <a:p>
            <a:endParaRPr lang="es-ES" dirty="0"/>
          </a:p>
          <a:p>
            <a:endParaRPr lang="es-ES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DB0DE630-7CF7-46C4-8222-947DA412E655}"/>
              </a:ext>
            </a:extLst>
          </p:cNvPr>
          <p:cNvSpPr txBox="1">
            <a:spLocks/>
          </p:cNvSpPr>
          <p:nvPr/>
        </p:nvSpPr>
        <p:spPr>
          <a:xfrm>
            <a:off x="609600" y="566875"/>
            <a:ext cx="10972800" cy="11430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s-ES" altLang="es-ES" b="1" kern="0" dirty="0" err="1">
                <a:solidFill>
                  <a:srgbClr val="006666"/>
                </a:solidFill>
                <a:latin typeface="Fontana ND Cc OsF Semibold" pitchFamily="2" charset="0"/>
              </a:rPr>
              <a:t>MeTwo</a:t>
            </a:r>
            <a:r>
              <a:rPr lang="es-ES" altLang="es-ES" b="1" kern="0" dirty="0">
                <a:solidFill>
                  <a:srgbClr val="006666"/>
                </a:solidFill>
                <a:latin typeface="Fontana ND Cc OsF Semibold" pitchFamily="2" charset="0"/>
              </a:rPr>
              <a:t>: MACHISMO EN TWITTER</a:t>
            </a:r>
            <a:br>
              <a:rPr lang="es-ES" altLang="es-ES" kern="0" dirty="0">
                <a:solidFill>
                  <a:srgbClr val="006666"/>
                </a:solidFill>
                <a:latin typeface="Fontana ND Cc OsF Semibold" pitchFamily="2" charset="0"/>
              </a:rPr>
            </a:br>
            <a:endParaRPr lang="es-ES" kern="0" dirty="0"/>
          </a:p>
        </p:txBody>
      </p:sp>
      <p:pic>
        <p:nvPicPr>
          <p:cNvPr id="8" name="Picture 2" descr="Twitter y su logotipo">
            <a:extLst>
              <a:ext uri="{FF2B5EF4-FFF2-40B4-BE49-F238E27FC236}">
                <a16:creationId xmlns:a16="http://schemas.microsoft.com/office/drawing/2014/main" id="{A428EE80-B5F9-4D01-BBF4-9D9457AB28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0402" y="4508434"/>
            <a:ext cx="1754193" cy="1427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esultado de imagen de el pais logo">
            <a:extLst>
              <a:ext uri="{FF2B5EF4-FFF2-40B4-BE49-F238E27FC236}">
                <a16:creationId xmlns:a16="http://schemas.microsoft.com/office/drawing/2014/main" id="{F3FAF2CB-BA82-4295-B013-A73C422C7E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264" y="4768729"/>
            <a:ext cx="2545690" cy="590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n 9" descr="Resultado de imagen de amnistÃ­a internacional logo">
            <a:extLst>
              <a:ext uri="{FF2B5EF4-FFF2-40B4-BE49-F238E27FC236}">
                <a16:creationId xmlns:a16="http://schemas.microsoft.com/office/drawing/2014/main" id="{63FE01A4-2403-41F9-8901-B5820CF42A95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1043" y="4808551"/>
            <a:ext cx="2519637" cy="8272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Imagen 10" descr="C:\Users\Administrador\AppData\Local\Microsoft\Windows\INetCache\Content.MSO\5649EC68.tmp">
            <a:extLst>
              <a:ext uri="{FF2B5EF4-FFF2-40B4-BE49-F238E27FC236}">
                <a16:creationId xmlns:a16="http://schemas.microsoft.com/office/drawing/2014/main" id="{5CFAA038-CED3-473E-A19F-BB7A8BA70866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7128" y="4542267"/>
            <a:ext cx="1390333" cy="1427501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Marcador de contenido 2">
            <a:extLst>
              <a:ext uri="{FF2B5EF4-FFF2-40B4-BE49-F238E27FC236}">
                <a16:creationId xmlns:a16="http://schemas.microsoft.com/office/drawing/2014/main" id="{4C930B9C-315B-479B-8E54-004821B89DD6}"/>
              </a:ext>
            </a:extLst>
          </p:cNvPr>
          <p:cNvSpPr txBox="1">
            <a:spLocks/>
          </p:cNvSpPr>
          <p:nvPr/>
        </p:nvSpPr>
        <p:spPr>
          <a:xfrm>
            <a:off x="609600" y="2582943"/>
            <a:ext cx="10972800" cy="30573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algn="just">
              <a:buFont typeface="Wingdings" panose="05000000000000000000" pitchFamily="2" charset="2"/>
              <a:buChar char="§"/>
            </a:pPr>
            <a:r>
              <a:rPr lang="es-ES" altLang="es-ES" kern="0" dirty="0">
                <a:solidFill>
                  <a:srgbClr val="006666"/>
                </a:solidFill>
                <a:latin typeface="Fontana ND Cc OsF Semibold" pitchFamily="2" charset="0"/>
              </a:rPr>
              <a:t>Expresiones o términos que minusvaloran el papel de las mujeres en la sociedad, incentivan el abuso o acoso hacia ellas o no les permiten expresarse libremente</a:t>
            </a:r>
            <a:endParaRPr lang="es-ES" altLang="es-ES" sz="3400" kern="0" dirty="0">
              <a:solidFill>
                <a:srgbClr val="006666"/>
              </a:solidFill>
              <a:latin typeface="Fontana ND Cc OsF Semi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7569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42D3FC0-85A0-4718-B1BB-4C49537E99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705523"/>
            <a:ext cx="3540369" cy="4525963"/>
          </a:xfrm>
        </p:spPr>
        <p:txBody>
          <a:bodyPr/>
          <a:lstStyle/>
          <a:p>
            <a:pPr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s-ES" altLang="es-ES" sz="3400" dirty="0">
              <a:solidFill>
                <a:srgbClr val="006666"/>
              </a:solidFill>
              <a:latin typeface="Fontana ND Cc OsF Semibold" pitchFamily="2" charset="0"/>
            </a:endParaRPr>
          </a:p>
          <a:p>
            <a:endParaRPr lang="es-ES" altLang="es-ES" dirty="0">
              <a:solidFill>
                <a:srgbClr val="006666"/>
              </a:solidFill>
              <a:latin typeface="Fontana ND Cc OsF Semibold" pitchFamily="2" charset="0"/>
            </a:endParaRPr>
          </a:p>
          <a:p>
            <a:endParaRPr lang="es-ES" dirty="0"/>
          </a:p>
          <a:p>
            <a:endParaRPr lang="es-ES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DB0DE630-7CF7-46C4-8222-947DA412E655}"/>
              </a:ext>
            </a:extLst>
          </p:cNvPr>
          <p:cNvSpPr txBox="1">
            <a:spLocks/>
          </p:cNvSpPr>
          <p:nvPr/>
        </p:nvSpPr>
        <p:spPr>
          <a:xfrm>
            <a:off x="609600" y="566875"/>
            <a:ext cx="10972800" cy="11430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s-ES" altLang="es-ES" b="1" kern="0" dirty="0" err="1">
                <a:solidFill>
                  <a:srgbClr val="006666"/>
                </a:solidFill>
                <a:latin typeface="Fontana ND Cc OsF Semibold" pitchFamily="2" charset="0"/>
              </a:rPr>
              <a:t>MeTwo</a:t>
            </a:r>
            <a:r>
              <a:rPr lang="es-ES" altLang="es-ES" b="1" kern="0" dirty="0">
                <a:solidFill>
                  <a:srgbClr val="006666"/>
                </a:solidFill>
                <a:latin typeface="Fontana ND Cc OsF Semibold" pitchFamily="2" charset="0"/>
              </a:rPr>
              <a:t>: MACHISMO EN TWITTER</a:t>
            </a:r>
            <a:br>
              <a:rPr lang="es-ES" altLang="es-ES" kern="0" dirty="0">
                <a:solidFill>
                  <a:srgbClr val="006666"/>
                </a:solidFill>
                <a:latin typeface="Fontana ND Cc OsF Semibold" pitchFamily="2" charset="0"/>
              </a:rPr>
            </a:br>
            <a:endParaRPr lang="es-ES" kern="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5DB9B10-1643-4C0A-8604-853D25AABB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6203" y="1424354"/>
            <a:ext cx="4658397" cy="4062046"/>
          </a:xfrm>
          <a:prstGeom prst="rect">
            <a:avLst/>
          </a:prstGeom>
        </p:spPr>
      </p:pic>
      <p:sp>
        <p:nvSpPr>
          <p:cNvPr id="10" name="3 CuadroTexto">
            <a:extLst>
              <a:ext uri="{FF2B5EF4-FFF2-40B4-BE49-F238E27FC236}">
                <a16:creationId xmlns:a16="http://schemas.microsoft.com/office/drawing/2014/main" id="{D0ACE2AE-8638-4692-98DE-1BF290D6BB7C}"/>
              </a:ext>
            </a:extLst>
          </p:cNvPr>
          <p:cNvSpPr txBox="1"/>
          <p:nvPr/>
        </p:nvSpPr>
        <p:spPr>
          <a:xfrm>
            <a:off x="665834" y="2260313"/>
            <a:ext cx="3893465" cy="1569660"/>
          </a:xfrm>
          <a:prstGeom prst="rect">
            <a:avLst/>
          </a:prstGeom>
          <a:noFill/>
          <a:ln w="38100">
            <a:noFill/>
          </a:ln>
        </p:spPr>
        <p:txBody>
          <a:bodyPr wrap="square">
            <a:spAutoFit/>
          </a:bodyPr>
          <a:lstStyle/>
          <a:p>
            <a:pPr algn="just"/>
            <a:r>
              <a:rPr lang="es-ES" altLang="es-ES" sz="2400" dirty="0">
                <a:solidFill>
                  <a:srgbClr val="006666"/>
                </a:solidFill>
                <a:latin typeface="Fontana ND Cc OsF Semibold" pitchFamily="2" charset="0"/>
              </a:rPr>
              <a:t>Refranes y dichos populares: 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s-ES" altLang="es-ES" sz="2400" dirty="0">
                <a:solidFill>
                  <a:srgbClr val="006666"/>
                </a:solidFill>
                <a:latin typeface="Fontana ND Cc OsF Semibold" pitchFamily="2" charset="0"/>
              </a:rPr>
              <a:t>“Mujer al volante peligro constante”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s-ES" altLang="es-ES" sz="2400" dirty="0">
                <a:solidFill>
                  <a:srgbClr val="006666"/>
                </a:solidFill>
                <a:latin typeface="Fontana ND Cc OsF Semibold" pitchFamily="2" charset="0"/>
              </a:rPr>
              <a:t>“¡Mujer tenía que ser!”</a:t>
            </a:r>
          </a:p>
        </p:txBody>
      </p:sp>
      <p:sp>
        <p:nvSpPr>
          <p:cNvPr id="11" name="3 CuadroTexto">
            <a:extLst>
              <a:ext uri="{FF2B5EF4-FFF2-40B4-BE49-F238E27FC236}">
                <a16:creationId xmlns:a16="http://schemas.microsoft.com/office/drawing/2014/main" id="{4E1B8B60-C170-4570-BACC-0B8D836D2BD0}"/>
              </a:ext>
            </a:extLst>
          </p:cNvPr>
          <p:cNvSpPr txBox="1"/>
          <p:nvPr/>
        </p:nvSpPr>
        <p:spPr>
          <a:xfrm>
            <a:off x="8674099" y="2260313"/>
            <a:ext cx="3048001" cy="1569660"/>
          </a:xfrm>
          <a:prstGeom prst="rect">
            <a:avLst/>
          </a:prstGeom>
          <a:noFill/>
          <a:ln w="38100">
            <a:noFill/>
          </a:ln>
        </p:spPr>
        <p:txBody>
          <a:bodyPr wrap="square">
            <a:spAutoFit/>
          </a:bodyPr>
          <a:lstStyle>
            <a:defPPr>
              <a:defRPr lang="es-ES"/>
            </a:defPPr>
            <a:lvl1pPr algn="just">
              <a:defRPr sz="2400" b="1">
                <a:solidFill>
                  <a:srgbClr val="006666"/>
                </a:solidFill>
                <a:latin typeface="Fontana ND Cc OsF Semibold" pitchFamily="2" charset="0"/>
              </a:defRPr>
            </a:lvl1pPr>
          </a:lstStyle>
          <a:p>
            <a:r>
              <a:rPr lang="es-ES" altLang="es-ES" b="0" dirty="0"/>
              <a:t>Expresiones machistas recurrentes en Twitter: 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s-ES" altLang="es-ES" b="0" dirty="0"/>
              <a:t>“feminazi”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s-ES" altLang="es-ES" b="0" dirty="0"/>
              <a:t>“</a:t>
            </a:r>
            <a:r>
              <a:rPr lang="es-ES" altLang="es-ES" b="0" dirty="0" err="1"/>
              <a:t>nenaza</a:t>
            </a:r>
            <a:r>
              <a:rPr lang="es-ES" altLang="es-ES" b="0" dirty="0"/>
              <a:t>”</a:t>
            </a:r>
          </a:p>
        </p:txBody>
      </p:sp>
      <p:sp>
        <p:nvSpPr>
          <p:cNvPr id="12" name="3 CuadroTexto">
            <a:extLst>
              <a:ext uri="{FF2B5EF4-FFF2-40B4-BE49-F238E27FC236}">
                <a16:creationId xmlns:a16="http://schemas.microsoft.com/office/drawing/2014/main" id="{7189E4C3-D1FA-480C-983F-9829557C55B2}"/>
              </a:ext>
            </a:extLst>
          </p:cNvPr>
          <p:cNvSpPr txBox="1"/>
          <p:nvPr/>
        </p:nvSpPr>
        <p:spPr>
          <a:xfrm>
            <a:off x="1116506" y="5087286"/>
            <a:ext cx="10431390" cy="1151084"/>
          </a:xfrm>
          <a:prstGeom prst="rect">
            <a:avLst/>
          </a:prstGeom>
          <a:noFill/>
          <a:ln w="38100"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  <a:spcBef>
                <a:spcPct val="20000"/>
              </a:spcBef>
            </a:pPr>
            <a:r>
              <a:rPr lang="es-ES" altLang="es-ES" sz="4000" dirty="0">
                <a:solidFill>
                  <a:srgbClr val="006666"/>
                </a:solidFill>
                <a:latin typeface="Fontana ND Cc OsF Semibold" pitchFamily="2" charset="0"/>
              </a:rPr>
              <a:t>Se han seleccionado un total de 29 “expresiones”</a:t>
            </a:r>
          </a:p>
        </p:txBody>
      </p:sp>
    </p:spTree>
    <p:extLst>
      <p:ext uri="{BB962C8B-B14F-4D97-AF65-F5344CB8AC3E}">
        <p14:creationId xmlns:p14="http://schemas.microsoft.com/office/powerpoint/2010/main" val="21751241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42D3FC0-85A0-4718-B1BB-4C49537E99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39942"/>
            <a:ext cx="5632938" cy="4525963"/>
          </a:xfrm>
        </p:spPr>
        <p:txBody>
          <a:bodyPr/>
          <a:lstStyle/>
          <a:p>
            <a:pPr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s-ES" altLang="es-ES" sz="2600" dirty="0">
                <a:solidFill>
                  <a:srgbClr val="006666"/>
                </a:solidFill>
                <a:latin typeface="Fontana ND Cc OsF Semibold" pitchFamily="2" charset="0"/>
              </a:rPr>
              <a:t>Proceso de </a:t>
            </a:r>
            <a:r>
              <a:rPr lang="es-ES" altLang="es-ES" sz="2600" i="1" dirty="0" err="1">
                <a:solidFill>
                  <a:srgbClr val="006666"/>
                </a:solidFill>
                <a:latin typeface="Fontana ND Cc OsF Semibold" pitchFamily="2" charset="0"/>
              </a:rPr>
              <a:t>crawling</a:t>
            </a:r>
            <a:r>
              <a:rPr lang="es-ES" altLang="es-ES" sz="2600" dirty="0">
                <a:solidFill>
                  <a:srgbClr val="006666"/>
                </a:solidFill>
                <a:latin typeface="Fontana ND Cc OsF Semibold" pitchFamily="2" charset="0"/>
              </a:rPr>
              <a:t> durante </a:t>
            </a:r>
            <a:r>
              <a:rPr lang="es-ES" altLang="es-ES" sz="2600" b="1" dirty="0">
                <a:solidFill>
                  <a:srgbClr val="009999"/>
                </a:solidFill>
                <a:latin typeface="Fontana ND Cc OsF Semibold" pitchFamily="2" charset="0"/>
              </a:rPr>
              <a:t>6 meses </a:t>
            </a:r>
            <a:r>
              <a:rPr lang="es-ES" altLang="es-ES" sz="2600" dirty="0">
                <a:solidFill>
                  <a:srgbClr val="006666"/>
                </a:solidFill>
                <a:latin typeface="Fontana ND Cc OsF Semibold" pitchFamily="2" charset="0"/>
              </a:rPr>
              <a:t>(01/07/2018 - 31/12/2018)</a:t>
            </a:r>
          </a:p>
          <a:p>
            <a:pPr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s-ES" altLang="es-ES" sz="2600" dirty="0">
                <a:solidFill>
                  <a:srgbClr val="006666"/>
                </a:solidFill>
                <a:latin typeface="Fontana ND Cc OsF Semibold" pitchFamily="2" charset="0"/>
              </a:rPr>
              <a:t>Se almacenaron un total de </a:t>
            </a:r>
            <a:r>
              <a:rPr lang="es-ES" altLang="es-ES" sz="2600" b="1" dirty="0">
                <a:solidFill>
                  <a:srgbClr val="009999"/>
                </a:solidFill>
                <a:latin typeface="Fontana ND Cc OsF Semibold" pitchFamily="2" charset="0"/>
              </a:rPr>
              <a:t>181.792 tweets</a:t>
            </a:r>
            <a:r>
              <a:rPr lang="es-ES" altLang="es-ES" sz="2600" dirty="0">
                <a:solidFill>
                  <a:srgbClr val="009999"/>
                </a:solidFill>
                <a:latin typeface="Fontana ND Cc OsF Semibold" pitchFamily="2" charset="0"/>
              </a:rPr>
              <a:t> </a:t>
            </a:r>
            <a:r>
              <a:rPr lang="es-ES" altLang="es-ES" sz="2600" dirty="0">
                <a:solidFill>
                  <a:srgbClr val="006666"/>
                </a:solidFill>
                <a:latin typeface="Fontana ND Cc OsF Semibold" pitchFamily="2" charset="0"/>
              </a:rPr>
              <a:t>para todos los términos</a:t>
            </a:r>
          </a:p>
          <a:p>
            <a:pPr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s-ES" altLang="es-ES" sz="2600" dirty="0">
                <a:solidFill>
                  <a:srgbClr val="006666"/>
                </a:solidFill>
                <a:latin typeface="Fontana ND Cc OsF Semibold" pitchFamily="2" charset="0"/>
              </a:rPr>
              <a:t>Límite diario de </a:t>
            </a:r>
            <a:r>
              <a:rPr lang="es-ES" altLang="es-ES" sz="2600" b="1" dirty="0">
                <a:solidFill>
                  <a:srgbClr val="009999"/>
                </a:solidFill>
                <a:latin typeface="Fontana ND Cc OsF Semibold" pitchFamily="2" charset="0"/>
              </a:rPr>
              <a:t>100 tweets por término</a:t>
            </a:r>
            <a:r>
              <a:rPr lang="es-ES" altLang="es-ES" sz="2600" dirty="0">
                <a:solidFill>
                  <a:srgbClr val="006666"/>
                </a:solidFill>
                <a:latin typeface="Fontana ND Cc OsF Semibold" pitchFamily="2" charset="0"/>
              </a:rPr>
              <a:t> hasta llegar a 15.000 tweets</a:t>
            </a:r>
          </a:p>
          <a:p>
            <a:pPr marL="0" indent="0" algn="just">
              <a:lnSpc>
                <a:spcPct val="200000"/>
              </a:lnSpc>
              <a:buNone/>
            </a:pPr>
            <a:endParaRPr lang="es-ES" altLang="es-ES" sz="2600" dirty="0">
              <a:solidFill>
                <a:srgbClr val="006666"/>
              </a:solidFill>
              <a:latin typeface="Fontana ND Cc OsF Semibold" pitchFamily="2" charset="0"/>
            </a:endParaRPr>
          </a:p>
          <a:p>
            <a:endParaRPr lang="es-ES" altLang="es-ES" dirty="0">
              <a:solidFill>
                <a:srgbClr val="006666"/>
              </a:solidFill>
              <a:latin typeface="Fontana ND Cc OsF Semibold" pitchFamily="2" charset="0"/>
            </a:endParaRPr>
          </a:p>
          <a:p>
            <a:endParaRPr lang="es-ES" dirty="0"/>
          </a:p>
          <a:p>
            <a:endParaRPr lang="es-ES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DB0DE630-7CF7-46C4-8222-947DA412E655}"/>
              </a:ext>
            </a:extLst>
          </p:cNvPr>
          <p:cNvSpPr txBox="1">
            <a:spLocks/>
          </p:cNvSpPr>
          <p:nvPr/>
        </p:nvSpPr>
        <p:spPr>
          <a:xfrm>
            <a:off x="609600" y="566875"/>
            <a:ext cx="10972800" cy="11430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s-ES" altLang="es-ES" b="1" kern="0" dirty="0" err="1">
                <a:solidFill>
                  <a:srgbClr val="006666"/>
                </a:solidFill>
                <a:latin typeface="Fontana ND Cc OsF Semibold" pitchFamily="2" charset="0"/>
              </a:rPr>
              <a:t>MeTwo</a:t>
            </a:r>
            <a:r>
              <a:rPr lang="es-ES" altLang="es-ES" b="1" kern="0" dirty="0">
                <a:solidFill>
                  <a:srgbClr val="006666"/>
                </a:solidFill>
                <a:latin typeface="Fontana ND Cc OsF Semibold" pitchFamily="2" charset="0"/>
              </a:rPr>
              <a:t>: MACHISMO EN TWITTER</a:t>
            </a:r>
            <a:br>
              <a:rPr lang="es-ES" altLang="es-ES" kern="0" dirty="0">
                <a:solidFill>
                  <a:srgbClr val="006666"/>
                </a:solidFill>
                <a:latin typeface="Fontana ND Cc OsF Semibold" pitchFamily="2" charset="0"/>
              </a:rPr>
            </a:br>
            <a:endParaRPr lang="es-ES" kern="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F3243F7-89E2-4FCB-AF23-F43F67643F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0424" y="2140649"/>
            <a:ext cx="5355359" cy="3825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839419"/>
      </p:ext>
    </p:extLst>
  </p:cSld>
  <p:clrMapOvr>
    <a:masterClrMapping/>
  </p:clrMapOvr>
</p:sld>
</file>

<file path=ppt/theme/theme1.xml><?xml version="1.0" encoding="utf-8"?>
<a:theme xmlns:a="http://schemas.openxmlformats.org/drawingml/2006/main" name="EXAMENES PRESENCIALES EN LA UNED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EXAMENES PRESENCIALES EN LA UNED</Template>
  <TotalTime>2693</TotalTime>
  <Words>1707</Words>
  <Application>Microsoft Office PowerPoint</Application>
  <PresentationFormat>Panorámica</PresentationFormat>
  <Paragraphs>343</Paragraphs>
  <Slides>43</Slides>
  <Notes>11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43</vt:i4>
      </vt:variant>
    </vt:vector>
  </HeadingPairs>
  <TitlesOfParts>
    <vt:vector size="50" baseType="lpstr">
      <vt:lpstr>MS PGothic</vt:lpstr>
      <vt:lpstr>Arial</vt:lpstr>
      <vt:lpstr>Calibri</vt:lpstr>
      <vt:lpstr>Fontana ND Cc OsF Semibold</vt:lpstr>
      <vt:lpstr>Verdana</vt:lpstr>
      <vt:lpstr>Wingdings</vt:lpstr>
      <vt:lpstr>EXAMENES PRESENCIALES EN LA UNED</vt:lpstr>
      <vt:lpstr>Desarrollo de un Sistema para la Detección del Machismo en Redes Sociales</vt:lpstr>
      <vt:lpstr>Presentación de PowerPoint</vt:lpstr>
      <vt:lpstr>Presentación de PowerPoint</vt:lpstr>
      <vt:lpstr>MOTIVACIÓN </vt:lpstr>
      <vt:lpstr>OBJETIVOS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¿Preguntas?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Francisco Rodriguez (UST, ESP)</dc:creator>
  <cp:lastModifiedBy>Francisco Rodriguez (UST, ESP)</cp:lastModifiedBy>
  <cp:revision>207</cp:revision>
  <dcterms:created xsi:type="dcterms:W3CDTF">2019-06-11T10:14:22Z</dcterms:created>
  <dcterms:modified xsi:type="dcterms:W3CDTF">2019-06-28T20:04:11Z</dcterms:modified>
</cp:coreProperties>
</file>