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8" r:id="rId4"/>
    <p:sldId id="311" r:id="rId5"/>
    <p:sldId id="312" r:id="rId6"/>
    <p:sldId id="270" r:id="rId7"/>
    <p:sldId id="274" r:id="rId8"/>
    <p:sldId id="275" r:id="rId9"/>
    <p:sldId id="279" r:id="rId10"/>
    <p:sldId id="280" r:id="rId11"/>
    <p:sldId id="284" r:id="rId12"/>
    <p:sldId id="283" r:id="rId13"/>
    <p:sldId id="302" r:id="rId14"/>
    <p:sldId id="287" r:id="rId15"/>
    <p:sldId id="288" r:id="rId16"/>
    <p:sldId id="272" r:id="rId17"/>
    <p:sldId id="313" r:id="rId18"/>
    <p:sldId id="293" r:id="rId19"/>
    <p:sldId id="297" r:id="rId20"/>
    <p:sldId id="300" r:id="rId21"/>
    <p:sldId id="273" r:id="rId22"/>
    <p:sldId id="264" r:id="rId23"/>
    <p:sldId id="265" r:id="rId24"/>
    <p:sldId id="259" r:id="rId25"/>
    <p:sldId id="306" r:id="rId26"/>
    <p:sldId id="286" r:id="rId27"/>
    <p:sldId id="266" r:id="rId28"/>
    <p:sldId id="276" r:id="rId29"/>
    <p:sldId id="281" r:id="rId30"/>
    <p:sldId id="277" r:id="rId31"/>
    <p:sldId id="282" r:id="rId32"/>
    <p:sldId id="304" r:id="rId33"/>
    <p:sldId id="303" r:id="rId34"/>
    <p:sldId id="285" r:id="rId35"/>
    <p:sldId id="296" r:id="rId36"/>
    <p:sldId id="301" r:id="rId37"/>
    <p:sldId id="289" r:id="rId38"/>
    <p:sldId id="290" r:id="rId39"/>
    <p:sldId id="291" r:id="rId40"/>
    <p:sldId id="295" r:id="rId41"/>
    <p:sldId id="308" r:id="rId42"/>
    <p:sldId id="294" r:id="rId4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0956" autoAdjust="0"/>
  </p:normalViewPr>
  <p:slideViewPr>
    <p:cSldViewPr snapToGrid="0">
      <p:cViewPr varScale="1">
        <p:scale>
          <a:sx n="72" d="100"/>
          <a:sy n="72" d="100"/>
        </p:scale>
        <p:origin x="3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5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6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7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8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E50-AE5C-4D99-82BA-A1CA4F9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24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DcnK5ZGuL4" TargetMode="External"/><Relationship Id="rId2" Type="http://schemas.openxmlformats.org/officeDocument/2006/relationships/hyperlink" Target="https://t.co/y2Mcecsg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63" y="690415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Desarrollo de un Sistema para la Detección del Machismo en Redes Sociales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247" y="5291285"/>
            <a:ext cx="7235505" cy="1752600"/>
          </a:xfrm>
        </p:spPr>
        <p:txBody>
          <a:bodyPr/>
          <a:lstStyle/>
          <a:p>
            <a:r>
              <a:rPr lang="es-ES" sz="3600" dirty="0">
                <a:latin typeface="Fontana ND Cc OsF Semibold" pitchFamily="2" charset="0"/>
                <a:ea typeface="+mj-ea"/>
                <a:cs typeface="+mj-cs"/>
              </a:rPr>
              <a:t>Francisco Miguel Rodríguez Sánchez</a:t>
            </a:r>
          </a:p>
          <a:p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Directores: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Jorge Carrillo de Albornoz y Laura Plaza Morales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9624194" y="5598182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1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369C-8669-4F8C-A441-C86B257C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95" y="1955099"/>
            <a:ext cx="4027388" cy="33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150 tweets aleatoriamente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(24 términos)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3.600 tweets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a etiquetar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3346"/>
            <a:ext cx="4178300" cy="97305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A21013A-E23F-4DED-9DC2-2647349E48D4}"/>
              </a:ext>
            </a:extLst>
          </p:cNvPr>
          <p:cNvSpPr txBox="1">
            <a:spLocks/>
          </p:cNvSpPr>
          <p:nvPr/>
        </p:nvSpPr>
        <p:spPr>
          <a:xfrm>
            <a:off x="4248150" y="1220332"/>
            <a:ext cx="17780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MACHISTA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,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07CFE7B-B329-445E-9BF0-06A0E6A6B01E}"/>
              </a:ext>
            </a:extLst>
          </p:cNvPr>
          <p:cNvSpPr txBox="1">
            <a:spLocks/>
          </p:cNvSpPr>
          <p:nvPr/>
        </p:nvSpPr>
        <p:spPr>
          <a:xfrm>
            <a:off x="5794375" y="1217318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66FF33"/>
                </a:solidFill>
                <a:latin typeface="Fontana ND Cc OsF Semibold" pitchFamily="2" charset="0"/>
              </a:rPr>
              <a:t>NO_MACHISTA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0C13C23-50F1-4F17-B4D0-B598F8C34510}"/>
              </a:ext>
            </a:extLst>
          </p:cNvPr>
          <p:cNvSpPr txBox="1">
            <a:spLocks/>
          </p:cNvSpPr>
          <p:nvPr/>
        </p:nvSpPr>
        <p:spPr>
          <a:xfrm>
            <a:off x="7886700" y="1179572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y 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DUDOSO</a:t>
            </a:r>
            <a:endParaRPr lang="es-ES" kern="0" dirty="0"/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B9CB891-1681-4168-8EAC-54AF0701744E}"/>
              </a:ext>
            </a:extLst>
          </p:cNvPr>
          <p:cNvSpPr txBox="1">
            <a:spLocks/>
          </p:cNvSpPr>
          <p:nvPr/>
        </p:nvSpPr>
        <p:spPr>
          <a:xfrm>
            <a:off x="793750" y="1994877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C00000"/>
                </a:solidFill>
                <a:latin typeface="Fontana ND Cc OsF Semibold" pitchFamily="2" charset="0"/>
              </a:rPr>
              <a:t>EmanuelGPA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 Lo irónico es que lo dice una mujer, que naturalmente debería callarse y dedicarse a la cocina, limpiar y criar hijos”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B101127-7138-4F0B-A6F1-460CE242E186}"/>
              </a:ext>
            </a:extLst>
          </p:cNvPr>
          <p:cNvSpPr txBox="1">
            <a:spLocks/>
          </p:cNvSpPr>
          <p:nvPr/>
        </p:nvSpPr>
        <p:spPr>
          <a:xfrm>
            <a:off x="793750" y="3775765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600" i="1" kern="0" dirty="0" err="1">
                <a:solidFill>
                  <a:srgbClr val="66FF33"/>
                </a:solidFill>
                <a:latin typeface="Fontana ND Cc OsF Semibold" pitchFamily="2" charset="0"/>
              </a:rPr>
              <a:t>LuisCarlos</a:t>
            </a: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D28AB93-8F93-4CE7-9F55-9975D57F0182}"/>
              </a:ext>
            </a:extLst>
          </p:cNvPr>
          <p:cNvSpPr txBox="1">
            <a:spLocks/>
          </p:cNvSpPr>
          <p:nvPr/>
        </p:nvSpPr>
        <p:spPr>
          <a:xfrm>
            <a:off x="793750" y="5804596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0070C0"/>
                </a:solidFill>
                <a:latin typeface="Fontana ND Cc OsF Semibold" pitchFamily="2" charset="0"/>
              </a:rPr>
              <a:t>hazteoir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 @PSOE Más vale que se marche a fregar!”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69603"/>
            <a:ext cx="6012873" cy="185189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tres anotadores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preparados con una guía desarrollada para la tarea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4186"/>
              </p:ext>
            </p:extLst>
          </p:nvPr>
        </p:nvGraphicFramePr>
        <p:xfrm>
          <a:off x="1704513" y="3636500"/>
          <a:ext cx="4201864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0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54386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8038"/>
              </p:ext>
            </p:extLst>
          </p:nvPr>
        </p:nvGraphicFramePr>
        <p:xfrm>
          <a:off x="7138412" y="4931454"/>
          <a:ext cx="42018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1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5575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EE39710-3EB3-416D-AA4E-B869CDCD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11" y="1263258"/>
            <a:ext cx="511926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128" y="478185"/>
            <a:ext cx="899365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FEDED1-A72E-45F0-9F6E-09B962FB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2476500"/>
            <a:ext cx="5493327" cy="36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ARQUITECTURA DEL SISTEMA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1807-8A1F-4F0E-A348-C3D1009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8" y="1603853"/>
            <a:ext cx="9584924" cy="4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3B0618-8ADC-4E98-9508-D97EB88F1A7E}"/>
              </a:ext>
            </a:extLst>
          </p:cNvPr>
          <p:cNvSpPr/>
          <p:nvPr/>
        </p:nvSpPr>
        <p:spPr>
          <a:xfrm>
            <a:off x="5149850" y="3962400"/>
            <a:ext cx="657860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PREPROCESADO TEXTO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ABB83D3-210F-43D4-845D-99A196741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1" y="1709874"/>
            <a:ext cx="6578600" cy="662863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51D67955-9EE2-4E06-A019-23D96FECD0C4}"/>
              </a:ext>
            </a:extLst>
          </p:cNvPr>
          <p:cNvSpPr/>
          <p:nvPr/>
        </p:nvSpPr>
        <p:spPr>
          <a:xfrm>
            <a:off x="8140287" y="2600010"/>
            <a:ext cx="714704" cy="11351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46975-FDCB-4437-AEDC-8357A3949F89}"/>
              </a:ext>
            </a:extLst>
          </p:cNvPr>
          <p:cNvSpPr txBox="1"/>
          <p:nvPr/>
        </p:nvSpPr>
        <p:spPr>
          <a:xfrm>
            <a:off x="6621381" y="5175083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i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dirty="0" err="1"/>
              <a:t>thumbs_up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057A02-A165-4FDB-91C3-A364A6904742}"/>
              </a:ext>
            </a:extLst>
          </p:cNvPr>
          <p:cNvSpPr txBox="1"/>
          <p:nvPr/>
        </p:nvSpPr>
        <p:spPr>
          <a:xfrm>
            <a:off x="8854991" y="5175083"/>
            <a:ext cx="20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twurl</a:t>
            </a:r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CFFF9E-6833-4CF2-82E0-A261F61B2F45}"/>
              </a:ext>
            </a:extLst>
          </p:cNvPr>
          <p:cNvSpPr txBox="1"/>
          <p:nvPr/>
        </p:nvSpPr>
        <p:spPr>
          <a:xfrm>
            <a:off x="5260892" y="5179877"/>
            <a:ext cx="20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twuser</a:t>
            </a:r>
            <a:endParaRPr lang="es-ES" sz="3600" i="1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BDE962-6A5A-4B56-BAE3-CA15CE2BEA3C}"/>
              </a:ext>
            </a:extLst>
          </p:cNvPr>
          <p:cNvSpPr txBox="1"/>
          <p:nvPr/>
        </p:nvSpPr>
        <p:spPr>
          <a:xfrm>
            <a:off x="5260892" y="4075441"/>
            <a:ext cx="632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“esta es la reina de las feministas de verdad o no</a:t>
            </a:r>
            <a:endParaRPr lang="es-ES" sz="3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F6CBF4-0528-4BFE-B06E-2A761EEA2B52}"/>
              </a:ext>
            </a:extLst>
          </p:cNvPr>
          <p:cNvSpPr txBox="1"/>
          <p:nvPr/>
        </p:nvSpPr>
        <p:spPr>
          <a:xfrm>
            <a:off x="8143791" y="4625262"/>
            <a:ext cx="343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twinterrogation</a:t>
            </a:r>
            <a:endParaRPr lang="es-ES" sz="36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CE50BC6-D472-460E-8F5C-660095653D0E}"/>
              </a:ext>
            </a:extLst>
          </p:cNvPr>
          <p:cNvSpPr txBox="1">
            <a:spLocks/>
          </p:cNvSpPr>
          <p:nvPr/>
        </p:nvSpPr>
        <p:spPr>
          <a:xfrm>
            <a:off x="818234" y="1155206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7DE221-C9A0-4DB4-9E0B-994A66E3924E}"/>
              </a:ext>
            </a:extLst>
          </p:cNvPr>
          <p:cNvSpPr txBox="1">
            <a:spLocks/>
          </p:cNvSpPr>
          <p:nvPr/>
        </p:nvSpPr>
        <p:spPr>
          <a:xfrm>
            <a:off x="818234" y="1770122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F0818DC-87F5-4085-BF44-D507168DBC22}"/>
              </a:ext>
            </a:extLst>
          </p:cNvPr>
          <p:cNvSpPr txBox="1">
            <a:spLocks/>
          </p:cNvSpPr>
          <p:nvPr/>
        </p:nvSpPr>
        <p:spPr>
          <a:xfrm>
            <a:off x="818234" y="237100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usuarios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EF347208-7FF6-4A15-B9CA-5BEC40C2FFA5}"/>
              </a:ext>
            </a:extLst>
          </p:cNvPr>
          <p:cNvSpPr txBox="1">
            <a:spLocks/>
          </p:cNvSpPr>
          <p:nvPr/>
        </p:nvSpPr>
        <p:spPr>
          <a:xfrm>
            <a:off x="818234" y="2925677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Conversor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hashtgas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FF3755F-ECE5-46F0-BD5A-BFC7642FA9E9}"/>
              </a:ext>
            </a:extLst>
          </p:cNvPr>
          <p:cNvSpPr txBox="1">
            <a:spLocks/>
          </p:cNvSpPr>
          <p:nvPr/>
        </p:nvSpPr>
        <p:spPr>
          <a:xfrm>
            <a:off x="818234" y="377583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Convertidor a minúsculas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44E3EE2-55A7-4C83-B864-662836CB4807}"/>
              </a:ext>
            </a:extLst>
          </p:cNvPr>
          <p:cNvSpPr txBox="1">
            <a:spLocks/>
          </p:cNvSpPr>
          <p:nvPr/>
        </p:nvSpPr>
        <p:spPr>
          <a:xfrm>
            <a:off x="818234" y="4293830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291F595-177B-4BE4-983E-B6EE1094AF5A}"/>
              </a:ext>
            </a:extLst>
          </p:cNvPr>
          <p:cNvSpPr txBox="1">
            <a:spLocks/>
          </p:cNvSpPr>
          <p:nvPr/>
        </p:nvSpPr>
        <p:spPr>
          <a:xfrm>
            <a:off x="818234" y="5650268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 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Stopwords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, normalización y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stemming</a:t>
            </a:r>
            <a:endParaRPr lang="es-ES" altLang="es-ES" sz="20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B7EF05-72A8-42CB-8AFF-B886E21583FE}"/>
              </a:ext>
            </a:extLst>
          </p:cNvPr>
          <p:cNvSpPr/>
          <p:nvPr/>
        </p:nvSpPr>
        <p:spPr>
          <a:xfrm>
            <a:off x="5149850" y="3962400"/>
            <a:ext cx="6776199" cy="233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reina, feminista, verdad,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twinterrog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twuser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thumbs_up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twurl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 </a:t>
            </a:r>
            <a:endParaRPr lang="es-E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329" y="401444"/>
            <a:ext cx="872089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EVALUACIÓN Y ANÁLISIS DE 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07608512-7905-40CF-892A-028968122B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79" y="3222942"/>
            <a:ext cx="3648393" cy="2936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262"/>
            <a:ext cx="5090160" cy="51945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5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EVALUACIÓN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 r="2294" b="-1086"/>
          <a:stretch/>
        </p:blipFill>
        <p:spPr>
          <a:xfrm>
            <a:off x="5974080" y="1901249"/>
            <a:ext cx="6057102" cy="37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8" y="1339238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8" y="1339238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53962"/>
              </p:ext>
            </p:extLst>
          </p:nvPr>
        </p:nvGraphicFramePr>
        <p:xfrm>
          <a:off x="689664" y="203116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i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82917"/>
              </p:ext>
            </p:extLst>
          </p:nvPr>
        </p:nvGraphicFramePr>
        <p:xfrm>
          <a:off x="6426635" y="2017260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C4C0E7B-8E6B-4522-A9E0-04850362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94428"/>
              </p:ext>
            </p:extLst>
          </p:nvPr>
        </p:nvGraphicFramePr>
        <p:xfrm>
          <a:off x="3689227" y="5048791"/>
          <a:ext cx="5075701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394BE9-C966-49EC-B0C1-D8CC71C59E32}"/>
              </a:ext>
            </a:extLst>
          </p:cNvPr>
          <p:cNvSpPr txBox="1">
            <a:spLocks/>
          </p:cNvSpPr>
          <p:nvPr/>
        </p:nvSpPr>
        <p:spPr>
          <a:xfrm>
            <a:off x="2395554" y="4301290"/>
            <a:ext cx="7140331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DESBALANCEO DE LA CLASE:</a:t>
            </a:r>
            <a:endParaRPr lang="es-ES" b="1" kern="0" dirty="0"/>
          </a:p>
        </p:txBody>
      </p:sp>
    </p:spTree>
    <p:extLst>
      <p:ext uri="{BB962C8B-B14F-4D97-AF65-F5344CB8AC3E}">
        <p14:creationId xmlns:p14="http://schemas.microsoft.com/office/powerpoint/2010/main" val="70964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574903"/>
            <a:ext cx="745426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22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34890"/>
            <a:ext cx="11337599" cy="153900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E1ABF2-D218-4273-9F83-42F3627E20A3}"/>
              </a:ext>
            </a:extLst>
          </p:cNvPr>
          <p:cNvSpPr txBox="1">
            <a:spLocks/>
          </p:cNvSpPr>
          <p:nvPr/>
        </p:nvSpPr>
        <p:spPr>
          <a:xfrm>
            <a:off x="2791752" y="4173357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>
                <a:solidFill>
                  <a:srgbClr val="C00000"/>
                </a:solidFill>
                <a:latin typeface="Fontana ND Cc OsF Semibold" pitchFamily="2" charset="0"/>
              </a:rPr>
              <a:t>Digo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800" kern="0" dirty="0">
                <a:solidFill>
                  <a:srgbClr val="C00000"/>
                </a:solidFill>
                <a:latin typeface="Fontana ND Cc OsF Semibold" pitchFamily="2" charset="0"/>
              </a:rPr>
              <a:t>Ser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400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81E05AC-B953-43B4-8BE2-CB4487033BAA}"/>
              </a:ext>
            </a:extLst>
          </p:cNvPr>
          <p:cNvSpPr txBox="1">
            <a:spLocks/>
          </p:cNvSpPr>
          <p:nvPr/>
        </p:nvSpPr>
        <p:spPr>
          <a:xfrm>
            <a:off x="6838122" y="4205410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Longitud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Respuesta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400" kern="0" dirty="0">
                <a:solidFill>
                  <a:srgbClr val="0070C0"/>
                </a:solidFill>
                <a:latin typeface="Fontana ND Cc OsF Semibold" pitchFamily="2" charset="0"/>
              </a:rPr>
              <a:t>Mal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10" name="Picture 2" descr="Resultado de imagen de error icon">
            <a:extLst>
              <a:ext uri="{FF2B5EF4-FFF2-40B4-BE49-F238E27FC236}">
                <a16:creationId xmlns:a16="http://schemas.microsoft.com/office/drawing/2014/main" id="{5C7A1EC9-D17B-4F79-9FEE-AD388841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73BBA7C-78E9-489D-B94A-29C3F8C23CC9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60" y="1053393"/>
            <a:ext cx="962429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Motivación y objetivos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9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Evaluación y análisis de resultados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Conclusiones y trabajo futuro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228" y="2424373"/>
            <a:ext cx="3689314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7492366" cy="678022"/>
          </a:xfrm>
        </p:spPr>
        <p:txBody>
          <a:bodyPr/>
          <a:lstStyle/>
          <a:p>
            <a:pPr marL="0" indent="0" algn="just"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sz="22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9" y="2948118"/>
            <a:ext cx="8785382" cy="155625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2CBB9DE-EE5D-4801-92BD-BFDF4C708B06}"/>
              </a:ext>
            </a:extLst>
          </p:cNvPr>
          <p:cNvSpPr txBox="1">
            <a:spLocks/>
          </p:cNvSpPr>
          <p:nvPr/>
        </p:nvSpPr>
        <p:spPr>
          <a:xfrm>
            <a:off x="2791753" y="4410245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3600" kern="0" dirty="0">
                <a:solidFill>
                  <a:srgbClr val="C00000"/>
                </a:solidFill>
                <a:latin typeface="Fontana ND Cc OsF Semibold" pitchFamily="2" charset="0"/>
              </a:rPr>
              <a:t>Niñata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B97851F-1267-41E4-9DFE-0E616016F6D7}"/>
              </a:ext>
            </a:extLst>
          </p:cNvPr>
          <p:cNvSpPr txBox="1">
            <a:spLocks/>
          </p:cNvSpPr>
          <p:nvPr/>
        </p:nvSpPr>
        <p:spPr>
          <a:xfrm>
            <a:off x="6838121" y="4398358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Feminista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No se nombra usuario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5122" name="Picture 2" descr="Resultado de imagen de error icon">
            <a:extLst>
              <a:ext uri="{FF2B5EF4-FFF2-40B4-BE49-F238E27FC236}">
                <a16:creationId xmlns:a16="http://schemas.microsoft.com/office/drawing/2014/main" id="{915E9426-9491-47D7-8F45-9D437DFE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F112137-7F77-40AF-8F58-BA916C2B1E82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28" y="426844"/>
            <a:ext cx="8544071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5.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 FUTURO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2050" name="Picture 2" descr="conclu">
            <a:extLst>
              <a:ext uri="{FF2B5EF4-FFF2-40B4-BE49-F238E27FC236}">
                <a16:creationId xmlns:a16="http://schemas.microsoft.com/office/drawing/2014/main" id="{C3B84399-64A3-4983-B9F6-B9BCB466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66" y="3373631"/>
            <a:ext cx="4076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9218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 complejo y con escasa investigación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Facilidad para recuperar información machista de distintos tipos en redes sociales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&gt; 70% de tasa de acierto con técnicas simples y robustas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7067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Adaptación al inglés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, 2018)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TRABAJO FUTURO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16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6672038-B100-4CF6-B950-814C26BE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A.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DIAPOSITIVAS DE APOYO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983" y="512246"/>
            <a:ext cx="939714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4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MOTIVACIÓN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2BAEEE-CDFA-4CC9-B054-C7F882F93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3" y="2281961"/>
            <a:ext cx="5398214" cy="3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Clasificación de tweets en los que el usuario que escribe el mensaje cita un contenido machista, en ocasiones con el que está en desacuerdo.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“Pareces una puta con ese pantalón. - Mi hermano de 13 cuando me vio con un pantalón de cuero.”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“Cada vez más a menudo (todos lo días) mi padre me dice que las mujeres no deberían recibir premios, trabajar en puestos superiores, que son putas, y que deben quedarse en casa y servir al hombre y criar hijos.</a:t>
            </a: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2037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Ambigüedad, sarcasmo e ironía: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tonifreixa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La zorra guardando las gallinas. ¡¡ Que se encargue Rosell ¡¡ Bueno..., cuando salga de la cárcel. Cinismo en grado máximo.”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marijopellicer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radchiaru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@\_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lxuli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Jajajaja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si no sabes cuanto odio a las mujeres tengo por favor no veas enemigos donde no los hay.”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Mucho feminismo pero a la primera de cambio.....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2"/>
              </a:rPr>
              <a:t>https://t.co/y2McecsgcT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Cuando subes a tu amiga la lagartona al Uber porque ya andaba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malacopeando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3"/>
              </a:rPr>
              <a:t>https://t.co/DcnK5ZGuL4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53222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56" y="970190"/>
            <a:ext cx="7454488" cy="49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76" y="727995"/>
            <a:ext cx="7249247" cy="5402009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94" y="840703"/>
            <a:ext cx="6147811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MOTIVACIÓN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52358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D139DE-8755-4761-A4A9-2E0BCB000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6" y="1393096"/>
            <a:ext cx="3053857" cy="2035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EDD07D-A7E2-4CEB-AA56-412E838A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42" y="2761992"/>
            <a:ext cx="3048405" cy="202122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3481779"/>
            <a:ext cx="6742545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944A71-4BB0-4225-87D6-710417A7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41" y="4632108"/>
            <a:ext cx="2772903" cy="184524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112307"/>
            <a:ext cx="68810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4508842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 (EXPERIMENTO 1):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4376444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 (EXPERIMIENTO 1): 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61141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68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Empeoramiento SVM: se trabajan con 222 atributos en total antes de aplicar el algoritmo de clasificación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RF: precisión del método para detectar los tweets no machistas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SVM y LR similares: frontera de decisión lineal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389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OBJETIVOS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en castellano que conllevan lenguaje y actitudes machistas en redes sociales</a:t>
            </a:r>
          </a:p>
          <a:p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169" y="3443679"/>
            <a:ext cx="7381632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de clasificación supervisada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213907"/>
            <a:ext cx="6881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Medir el machismo en redes sociales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69A0669A-D4C4-42CF-8FD0-9527123B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34" y="101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1355980-41E7-4AF9-853B-C972FDCC7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3" y="2868003"/>
            <a:ext cx="2303585" cy="2303585"/>
          </a:xfrm>
          <a:prstGeom prst="rect">
            <a:avLst/>
          </a:prstGeom>
        </p:spPr>
      </p:pic>
      <p:pic>
        <p:nvPicPr>
          <p:cNvPr id="4102" name="Picture 6" descr="Resultado de imagen de redes sociales">
            <a:extLst>
              <a:ext uri="{FF2B5EF4-FFF2-40B4-BE49-F238E27FC236}">
                <a16:creationId xmlns:a16="http://schemas.microsoft.com/office/drawing/2014/main" id="{3A1A5289-F891-450F-BF77-CD8C83EF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27519"/>
            <a:ext cx="4267200" cy="23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29" y="516256"/>
            <a:ext cx="8993651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54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: 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Machismo and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Sexism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Twitter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Identification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dataset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endParaRPr lang="es-ES_tradnl" altLang="ja-JP" sz="54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vid.alarabiya.net/images/2013/11/16/bcb76a41-2ccd-4e0b-8db6-cad1692798e8/bcb76a41-2ccd-4e0b-8db6-cad1692798e8_16x9_788x442.jpg">
            <a:extLst>
              <a:ext uri="{FF2B5EF4-FFF2-40B4-BE49-F238E27FC236}">
                <a16:creationId xmlns:a16="http://schemas.microsoft.com/office/drawing/2014/main" id="{4C9510EF-D323-4EB8-8667-331BE9FC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4" y="3072772"/>
            <a:ext cx="5805752" cy="32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3"/>
            <a:ext cx="10972800" cy="114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machistas más comunes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8" name="Picture 2" descr="Twitter y su logotipo">
            <a:extLst>
              <a:ext uri="{FF2B5EF4-FFF2-40B4-BE49-F238E27FC236}">
                <a16:creationId xmlns:a16="http://schemas.microsoft.com/office/drawing/2014/main" id="{A428EE80-B5F9-4D01-BBF4-9D9457AB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02" y="4508434"/>
            <a:ext cx="1754193" cy="1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el pais logo">
            <a:extLst>
              <a:ext uri="{FF2B5EF4-FFF2-40B4-BE49-F238E27FC236}">
                <a16:creationId xmlns:a16="http://schemas.microsoft.com/office/drawing/2014/main" id="{F3FAF2CB-BA82-4295-B013-A73C422C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4" y="4768729"/>
            <a:ext cx="2545690" cy="5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Resultado de imagen de amnistÃ­a internacional logo">
            <a:extLst>
              <a:ext uri="{FF2B5EF4-FFF2-40B4-BE49-F238E27FC236}">
                <a16:creationId xmlns:a16="http://schemas.microsoft.com/office/drawing/2014/main" id="{63FE01A4-2403-41F9-8901-B5820CF42A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43" y="4808551"/>
            <a:ext cx="2519637" cy="82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C:\Users\Administrador\AppData\Local\Microsoft\Windows\INetCache\Content.MSO\5649EC68.tmp">
            <a:extLst>
              <a:ext uri="{FF2B5EF4-FFF2-40B4-BE49-F238E27FC236}">
                <a16:creationId xmlns:a16="http://schemas.microsoft.com/office/drawing/2014/main" id="{5CFAA038-CED3-473E-A19F-BB7A8BA708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28" y="4542267"/>
            <a:ext cx="1390333" cy="142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C930B9C-315B-479B-8E54-004821B89DD6}"/>
              </a:ext>
            </a:extLst>
          </p:cNvPr>
          <p:cNvSpPr txBox="1">
            <a:spLocks/>
          </p:cNvSpPr>
          <p:nvPr/>
        </p:nvSpPr>
        <p:spPr>
          <a:xfrm>
            <a:off x="609600" y="2582943"/>
            <a:ext cx="10972800" cy="3057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acoso hacia ellas o no les permiten expresarse libremente</a:t>
            </a:r>
            <a:endParaRPr lang="es-ES" altLang="es-ES" sz="3400" kern="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5523"/>
            <a:ext cx="3540369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B9B10-1643-4C0A-8604-853D25AA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03" y="1424354"/>
            <a:ext cx="4658397" cy="4062046"/>
          </a:xfrm>
          <a:prstGeom prst="rect">
            <a:avLst/>
          </a:prstGeom>
        </p:spPr>
      </p:pic>
      <p:sp>
        <p:nvSpPr>
          <p:cNvPr id="10" name="3 CuadroTexto">
            <a:extLst>
              <a:ext uri="{FF2B5EF4-FFF2-40B4-BE49-F238E27FC236}">
                <a16:creationId xmlns:a16="http://schemas.microsoft.com/office/drawing/2014/main" id="{D0ACE2AE-8638-4692-98DE-1BF290D6BB7C}"/>
              </a:ext>
            </a:extLst>
          </p:cNvPr>
          <p:cNvSpPr txBox="1"/>
          <p:nvPr/>
        </p:nvSpPr>
        <p:spPr>
          <a:xfrm>
            <a:off x="665834" y="2260313"/>
            <a:ext cx="3893465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“Mujer al volante peligro constante”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“¡Mujer tenía que ser!”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4E1B8B60-C170-4570-BACC-0B8D836D2BD0}"/>
              </a:ext>
            </a:extLst>
          </p:cNvPr>
          <p:cNvSpPr txBox="1"/>
          <p:nvPr/>
        </p:nvSpPr>
        <p:spPr>
          <a:xfrm>
            <a:off x="8674099" y="2260313"/>
            <a:ext cx="3048001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defRPr sz="2400" b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b="0" dirty="0"/>
              <a:t>Expresiones machistas recurrentes en Twitter: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“feminazi”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</a:t>
            </a:r>
            <a:r>
              <a:rPr lang="es-ES" altLang="es-ES" b="0" dirty="0" err="1"/>
              <a:t>nenaza</a:t>
            </a:r>
            <a:r>
              <a:rPr lang="es-ES" altLang="es-ES" b="0" dirty="0"/>
              <a:t>”</a:t>
            </a: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id="{7189E4C3-D1FA-480C-983F-9829557C55B2}"/>
              </a:ext>
            </a:extLst>
          </p:cNvPr>
          <p:cNvSpPr txBox="1"/>
          <p:nvPr/>
        </p:nvSpPr>
        <p:spPr>
          <a:xfrm>
            <a:off x="1116506" y="5087286"/>
            <a:ext cx="10431390" cy="1151084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“expresiones”</a:t>
            </a:r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632938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sz="2600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durante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6 meses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(01/07/2018 - 31/12/2018)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181.792 tweets</a:t>
            </a:r>
            <a:r>
              <a:rPr lang="es-ES" altLang="es-ES" sz="2600" dirty="0">
                <a:solidFill>
                  <a:srgbClr val="009999"/>
                </a:solidFill>
                <a:latin typeface="Fontana ND Cc OsF Semibold" pitchFamily="2" charset="0"/>
              </a:rPr>
              <a:t>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todos los términos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Límite diario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100 tweets por término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hasta llegar a 15.000 tweets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EXAMENES PRESENCIALES EN LA UNED</Template>
  <TotalTime>4966</TotalTime>
  <Words>1660</Words>
  <Application>Microsoft Office PowerPoint</Application>
  <PresentationFormat>Panorámica</PresentationFormat>
  <Paragraphs>341</Paragraphs>
  <Slides>42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Desarrollo de un Sistema para la Detección del Machismo en Redes Sociales</vt:lpstr>
      <vt:lpstr>Presentación de PowerPoint</vt:lpstr>
      <vt:lpstr>Presentación de PowerPoint</vt:lpstr>
      <vt:lpstr>MOTIVACIÓN </vt:lpstr>
      <vt:lpstr>OBJETIVOS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220</cp:revision>
  <dcterms:created xsi:type="dcterms:W3CDTF">2019-06-11T10:14:22Z</dcterms:created>
  <dcterms:modified xsi:type="dcterms:W3CDTF">2019-06-30T22:44:55Z</dcterms:modified>
</cp:coreProperties>
</file>