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5C1"/>
    <a:srgbClr val="ECF5E7"/>
    <a:srgbClr val="85B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3BADD-F2B0-443E-8208-393C884A6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43677A-DD04-4324-B0D6-5778916C3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6595C-9BA4-44EB-8CAF-4ED25947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EEEB1-113A-479C-9F06-CEE7EC7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9AB8D-931C-484F-8921-689F10F1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80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F0B06-13CD-474B-9ACD-76580F54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A7F775-C5C4-44E7-A2E7-A00AD228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3B961C-F3C2-4793-ABB0-FAA331A7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1A9FA-DB83-42E2-A4BD-F33D8B70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C45DC-15E3-4D87-9352-75A56833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20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E70C78-3F77-436C-AD57-4E2B9A1E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3A60A9-0CC4-4777-A704-AF63D5621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B097EF-9037-4769-AD97-9B0A8018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979F2-5933-4462-A3CC-88F7ECC3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86197A-A3F2-4624-A9B9-7E7E59C6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11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B9A16-064F-432D-AF46-C39371F3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2E238-9BB8-4245-819C-42A7C4DD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26DD20-33D1-402B-B61F-3EF2D492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67D74-1B8A-4253-9964-900B45DB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5CEFE-84FE-4085-B1BE-9D9EBCD6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19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22AE3-6F38-41DE-8907-190BCD5F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483CE1-C35F-4AB1-9391-9A5A8478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E2862-FB9C-4A21-8E09-14159461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59D65-1BC7-4D7B-AB6E-15CCE0FA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FA750-47B2-4328-BB73-C172C6BD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93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90A07-3F3F-4448-AF56-4C5D0446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AC5E3-FB14-4DF6-9AF5-F3CC24DDF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BDE051-075F-425A-A580-7DF002C6C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DFE9AB-C5C7-41FF-B098-7A4E3C9E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7D0CC-720D-495C-82A3-B18CEC29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2F2637-85BC-48A2-A221-0A76FE93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8A2A-70E0-4D64-A954-43BD4C94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27E66-2389-43C6-82C4-06FC91F4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E75D64-3F0E-48F4-AF89-C1A2EE9B0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B998EA-1865-48F6-9A0C-006C48262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5C11F3-0AED-4136-A3D8-1E15241EC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09C13B-D1CC-422D-8653-90776124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D15D52-48A6-4D77-A91F-5CB1BFAD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2DFE97-BA9C-4D4C-A3AD-75DADEFE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35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15548-DB2C-49F9-A49C-BFD6E198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9597C3-0EEB-4105-BDEC-6B5FDE84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4D0785-D881-4CCA-9BE7-1303AF40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78C2CA-6523-423F-B3A3-916A85B3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30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DBB16D-C432-4BFD-B559-364CA6E9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66A463-43FE-47E3-9E26-C5BB5580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67DD72-625E-420E-A084-B78087C6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68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182A8-03FF-439F-99E0-1C5C1D44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2CE47A-5E3E-485F-B681-9CA6AD4A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364C26-EF34-4DDE-B5A4-8AF7B0093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A3BA4B-3F20-4D40-BD49-AD9D8CAA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34FE62-AD95-4C4B-873D-D9D2ECEB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FCC9E0-7294-4957-95E1-A37A9FB0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55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E4495-E396-49A5-8FF0-CD0DC3F9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52F5C5-663A-4A5D-9EF8-E87766CD3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35C35-963E-44F0-B3A5-DDF7AA552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CCEAF-F4AF-4BB3-8145-3034AA3B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7334D2-3122-4070-B662-6E11216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45666E-ADE7-432F-B961-794AD1B1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31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A24835-E94C-4DBE-B0DC-4579EA82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0030F-E4B3-4B9E-8926-0EECE50B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0CCB7-E7DB-4214-8C32-1E3BAA10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EA03-BEE8-48E4-88D0-8FBE69FC4CEA}" type="datetimeFigureOut">
              <a:rPr lang="es-ES" smtClean="0"/>
              <a:t>17/11/2019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93084-A93A-44C6-B80F-6A7CC9D16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401D8-F0FE-4C98-BC63-04BF099C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7150-5F3E-4A91-AFE2-BE997C27CF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7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8B956BF8-D86A-4113-B45C-71DA0D84348E}"/>
              </a:ext>
            </a:extLst>
          </p:cNvPr>
          <p:cNvSpPr/>
          <p:nvPr/>
        </p:nvSpPr>
        <p:spPr>
          <a:xfrm>
            <a:off x="578840" y="427839"/>
            <a:ext cx="10737909" cy="5234730"/>
          </a:xfrm>
          <a:prstGeom prst="rect">
            <a:avLst/>
          </a:prstGeom>
          <a:solidFill>
            <a:srgbClr val="ECF5E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13E4D6-7D68-45ED-87DA-366B5FF9AEF6}"/>
              </a:ext>
            </a:extLst>
          </p:cNvPr>
          <p:cNvSpPr/>
          <p:nvPr/>
        </p:nvSpPr>
        <p:spPr>
          <a:xfrm>
            <a:off x="695607" y="520118"/>
            <a:ext cx="3246540" cy="5041784"/>
          </a:xfrm>
          <a:prstGeom prst="rect">
            <a:avLst/>
          </a:prstGeom>
          <a:solidFill>
            <a:srgbClr val="CFE5C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5592EC-C056-46F7-BBC6-9635954491AC}"/>
              </a:ext>
            </a:extLst>
          </p:cNvPr>
          <p:cNvSpPr/>
          <p:nvPr/>
        </p:nvSpPr>
        <p:spPr>
          <a:xfrm>
            <a:off x="1246736" y="2853633"/>
            <a:ext cx="2031492" cy="847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Numeric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SimpleImputer</a:t>
            </a:r>
            <a:endParaRPr lang="es-E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Scaler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76C6180-BB2A-4B59-9146-1C4F0246000F}"/>
              </a:ext>
            </a:extLst>
          </p:cNvPr>
          <p:cNvSpPr/>
          <p:nvPr/>
        </p:nvSpPr>
        <p:spPr>
          <a:xfrm>
            <a:off x="1303131" y="4145507"/>
            <a:ext cx="2031492" cy="847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Categorical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SimpleImputer</a:t>
            </a:r>
            <a:endParaRPr lang="es-E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A81A5A2-0074-4705-886E-63AB36049CD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78228" y="3277271"/>
            <a:ext cx="1812362" cy="9799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EC06782-8697-4467-B8DB-991B22A2E33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34623" y="2075664"/>
            <a:ext cx="1751093" cy="1070208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4019C3F-D781-4DBE-9906-C7D994B970AE}"/>
              </a:ext>
            </a:extLst>
          </p:cNvPr>
          <p:cNvSpPr/>
          <p:nvPr/>
        </p:nvSpPr>
        <p:spPr>
          <a:xfrm>
            <a:off x="5085716" y="2783012"/>
            <a:ext cx="1868757" cy="868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Feature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Union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42A111A-CCAB-4203-90F7-F6B6C296AEA8}"/>
              </a:ext>
            </a:extLst>
          </p:cNvPr>
          <p:cNvCxnSpPr>
            <a:cxnSpLocks/>
          </p:cNvCxnSpPr>
          <p:nvPr/>
        </p:nvCxnSpPr>
        <p:spPr>
          <a:xfrm>
            <a:off x="6954473" y="3217130"/>
            <a:ext cx="904481" cy="0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A755260-CB9C-4FF3-9169-A341F467570E}"/>
              </a:ext>
            </a:extLst>
          </p:cNvPr>
          <p:cNvSpPr/>
          <p:nvPr/>
        </p:nvSpPr>
        <p:spPr>
          <a:xfrm>
            <a:off x="7858954" y="2783012"/>
            <a:ext cx="3331960" cy="868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Classifier</a:t>
            </a:r>
            <a:endParaRPr lang="es-ES" sz="14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(classifier.py)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(classifier.py)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SVM(classifier.py)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2FEC9D-FB4E-4949-AAF4-2932AD67BD04}"/>
              </a:ext>
            </a:extLst>
          </p:cNvPr>
          <p:cNvSpPr txBox="1"/>
          <p:nvPr/>
        </p:nvSpPr>
        <p:spPr>
          <a:xfrm>
            <a:off x="8179267" y="5230346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ShuffleSplit</a:t>
            </a:r>
            <a:r>
              <a:rPr lang="es-ES" b="1" dirty="0"/>
              <a:t> + </a:t>
            </a:r>
            <a:r>
              <a:rPr lang="es-ES" b="1" dirty="0" err="1"/>
              <a:t>GridSearchCV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B6C6954-E0E9-45C6-A829-9A39154967B5}"/>
              </a:ext>
            </a:extLst>
          </p:cNvPr>
          <p:cNvSpPr txBox="1"/>
          <p:nvPr/>
        </p:nvSpPr>
        <p:spPr>
          <a:xfrm>
            <a:off x="1303131" y="659305"/>
            <a:ext cx="211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Preprocess</a:t>
            </a:r>
            <a:r>
              <a:rPr lang="es-ES" b="1" dirty="0"/>
              <a:t> pipeline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F4BC07-E48C-4DDF-BDAE-3D02A8ACA660}"/>
              </a:ext>
            </a:extLst>
          </p:cNvPr>
          <p:cNvSpPr/>
          <p:nvPr/>
        </p:nvSpPr>
        <p:spPr>
          <a:xfrm>
            <a:off x="1223567" y="1547955"/>
            <a:ext cx="2111056" cy="1055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Text </a:t>
            </a:r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Cleaning</a:t>
            </a:r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Preprocesado</a:t>
            </a: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(preprocess.py)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Tokenizador</a:t>
            </a: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(utils.py)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 </a:t>
            </a: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tfidf</a:t>
            </a:r>
            <a:r>
              <a:rPr lang="es-E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E9DE7B8-D9F8-4663-B761-51B14CAA034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34623" y="3429000"/>
            <a:ext cx="1751093" cy="1140145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16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7A395159-D82C-4F34-B720-63F2B7E02FF8}"/>
              </a:ext>
            </a:extLst>
          </p:cNvPr>
          <p:cNvSpPr/>
          <p:nvPr/>
        </p:nvSpPr>
        <p:spPr>
          <a:xfrm>
            <a:off x="7119419" y="656903"/>
            <a:ext cx="2541555" cy="4571474"/>
          </a:xfrm>
          <a:prstGeom prst="rect">
            <a:avLst/>
          </a:prstGeom>
          <a:solidFill>
            <a:srgbClr val="CFE5C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B952F74-2FC2-46D2-9782-5C2A0C8956B2}"/>
              </a:ext>
            </a:extLst>
          </p:cNvPr>
          <p:cNvSpPr/>
          <p:nvPr/>
        </p:nvSpPr>
        <p:spPr>
          <a:xfrm>
            <a:off x="4500386" y="656903"/>
            <a:ext cx="1929468" cy="4571474"/>
          </a:xfrm>
          <a:prstGeom prst="rect">
            <a:avLst/>
          </a:prstGeom>
          <a:solidFill>
            <a:srgbClr val="CFE5C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13E4D6-7D68-45ED-87DA-366B5FF9AEF6}"/>
              </a:ext>
            </a:extLst>
          </p:cNvPr>
          <p:cNvSpPr/>
          <p:nvPr/>
        </p:nvSpPr>
        <p:spPr>
          <a:xfrm>
            <a:off x="352338" y="646478"/>
            <a:ext cx="3422708" cy="4571474"/>
          </a:xfrm>
          <a:prstGeom prst="rect">
            <a:avLst/>
          </a:prstGeom>
          <a:solidFill>
            <a:srgbClr val="CFE5C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5592EC-C056-46F7-BBC6-9635954491AC}"/>
              </a:ext>
            </a:extLst>
          </p:cNvPr>
          <p:cNvSpPr/>
          <p:nvPr/>
        </p:nvSpPr>
        <p:spPr>
          <a:xfrm>
            <a:off x="1182054" y="2514898"/>
            <a:ext cx="1991711" cy="847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Numeric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SimpleImputer</a:t>
            </a:r>
            <a:endParaRPr lang="es-E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Scaler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76C6180-BB2A-4B59-9146-1C4F0246000F}"/>
              </a:ext>
            </a:extLst>
          </p:cNvPr>
          <p:cNvSpPr/>
          <p:nvPr/>
        </p:nvSpPr>
        <p:spPr>
          <a:xfrm>
            <a:off x="1142273" y="3866425"/>
            <a:ext cx="2031492" cy="847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Categorical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SimpleImputer</a:t>
            </a:r>
            <a:endParaRPr lang="es-E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B6C6954-E0E9-45C6-A829-9A39154967B5}"/>
              </a:ext>
            </a:extLst>
          </p:cNvPr>
          <p:cNvSpPr txBox="1"/>
          <p:nvPr/>
        </p:nvSpPr>
        <p:spPr>
          <a:xfrm>
            <a:off x="1142273" y="235908"/>
            <a:ext cx="211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extraction</a:t>
            </a:r>
            <a:endParaRPr lang="es-ES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F4BC07-E48C-4DDF-BDAE-3D02A8ACA660}"/>
              </a:ext>
            </a:extLst>
          </p:cNvPr>
          <p:cNvSpPr/>
          <p:nvPr/>
        </p:nvSpPr>
        <p:spPr>
          <a:xfrm>
            <a:off x="478963" y="1169738"/>
            <a:ext cx="1326621" cy="59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Text </a:t>
            </a:r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Cleaning</a:t>
            </a:r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1E1F752-3E35-4FCC-9A8B-08A936C64034}"/>
              </a:ext>
            </a:extLst>
          </p:cNvPr>
          <p:cNvSpPr/>
          <p:nvPr/>
        </p:nvSpPr>
        <p:spPr>
          <a:xfrm>
            <a:off x="2275114" y="1552457"/>
            <a:ext cx="80242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cs typeface="Courier New" panose="02070309020205020404" pitchFamily="49" charset="0"/>
              </a:rPr>
              <a:t>TF-IDF</a:t>
            </a:r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0327037-93A4-470B-8FA2-101F97B7EBA4}"/>
              </a:ext>
            </a:extLst>
          </p:cNvPr>
          <p:cNvSpPr/>
          <p:nvPr/>
        </p:nvSpPr>
        <p:spPr>
          <a:xfrm>
            <a:off x="2275114" y="973308"/>
            <a:ext cx="125665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cs typeface="Courier New" panose="02070309020205020404" pitchFamily="49" charset="0"/>
              </a:rPr>
              <a:t>Word-</a:t>
            </a:r>
            <a:r>
              <a:rPr lang="es-ES" sz="11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embedding</a:t>
            </a:r>
            <a:endParaRPr lang="es-ES" sz="11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2AEC9FB-835B-4617-9EDF-6E325EAD893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05584" y="1157974"/>
            <a:ext cx="469530" cy="266114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9205735-C927-4DA4-A2BE-B0453E6CA4F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805584" y="1465326"/>
            <a:ext cx="469530" cy="271797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4A70D6A-4B51-44C6-A1B9-2376C4386DBA}"/>
              </a:ext>
            </a:extLst>
          </p:cNvPr>
          <p:cNvCxnSpPr>
            <a:cxnSpLocks/>
          </p:cNvCxnSpPr>
          <p:nvPr/>
        </p:nvCxnSpPr>
        <p:spPr>
          <a:xfrm>
            <a:off x="3822056" y="2889406"/>
            <a:ext cx="609253" cy="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CBAC394-82ED-4C18-9421-8FAEAA06E357}"/>
              </a:ext>
            </a:extLst>
          </p:cNvPr>
          <p:cNvSpPr txBox="1"/>
          <p:nvPr/>
        </p:nvSpPr>
        <p:spPr>
          <a:xfrm>
            <a:off x="4284888" y="235368"/>
            <a:ext cx="23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concatenation</a:t>
            </a:r>
            <a:endParaRPr lang="es-ES" b="1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D1633B2-E2B1-4BEF-BEA3-305530FAE979}"/>
              </a:ext>
            </a:extLst>
          </p:cNvPr>
          <p:cNvSpPr/>
          <p:nvPr/>
        </p:nvSpPr>
        <p:spPr>
          <a:xfrm>
            <a:off x="4762317" y="984640"/>
            <a:ext cx="1402060" cy="868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Text </a:t>
            </a:r>
            <a:r>
              <a:rPr lang="es-ES" sz="1100" b="1" dirty="0" err="1">
                <a:solidFill>
                  <a:schemeClr val="tx1"/>
                </a:solidFill>
              </a:rPr>
              <a:t>Cleaning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Numeric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Categorical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1EA0219-768E-43CE-8B12-4D595D11CA55}"/>
              </a:ext>
            </a:extLst>
          </p:cNvPr>
          <p:cNvSpPr/>
          <p:nvPr/>
        </p:nvSpPr>
        <p:spPr>
          <a:xfrm>
            <a:off x="4762317" y="2295007"/>
            <a:ext cx="1402060" cy="868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Word-</a:t>
            </a:r>
            <a:r>
              <a:rPr lang="es-ES" sz="1100" b="1" dirty="0" err="1">
                <a:solidFill>
                  <a:schemeClr val="tx1"/>
                </a:solidFill>
              </a:rPr>
              <a:t>embedding</a:t>
            </a:r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Numeric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Categorical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CF8AE2F-77A6-41B6-B223-6A7F685AD9F2}"/>
              </a:ext>
            </a:extLst>
          </p:cNvPr>
          <p:cNvSpPr/>
          <p:nvPr/>
        </p:nvSpPr>
        <p:spPr>
          <a:xfrm>
            <a:off x="4762317" y="3854833"/>
            <a:ext cx="1402060" cy="868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TF-IDF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Numeric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Categorical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C881B96-D0F2-4AF7-9F7F-4A22ED08BD4B}"/>
              </a:ext>
            </a:extLst>
          </p:cNvPr>
          <p:cNvSpPr txBox="1"/>
          <p:nvPr/>
        </p:nvSpPr>
        <p:spPr>
          <a:xfrm>
            <a:off x="7706340" y="231366"/>
            <a:ext cx="23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Classification</a:t>
            </a:r>
            <a:endParaRPr lang="es-ES" b="1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4FD7D20-35F5-4066-A2B6-3B9AE9ED69FD}"/>
              </a:ext>
            </a:extLst>
          </p:cNvPr>
          <p:cNvSpPr/>
          <p:nvPr/>
        </p:nvSpPr>
        <p:spPr>
          <a:xfrm>
            <a:off x="7568826" y="1169738"/>
            <a:ext cx="1680632" cy="434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Multilingual</a:t>
            </a:r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BERT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5D36597-34EE-4FD6-85E3-355DC1139F7C}"/>
              </a:ext>
            </a:extLst>
          </p:cNvPr>
          <p:cNvSpPr/>
          <p:nvPr/>
        </p:nvSpPr>
        <p:spPr>
          <a:xfrm>
            <a:off x="7568826" y="2514898"/>
            <a:ext cx="1680632" cy="434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Bi-LSTM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E3693DF-F147-42D4-A7A5-2ED1B3891B30}"/>
              </a:ext>
            </a:extLst>
          </p:cNvPr>
          <p:cNvSpPr/>
          <p:nvPr/>
        </p:nvSpPr>
        <p:spPr>
          <a:xfrm>
            <a:off x="7910236" y="3866425"/>
            <a:ext cx="997812" cy="936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LR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RF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SV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57E9B917-8EBD-4DD9-A498-AAA8EA613FB9}"/>
              </a:ext>
            </a:extLst>
          </p:cNvPr>
          <p:cNvSpPr/>
          <p:nvPr/>
        </p:nvSpPr>
        <p:spPr>
          <a:xfrm>
            <a:off x="10230991" y="2383679"/>
            <a:ext cx="1723321" cy="11306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Output: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prstClr val="black"/>
                </a:solidFill>
              </a:rPr>
              <a:t>MACHISMO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prstClr val="black"/>
                </a:solidFill>
              </a:rPr>
              <a:t>NO_MACHISMO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prstClr val="black"/>
                </a:solidFill>
              </a:rPr>
              <a:t>DUDOSO</a:t>
            </a:r>
          </a:p>
          <a:p>
            <a:pPr algn="ctr"/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4294976-1B2C-4006-A022-0B76153170FD}"/>
              </a:ext>
            </a:extLst>
          </p:cNvPr>
          <p:cNvCxnSpPr>
            <a:cxnSpLocks/>
          </p:cNvCxnSpPr>
          <p:nvPr/>
        </p:nvCxnSpPr>
        <p:spPr>
          <a:xfrm>
            <a:off x="9716119" y="2942641"/>
            <a:ext cx="489705" cy="6375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A49FE0B-55EB-4789-9EF1-95714238D5D8}"/>
              </a:ext>
            </a:extLst>
          </p:cNvPr>
          <p:cNvCxnSpPr>
            <a:cxnSpLocks/>
          </p:cNvCxnSpPr>
          <p:nvPr/>
        </p:nvCxnSpPr>
        <p:spPr>
          <a:xfrm>
            <a:off x="6164377" y="4256913"/>
            <a:ext cx="1745859" cy="0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D6240B4-895B-4576-98D2-F7582B172361}"/>
              </a:ext>
            </a:extLst>
          </p:cNvPr>
          <p:cNvCxnSpPr>
            <a:cxnSpLocks/>
          </p:cNvCxnSpPr>
          <p:nvPr/>
        </p:nvCxnSpPr>
        <p:spPr>
          <a:xfrm>
            <a:off x="6164377" y="2672792"/>
            <a:ext cx="1404449" cy="0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49D4D744-8EEB-4BAD-805B-5A9E87AA44B5}"/>
              </a:ext>
            </a:extLst>
          </p:cNvPr>
          <p:cNvCxnSpPr>
            <a:cxnSpLocks/>
          </p:cNvCxnSpPr>
          <p:nvPr/>
        </p:nvCxnSpPr>
        <p:spPr>
          <a:xfrm>
            <a:off x="6164377" y="1357520"/>
            <a:ext cx="1404449" cy="0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5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7A395159-D82C-4F34-B720-63F2B7E02FF8}"/>
              </a:ext>
            </a:extLst>
          </p:cNvPr>
          <p:cNvSpPr/>
          <p:nvPr/>
        </p:nvSpPr>
        <p:spPr>
          <a:xfrm>
            <a:off x="7119419" y="656903"/>
            <a:ext cx="2541555" cy="457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B952F74-2FC2-46D2-9782-5C2A0C8956B2}"/>
              </a:ext>
            </a:extLst>
          </p:cNvPr>
          <p:cNvSpPr/>
          <p:nvPr/>
        </p:nvSpPr>
        <p:spPr>
          <a:xfrm>
            <a:off x="4500386" y="656903"/>
            <a:ext cx="1929468" cy="457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13E4D6-7D68-45ED-87DA-366B5FF9AEF6}"/>
              </a:ext>
            </a:extLst>
          </p:cNvPr>
          <p:cNvSpPr/>
          <p:nvPr/>
        </p:nvSpPr>
        <p:spPr>
          <a:xfrm>
            <a:off x="352338" y="646478"/>
            <a:ext cx="3422708" cy="457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5592EC-C056-46F7-BBC6-9635954491AC}"/>
              </a:ext>
            </a:extLst>
          </p:cNvPr>
          <p:cNvSpPr/>
          <p:nvPr/>
        </p:nvSpPr>
        <p:spPr>
          <a:xfrm>
            <a:off x="1182054" y="2514898"/>
            <a:ext cx="1991711" cy="847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Numeric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SimpleImputer</a:t>
            </a:r>
            <a:endParaRPr lang="es-E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Scaler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76C6180-BB2A-4B59-9146-1C4F0246000F}"/>
              </a:ext>
            </a:extLst>
          </p:cNvPr>
          <p:cNvSpPr/>
          <p:nvPr/>
        </p:nvSpPr>
        <p:spPr>
          <a:xfrm>
            <a:off x="1142273" y="3866425"/>
            <a:ext cx="2031492" cy="847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tx1"/>
                </a:solidFill>
              </a:rPr>
              <a:t>Categorical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SimpleImputer</a:t>
            </a:r>
            <a:endParaRPr lang="es-E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B6C6954-E0E9-45C6-A829-9A39154967B5}"/>
              </a:ext>
            </a:extLst>
          </p:cNvPr>
          <p:cNvSpPr txBox="1"/>
          <p:nvPr/>
        </p:nvSpPr>
        <p:spPr>
          <a:xfrm>
            <a:off x="1142273" y="235908"/>
            <a:ext cx="211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extraction</a:t>
            </a:r>
            <a:endParaRPr lang="es-ES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F4BC07-E48C-4DDF-BDAE-3D02A8ACA660}"/>
              </a:ext>
            </a:extLst>
          </p:cNvPr>
          <p:cNvSpPr/>
          <p:nvPr/>
        </p:nvSpPr>
        <p:spPr>
          <a:xfrm>
            <a:off x="478963" y="1169738"/>
            <a:ext cx="1326621" cy="59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Text </a:t>
            </a:r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Cleaning</a:t>
            </a:r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1E1F752-3E35-4FCC-9A8B-08A936C64034}"/>
              </a:ext>
            </a:extLst>
          </p:cNvPr>
          <p:cNvSpPr/>
          <p:nvPr/>
        </p:nvSpPr>
        <p:spPr>
          <a:xfrm>
            <a:off x="2275114" y="1552457"/>
            <a:ext cx="80242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cs typeface="Courier New" panose="02070309020205020404" pitchFamily="49" charset="0"/>
              </a:rPr>
              <a:t>TF-IDF</a:t>
            </a:r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0327037-93A4-470B-8FA2-101F97B7EBA4}"/>
              </a:ext>
            </a:extLst>
          </p:cNvPr>
          <p:cNvSpPr/>
          <p:nvPr/>
        </p:nvSpPr>
        <p:spPr>
          <a:xfrm>
            <a:off x="2275114" y="973308"/>
            <a:ext cx="125665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cs typeface="Courier New" panose="02070309020205020404" pitchFamily="49" charset="0"/>
              </a:rPr>
              <a:t>Word-</a:t>
            </a:r>
            <a:r>
              <a:rPr lang="es-ES" sz="11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embedding</a:t>
            </a:r>
            <a:endParaRPr lang="es-ES" sz="11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2AEC9FB-835B-4617-9EDF-6E325EAD893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05584" y="1157974"/>
            <a:ext cx="469530" cy="266114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9205735-C927-4DA4-A2BE-B0453E6CA4F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805584" y="1465326"/>
            <a:ext cx="469530" cy="271797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4A70D6A-4B51-44C6-A1B9-2376C4386DBA}"/>
              </a:ext>
            </a:extLst>
          </p:cNvPr>
          <p:cNvCxnSpPr>
            <a:cxnSpLocks/>
          </p:cNvCxnSpPr>
          <p:nvPr/>
        </p:nvCxnSpPr>
        <p:spPr>
          <a:xfrm>
            <a:off x="3822056" y="2889406"/>
            <a:ext cx="609253" cy="0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CBAC394-82ED-4C18-9421-8FAEAA06E357}"/>
              </a:ext>
            </a:extLst>
          </p:cNvPr>
          <p:cNvSpPr txBox="1"/>
          <p:nvPr/>
        </p:nvSpPr>
        <p:spPr>
          <a:xfrm>
            <a:off x="4284888" y="235368"/>
            <a:ext cx="23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concatenation</a:t>
            </a:r>
            <a:endParaRPr lang="es-ES" b="1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D1633B2-E2B1-4BEF-BEA3-305530FAE979}"/>
              </a:ext>
            </a:extLst>
          </p:cNvPr>
          <p:cNvSpPr/>
          <p:nvPr/>
        </p:nvSpPr>
        <p:spPr>
          <a:xfrm>
            <a:off x="4762317" y="984640"/>
            <a:ext cx="1402060" cy="868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Text </a:t>
            </a:r>
            <a:r>
              <a:rPr lang="es-ES" sz="1100" b="1" dirty="0" err="1">
                <a:solidFill>
                  <a:schemeClr val="tx1"/>
                </a:solidFill>
              </a:rPr>
              <a:t>Cleaning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Numeric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Categorical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1EA0219-768E-43CE-8B12-4D595D11CA55}"/>
              </a:ext>
            </a:extLst>
          </p:cNvPr>
          <p:cNvSpPr/>
          <p:nvPr/>
        </p:nvSpPr>
        <p:spPr>
          <a:xfrm>
            <a:off x="4762317" y="2295007"/>
            <a:ext cx="1402060" cy="868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Word-</a:t>
            </a:r>
            <a:r>
              <a:rPr lang="es-ES" sz="1100" b="1" dirty="0" err="1">
                <a:solidFill>
                  <a:schemeClr val="tx1"/>
                </a:solidFill>
              </a:rPr>
              <a:t>embedding</a:t>
            </a:r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Numeric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Categorical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CF8AE2F-77A6-41B6-B223-6A7F685AD9F2}"/>
              </a:ext>
            </a:extLst>
          </p:cNvPr>
          <p:cNvSpPr/>
          <p:nvPr/>
        </p:nvSpPr>
        <p:spPr>
          <a:xfrm>
            <a:off x="4762317" y="3854833"/>
            <a:ext cx="1402060" cy="8682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TF-IDF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Numeric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ES" sz="1100" b="1" dirty="0" err="1">
                <a:solidFill>
                  <a:schemeClr val="tx1"/>
                </a:solidFill>
              </a:rPr>
              <a:t>Categorical</a:t>
            </a:r>
            <a:r>
              <a:rPr lang="es-ES" sz="1100" b="1" dirty="0">
                <a:solidFill>
                  <a:schemeClr val="tx1"/>
                </a:solidFill>
              </a:rPr>
              <a:t> </a:t>
            </a:r>
            <a:r>
              <a:rPr lang="es-ES" sz="1100" b="1" dirty="0" err="1">
                <a:solidFill>
                  <a:schemeClr val="tx1"/>
                </a:solidFill>
              </a:rPr>
              <a:t>features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C881B96-D0F2-4AF7-9F7F-4A22ED08BD4B}"/>
              </a:ext>
            </a:extLst>
          </p:cNvPr>
          <p:cNvSpPr txBox="1"/>
          <p:nvPr/>
        </p:nvSpPr>
        <p:spPr>
          <a:xfrm>
            <a:off x="7706340" y="231366"/>
            <a:ext cx="235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Classification</a:t>
            </a:r>
            <a:endParaRPr lang="es-ES" b="1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4FD7D20-35F5-4066-A2B6-3B9AE9ED69FD}"/>
              </a:ext>
            </a:extLst>
          </p:cNvPr>
          <p:cNvSpPr/>
          <p:nvPr/>
        </p:nvSpPr>
        <p:spPr>
          <a:xfrm>
            <a:off x="7568826" y="1169738"/>
            <a:ext cx="1680632" cy="434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Multilingual</a:t>
            </a:r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BERT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5D36597-34EE-4FD6-85E3-355DC1139F7C}"/>
              </a:ext>
            </a:extLst>
          </p:cNvPr>
          <p:cNvSpPr/>
          <p:nvPr/>
        </p:nvSpPr>
        <p:spPr>
          <a:xfrm>
            <a:off x="7568826" y="2514898"/>
            <a:ext cx="1680632" cy="434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Bi-LSTM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E3693DF-F147-42D4-A7A5-2ED1B3891B30}"/>
              </a:ext>
            </a:extLst>
          </p:cNvPr>
          <p:cNvSpPr/>
          <p:nvPr/>
        </p:nvSpPr>
        <p:spPr>
          <a:xfrm>
            <a:off x="7910236" y="3866425"/>
            <a:ext cx="997812" cy="936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LR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RF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SV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57E9B917-8EBD-4DD9-A498-AAA8EA613FB9}"/>
              </a:ext>
            </a:extLst>
          </p:cNvPr>
          <p:cNvSpPr/>
          <p:nvPr/>
        </p:nvSpPr>
        <p:spPr>
          <a:xfrm>
            <a:off x="10230991" y="2383679"/>
            <a:ext cx="1723321" cy="11306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Output: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prstClr val="black"/>
                </a:solidFill>
              </a:rPr>
              <a:t>MACHISMO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prstClr val="black"/>
                </a:solidFill>
              </a:rPr>
              <a:t>NO_MACHISMO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prstClr val="black"/>
                </a:solidFill>
              </a:rPr>
              <a:t>DUDOSO</a:t>
            </a:r>
          </a:p>
          <a:p>
            <a:pPr algn="ctr"/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4294976-1B2C-4006-A022-0B76153170FD}"/>
              </a:ext>
            </a:extLst>
          </p:cNvPr>
          <p:cNvCxnSpPr>
            <a:cxnSpLocks/>
          </p:cNvCxnSpPr>
          <p:nvPr/>
        </p:nvCxnSpPr>
        <p:spPr>
          <a:xfrm>
            <a:off x="9716119" y="2942641"/>
            <a:ext cx="489705" cy="6375"/>
          </a:xfrm>
          <a:prstGeom prst="straightConnector1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A49FE0B-55EB-4789-9EF1-95714238D5D8}"/>
              </a:ext>
            </a:extLst>
          </p:cNvPr>
          <p:cNvCxnSpPr>
            <a:cxnSpLocks/>
          </p:cNvCxnSpPr>
          <p:nvPr/>
        </p:nvCxnSpPr>
        <p:spPr>
          <a:xfrm>
            <a:off x="6164377" y="4256913"/>
            <a:ext cx="1745859" cy="0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D6240B4-895B-4576-98D2-F7582B172361}"/>
              </a:ext>
            </a:extLst>
          </p:cNvPr>
          <p:cNvCxnSpPr>
            <a:cxnSpLocks/>
          </p:cNvCxnSpPr>
          <p:nvPr/>
        </p:nvCxnSpPr>
        <p:spPr>
          <a:xfrm>
            <a:off x="6164377" y="2672792"/>
            <a:ext cx="1404449" cy="0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49D4D744-8EEB-4BAD-805B-5A9E87AA44B5}"/>
              </a:ext>
            </a:extLst>
          </p:cNvPr>
          <p:cNvCxnSpPr>
            <a:cxnSpLocks/>
          </p:cNvCxnSpPr>
          <p:nvPr/>
        </p:nvCxnSpPr>
        <p:spPr>
          <a:xfrm>
            <a:off x="6164377" y="1357520"/>
            <a:ext cx="1404449" cy="0"/>
          </a:xfrm>
          <a:prstGeom prst="straightConnector1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5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>
            <a:extLst>
              <a:ext uri="{FF2B5EF4-FFF2-40B4-BE49-F238E27FC236}">
                <a16:creationId xmlns:a16="http://schemas.microsoft.com/office/drawing/2014/main" id="{57E9B917-8EBD-4DD9-A498-AAA8EA613FB9}"/>
              </a:ext>
            </a:extLst>
          </p:cNvPr>
          <p:cNvSpPr/>
          <p:nvPr/>
        </p:nvSpPr>
        <p:spPr>
          <a:xfrm>
            <a:off x="10008969" y="2675896"/>
            <a:ext cx="1723321" cy="113067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Output: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prstClr val="black"/>
                </a:solidFill>
              </a:rPr>
              <a:t>MACHISMO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prstClr val="black"/>
                </a:solidFill>
              </a:rPr>
              <a:t>NO_MACHISMO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s-ES" sz="1000" b="1" dirty="0">
                <a:solidFill>
                  <a:prstClr val="black"/>
                </a:solidFill>
              </a:rPr>
              <a:t>DUDOSO</a:t>
            </a:r>
          </a:p>
          <a:p>
            <a:pPr algn="ctr"/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82ED532-149D-42ED-9634-304298D18264}"/>
              </a:ext>
            </a:extLst>
          </p:cNvPr>
          <p:cNvSpPr/>
          <p:nvPr/>
        </p:nvSpPr>
        <p:spPr>
          <a:xfrm rot="16200000">
            <a:off x="-210624" y="2945645"/>
            <a:ext cx="2900683" cy="59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Text </a:t>
            </a:r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Embedding</a:t>
            </a:r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Input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4488A4C-CF41-4D82-9846-3FAF560CF3DB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1535306" y="3241233"/>
            <a:ext cx="432188" cy="1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2ED8845-C899-4F8C-BC09-BDB6E0A6B121}"/>
              </a:ext>
            </a:extLst>
          </p:cNvPr>
          <p:cNvSpPr/>
          <p:nvPr/>
        </p:nvSpPr>
        <p:spPr>
          <a:xfrm rot="16200000">
            <a:off x="1405527" y="2945646"/>
            <a:ext cx="1715110" cy="59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Bi-LSTM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FB0A470-7762-4DA7-B71E-15D9A09F1AC5}"/>
              </a:ext>
            </a:extLst>
          </p:cNvPr>
          <p:cNvSpPr/>
          <p:nvPr/>
        </p:nvSpPr>
        <p:spPr>
          <a:xfrm rot="16200000">
            <a:off x="2483585" y="2945646"/>
            <a:ext cx="1715110" cy="59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Max </a:t>
            </a:r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Pooling</a:t>
            </a:r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FB84115-C1C7-4A7A-B474-955BC73DBD8D}"/>
              </a:ext>
            </a:extLst>
          </p:cNvPr>
          <p:cNvSpPr/>
          <p:nvPr/>
        </p:nvSpPr>
        <p:spPr>
          <a:xfrm rot="16200000">
            <a:off x="3561362" y="2948650"/>
            <a:ext cx="1715110" cy="59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Dropout</a:t>
            </a:r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EC8DB2-5755-40A5-9E8F-0B13CCE49024}"/>
              </a:ext>
            </a:extLst>
          </p:cNvPr>
          <p:cNvSpPr/>
          <p:nvPr/>
        </p:nvSpPr>
        <p:spPr>
          <a:xfrm rot="16200000">
            <a:off x="7227444" y="2939204"/>
            <a:ext cx="1715110" cy="59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Dropout</a:t>
            </a:r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1EA8E9B1-5CB1-48B6-8498-4011FD2CCF67}"/>
              </a:ext>
            </a:extLst>
          </p:cNvPr>
          <p:cNvSpPr/>
          <p:nvPr/>
        </p:nvSpPr>
        <p:spPr>
          <a:xfrm rot="16200000">
            <a:off x="6176732" y="2939203"/>
            <a:ext cx="1715110" cy="59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Dense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417429D-B300-43D6-A17D-90DB817B1908}"/>
              </a:ext>
            </a:extLst>
          </p:cNvPr>
          <p:cNvSpPr/>
          <p:nvPr/>
        </p:nvSpPr>
        <p:spPr>
          <a:xfrm rot="16200000">
            <a:off x="5126021" y="2945646"/>
            <a:ext cx="1715110" cy="59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concatenate</a:t>
            </a:r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829633E-4A3A-4114-9AEA-DE14F0C82DFD}"/>
              </a:ext>
            </a:extLst>
          </p:cNvPr>
          <p:cNvSpPr/>
          <p:nvPr/>
        </p:nvSpPr>
        <p:spPr>
          <a:xfrm rot="16200000">
            <a:off x="8696805" y="2937457"/>
            <a:ext cx="1130674" cy="59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Dense </a:t>
            </a:r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classifier</a:t>
            </a:r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DC99704-49B8-4C3D-8C8E-C795F57A751E}"/>
              </a:ext>
            </a:extLst>
          </p:cNvPr>
          <p:cNvSpPr/>
          <p:nvPr/>
        </p:nvSpPr>
        <p:spPr>
          <a:xfrm rot="16200000">
            <a:off x="3465624" y="693059"/>
            <a:ext cx="1399299" cy="7640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User</a:t>
            </a:r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network</a:t>
            </a:r>
            <a:r>
              <a:rPr lang="es-E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features</a:t>
            </a:r>
            <a:endParaRPr lang="es-E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CBDFFFB-2D83-420F-A555-0A21973E16E9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4547301" y="1075086"/>
            <a:ext cx="1140687" cy="21661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0000"/>
                <a:lumOff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7BB564F-046C-4A55-8E73-B18760D24DF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V="1">
            <a:off x="4714505" y="3241234"/>
            <a:ext cx="973483" cy="3004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2632363-AAFB-4848-923C-FB611B3069D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2558670" y="3241234"/>
            <a:ext cx="486882" cy="0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B5EDD685-D042-4BE9-81E6-12C2E382FFBF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636728" y="3241234"/>
            <a:ext cx="486601" cy="3004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7E5F03C-2FD3-4B37-AABE-B9F2CE728E39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flipV="1">
            <a:off x="6279164" y="3234791"/>
            <a:ext cx="459535" cy="6443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2F611E9E-5A6B-4356-803D-771DD5047961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7329875" y="3234791"/>
            <a:ext cx="459536" cy="1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7FD0EF9C-B344-40C0-9002-A21FB7697BA5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V="1">
            <a:off x="8380587" y="3233045"/>
            <a:ext cx="585967" cy="1747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1CF03366-1044-44A1-B6DB-698083843012}"/>
              </a:ext>
            </a:extLst>
          </p:cNvPr>
          <p:cNvCxnSpPr>
            <a:cxnSpLocks/>
            <a:stCxn id="47" idx="2"/>
            <a:endCxn id="42" idx="2"/>
          </p:cNvCxnSpPr>
          <p:nvPr/>
        </p:nvCxnSpPr>
        <p:spPr>
          <a:xfrm>
            <a:off x="9557730" y="3233045"/>
            <a:ext cx="451239" cy="8188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54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177</Words>
  <Application>Microsoft Office PowerPoint</Application>
  <PresentationFormat>Panorámica</PresentationFormat>
  <Paragraphs>118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Rodriguez (UST, ESP)</dc:creator>
  <cp:lastModifiedBy>Francisco Miguel Rodriguez Sanchez(UST,ES)</cp:lastModifiedBy>
  <cp:revision>19</cp:revision>
  <dcterms:created xsi:type="dcterms:W3CDTF">2019-03-08T10:49:39Z</dcterms:created>
  <dcterms:modified xsi:type="dcterms:W3CDTF">2019-11-17T18:00:44Z</dcterms:modified>
</cp:coreProperties>
</file>