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8" r:id="rId4"/>
    <p:sldId id="258" r:id="rId5"/>
    <p:sldId id="262" r:id="rId6"/>
    <p:sldId id="270" r:id="rId7"/>
    <p:sldId id="274" r:id="rId8"/>
    <p:sldId id="275" r:id="rId9"/>
    <p:sldId id="279" r:id="rId10"/>
    <p:sldId id="280" r:id="rId11"/>
    <p:sldId id="284" r:id="rId12"/>
    <p:sldId id="283" r:id="rId13"/>
    <p:sldId id="302" r:id="rId14"/>
    <p:sldId id="287" r:id="rId15"/>
    <p:sldId id="309" r:id="rId16"/>
    <p:sldId id="272" r:id="rId17"/>
    <p:sldId id="310" r:id="rId18"/>
    <p:sldId id="292" r:id="rId19"/>
    <p:sldId id="293" r:id="rId20"/>
    <p:sldId id="305" r:id="rId21"/>
    <p:sldId id="297" r:id="rId22"/>
    <p:sldId id="300" r:id="rId23"/>
    <p:sldId id="273" r:id="rId24"/>
    <p:sldId id="264" r:id="rId25"/>
    <p:sldId id="265" r:id="rId26"/>
    <p:sldId id="259" r:id="rId27"/>
    <p:sldId id="306" r:id="rId28"/>
    <p:sldId id="286" r:id="rId29"/>
    <p:sldId id="266" r:id="rId30"/>
    <p:sldId id="276" r:id="rId31"/>
    <p:sldId id="281" r:id="rId32"/>
    <p:sldId id="277" r:id="rId33"/>
    <p:sldId id="282" r:id="rId34"/>
    <p:sldId id="304" r:id="rId35"/>
    <p:sldId id="303" r:id="rId36"/>
    <p:sldId id="285" r:id="rId37"/>
    <p:sldId id="296" r:id="rId38"/>
    <p:sldId id="301" r:id="rId39"/>
    <p:sldId id="288" r:id="rId40"/>
    <p:sldId id="289" r:id="rId41"/>
    <p:sldId id="290" r:id="rId42"/>
    <p:sldId id="291" r:id="rId43"/>
    <p:sldId id="295" r:id="rId44"/>
    <p:sldId id="308" r:id="rId45"/>
    <p:sldId id="294" r:id="rId46"/>
    <p:sldId id="299" r:id="rId47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90877" autoAdjust="0"/>
  </p:normalViewPr>
  <p:slideViewPr>
    <p:cSldViewPr snapToGrid="0">
      <p:cViewPr varScale="1">
        <p:scale>
          <a:sx n="104" d="100"/>
          <a:sy n="10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3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2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E50-AE5C-4D99-82BA-A1CA4F9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24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DcnK5ZGuL4" TargetMode="External"/><Relationship Id="rId2" Type="http://schemas.openxmlformats.org/officeDocument/2006/relationships/hyperlink" Target="https://t.co/y2Mcecsg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93786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Universidad Nacional de Educación a Distancia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126" y="4365071"/>
            <a:ext cx="7235505" cy="1752600"/>
          </a:xfrm>
        </p:spPr>
        <p:txBody>
          <a:bodyPr/>
          <a:lstStyle/>
          <a:p>
            <a:pPr algn="l"/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Autor: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Francisco Miguel Rodríguez Sánchez</a:t>
            </a:r>
          </a:p>
          <a:p>
            <a:pPr algn="l"/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Directores: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Jorge Carrillo de Albornoz</a:t>
            </a:r>
          </a:p>
          <a:p>
            <a:pPr algn="l"/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	       Laura Plaza Morales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5F1176-840A-4D0A-98DE-A0B4F44EBCA2}"/>
              </a:ext>
            </a:extLst>
          </p:cNvPr>
          <p:cNvSpPr txBox="1">
            <a:spLocks/>
          </p:cNvSpPr>
          <p:nvPr/>
        </p:nvSpPr>
        <p:spPr>
          <a:xfrm>
            <a:off x="1572491" y="2226328"/>
            <a:ext cx="9047018" cy="1414097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b="1" kern="0" dirty="0">
                <a:latin typeface="Fontana ND Cc OsF Semibold" pitchFamily="2" charset="0"/>
                <a:ea typeface="+mj-ea"/>
                <a:cs typeface="+mj-cs"/>
              </a:rPr>
              <a:t>Desarrollo de un Sistema</a:t>
            </a:r>
          </a:p>
          <a:p>
            <a:r>
              <a:rPr lang="es-ES" b="1" kern="0" dirty="0">
                <a:latin typeface="Fontana ND Cc OsF Semibold" pitchFamily="2" charset="0"/>
                <a:ea typeface="+mj-ea"/>
                <a:cs typeface="+mj-cs"/>
              </a:rPr>
              <a:t>para la Detección del Machismo en Redes Sociales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1100864" y="5886771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1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369C-8669-4F8C-A441-C86B257C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03" y="3519218"/>
            <a:ext cx="3620655" cy="30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150 tweets aleatoriamente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(24 términos).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3.600 tweets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a etiquetar.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 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MACHISTA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,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  <a:ea typeface="+mj-ea"/>
                <a:cs typeface="+mj-cs"/>
              </a:rPr>
              <a:t>NO_MACHISTA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y 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DUDOSO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  <a:ea typeface="+mn-ea"/>
              </a:rPr>
              <a:t>“@</a:t>
            </a:r>
            <a:r>
              <a:rPr lang="es-ES" altLang="es-ES" sz="2600" dirty="0" err="1">
                <a:solidFill>
                  <a:srgbClr val="C00000"/>
                </a:solidFill>
                <a:latin typeface="Fontana ND Cc OsF Semibold" pitchFamily="2" charset="0"/>
                <a:ea typeface="+mn-ea"/>
              </a:rPr>
              <a:t>EmanuelGPA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  <a:ea typeface="+mn-ea"/>
              </a:rPr>
              <a:t> Lo irónico es que lo dice una mujer, que “naturalmente" debería callarse y dedicarse a la cocina, limpiar y criar hijos”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LuisCarlos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  <a:ea typeface="+mn-ea"/>
              </a:rPr>
              <a:t>“@</a:t>
            </a:r>
            <a:r>
              <a:rPr lang="es-ES" altLang="es-ES" sz="2600" dirty="0" err="1">
                <a:solidFill>
                  <a:srgbClr val="0070C0"/>
                </a:solidFill>
                <a:latin typeface="Fontana ND Cc OsF Semibold" pitchFamily="2" charset="0"/>
                <a:ea typeface="+mn-ea"/>
              </a:rPr>
              <a:t>hazteoir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  <a:ea typeface="+mn-ea"/>
              </a:rPr>
              <a:t> @PSOE Más vale que se marche a fregar!”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9603"/>
            <a:ext cx="5486400" cy="185189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tres anotadores.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2E1DBA-6509-49A4-8C01-13330209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37" y="3200401"/>
            <a:ext cx="3013143" cy="15337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1167C3-23D7-40D7-B7D0-61D5FD3A5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6" y="2179751"/>
            <a:ext cx="5396073" cy="3628625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7598"/>
              </p:ext>
            </p:extLst>
          </p:nvPr>
        </p:nvGraphicFramePr>
        <p:xfrm>
          <a:off x="1704513" y="2943835"/>
          <a:ext cx="35578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94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7764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05059"/>
              </p:ext>
            </p:extLst>
          </p:nvPr>
        </p:nvGraphicFramePr>
        <p:xfrm>
          <a:off x="1265039" y="4992078"/>
          <a:ext cx="42713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86436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8" y="1659285"/>
            <a:ext cx="899365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</a:p>
        </p:txBody>
      </p:sp>
    </p:spTree>
    <p:extLst>
      <p:ext uri="{BB962C8B-B14F-4D97-AF65-F5344CB8AC3E}">
        <p14:creationId xmlns:p14="http://schemas.microsoft.com/office/powerpoint/2010/main" val="200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ARQUITECTURA DEL SISTEMA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1807-8A1F-4F0E-A348-C3D1009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8" y="1603853"/>
            <a:ext cx="9584924" cy="4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1261-9B8C-4E46-BDF2-89DB7FAA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7B29B-7937-4974-97B8-F0CCD4D6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66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872089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EVALUACIÓN Y ANÁLISIS DE 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8982E-1F80-4AC8-B5C9-C6320266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706FA-9CC3-4FF3-8F9E-1A4FF2DB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65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262"/>
            <a:ext cx="5090160" cy="51945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5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F1.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defecto.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clase.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EVALUACIÓN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 r="2294" b="-1086"/>
          <a:stretch/>
        </p:blipFill>
        <p:spPr>
          <a:xfrm>
            <a:off x="5974080" y="1901249"/>
            <a:ext cx="6057102" cy="37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sz="4000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41631"/>
              </p:ext>
            </p:extLst>
          </p:nvPr>
        </p:nvGraphicFramePr>
        <p:xfrm>
          <a:off x="683581" y="278648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i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06666"/>
              </p:ext>
            </p:extLst>
          </p:nvPr>
        </p:nvGraphicFramePr>
        <p:xfrm>
          <a:off x="6432718" y="2759161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4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60" y="1053393"/>
            <a:ext cx="962429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Motivación y objetivos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9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Evaluación y análisis de resultados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Conclusiones y trabajo futuro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228" y="2424373"/>
            <a:ext cx="3689314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692765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EXPERIMENTO DESBALANCEO DE LA CLASE:</a:t>
            </a:r>
            <a:endParaRPr lang="es-ES" sz="4000" b="1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40806"/>
              </p:ext>
            </p:extLst>
          </p:nvPr>
        </p:nvGraphicFramePr>
        <p:xfrm>
          <a:off x="2858459" y="2966270"/>
          <a:ext cx="6475081" cy="22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398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7862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997395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39706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637872">
                <a:tc>
                  <a:txBody>
                    <a:bodyPr/>
                    <a:lstStyle/>
                    <a:p>
                      <a:pPr algn="ctr"/>
                      <a:endParaRPr lang="es-ES" sz="24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24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24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24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53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53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53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99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40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30996"/>
            <a:ext cx="11337599" cy="1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sz="40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17" y="4130040"/>
            <a:ext cx="9645965" cy="18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6.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TRABAJOS FUTUROS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Línea de investigación de interés actual.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&gt; 70% de tasa de acierto con método basado en frecuencia.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15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Adaptación al inglés.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31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31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, 2018).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1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TRABAJOS FUTUROS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162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6672038-B100-4CF6-B950-814C26BE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A.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DIAPOSITIVAS DE APOYO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055142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MOTIVACIÓN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Clasificación de tweets en los que el usuario que escribe el mensaje cita un contenido machista, en ocasiones con el que está en desacuerdo.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“Pareces una puta con ese pantalón. - Mi hermano de 13 cuando me vio con un pantalón de cuero.”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“Cada vez más a menudo (todos lo días) mi padre me dice que las mujeres no deberían recibir premios, trabajar en puestos superiores, que son putas, y que deben quedarse en casa y servir al hombre y criar hijos.</a:t>
            </a: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20376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Ambigüedad, sarcasmo e ironía: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tonifreixa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La zorra guardando las gallinas. ¡¡ Que se encargue Rosell ¡¡ Bueno..., cuando salga de la cárcel. Cinismo en grado máximo.”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marijopellicer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radchiaru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@\_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lxuli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Jajajaja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si no sabes cuanto odio a las mujeres tengo por favor no veas enemigos donde no los hay.”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Mucho feminismo pero a la primera de cambio.....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2"/>
              </a:rPr>
              <a:t>https://t.co/y2McecsgcT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Cuando subes a tu amiga la lagartona al Uber porque ya andaba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malacopeando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3"/>
              </a:rPr>
              <a:t>https://t.co/DcnK5ZGuL4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53222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863" y="1278994"/>
            <a:ext cx="6518273" cy="43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37" y="910014"/>
            <a:ext cx="6760726" cy="5037972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94" y="840703"/>
            <a:ext cx="6147811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Filtrado de usuarios.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Convertidor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hastgs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Convertidor a minúsculas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8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  </a:t>
            </a:r>
            <a:r>
              <a:rPr lang="es-ES" altLang="es-ES" sz="28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Stopwords</a:t>
            </a:r>
            <a:r>
              <a:rPr lang="es-ES" altLang="es-ES" sz="28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, normalización y </a:t>
            </a:r>
            <a:r>
              <a:rPr lang="es-ES" altLang="es-ES" sz="28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stemming</a:t>
            </a:r>
            <a:r>
              <a:rPr lang="es-ES" altLang="es-ES" sz="28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.</a:t>
            </a:r>
            <a:endParaRPr lang="es-ES" altLang="es-ES" sz="28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8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TEXTO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1. MOTIVACIÓN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34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793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Twitter.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‘linear’].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4508842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 (EXPERIMENTO 1):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4376444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 (EXPERIMIENTO 1): 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61141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68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Empeoramiento SVM: se trabajan con 222 atributos en total antes de aplicar el algoritmo de clasificación.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RF: precisión del método para detectar los tweets no machistas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SVM y LR similares: frontera de decisión lineal.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38976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“@damita2808 @berege7 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Mariagtriana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Y los ojos? 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Uff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demasiado dureza en la mirada para ser chica...no?”</a:t>
            </a:r>
            <a:endParaRPr lang="es-ES" sz="40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5D33A-89EC-4725-A83F-592FDFD7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43687"/>
            <a:ext cx="11302366" cy="12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en castellano que conllevan lenguaje y actitudes machistas en redes sociales.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de clasificación supervisada.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Medir el machismo en redes sociales.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1. OBJETIVOS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CE8B45-3D3F-46F6-812E-03A1C357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3" y="4504938"/>
            <a:ext cx="2303585" cy="23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78" y="686074"/>
            <a:ext cx="8993651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54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: 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Machismo and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Sexism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Twitter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Identification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dataset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endParaRPr lang="es-ES_tradnl" altLang="ja-JP" sz="54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vid.alarabiya.net/images/2013/11/16/bcb76a41-2ccd-4e0b-8db6-cad1692798e8/bcb76a41-2ccd-4e0b-8db6-cad1692798e8_16x9_788x442.jpg">
            <a:extLst>
              <a:ext uri="{FF2B5EF4-FFF2-40B4-BE49-F238E27FC236}">
                <a16:creationId xmlns:a16="http://schemas.microsoft.com/office/drawing/2014/main" id="{4C9510EF-D323-4EB8-8667-331BE9FC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22" y="3393558"/>
            <a:ext cx="4653356" cy="26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más comunes.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abuso o acoso hacia ellas o no les permiten expresarse libremente.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2050" name="Picture 2" descr="Twitter y su logotipo">
            <a:extLst>
              <a:ext uri="{FF2B5EF4-FFF2-40B4-BE49-F238E27FC236}">
                <a16:creationId xmlns:a16="http://schemas.microsoft.com/office/drawing/2014/main" id="{DE9192BB-1344-46A4-912F-840837B6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41" y="2582942"/>
            <a:ext cx="1056138" cy="8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el pais logo">
            <a:extLst>
              <a:ext uri="{FF2B5EF4-FFF2-40B4-BE49-F238E27FC236}">
                <a16:creationId xmlns:a16="http://schemas.microsoft.com/office/drawing/2014/main" id="{9B965A6D-0657-489D-B617-58A9D81E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38" y="2828378"/>
            <a:ext cx="1588477" cy="36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5523"/>
            <a:ext cx="3540369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B9B10-1643-4C0A-8604-853D25AA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03" y="1424354"/>
            <a:ext cx="4251997" cy="3780691"/>
          </a:xfrm>
          <a:prstGeom prst="rect">
            <a:avLst/>
          </a:prstGeom>
        </p:spPr>
      </p:pic>
      <p:sp>
        <p:nvSpPr>
          <p:cNvPr id="7" name="3 CuadroTexto">
            <a:extLst>
              <a:ext uri="{FF2B5EF4-FFF2-40B4-BE49-F238E27FC236}">
                <a16:creationId xmlns:a16="http://schemas.microsoft.com/office/drawing/2014/main" id="{D5EB42C4-71F0-4256-B074-FDFCA49B8428}"/>
              </a:ext>
            </a:extLst>
          </p:cNvPr>
          <p:cNvSpPr txBox="1"/>
          <p:nvPr/>
        </p:nvSpPr>
        <p:spPr>
          <a:xfrm>
            <a:off x="665835" y="2045511"/>
            <a:ext cx="3484134" cy="223073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“Mujer al volante peligro constante” o “¡Mujer tenía que ser!”.</a:t>
            </a:r>
          </a:p>
        </p:txBody>
      </p:sp>
      <p:sp>
        <p:nvSpPr>
          <p:cNvPr id="8" name="3 CuadroTexto">
            <a:extLst>
              <a:ext uri="{FF2B5EF4-FFF2-40B4-BE49-F238E27FC236}">
                <a16:creationId xmlns:a16="http://schemas.microsoft.com/office/drawing/2014/main" id="{96A5B06A-59CD-4214-88F3-96214C382AA7}"/>
              </a:ext>
            </a:extLst>
          </p:cNvPr>
          <p:cNvSpPr txBox="1"/>
          <p:nvPr/>
        </p:nvSpPr>
        <p:spPr>
          <a:xfrm>
            <a:off x="8278233" y="2045511"/>
            <a:ext cx="3484134" cy="112274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Expresiones recurrentes en Twitter: “feminazi” o “</a:t>
            </a:r>
            <a:r>
              <a:rPr lang="es-ES" altLang="es-ES" b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”.</a:t>
            </a:r>
          </a:p>
        </p:txBody>
      </p:sp>
      <p:sp>
        <p:nvSpPr>
          <p:cNvPr id="9" name="3 CuadroTexto">
            <a:extLst>
              <a:ext uri="{FF2B5EF4-FFF2-40B4-BE49-F238E27FC236}">
                <a16:creationId xmlns:a16="http://schemas.microsoft.com/office/drawing/2014/main" id="{6BD12C86-02B0-4E92-B94F-83CF5654EEF1}"/>
              </a:ext>
            </a:extLst>
          </p:cNvPr>
          <p:cNvSpPr txBox="1"/>
          <p:nvPr/>
        </p:nvSpPr>
        <p:spPr>
          <a:xfrm>
            <a:off x="4206203" y="5342893"/>
            <a:ext cx="4072030" cy="112274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términos.</a:t>
            </a:r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632938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sz="2600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durante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6 meses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(01/07/2018 - 31/12/2018).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181.792 tweets</a:t>
            </a:r>
            <a:r>
              <a:rPr lang="es-ES" altLang="es-ES" sz="2600" dirty="0">
                <a:solidFill>
                  <a:srgbClr val="009999"/>
                </a:solidFill>
                <a:latin typeface="Fontana ND Cc OsF Semibold" pitchFamily="2" charset="0"/>
              </a:rPr>
              <a:t>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todos los términos.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Límite diario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100 tweets por término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hasta llegar a 15.000 tweets.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EXAMENES PRESENCIALES EN LA UNED</Template>
  <TotalTime>2317</TotalTime>
  <Words>1611</Words>
  <Application>Microsoft Office PowerPoint</Application>
  <PresentationFormat>Panorámica</PresentationFormat>
  <Paragraphs>303</Paragraphs>
  <Slides>46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Universidad Nacional de Educación a Distancia</vt:lpstr>
      <vt:lpstr>Presentación de PowerPoint</vt:lpstr>
      <vt:lpstr>Presentación de PowerPoint</vt:lpstr>
      <vt:lpstr>1. MOTIVACIÓN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139</cp:revision>
  <dcterms:created xsi:type="dcterms:W3CDTF">2019-06-11T10:14:22Z</dcterms:created>
  <dcterms:modified xsi:type="dcterms:W3CDTF">2019-06-26T21:43:35Z</dcterms:modified>
</cp:coreProperties>
</file>