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8" r:id="rId4"/>
    <p:sldId id="258" r:id="rId5"/>
    <p:sldId id="262" r:id="rId6"/>
    <p:sldId id="270" r:id="rId7"/>
    <p:sldId id="274" r:id="rId8"/>
    <p:sldId id="275" r:id="rId9"/>
    <p:sldId id="279" r:id="rId10"/>
    <p:sldId id="280" r:id="rId11"/>
    <p:sldId id="284" r:id="rId12"/>
    <p:sldId id="283" r:id="rId13"/>
    <p:sldId id="302" r:id="rId14"/>
    <p:sldId id="287" r:id="rId15"/>
    <p:sldId id="288" r:id="rId16"/>
    <p:sldId id="272" r:id="rId17"/>
    <p:sldId id="310" r:id="rId18"/>
    <p:sldId id="292" r:id="rId19"/>
    <p:sldId id="293" r:id="rId20"/>
    <p:sldId id="305" r:id="rId21"/>
    <p:sldId id="297" r:id="rId22"/>
    <p:sldId id="300" r:id="rId23"/>
    <p:sldId id="273" r:id="rId24"/>
    <p:sldId id="264" r:id="rId25"/>
    <p:sldId id="265" r:id="rId26"/>
    <p:sldId id="259" r:id="rId27"/>
    <p:sldId id="306" r:id="rId28"/>
    <p:sldId id="286" r:id="rId29"/>
    <p:sldId id="266" r:id="rId30"/>
    <p:sldId id="276" r:id="rId31"/>
    <p:sldId id="281" r:id="rId32"/>
    <p:sldId id="277" r:id="rId33"/>
    <p:sldId id="282" r:id="rId34"/>
    <p:sldId id="304" r:id="rId35"/>
    <p:sldId id="303" r:id="rId36"/>
    <p:sldId id="285" r:id="rId37"/>
    <p:sldId id="296" r:id="rId38"/>
    <p:sldId id="301" r:id="rId39"/>
    <p:sldId id="289" r:id="rId40"/>
    <p:sldId id="290" r:id="rId41"/>
    <p:sldId id="291" r:id="rId42"/>
    <p:sldId id="295" r:id="rId43"/>
    <p:sldId id="308" r:id="rId44"/>
    <p:sldId id="294" r:id="rId45"/>
    <p:sldId id="299" r:id="rId46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9" autoAdjust="0"/>
    <p:restoredTop sz="88165" autoAdjust="0"/>
  </p:normalViewPr>
  <p:slideViewPr>
    <p:cSldViewPr snapToGrid="0">
      <p:cViewPr varScale="1">
        <p:scale>
          <a:sx n="60" d="100"/>
          <a:sy n="60" d="100"/>
        </p:scale>
        <p:origin x="64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98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1C72A8-6605-49D9-A4FF-2FBBD7205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C04-971F-4200-AB1C-C85F2750AB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46FB-99A3-4E74-B466-02D768A2850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1CCAE-E2FB-4869-91D0-069038F6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5A21E-D228-42BA-B21C-3FB04C490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4EB7-965C-4664-B7DB-385B0975B3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97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01D0-CF01-4366-A8E3-2BEB399DF92F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F916-C55E-435E-91D7-7447FBD0C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MeQueer?src=hash&amp;lang=e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erne.elpais.com/verne/2018/08/25/articulo/1535189240_304724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1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3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3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1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etiqueta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MeQueer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miles de personas LGTBI+ están contando en Twitter sus historias de discriminación y acoso. Estos son algunos ejemplos. (</a:t>
            </a:r>
            <a:r>
              <a:rPr lang="es-ES" dirty="0">
                <a:hlinkClick r:id="rId4"/>
              </a:rPr>
              <a:t>https://verne.elpais.com/verne/2018/08/25/articulo/1535189240_304724.html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6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3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9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2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72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5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33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33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87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E50-AE5C-4D99-82BA-A1CA4F95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24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02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22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29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74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97E159F8-1FCA-4862-B10D-DB28E55B69B1}"/>
              </a:ext>
            </a:extLst>
          </p:cNvPr>
          <p:cNvGrpSpPr>
            <a:grpSpLocks/>
          </p:cNvGrpSpPr>
          <p:nvPr/>
        </p:nvGrpSpPr>
        <p:grpSpPr bwMode="auto">
          <a:xfrm>
            <a:off x="-29633" y="-28575"/>
            <a:ext cx="1117600" cy="6900863"/>
            <a:chOff x="-9" y="-27"/>
            <a:chExt cx="528" cy="4347"/>
          </a:xfrm>
        </p:grpSpPr>
        <p:sp>
          <p:nvSpPr>
            <p:cNvPr id="1029" name="Rectangle 8">
              <a:extLst>
                <a:ext uri="{FF2B5EF4-FFF2-40B4-BE49-F238E27FC236}">
                  <a16:creationId xmlns:a16="http://schemas.microsoft.com/office/drawing/2014/main" id="{E6B0693E-84B3-416C-9866-859CDA17E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49" cy="4320"/>
            </a:xfrm>
            <a:prstGeom prst="rect">
              <a:avLst/>
            </a:prstGeom>
            <a:gradFill rotWithShape="1">
              <a:gsLst>
                <a:gs pos="0">
                  <a:srgbClr val="95B295"/>
                </a:gs>
                <a:gs pos="100000">
                  <a:srgbClr val="D5FFD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sz="1800"/>
            </a:p>
          </p:txBody>
        </p:sp>
        <p:pic>
          <p:nvPicPr>
            <p:cNvPr id="1030" name="Picture 9" descr="uned_logo_nuevo">
              <a:extLst>
                <a:ext uri="{FF2B5EF4-FFF2-40B4-BE49-F238E27FC236}">
                  <a16:creationId xmlns:a16="http://schemas.microsoft.com/office/drawing/2014/main" id="{334E0560-C88C-4CFB-AC39-88B4B16EED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-27"/>
              <a:ext cx="528" cy="618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 Box 10">
            <a:extLst>
              <a:ext uri="{FF2B5EF4-FFF2-40B4-BE49-F238E27FC236}">
                <a16:creationId xmlns:a16="http://schemas.microsoft.com/office/drawing/2014/main" id="{F7F73C5A-E50B-4466-BE49-2CA2C387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68" y="274639"/>
            <a:ext cx="9224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200" b="1" dirty="0">
                <a:solidFill>
                  <a:srgbClr val="B2B2B2"/>
                </a:solidFill>
                <a:latin typeface="Verdana" panose="020B0604030504040204" pitchFamily="34" charset="0"/>
              </a:rPr>
              <a:t>Trabajo fin de Máster</a:t>
            </a:r>
          </a:p>
        </p:txBody>
      </p:sp>
    </p:spTree>
    <p:extLst>
      <p:ext uri="{BB962C8B-B14F-4D97-AF65-F5344CB8AC3E}">
        <p14:creationId xmlns:p14="http://schemas.microsoft.com/office/powerpoint/2010/main" val="18587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DcnK5ZGuL4" TargetMode="External"/><Relationship Id="rId2" Type="http://schemas.openxmlformats.org/officeDocument/2006/relationships/hyperlink" Target="https://t.co/y2Mcecsg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D486C-AAB9-45E5-B6F2-929C39E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93786"/>
            <a:ext cx="10363200" cy="931556"/>
          </a:xfrm>
        </p:spPr>
        <p:txBody>
          <a:bodyPr/>
          <a:lstStyle/>
          <a:p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Universidad Nacional de Educación a Distancia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4EE6C-B3E5-4462-8E18-1E98CB29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126" y="4365071"/>
            <a:ext cx="7235505" cy="1752600"/>
          </a:xfrm>
        </p:spPr>
        <p:txBody>
          <a:bodyPr/>
          <a:lstStyle/>
          <a:p>
            <a:pPr algn="l"/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Autor: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Francisco Miguel Rodríguez Sánchez</a:t>
            </a:r>
          </a:p>
          <a:p>
            <a:pPr algn="l"/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Directores: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Jorge Carrillo de Albornoz</a:t>
            </a:r>
          </a:p>
          <a:p>
            <a:pPr algn="l"/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	       Laura Plaza Morales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C5F1176-840A-4D0A-98DE-A0B4F44EBCA2}"/>
              </a:ext>
            </a:extLst>
          </p:cNvPr>
          <p:cNvSpPr txBox="1">
            <a:spLocks/>
          </p:cNvSpPr>
          <p:nvPr/>
        </p:nvSpPr>
        <p:spPr>
          <a:xfrm>
            <a:off x="1572491" y="2226328"/>
            <a:ext cx="9047018" cy="1414097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b="1" kern="0" dirty="0">
                <a:latin typeface="Fontana ND Cc OsF Semibold" pitchFamily="2" charset="0"/>
                <a:ea typeface="+mj-ea"/>
                <a:cs typeface="+mj-cs"/>
              </a:rPr>
              <a:t>Desarrollo de un Sistema</a:t>
            </a:r>
          </a:p>
          <a:p>
            <a:r>
              <a:rPr lang="es-ES" b="1" kern="0" dirty="0">
                <a:latin typeface="Fontana ND Cc OsF Semibold" pitchFamily="2" charset="0"/>
                <a:ea typeface="+mj-ea"/>
                <a:cs typeface="+mj-cs"/>
              </a:rPr>
              <a:t>para la Detección del Machismo en Redes Sociales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CA6EA04-C805-44AD-96F7-1FA860763926}"/>
              </a:ext>
            </a:extLst>
          </p:cNvPr>
          <p:cNvSpPr txBox="1">
            <a:spLocks/>
          </p:cNvSpPr>
          <p:nvPr/>
        </p:nvSpPr>
        <p:spPr>
          <a:xfrm>
            <a:off x="1100864" y="5886771"/>
            <a:ext cx="2004969" cy="113880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b="1" kern="0" dirty="0">
                <a:latin typeface="Fontana ND Cc OsF Semibold" pitchFamily="2" charset="0"/>
                <a:ea typeface="+mj-ea"/>
                <a:cs typeface="+mj-cs"/>
              </a:rPr>
              <a:t>Junio 2019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15369C-8669-4F8C-A441-C86B257C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03" y="3519218"/>
            <a:ext cx="3620655" cy="30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21208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cada término se seleccionan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150 tweets aleatoriamente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(24 términos).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conforma un corpus final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3.600 tweets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a etiquetar.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6FCFD-E369-4E66-B5D2-DDA502EF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>
          <a:xfrm>
            <a:off x="6370322" y="1870260"/>
            <a:ext cx="5235040" cy="3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Tres etiquetas distintas: 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MACHISTA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,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  <a:ea typeface="+mj-ea"/>
                <a:cs typeface="+mj-cs"/>
              </a:rPr>
              <a:t>NO_MACHISTA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y 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DUDOSO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  <a:ea typeface="+mn-ea"/>
              </a:rPr>
              <a:t>“@</a:t>
            </a:r>
            <a:r>
              <a:rPr lang="es-ES" altLang="es-ES" sz="2600" dirty="0" err="1">
                <a:solidFill>
                  <a:srgbClr val="C00000"/>
                </a:solidFill>
                <a:latin typeface="Fontana ND Cc OsF Semibold" pitchFamily="2" charset="0"/>
                <a:ea typeface="+mn-ea"/>
              </a:rPr>
              <a:t>EmanuelGPA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  <a:ea typeface="+mn-ea"/>
              </a:rPr>
              <a:t> Lo irónico es que lo dice una mujer, que “naturalmente" debería callarse y dedicarse a la cocina, limpiar y criar hijos”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“@kenia773 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LuisCarlos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POR CIERTO, EN TU FOTO DE PERFIL SE PUEDE OBSERVAR QUE ERES BASTANTE VARONIL, ASÍ QUE SI NO ERES MARIMACHO, EMPIEZA A SERLO”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  <a:ea typeface="+mn-ea"/>
              </a:rPr>
              <a:t>“@</a:t>
            </a:r>
            <a:r>
              <a:rPr lang="es-ES" altLang="es-ES" sz="2600" dirty="0" err="1">
                <a:solidFill>
                  <a:srgbClr val="0070C0"/>
                </a:solidFill>
                <a:latin typeface="Fontana ND Cc OsF Semibold" pitchFamily="2" charset="0"/>
                <a:ea typeface="+mn-ea"/>
              </a:rPr>
              <a:t>hazteoir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  <a:ea typeface="+mn-ea"/>
              </a:rPr>
              <a:t> @PSOE Más vale que se marche a fregar!”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185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9603"/>
            <a:ext cx="5486400" cy="185189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3600 mensajes etiquetados por tres anotadores preparados con una guía desarrollada para la tarea.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2E1DBA-6509-49A4-8C01-13330209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37" y="3200401"/>
            <a:ext cx="3013143" cy="15337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1167C3-23D7-40D7-B7D0-61D5FD3A5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6" y="2179751"/>
            <a:ext cx="5396073" cy="3628625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97E449-918F-486A-835A-A96D816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7598"/>
              </p:ext>
            </p:extLst>
          </p:nvPr>
        </p:nvGraphicFramePr>
        <p:xfrm>
          <a:off x="1704513" y="2943835"/>
          <a:ext cx="35578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94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7764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Media etiquetadores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401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DBD0C9-1B04-422C-A7D4-0E88EEAB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05059"/>
              </p:ext>
            </p:extLst>
          </p:nvPr>
        </p:nvGraphicFramePr>
        <p:xfrm>
          <a:off x="1265039" y="4992078"/>
          <a:ext cx="427133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0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886436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Veces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2181 (60,58 %)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1152 (32 %)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267 (7,42 %)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6D0A694-E405-4153-9B2E-52720C215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67" y="2179751"/>
            <a:ext cx="5526828" cy="37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8" y="1659285"/>
            <a:ext cx="899365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3.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SISTEMA PROPUESTO</a:t>
            </a:r>
          </a:p>
        </p:txBody>
      </p:sp>
    </p:spTree>
    <p:extLst>
      <p:ext uri="{BB962C8B-B14F-4D97-AF65-F5344CB8AC3E}">
        <p14:creationId xmlns:p14="http://schemas.microsoft.com/office/powerpoint/2010/main" val="2002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ARQUITECTURA DEL SISTEMA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B1807-8A1F-4F0E-A348-C3D10098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8" y="1603853"/>
            <a:ext cx="9584924" cy="46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9738"/>
            <a:ext cx="4431543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Reemplazo de 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emojis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Filtrado de 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Filtrado de usuarios.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Conversor 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hastgas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: #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FelizDía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 Feliz Día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Convertidor a minúsculas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Reemplazo de interrogaciones, exclamaciones y signos de puntuación.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TweetTokenizer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 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Stopwords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, normalización y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stemming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.</a:t>
            </a:r>
            <a:endParaRPr lang="es-ES" altLang="es-ES" sz="20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8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PREPROCESADO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ABB83D3-210F-43D4-845D-99A19674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43" y="1709875"/>
            <a:ext cx="6387591" cy="662863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51D67955-9EE2-4E06-A019-23D96FECD0C4}"/>
              </a:ext>
            </a:extLst>
          </p:cNvPr>
          <p:cNvSpPr/>
          <p:nvPr/>
        </p:nvSpPr>
        <p:spPr>
          <a:xfrm>
            <a:off x="7872248" y="2669628"/>
            <a:ext cx="714704" cy="11351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3 CuadroTexto">
            <a:extLst>
              <a:ext uri="{FF2B5EF4-FFF2-40B4-BE49-F238E27FC236}">
                <a16:creationId xmlns:a16="http://schemas.microsoft.com/office/drawing/2014/main" id="{D7363B30-F7AA-4B9B-9ACD-1AFA82BFF5BC}"/>
              </a:ext>
            </a:extLst>
          </p:cNvPr>
          <p:cNvSpPr txBox="1"/>
          <p:nvPr/>
        </p:nvSpPr>
        <p:spPr>
          <a:xfrm>
            <a:off x="5705122" y="4086226"/>
            <a:ext cx="5048955" cy="220489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es-ES" altLang="es-ES" sz="2400" b="1" i="1" dirty="0">
                <a:solidFill>
                  <a:srgbClr val="006666"/>
                </a:solidFill>
                <a:latin typeface="Fontana ND Cc OsF Semibold" pitchFamily="2" charset="0"/>
              </a:rPr>
              <a:t>“esta es la reina de las feministas de verdad o no </a:t>
            </a:r>
            <a:r>
              <a:rPr lang="es-ES" altLang="es-ES" sz="2400" b="1" i="1" dirty="0" err="1">
                <a:solidFill>
                  <a:srgbClr val="006666"/>
                </a:solidFill>
                <a:latin typeface="Fontana ND Cc OsF Semibold" pitchFamily="2" charset="0"/>
              </a:rPr>
              <a:t>twinterrogation</a:t>
            </a:r>
            <a:r>
              <a:rPr lang="es-ES" altLang="es-ES" sz="24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b="1" i="1" dirty="0" err="1">
                <a:solidFill>
                  <a:srgbClr val="006666"/>
                </a:solidFill>
                <a:latin typeface="Fontana ND Cc OsF Semibold" pitchFamily="2" charset="0"/>
              </a:rPr>
              <a:t>twuser</a:t>
            </a:r>
            <a:r>
              <a:rPr lang="es-ES" altLang="es-ES" sz="24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b="1" i="1" dirty="0" err="1">
                <a:solidFill>
                  <a:srgbClr val="006666"/>
                </a:solidFill>
                <a:latin typeface="Fontana ND Cc OsF Semibold" pitchFamily="2" charset="0"/>
              </a:rPr>
              <a:t>thumbs_up</a:t>
            </a:r>
            <a:r>
              <a:rPr lang="es-ES" altLang="es-ES" sz="24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b="1" i="1" dirty="0" err="1">
                <a:solidFill>
                  <a:srgbClr val="006666"/>
                </a:solidFill>
                <a:latin typeface="Fontana ND Cc OsF Semibold" pitchFamily="2" charset="0"/>
              </a:rPr>
              <a:t>twurl</a:t>
            </a:r>
            <a:r>
              <a:rPr lang="es-ES" altLang="es-ES" sz="2400" b="1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26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872089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4.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EVALUACIÓN Y ANÁLISIS DE RESULTADOS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7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8982E-1F80-4AC8-B5C9-C6320266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706FA-9CC3-4FF3-8F9E-1A4FF2DB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Metodología de evaluación. Corpus usado, el </a:t>
            </a:r>
            <a:r>
              <a:rPr lang="es-ES" dirty="0" err="1"/>
              <a:t>MeTwo</a:t>
            </a:r>
            <a:r>
              <a:rPr lang="es-ES" dirty="0"/>
              <a:t>. Métricas. </a:t>
            </a:r>
          </a:p>
        </p:txBody>
      </p:sp>
    </p:spTree>
    <p:extLst>
      <p:ext uri="{BB962C8B-B14F-4D97-AF65-F5344CB8AC3E}">
        <p14:creationId xmlns:p14="http://schemas.microsoft.com/office/powerpoint/2010/main" val="167865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262"/>
            <a:ext cx="5090160" cy="51945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Búsqueda de </a:t>
            </a:r>
            <a:r>
              <a:rPr lang="es-ES" altLang="es-ES" sz="2500" dirty="0" err="1">
                <a:solidFill>
                  <a:srgbClr val="006666"/>
                </a:solidFill>
                <a:latin typeface="Fontana ND Cc OsF Semibold" pitchFamily="2" charset="0"/>
              </a:rPr>
              <a:t>hiperparámetros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mediante la optimización de la medida F1.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Validación cruzada con parámetros por defecto.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Desbalanceo de la clase: 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Muestreo de las clases mayoritarias para balancear la clase.</a:t>
            </a:r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EVALUACIÓN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F7F7-9B2D-4C3D-BDD7-9BF08DE5B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 r="2294" b="-1086"/>
          <a:stretch/>
        </p:blipFill>
        <p:spPr>
          <a:xfrm>
            <a:off x="5974080" y="1901249"/>
            <a:ext cx="6057102" cy="37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endParaRPr lang="es-ES" sz="4000" b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41631"/>
              </p:ext>
            </p:extLst>
          </p:nvPr>
        </p:nvGraphicFramePr>
        <p:xfrm>
          <a:off x="683581" y="2786489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i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0A01AF-93C4-48BF-847B-98D9D26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06666"/>
              </p:ext>
            </p:extLst>
          </p:nvPr>
        </p:nvGraphicFramePr>
        <p:xfrm>
          <a:off x="6432718" y="2759161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64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FB3A5-B50F-4CF6-A8FB-C621588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60" y="1053393"/>
            <a:ext cx="9624291" cy="5028305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1.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Motivación y objetivos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2.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Dataset</a:t>
            </a:r>
            <a:endParaRPr lang="es-ES" altLang="es-ES" sz="49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3.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Sistema propuesto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4.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Evaluación y análisis de resultados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5.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Conclusiones y trabajo futuro</a:t>
            </a:r>
          </a:p>
          <a:p>
            <a:endParaRPr lang="es-ES" altLang="es-ES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228" y="2424373"/>
            <a:ext cx="3689314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Índice</a:t>
            </a:r>
            <a:endParaRPr lang="es-ES_tradnl" altLang="en-US" sz="96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3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692765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EXPERIMENTO DESBALANCEO DE LA CLASE:</a:t>
            </a:r>
            <a:endParaRPr lang="es-ES" sz="4000" b="1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40806"/>
              </p:ext>
            </p:extLst>
          </p:nvPr>
        </p:nvGraphicFramePr>
        <p:xfrm>
          <a:off x="2858459" y="2966270"/>
          <a:ext cx="6475081" cy="22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398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7862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997395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39706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637872">
                <a:tc>
                  <a:txBody>
                    <a:bodyPr/>
                    <a:lstStyle/>
                    <a:p>
                      <a:pPr algn="ctr"/>
                      <a:endParaRPr lang="es-ES" sz="24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24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24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24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535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535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535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99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sz="27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7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700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sz="2700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27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34890"/>
            <a:ext cx="11337599" cy="153900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E1ABF2-D218-4273-9F83-42F3627E20A3}"/>
              </a:ext>
            </a:extLst>
          </p:cNvPr>
          <p:cNvSpPr txBox="1">
            <a:spLocks/>
          </p:cNvSpPr>
          <p:nvPr/>
        </p:nvSpPr>
        <p:spPr>
          <a:xfrm>
            <a:off x="2791752" y="4173357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>
                <a:solidFill>
                  <a:srgbClr val="C00000"/>
                </a:solidFill>
                <a:latin typeface="Fontana ND Cc OsF Semibold" pitchFamily="2" charset="0"/>
              </a:rPr>
              <a:t>Digo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800" kern="0" dirty="0">
                <a:solidFill>
                  <a:srgbClr val="C00000"/>
                </a:solidFill>
                <a:latin typeface="Fontana ND Cc OsF Semibold" pitchFamily="2" charset="0"/>
              </a:rPr>
              <a:t>Ser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400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81E05AC-B953-43B4-8BE2-CB4487033BAA}"/>
              </a:ext>
            </a:extLst>
          </p:cNvPr>
          <p:cNvSpPr txBox="1">
            <a:spLocks/>
          </p:cNvSpPr>
          <p:nvPr/>
        </p:nvSpPr>
        <p:spPr>
          <a:xfrm>
            <a:off x="6838122" y="4205410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Longitud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Respuesta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400" kern="0" dirty="0">
                <a:solidFill>
                  <a:srgbClr val="0070C0"/>
                </a:solidFill>
                <a:latin typeface="Fontana ND Cc OsF Semibold" pitchFamily="2" charset="0"/>
              </a:rPr>
              <a:t>Mal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740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sz="24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“Buscad mujeres con valores. No prestéis atención a ninguna niñata feminista. No os relacionéis con ellas, salvo para educarlas. No dejemos que nos coma el NOM”</a:t>
            </a:r>
            <a:endParaRPr lang="es-ES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5DEE3-6A58-4F3B-9E1B-CC792199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9" y="2948118"/>
            <a:ext cx="8785382" cy="155625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2CBB9DE-EE5D-4801-92BD-BFDF4C708B06}"/>
              </a:ext>
            </a:extLst>
          </p:cNvPr>
          <p:cNvSpPr txBox="1">
            <a:spLocks/>
          </p:cNvSpPr>
          <p:nvPr/>
        </p:nvSpPr>
        <p:spPr>
          <a:xfrm>
            <a:off x="2791753" y="4410245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3600" kern="0" dirty="0">
                <a:solidFill>
                  <a:srgbClr val="C00000"/>
                </a:solidFill>
                <a:latin typeface="Fontana ND Cc OsF Semibold" pitchFamily="2" charset="0"/>
              </a:rPr>
              <a:t>Niñata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B97851F-1267-41E4-9DFE-0E616016F6D7}"/>
              </a:ext>
            </a:extLst>
          </p:cNvPr>
          <p:cNvSpPr txBox="1">
            <a:spLocks/>
          </p:cNvSpPr>
          <p:nvPr/>
        </p:nvSpPr>
        <p:spPr>
          <a:xfrm>
            <a:off x="6838121" y="4398358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Feminista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No se nombra usuario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679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5.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CONCLUSIONES Y TRABAJOS FUTUROS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5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Problema complejo y con escasa investigación.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Facilidad para recuperar información machista de distintos tipos en redes sociales.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&gt; 70% de tasa de acierto con técnicas simples y robustas.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Sesgo para términos concretos.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Problemas para tener en cuenta el contexto.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CONCLUSIONES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1920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15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Investigación de los tipos de machismo.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Ampliación para distintas fuentes de datos.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Nuevas técnicas para clasificación y representación textual.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Adaptación al inglés.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Creación de un léxico machista específico (</a:t>
            </a:r>
            <a:r>
              <a:rPr lang="es-ES" altLang="es-ES" sz="3100" dirty="0" err="1">
                <a:solidFill>
                  <a:srgbClr val="006666"/>
                </a:solidFill>
                <a:latin typeface="Fontana ND Cc OsF Semibold" pitchFamily="2" charset="0"/>
              </a:rPr>
              <a:t>Wahyu</a:t>
            </a: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 y </a:t>
            </a:r>
            <a:r>
              <a:rPr lang="es-ES" altLang="es-ES" sz="3100" dirty="0" err="1">
                <a:solidFill>
                  <a:srgbClr val="006666"/>
                </a:solidFill>
                <a:latin typeface="Fontana ND Cc OsF Semibold" pitchFamily="2" charset="0"/>
              </a:rPr>
              <a:t>Patti</a:t>
            </a: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, 2018).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Portal web para explorar los tipos de machismo.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TRABAJOS FUTUROS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09711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0A5B-077E-41ED-AD59-86393B0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56752"/>
            <a:ext cx="10972800" cy="1143000"/>
          </a:xfrm>
        </p:spPr>
        <p:txBody>
          <a:bodyPr/>
          <a:lstStyle/>
          <a:p>
            <a:r>
              <a:rPr lang="es-ES" altLang="es-ES" sz="6000" b="1" dirty="0">
                <a:solidFill>
                  <a:srgbClr val="006666"/>
                </a:solidFill>
                <a:latin typeface="Fontana ND Cc OsF Semibold" pitchFamily="2" charset="0"/>
              </a:rPr>
              <a:t>¿Preguntas?</a:t>
            </a:r>
            <a:endParaRPr lang="es-ES" sz="6000" b="1" dirty="0"/>
          </a:p>
        </p:txBody>
      </p:sp>
      <p:pic>
        <p:nvPicPr>
          <p:cNvPr id="4" name="Picture 4" descr="http://www.entrevistadetrabajo.org/wp-content/uploads/2011/06/preguntas-entrevista-trabajo.jpg">
            <a:extLst>
              <a:ext uri="{FF2B5EF4-FFF2-40B4-BE49-F238E27FC236}">
                <a16:creationId xmlns:a16="http://schemas.microsoft.com/office/drawing/2014/main" id="{AC32977E-43A2-4432-B927-9DC0EFC3D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96" y="2324431"/>
            <a:ext cx="3979607" cy="397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162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6672038-B100-4CF6-B950-814C26BE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A.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DIAPOSITIVAS DE APOYO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31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HERRAMIENTAS UTILIZADAS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89E5B-5FE2-4726-BDFF-F0899115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08" y="1923715"/>
            <a:ext cx="2792271" cy="3568286"/>
          </a:xfrm>
          <a:prstGeom prst="rect">
            <a:avLst/>
          </a:prstGeom>
        </p:spPr>
      </p:pic>
      <p:pic>
        <p:nvPicPr>
          <p:cNvPr id="1026" name="Picture 2" descr="https://rtweet.info/reference/figures/logo.png">
            <a:extLst>
              <a:ext uri="{FF2B5EF4-FFF2-40B4-BE49-F238E27FC236}">
                <a16:creationId xmlns:a16="http://schemas.microsoft.com/office/drawing/2014/main" id="{45DF5CA6-8335-4ABC-98E1-972B03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7" y="3948349"/>
            <a:ext cx="717281" cy="8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F967F1-F446-49AC-8901-654C8288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06" y="1386677"/>
            <a:ext cx="6009314" cy="356828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Creación del corpus: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Amazon Web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Services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API REST Twitter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Sistema de clasificación: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NLTK (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Natural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Language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Toolkit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Scikit-learn</a:t>
            </a:r>
            <a:endParaRPr lang="es-ES" altLang="es-ES" sz="2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7055142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1.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MOTIVACIÓN Y OBJETIVOS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11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0C05-601E-4A6C-BCFE-E552E7D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17F0-A9FE-483C-9A91-5D0EF85F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9514D-09C7-43B5-BB2C-18964E1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313422"/>
            <a:ext cx="4287202" cy="6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2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41F1-213A-4584-9521-6AADFE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9E1FA5-9876-405B-BC00-AE82DFAC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139059"/>
            <a:ext cx="3368040" cy="6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“A mi me ha pasado igual. Los lobos vestidos de corderos que lo mismo quieren matar fachas que lloran como una </a:t>
            </a:r>
            <a:r>
              <a:rPr lang="es-ES" altLang="es-ES" b="1" i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no puedo con ellos”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“Pero que violento!!! De cinco billetes, solo en uno aparece una mujer, esto es inaceptable!!! #</a:t>
            </a: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feminazi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altLang="es-ES" sz="3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6428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F7BF1-718F-4708-8D2A-BE5D9F7E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>
          <a:xfrm>
            <a:off x="6333869" y="1889760"/>
            <a:ext cx="5542993" cy="407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BF749C-B676-4923-AF11-8EB420116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7" y="1889760"/>
            <a:ext cx="5706602" cy="40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Clasificación de tweets en los que el usuario que escribe el mensaje cita un contenido machista, en ocasiones con el que está en desacuerdo.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“Pareces una puta con ese pantalón. - Mi hermano de 13 cuando me vio con un pantalón de cuero.”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“Cada vez más a menudo (todos lo días) mi padre me dice que las mujeres no deberían recibir premios, trabajar en puestos superiores, que son putas, y que deben quedarse en casa y servir al hombre y criar hijos.</a:t>
            </a: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20376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Ambigüedad, sarcasmo e ironía: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tonifreixa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La zorra guardando las gallinas. ¡¡ Que se encargue Rosell ¡¡ Bueno..., cuando salga de la cárcel. Cinismo en grado máximo.”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marijopellicer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radchiaru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@\_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lxuli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Jajajaja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si no sabes cuanto odio a las mujeres tengo por favor no veas enemigos donde no los hay.”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Mucho feminismo pero a la primera de cambio.....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2"/>
              </a:rPr>
              <a:t>https://t.co/y2McecsgcT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Cuando subes a tu amiga la lagartona al Uber porque ya andaba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malacopeando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3"/>
              </a:rPr>
              <a:t>https://t.co/DcnK5ZGuL4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53222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37C8-9B6A-498B-B0AB-D449CA47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56A788-CCCE-4508-B8FB-D4DDD4C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863" y="1278994"/>
            <a:ext cx="6518273" cy="43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BA48-49A7-4DC1-B5E5-5AD77A0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C2B53B-87EA-4286-A2BE-C2A1C9B2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37" y="910014"/>
            <a:ext cx="6760726" cy="5037972"/>
          </a:xfrm>
        </p:spPr>
      </p:pic>
    </p:spTree>
    <p:extLst>
      <p:ext uri="{BB962C8B-B14F-4D97-AF65-F5344CB8AC3E}">
        <p14:creationId xmlns:p14="http://schemas.microsoft.com/office/powerpoint/2010/main" val="1211179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9EC7-95AA-4794-9359-57A3C8C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32E6E5-6E21-468A-A8D6-1FB3379E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94" y="840703"/>
            <a:ext cx="6147811" cy="5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display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text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width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caracteres del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favorite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marcado como favorito.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retweet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retwiteado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followers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seguidores del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friends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personas seguidas por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listed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listas en las que está inscrito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statuses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publicados por el usuario que publicó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favourites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que el usuario que publicó el tweet marcó como favorito.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NUMÉRICOS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97542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1. MOTIVACIÓN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Crecimiento de las redes sociales y “ciber” conflictos.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Las mujeres tienen más del doble de probabilidades de sufrir acoso debido a su género (</a:t>
            </a:r>
            <a:r>
              <a:rPr lang="es-ES" altLang="es-ES" sz="3400" dirty="0" err="1">
                <a:solidFill>
                  <a:srgbClr val="006666"/>
                </a:solidFill>
                <a:latin typeface="Fontana ND Cc OsF Semibold" pitchFamily="2" charset="0"/>
              </a:rPr>
              <a:t>Duggan</a:t>
            </a: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, 2017).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Según un estudio (Amnistía internacional, 2017), Twitter es una red social tóxica para las mujeres.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793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source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tipo de dispositivo con el que se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respuesta: indica si el tweet es una respuesta a otro.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screen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name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nombre del usuario al que se responde.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media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type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tweet contiene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imagenes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o videos.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mentions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la mención a algún usuario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verified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usuario que publica el tweet es verificado por Twitter.</a:t>
            </a:r>
            <a:endParaRPr lang="es-ES" sz="3600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CATEGÓRICOS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82843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1: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clasifican todos los registros del test con la categoría mayoritaria.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2: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utilizan solo los atributos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tf-idf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con una LR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Regresión logística: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LR con todos los atributos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 err="1">
                <a:solidFill>
                  <a:srgbClr val="006666"/>
                </a:solidFill>
                <a:latin typeface="Fontana ND Cc OsF Semibold" pitchFamily="2" charset="0"/>
              </a:rPr>
              <a:t>Random</a:t>
            </a: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 Forest: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RF con todos los atributos con la siguiente búsqueda de parámetros: 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n estimators- [250, 450], bootstrap'= (</a:t>
            </a:r>
            <a:r>
              <a:rPr lang="en-U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True,False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), max depth'= [None, 30].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SVM: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SVM con todos los atributos con la siguiente búsqueda de parámetros: </a:t>
            </a:r>
            <a:r>
              <a:rPr lang="it-IT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10, 100, 10000], gamma = [0.001, 0.1, 0.6, ‘auto‘, kernel = [‘rbf’, ‘linear’].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CLASIFICACIÓN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39567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4508842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RF (EXPERIMENTO 1):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4376444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LR (EXPERIMIENTO 1): 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2EC517-1BA3-4CA8-873B-079CEDC3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61141"/>
              </p:ext>
            </p:extLst>
          </p:nvPr>
        </p:nvGraphicFramePr>
        <p:xfrm>
          <a:off x="738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C99B16B-DF71-414F-9A19-6DF8BB01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68"/>
              </p:ext>
            </p:extLst>
          </p:nvPr>
        </p:nvGraphicFramePr>
        <p:xfrm>
          <a:off x="6380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93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Empeoramiento SVM: se trabajan con 222 atributos en total antes de aplicar el algoritmo de clasificación.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RF: precisión del método para detectar los tweets no machistas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SVM y LR similares: frontera de decisión lineal.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43897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68F57-8F6A-4CFB-BA40-A0E0919F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" y="1709875"/>
            <a:ext cx="4976462" cy="45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AC258B-0503-4A2A-B918-FD183DE9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2" y="1709875"/>
            <a:ext cx="4487115" cy="4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“@damita2808 @berege7 @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Mariagtriana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Y los ojos? 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Uff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demasiado dureza en la mirada para ser chica...no?”</a:t>
            </a:r>
            <a:endParaRPr lang="es-ES" sz="40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5D33A-89EC-4725-A83F-592FDFD7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43687"/>
            <a:ext cx="11302366" cy="12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Detectar señales textuales en castellano que conllevan lenguaje y actitudes machistas en redes sociales.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Desarrollo de un sistema de clasificación supervisada.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Medir el machismo en redes sociales.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1. OBJETIVOS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CE8B45-3D3F-46F6-812E-03A1C357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3" y="4504938"/>
            <a:ext cx="2303585" cy="23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78" y="686074"/>
            <a:ext cx="8993651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2. </a:t>
            </a:r>
            <a:r>
              <a:rPr lang="es-ES_tradnl" altLang="ja-JP" sz="54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MeTwo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: 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Machismo and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Sexism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Twitter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Identification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dataset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endParaRPr lang="es-ES_tradnl" altLang="ja-JP" sz="54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1026" name="Picture 2" descr="https://vid.alarabiya.net/images/2013/11/16/bcb76a41-2ccd-4e0b-8db6-cad1692798e8/bcb76a41-2ccd-4e0b-8db6-cad1692798e8_16x9_788x442.jpg">
            <a:extLst>
              <a:ext uri="{FF2B5EF4-FFF2-40B4-BE49-F238E27FC236}">
                <a16:creationId xmlns:a16="http://schemas.microsoft.com/office/drawing/2014/main" id="{4C9510EF-D323-4EB8-8667-331BE9FC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22" y="3393558"/>
            <a:ext cx="4653356" cy="26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estudiado diversas referencias para recopilar las expresiones más comunes.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Expresiones o términos que minusvaloran el papel de las mujeres en la sociedad, incentivan el abuso o acoso hacia ellas o no les permiten expresarse libremente.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2050" name="Picture 2" descr="Twitter y su logotipo">
            <a:extLst>
              <a:ext uri="{FF2B5EF4-FFF2-40B4-BE49-F238E27FC236}">
                <a16:creationId xmlns:a16="http://schemas.microsoft.com/office/drawing/2014/main" id="{DE9192BB-1344-46A4-912F-840837B65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41" y="2582942"/>
            <a:ext cx="1056138" cy="8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el pais logo">
            <a:extLst>
              <a:ext uri="{FF2B5EF4-FFF2-40B4-BE49-F238E27FC236}">
                <a16:creationId xmlns:a16="http://schemas.microsoft.com/office/drawing/2014/main" id="{9B965A6D-0657-489D-B617-58A9D81E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938" y="2828378"/>
            <a:ext cx="1588477" cy="36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6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5523"/>
            <a:ext cx="3540369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DB9B10-1643-4C0A-8604-853D25AA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03" y="1424354"/>
            <a:ext cx="4251997" cy="3780691"/>
          </a:xfrm>
          <a:prstGeom prst="rect">
            <a:avLst/>
          </a:prstGeom>
        </p:spPr>
      </p:pic>
      <p:sp>
        <p:nvSpPr>
          <p:cNvPr id="7" name="3 CuadroTexto">
            <a:extLst>
              <a:ext uri="{FF2B5EF4-FFF2-40B4-BE49-F238E27FC236}">
                <a16:creationId xmlns:a16="http://schemas.microsoft.com/office/drawing/2014/main" id="{D5EB42C4-71F0-4256-B074-FDFCA49B8428}"/>
              </a:ext>
            </a:extLst>
          </p:cNvPr>
          <p:cNvSpPr txBox="1"/>
          <p:nvPr/>
        </p:nvSpPr>
        <p:spPr>
          <a:xfrm>
            <a:off x="665835" y="2045511"/>
            <a:ext cx="3484134" cy="223073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Refranes y dichos populares: “Mujer al volante peligro constante” o “¡Mujer tenía que ser!”.</a:t>
            </a:r>
          </a:p>
        </p:txBody>
      </p:sp>
      <p:sp>
        <p:nvSpPr>
          <p:cNvPr id="8" name="3 CuadroTexto">
            <a:extLst>
              <a:ext uri="{FF2B5EF4-FFF2-40B4-BE49-F238E27FC236}">
                <a16:creationId xmlns:a16="http://schemas.microsoft.com/office/drawing/2014/main" id="{96A5B06A-59CD-4214-88F3-96214C382AA7}"/>
              </a:ext>
            </a:extLst>
          </p:cNvPr>
          <p:cNvSpPr txBox="1"/>
          <p:nvPr/>
        </p:nvSpPr>
        <p:spPr>
          <a:xfrm>
            <a:off x="8458199" y="2045511"/>
            <a:ext cx="3429001" cy="112274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Expresiones recurrentes en Twitter: “feminazi” o “</a:t>
            </a:r>
            <a:r>
              <a:rPr lang="es-ES" altLang="es-ES" b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”.</a:t>
            </a:r>
          </a:p>
        </p:txBody>
      </p:sp>
      <p:sp>
        <p:nvSpPr>
          <p:cNvPr id="9" name="3 CuadroTexto">
            <a:extLst>
              <a:ext uri="{FF2B5EF4-FFF2-40B4-BE49-F238E27FC236}">
                <a16:creationId xmlns:a16="http://schemas.microsoft.com/office/drawing/2014/main" id="{6BD12C86-02B0-4E92-B94F-83CF5654EEF1}"/>
              </a:ext>
            </a:extLst>
          </p:cNvPr>
          <p:cNvSpPr txBox="1"/>
          <p:nvPr/>
        </p:nvSpPr>
        <p:spPr>
          <a:xfrm>
            <a:off x="4206203" y="5342893"/>
            <a:ext cx="4072030" cy="112274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Se han seleccionado un total de 29 términos.</a:t>
            </a:r>
          </a:p>
        </p:txBody>
      </p:sp>
    </p:spTree>
    <p:extLst>
      <p:ext uri="{BB962C8B-B14F-4D97-AF65-F5344CB8AC3E}">
        <p14:creationId xmlns:p14="http://schemas.microsoft.com/office/powerpoint/2010/main" val="21751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632938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Proceso de </a:t>
            </a:r>
            <a:r>
              <a:rPr lang="es-ES" altLang="es-ES" sz="2600" i="1" dirty="0" err="1">
                <a:solidFill>
                  <a:srgbClr val="006666"/>
                </a:solidFill>
                <a:latin typeface="Fontana ND Cc OsF Semibold" pitchFamily="2" charset="0"/>
              </a:rPr>
              <a:t>crawling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durante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6 meses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(01/07/2018 - 31/12/2018).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almacenaron un total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181.792 tweets</a:t>
            </a:r>
            <a:r>
              <a:rPr lang="es-ES" altLang="es-ES" sz="2600" dirty="0">
                <a:solidFill>
                  <a:srgbClr val="009999"/>
                </a:solidFill>
                <a:latin typeface="Fontana ND Cc OsF Semibold" pitchFamily="2" charset="0"/>
              </a:rPr>
              <a:t>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todos los términos.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Límite diario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100 tweets por término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hasta llegar a 15.000 tweets.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243F7-89E2-4FCB-AF23-F43F6764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24" y="2140649"/>
            <a:ext cx="5355359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9419"/>
      </p:ext>
    </p:extLst>
  </p:cSld>
  <p:clrMapOvr>
    <a:masterClrMapping/>
  </p:clrMapOvr>
</p:sld>
</file>

<file path=ppt/theme/theme1.xml><?xml version="1.0" encoding="utf-8"?>
<a:theme xmlns:a="http://schemas.openxmlformats.org/drawingml/2006/main" name="EXAMENES PRESENCIALES EN LA UNED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EXAMENES PRESENCIALES EN LA UNED</Template>
  <TotalTime>2487</TotalTime>
  <Words>1736</Words>
  <Application>Microsoft Office PowerPoint</Application>
  <PresentationFormat>Panorámica</PresentationFormat>
  <Paragraphs>327</Paragraphs>
  <Slides>45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MS PGothic</vt:lpstr>
      <vt:lpstr>Arial</vt:lpstr>
      <vt:lpstr>Calibri</vt:lpstr>
      <vt:lpstr>Fontana ND Cc OsF Semibold</vt:lpstr>
      <vt:lpstr>Verdana</vt:lpstr>
      <vt:lpstr>Wingdings</vt:lpstr>
      <vt:lpstr>EXAMENES PRESENCIALES EN LA UNED</vt:lpstr>
      <vt:lpstr>Universidad Nacional de Educación a Distancia</vt:lpstr>
      <vt:lpstr>Presentación de PowerPoint</vt:lpstr>
      <vt:lpstr>Presentación de PowerPoint</vt:lpstr>
      <vt:lpstr>1. MOTIVACIÓN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TODO: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154</cp:revision>
  <dcterms:created xsi:type="dcterms:W3CDTF">2019-06-11T10:14:22Z</dcterms:created>
  <dcterms:modified xsi:type="dcterms:W3CDTF">2019-06-27T05:40:29Z</dcterms:modified>
</cp:coreProperties>
</file>