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5722" r:id="rId2"/>
    <p:sldMasterId id="2147485734" r:id="rId3"/>
    <p:sldMasterId id="2147485746" r:id="rId4"/>
  </p:sldMasterIdLst>
  <p:notesMasterIdLst>
    <p:notesMasterId r:id="rId128"/>
  </p:notesMasterIdLst>
  <p:handoutMasterIdLst>
    <p:handoutMasterId r:id="rId129"/>
  </p:handoutMasterIdLst>
  <p:sldIdLst>
    <p:sldId id="487" r:id="rId5"/>
    <p:sldId id="489" r:id="rId6"/>
    <p:sldId id="493" r:id="rId7"/>
    <p:sldId id="282" r:id="rId8"/>
    <p:sldId id="315" r:id="rId9"/>
    <p:sldId id="289" r:id="rId10"/>
    <p:sldId id="291" r:id="rId11"/>
    <p:sldId id="292" r:id="rId12"/>
    <p:sldId id="330" r:id="rId13"/>
    <p:sldId id="294" r:id="rId14"/>
    <p:sldId id="331" r:id="rId15"/>
    <p:sldId id="295" r:id="rId16"/>
    <p:sldId id="312" r:id="rId17"/>
    <p:sldId id="313" r:id="rId18"/>
    <p:sldId id="318" r:id="rId19"/>
    <p:sldId id="319" r:id="rId20"/>
    <p:sldId id="490" r:id="rId21"/>
    <p:sldId id="300" r:id="rId22"/>
    <p:sldId id="301" r:id="rId23"/>
    <p:sldId id="302" r:id="rId24"/>
    <p:sldId id="303" r:id="rId25"/>
    <p:sldId id="494" r:id="rId26"/>
    <p:sldId id="317" r:id="rId27"/>
    <p:sldId id="322" r:id="rId28"/>
    <p:sldId id="314" r:id="rId29"/>
    <p:sldId id="320" r:id="rId30"/>
    <p:sldId id="323" r:id="rId31"/>
    <p:sldId id="324" r:id="rId32"/>
    <p:sldId id="325" r:id="rId33"/>
    <p:sldId id="326" r:id="rId34"/>
    <p:sldId id="327" r:id="rId35"/>
    <p:sldId id="406" r:id="rId36"/>
    <p:sldId id="410" r:id="rId37"/>
    <p:sldId id="462" r:id="rId38"/>
    <p:sldId id="463" r:id="rId39"/>
    <p:sldId id="495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64" r:id="rId48"/>
    <p:sldId id="496" r:id="rId49"/>
    <p:sldId id="391" r:id="rId50"/>
    <p:sldId id="338" r:id="rId51"/>
    <p:sldId id="334" r:id="rId52"/>
    <p:sldId id="335" r:id="rId53"/>
    <p:sldId id="336" r:id="rId54"/>
    <p:sldId id="337" r:id="rId55"/>
    <p:sldId id="485" r:id="rId56"/>
    <p:sldId id="484" r:id="rId57"/>
    <p:sldId id="393" r:id="rId58"/>
    <p:sldId id="396" r:id="rId59"/>
    <p:sldId id="394" r:id="rId60"/>
    <p:sldId id="467" r:id="rId61"/>
    <p:sldId id="497" r:id="rId62"/>
    <p:sldId id="345" r:id="rId63"/>
    <p:sldId id="346" r:id="rId64"/>
    <p:sldId id="347" r:id="rId65"/>
    <p:sldId id="352" r:id="rId66"/>
    <p:sldId id="353" r:id="rId67"/>
    <p:sldId id="348" r:id="rId68"/>
    <p:sldId id="349" r:id="rId69"/>
    <p:sldId id="468" r:id="rId70"/>
    <p:sldId id="469" r:id="rId71"/>
    <p:sldId id="498" r:id="rId72"/>
    <p:sldId id="368" r:id="rId73"/>
    <p:sldId id="369" r:id="rId74"/>
    <p:sldId id="358" r:id="rId75"/>
    <p:sldId id="504" r:id="rId76"/>
    <p:sldId id="371" r:id="rId77"/>
    <p:sldId id="372" r:id="rId78"/>
    <p:sldId id="373" r:id="rId79"/>
    <p:sldId id="505" r:id="rId80"/>
    <p:sldId id="378" r:id="rId81"/>
    <p:sldId id="377" r:id="rId82"/>
    <p:sldId id="382" r:id="rId83"/>
    <p:sldId id="379" r:id="rId84"/>
    <p:sldId id="470" r:id="rId85"/>
    <p:sldId id="499" r:id="rId86"/>
    <p:sldId id="384" r:id="rId87"/>
    <p:sldId id="385" r:id="rId88"/>
    <p:sldId id="387" r:id="rId89"/>
    <p:sldId id="386" r:id="rId90"/>
    <p:sldId id="388" r:id="rId91"/>
    <p:sldId id="389" r:id="rId92"/>
    <p:sldId id="471" r:id="rId93"/>
    <p:sldId id="472" r:id="rId94"/>
    <p:sldId id="473" r:id="rId95"/>
    <p:sldId id="500" r:id="rId96"/>
    <p:sldId id="443" r:id="rId97"/>
    <p:sldId id="444" r:id="rId98"/>
    <p:sldId id="445" r:id="rId99"/>
    <p:sldId id="446" r:id="rId100"/>
    <p:sldId id="447" r:id="rId101"/>
    <p:sldId id="449" r:id="rId102"/>
    <p:sldId id="506" r:id="rId103"/>
    <p:sldId id="448" r:id="rId104"/>
    <p:sldId id="459" r:id="rId105"/>
    <p:sldId id="481" r:id="rId106"/>
    <p:sldId id="450" r:id="rId107"/>
    <p:sldId id="501" r:id="rId108"/>
    <p:sldId id="451" r:id="rId109"/>
    <p:sldId id="452" r:id="rId110"/>
    <p:sldId id="453" r:id="rId111"/>
    <p:sldId id="456" r:id="rId112"/>
    <p:sldId id="457" r:id="rId113"/>
    <p:sldId id="454" r:id="rId114"/>
    <p:sldId id="455" r:id="rId115"/>
    <p:sldId id="458" r:id="rId116"/>
    <p:sldId id="460" r:id="rId117"/>
    <p:sldId id="502" r:id="rId118"/>
    <p:sldId id="437" r:id="rId119"/>
    <p:sldId id="436" r:id="rId120"/>
    <p:sldId id="482" r:id="rId121"/>
    <p:sldId id="461" r:id="rId122"/>
    <p:sldId id="483" r:id="rId123"/>
    <p:sldId id="478" r:id="rId124"/>
    <p:sldId id="479" r:id="rId125"/>
    <p:sldId id="480" r:id="rId126"/>
    <p:sldId id="503" r:id="rId127"/>
  </p:sldIdLst>
  <p:sldSz cx="9144000" cy="6858000" type="screen4x3"/>
  <p:notesSz cx="7102475" cy="10231438"/>
  <p:defaultTextStyle>
    <a:defPPr>
      <a:defRPr lang="es-ES"/>
    </a:defPPr>
    <a:lvl1pPr algn="ctr" rtl="0" fontAlgn="base">
      <a:spcBef>
        <a:spcPct val="50000"/>
      </a:spcBef>
      <a:spcAft>
        <a:spcPct val="17000"/>
      </a:spcAft>
      <a:buClr>
        <a:schemeClr val="tx1"/>
      </a:buClr>
      <a:buFont typeface="Wingdings" pitchFamily="2" charset="2"/>
      <a:defRPr sz="1400" kern="1200">
        <a:solidFill>
          <a:srgbClr val="292929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17000"/>
      </a:spcAft>
      <a:buClr>
        <a:schemeClr val="tx1"/>
      </a:buClr>
      <a:buFont typeface="Wingdings" pitchFamily="2" charset="2"/>
      <a:defRPr sz="1400" kern="1200">
        <a:solidFill>
          <a:srgbClr val="292929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17000"/>
      </a:spcAft>
      <a:buClr>
        <a:schemeClr val="tx1"/>
      </a:buClr>
      <a:buFont typeface="Wingdings" pitchFamily="2" charset="2"/>
      <a:defRPr sz="1400" kern="1200">
        <a:solidFill>
          <a:srgbClr val="292929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17000"/>
      </a:spcAft>
      <a:buClr>
        <a:schemeClr val="tx1"/>
      </a:buClr>
      <a:buFont typeface="Wingdings" pitchFamily="2" charset="2"/>
      <a:defRPr sz="1400" kern="1200">
        <a:solidFill>
          <a:srgbClr val="292929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17000"/>
      </a:spcAft>
      <a:buClr>
        <a:schemeClr val="tx1"/>
      </a:buClr>
      <a:buFont typeface="Wingdings" pitchFamily="2" charset="2"/>
      <a:defRPr sz="1400" kern="1200">
        <a:solidFill>
          <a:srgbClr val="29292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292929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9999"/>
    <a:srgbClr val="FF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-183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8.xml"/><Relationship Id="rId13" Type="http://schemas.openxmlformats.org/officeDocument/2006/relationships/slide" Target="slides/slide123.xml"/><Relationship Id="rId3" Type="http://schemas.openxmlformats.org/officeDocument/2006/relationships/slide" Target="slides/slide17.xml"/><Relationship Id="rId7" Type="http://schemas.openxmlformats.org/officeDocument/2006/relationships/slide" Target="slides/slide58.xml"/><Relationship Id="rId12" Type="http://schemas.openxmlformats.org/officeDocument/2006/relationships/slide" Target="slides/slide11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45.xml"/><Relationship Id="rId11" Type="http://schemas.openxmlformats.org/officeDocument/2006/relationships/slide" Target="slides/slide104.xml"/><Relationship Id="rId5" Type="http://schemas.openxmlformats.org/officeDocument/2006/relationships/slide" Target="slides/slide36.xml"/><Relationship Id="rId10" Type="http://schemas.openxmlformats.org/officeDocument/2006/relationships/slide" Target="slides/slide92.xml"/><Relationship Id="rId4" Type="http://schemas.openxmlformats.org/officeDocument/2006/relationships/slide" Target="slides/slide22.xml"/><Relationship Id="rId9" Type="http://schemas.openxmlformats.org/officeDocument/2006/relationships/slide" Target="slides/slide8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wmf"/><Relationship Id="rId4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E401F084-DF00-4EDA-80F1-DB86CF44381D}" type="datetimeFigureOut">
              <a:rPr lang="es-ES"/>
              <a:pPr>
                <a:defRPr/>
              </a:pPr>
              <a:t>26/04/2018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1F882948-7A74-4B52-B5C4-8F0045C2C9D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473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7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59933"/>
            <a:ext cx="5681980" cy="46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Click to edit Master text styles</a:t>
            </a:r>
          </a:p>
          <a:p>
            <a:pPr lvl="1"/>
            <a:r>
              <a:rPr lang="es-ES" noProof="0" smtClean="0"/>
              <a:t>Second level</a:t>
            </a:r>
          </a:p>
          <a:p>
            <a:pPr lvl="2"/>
            <a:r>
              <a:rPr lang="es-ES" noProof="0" smtClean="0"/>
              <a:t>Third level</a:t>
            </a:r>
          </a:p>
          <a:p>
            <a:pPr lvl="3"/>
            <a:r>
              <a:rPr lang="es-ES" noProof="0" smtClean="0"/>
              <a:t>Fourth level</a:t>
            </a:r>
          </a:p>
          <a:p>
            <a:pPr lvl="4"/>
            <a:r>
              <a:rPr lang="es-E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090"/>
            <a:ext cx="3077739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18090"/>
            <a:ext cx="3077739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776601-AA92-4EC3-9DFB-69C23230CA6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294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938E3669-AAA3-45CD-81FB-2274D5A14A46}" type="slidenum">
              <a:rPr lang="es-ES" sz="1300">
                <a:solidFill>
                  <a:schemeClr val="tx1"/>
                </a:solidFill>
              </a:rPr>
              <a:pPr eaLnBrk="1" hangingPunct="1"/>
              <a:t>26</a:t>
            </a:fld>
            <a:endParaRPr lang="es-E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87E082E6-D4CB-407C-AA7D-A3A8DC9A73FB}" type="slidenum">
              <a:rPr lang="en-US" sz="1300">
                <a:solidFill>
                  <a:schemeClr val="tx1"/>
                </a:solidFill>
              </a:rPr>
              <a:pPr eaLnBrk="1" hangingPunct="1"/>
              <a:t>28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4925" cy="3836987"/>
          </a:xfrm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9039" tIns="49521" rIns="99039" bIns="4952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4F39D9AE-DBEC-4399-BF4A-E541C60F1494}" type="slidenum">
              <a:rPr lang="en-US" sz="1300">
                <a:solidFill>
                  <a:schemeClr val="tx1"/>
                </a:solidFill>
              </a:rPr>
              <a:pPr eaLnBrk="1" hangingPunct="1"/>
              <a:t>30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4925" cy="3836987"/>
          </a:xfrm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7394" tIns="48696" rIns="97394" bIns="48696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9C9B1E0B-4831-4567-AAE4-11D8FED9FF9E}" type="slidenum">
              <a:rPr lang="en-US" sz="1300">
                <a:solidFill>
                  <a:schemeClr val="tx1"/>
                </a:solidFill>
              </a:rPr>
              <a:pPr eaLnBrk="1" hangingPunct="1"/>
              <a:t>32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3B5C7D99-AD16-4A32-A95C-2F0D9A87CE62}" type="slidenum">
              <a:rPr lang="en-US" sz="1300">
                <a:solidFill>
                  <a:schemeClr val="tx1"/>
                </a:solidFill>
              </a:rPr>
              <a:pPr eaLnBrk="1" hangingPunct="1"/>
              <a:t>33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F9A51A08-F6FE-4D8D-8C7B-1EA11F134DC9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228DE2F7-3533-458A-8429-8B68A8FE8CCE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827B8E06-0DF5-4A77-8A1C-8CB704C6D6A4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02147672-0266-440C-8446-7DB6011BEF61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5D458AB7-F35D-45BB-89FA-E00F0F0839D2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23F4AFFA-2AEB-4586-8B87-5F3DD81C7B63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0D2A5E86-2D30-4F8F-B698-E1F95012858F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43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B7F3BDF0-2891-430B-82EB-3AD152B3934E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6640DA0C-25D5-4BAC-AFB8-8CFB81ACC345}" type="slidenum">
              <a:rPr lang="en-US" sz="1300">
                <a:solidFill>
                  <a:schemeClr val="tx1"/>
                </a:solidFill>
              </a:rPr>
              <a:pPr eaLnBrk="1" hangingPunct="1"/>
              <a:t>46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E3B7F92B-FD09-4895-B507-D7B97BD8E664}" type="slidenum">
              <a:rPr lang="en-US" sz="1300">
                <a:solidFill>
                  <a:schemeClr val="tx1"/>
                </a:solidFill>
              </a:rPr>
              <a:pPr eaLnBrk="1" hangingPunct="1"/>
              <a:t>47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744EC948-9753-4D38-8CA8-EA869A11096A}" type="slidenum">
              <a:rPr lang="en-US" sz="1300">
                <a:solidFill>
                  <a:schemeClr val="tx1"/>
                </a:solidFill>
              </a:rPr>
              <a:pPr eaLnBrk="1" hangingPunct="1"/>
              <a:t>48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6F775D92-541B-47C9-8850-945120A6E7A3}" type="slidenum">
              <a:rPr lang="en-US" sz="1300">
                <a:solidFill>
                  <a:schemeClr val="tx1"/>
                </a:solidFill>
              </a:rPr>
              <a:pPr eaLnBrk="1" hangingPunct="1"/>
              <a:t>49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3BAE9FEF-AB5D-42D1-AFA9-AAA6D1159F2C}" type="slidenum">
              <a:rPr lang="en-US" sz="1300">
                <a:solidFill>
                  <a:schemeClr val="tx1"/>
                </a:solidFill>
              </a:rPr>
              <a:pPr eaLnBrk="1" hangingPunct="1"/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852E583E-C09D-456C-8B37-7AA257F8601F}" type="slidenum">
              <a:rPr lang="en-US" sz="1300">
                <a:solidFill>
                  <a:schemeClr val="tx1"/>
                </a:solidFill>
              </a:rPr>
              <a:pPr eaLnBrk="1" hangingPunct="1"/>
              <a:t>50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D84D13D3-2426-46E4-AAE1-1D9B18FD01C8}" type="slidenum">
              <a:rPr lang="en-US" sz="1300">
                <a:solidFill>
                  <a:schemeClr val="tx1"/>
                </a:solidFill>
              </a:rPr>
              <a:pPr eaLnBrk="1" hangingPunct="1"/>
              <a:t>51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D84D13D3-2426-46E4-AAE1-1D9B18FD01C8}" type="slidenum">
              <a:rPr lang="en-US" sz="1300">
                <a:solidFill>
                  <a:schemeClr val="tx1"/>
                </a:solidFill>
              </a:rPr>
              <a:pPr eaLnBrk="1" hangingPunct="1"/>
              <a:t>52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852E583E-C09D-456C-8B37-7AA257F8601F}" type="slidenum">
              <a:rPr lang="en-US" sz="1300">
                <a:solidFill>
                  <a:schemeClr val="tx1"/>
                </a:solidFill>
              </a:rPr>
              <a:pPr eaLnBrk="1" hangingPunct="1"/>
              <a:t>53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BB4C444F-F916-4FCF-AC5E-6EBB726AB6D5}" type="slidenum">
              <a:rPr lang="en-US" sz="1300">
                <a:solidFill>
                  <a:schemeClr val="tx1"/>
                </a:solidFill>
              </a:rPr>
              <a:pPr eaLnBrk="1" hangingPunct="1"/>
              <a:t>54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EFA42BB4-87A7-40EC-9790-6FFCCE587B37}" type="slidenum">
              <a:rPr lang="en-US" sz="1300">
                <a:solidFill>
                  <a:schemeClr val="tx1"/>
                </a:solidFill>
              </a:rPr>
              <a:pPr eaLnBrk="1" hangingPunct="1"/>
              <a:t>55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9364CFB1-7E1F-4B3C-BC8D-D84FA7B55CE4}" type="slidenum">
              <a:rPr lang="en-US" sz="1300">
                <a:solidFill>
                  <a:schemeClr val="tx1"/>
                </a:solidFill>
              </a:rPr>
              <a:pPr eaLnBrk="1" hangingPunct="1"/>
              <a:t>56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A51288B3-D14A-4F7F-9C66-0E6711DD140C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10C97DDD-0585-4611-AAF9-704BDF45E731}" type="slidenum">
              <a:rPr lang="en-US" sz="1300">
                <a:solidFill>
                  <a:schemeClr val="tx1"/>
                </a:solidFill>
              </a:rPr>
              <a:pPr eaLnBrk="1" hangingPunct="1"/>
              <a:t>60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0B973F80-C73D-4A6E-9F1D-2ADCD722073A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CB2E0B17-C80E-43FC-B401-6E7066D7533A}" type="slidenum">
              <a:rPr lang="en-US" sz="1300">
                <a:solidFill>
                  <a:schemeClr val="tx1"/>
                </a:solidFill>
              </a:rPr>
              <a:pPr eaLnBrk="1" hangingPunct="1"/>
              <a:t>61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B3B01ECD-EE88-4DE6-BBA1-742E20196F2B}" type="slidenum">
              <a:rPr lang="en-US" sz="1300">
                <a:solidFill>
                  <a:schemeClr val="tx1"/>
                </a:solidFill>
              </a:rPr>
              <a:pPr eaLnBrk="1" hangingPunct="1"/>
              <a:t>62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63BE13DA-1115-452F-B967-19CF4A763A20}" type="slidenum">
              <a:rPr lang="en-US" sz="1300">
                <a:solidFill>
                  <a:schemeClr val="tx1"/>
                </a:solidFill>
              </a:rPr>
              <a:pPr eaLnBrk="1" hangingPunct="1"/>
              <a:t>64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0AF539A9-7135-4417-855F-D62C3595F9FF}" type="slidenum">
              <a:rPr lang="en-US" sz="1300">
                <a:solidFill>
                  <a:schemeClr val="tx1"/>
                </a:solidFill>
              </a:rPr>
              <a:pPr eaLnBrk="1" hangingPunct="1"/>
              <a:t>66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DF2909BC-D47B-4F40-A586-8D78D9CED9AA}" type="slidenum">
              <a:rPr lang="en-US" sz="1300">
                <a:solidFill>
                  <a:schemeClr val="tx1"/>
                </a:solidFill>
              </a:rPr>
              <a:pPr eaLnBrk="1" hangingPunct="1"/>
              <a:t>69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DF2909BC-D47B-4F40-A586-8D78D9CED9AA}" type="slidenum">
              <a:rPr lang="en-US" sz="1300">
                <a:solidFill>
                  <a:schemeClr val="tx1"/>
                </a:solidFill>
              </a:rPr>
              <a:pPr eaLnBrk="1" hangingPunct="1"/>
              <a:t>72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BCDD0718-AFB4-439A-91A2-DC233545DDD8}" type="slidenum">
              <a:rPr lang="en-US" sz="1300">
                <a:solidFill>
                  <a:schemeClr val="tx1"/>
                </a:solidFill>
              </a:rPr>
              <a:pPr eaLnBrk="1" hangingPunct="1"/>
              <a:t>74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20C568DC-9B7F-4D9C-857B-A256B0B1FDF3}" type="slidenum">
              <a:rPr lang="en-US" sz="1300">
                <a:solidFill>
                  <a:schemeClr val="tx1"/>
                </a:solidFill>
              </a:rPr>
              <a:pPr eaLnBrk="1" hangingPunct="1"/>
              <a:t>75</a:t>
            </a:fld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DF2909BC-D47B-4F40-A586-8D78D9CED9AA}" type="slidenum">
              <a:rPr lang="en-US" sz="1300">
                <a:solidFill>
                  <a:schemeClr val="tx1"/>
                </a:solidFill>
              </a:rPr>
              <a:pPr eaLnBrk="1" hangingPunct="1"/>
              <a:t>76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BA5C5244-F2C6-4E0F-9744-CDDAC357BCBB}" type="slidenum">
              <a:rPr lang="en-US" sz="1300">
                <a:solidFill>
                  <a:schemeClr val="tx1"/>
                </a:solidFill>
              </a:rPr>
              <a:pPr eaLnBrk="1" hangingPunct="1"/>
              <a:t>79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7B2C9E21-4390-4898-8FC3-01AD4FC313D1}" type="slidenum">
              <a:rPr lang="en-US" sz="1300">
                <a:solidFill>
                  <a:schemeClr val="tx1"/>
                </a:solidFill>
              </a:rPr>
              <a:pPr eaLnBrk="1" hangingPunct="1"/>
              <a:t>80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704CF712-8147-4739-8C0C-8328E1EBDFDA}" type="slidenum">
              <a:rPr lang="en-US" sz="1300">
                <a:solidFill>
                  <a:schemeClr val="tx1"/>
                </a:solidFill>
              </a:rPr>
              <a:pPr eaLnBrk="1" hangingPunct="1"/>
              <a:t>81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C2C488DC-3B9E-4B61-9CB2-72A2090D569D}" type="slidenum">
              <a:rPr lang="en-US" sz="1300">
                <a:solidFill>
                  <a:schemeClr val="tx1"/>
                </a:solidFill>
              </a:rPr>
              <a:pPr eaLnBrk="1" hangingPunct="1"/>
              <a:t>90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35FDD17C-3126-4E0F-9734-EA54577F6177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93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0622A116-0226-4DD1-8C4E-EF55CD13BC9C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94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93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B1D21D66-9CD7-400F-A9A7-38FBDDF6D8CE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95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C0AFBC13-EFC7-4F90-87DE-521BD31B44DF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96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65037364-8D9C-4997-8478-C36A733A9096}" type="slidenum">
              <a:rPr lang="en-US" sz="130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97" y="4859933"/>
            <a:ext cx="5208482" cy="460414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894B708B-6973-433F-81CF-20AC19460075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97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23491F10-AAE8-4322-B150-5FAC5ABDE443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98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23491F10-AAE8-4322-B150-5FAC5ABDE443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99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95335D87-09E3-4E1E-ACE1-AB2951C28444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100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A41A9EF9-D7B7-4594-BE5D-F6ECFF6EAEAD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101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300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B577DC67-0044-4F91-A5B7-4BE8B4E45AFE}" type="slidenum">
              <a:rPr lang="en-US" sz="1300">
                <a:solidFill>
                  <a:schemeClr val="tx1"/>
                </a:solidFill>
              </a:rPr>
              <a:pPr eaLnBrk="1" hangingPunct="1"/>
              <a:t>102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99523224-7F64-43F9-A2B1-09A1A034DC55}" type="slidenum">
              <a:rPr lang="en-US" sz="1300">
                <a:solidFill>
                  <a:schemeClr val="tx1"/>
                </a:solidFill>
              </a:rPr>
              <a:pPr eaLnBrk="1" hangingPunct="1"/>
              <a:t>103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C14CC33C-5AA3-4652-A6D4-790B86CE5A7B}" type="slidenum">
              <a:rPr lang="en-US" sz="1300">
                <a:solidFill>
                  <a:schemeClr val="tx1"/>
                </a:solidFill>
              </a:rPr>
              <a:pPr eaLnBrk="1" hangingPunct="1"/>
              <a:t>105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234601B4-C34C-4FCB-9C87-61081F201591}" type="slidenum">
              <a:rPr lang="en-US" sz="1300">
                <a:solidFill>
                  <a:schemeClr val="tx1"/>
                </a:solidFill>
              </a:rPr>
              <a:pPr eaLnBrk="1" hangingPunct="1"/>
              <a:t>106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0BE36681-3C40-438E-942F-B9180853A767}" type="slidenum">
              <a:rPr lang="en-US" sz="1300">
                <a:solidFill>
                  <a:schemeClr val="tx1"/>
                </a:solidFill>
              </a:rPr>
              <a:pPr eaLnBrk="1" hangingPunct="1"/>
              <a:t>19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97" y="4859933"/>
            <a:ext cx="5208482" cy="460414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C0FC37EE-8DF3-4E4C-9162-A7C217EE6042}" type="slidenum">
              <a:rPr lang="en-US" sz="1300">
                <a:solidFill>
                  <a:schemeClr val="tx1"/>
                </a:solidFill>
              </a:rPr>
              <a:pPr eaLnBrk="1" hangingPunct="1"/>
              <a:t>107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5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3C183878-32F2-4A4C-99D1-314D7EE2ECA1}" type="slidenum">
              <a:rPr lang="en-US" sz="1300">
                <a:solidFill>
                  <a:schemeClr val="tx1"/>
                </a:solidFill>
              </a:rPr>
              <a:pPr eaLnBrk="1" hangingPunct="1"/>
              <a:t>108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0056F63A-E001-42D9-9FA5-D7AF7AAECAD4}" type="slidenum">
              <a:rPr lang="en-US" sz="1300">
                <a:solidFill>
                  <a:schemeClr val="tx1"/>
                </a:solidFill>
              </a:rPr>
              <a:pPr eaLnBrk="1" hangingPunct="1"/>
              <a:t>109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F04F80F0-19F5-479B-B5CF-C59352964184}" type="slidenum">
              <a:rPr lang="en-US" sz="1300">
                <a:solidFill>
                  <a:schemeClr val="tx1"/>
                </a:solidFill>
              </a:rPr>
              <a:pPr eaLnBrk="1" hangingPunct="1"/>
              <a:t>110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24326731-F331-44E5-9390-D72678F7997F}" type="slidenum">
              <a:rPr lang="en-US" sz="1300">
                <a:solidFill>
                  <a:schemeClr val="tx1"/>
                </a:solidFill>
              </a:rPr>
              <a:pPr eaLnBrk="1" hangingPunct="1"/>
              <a:t>111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E2A685FA-3EE9-4B82-A63D-6ADA5ACE68BE}" type="slidenum">
              <a:rPr lang="en-US" sz="1300">
                <a:solidFill>
                  <a:schemeClr val="tx1"/>
                </a:solidFill>
              </a:rPr>
              <a:pPr eaLnBrk="1" hangingPunct="1"/>
              <a:t>112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F12BEAE7-7753-4201-BBAF-0FD3B32CE272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113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6D756DEF-FB8A-451D-BDDF-BF49D10981F0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115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1DE0479B-7E7C-420A-8FF7-015AF4392A6A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116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7438A3A5-5A8E-454F-B5CD-AB4F86E53130}" type="slidenum">
              <a:rPr lang="en-US" sz="1300">
                <a:solidFill>
                  <a:schemeClr val="tx1"/>
                </a:solidFill>
              </a:rPr>
              <a:pPr eaLnBrk="1" hangingPunct="1"/>
              <a:t>20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26499169-AE0B-40FA-B957-AF37600593FE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118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31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33971AA1-2990-4A7E-A7B0-6A7D3371964E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120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315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E86E8895-9708-40CE-B646-06E4B6A75C06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121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fld id="{E333D146-1F3F-455F-8987-B3D2D8AB45AA}" type="slidenum">
              <a:rPr lang="en-US" sz="13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</a:pPr>
              <a:t>122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317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1238" y="774700"/>
            <a:ext cx="5099050" cy="38242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54" y="4875471"/>
            <a:ext cx="5210971" cy="46245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marL="199515" indent="-199515" algn="just" eaLnBrk="1" hangingPunct="1"/>
            <a:endParaRPr lang="es-ES" altLang="es-E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500">
                <a:solidFill>
                  <a:srgbClr val="292929"/>
                </a:solidFill>
                <a:latin typeface="Arial" charset="0"/>
              </a:defRPr>
            </a:lvl1pPr>
            <a:lvl2pPr marL="804763" indent="-309524" eaLnBrk="0" hangingPunct="0">
              <a:defRPr sz="1500">
                <a:solidFill>
                  <a:srgbClr val="292929"/>
                </a:solidFill>
                <a:latin typeface="Arial" charset="0"/>
              </a:defRPr>
            </a:lvl2pPr>
            <a:lvl3pPr marL="1238098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3pPr>
            <a:lvl4pPr marL="1733337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4pPr>
            <a:lvl5pPr marL="2228576" indent="-247620" eaLnBrk="0" hangingPunct="0">
              <a:defRPr sz="1500">
                <a:solidFill>
                  <a:srgbClr val="292929"/>
                </a:solidFill>
                <a:latin typeface="Arial" charset="0"/>
              </a:defRPr>
            </a:lvl5pPr>
            <a:lvl6pPr marL="2723815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6pPr>
            <a:lvl7pPr marL="3219054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7pPr>
            <a:lvl8pPr marL="3714293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8pPr>
            <a:lvl9pPr marL="4209532" indent="-24762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5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fld id="{56A55B3C-C5B5-4CC1-B066-54570AD4C381}" type="slidenum">
              <a:rPr lang="en-US" sz="1300">
                <a:solidFill>
                  <a:schemeClr val="tx1"/>
                </a:solidFill>
              </a:rPr>
              <a:pPr eaLnBrk="1" hangingPunct="1"/>
              <a:t>21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ody_grad_no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markWht_sasWht_TPTKW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985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543675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CE7E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600" b="1">
                <a:solidFill>
                  <a:schemeClr val="accent1"/>
                </a:solidFill>
              </a:rPr>
              <a:t>Copyright © 2006, SAS Institute Inc. All rights reserved.</a:t>
            </a:r>
            <a:endParaRPr lang="en-US" sz="6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145088" y="4906963"/>
            <a:ext cx="3694112" cy="1587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3600" y="1601788"/>
            <a:ext cx="457200" cy="4556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C0C0">
                <a:alpha val="79999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2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/>
          <a:p>
            <a:endParaRPr lang="es-E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162675" y="1068388"/>
            <a:ext cx="771525" cy="768350"/>
          </a:xfrm>
          <a:prstGeom prst="roundRect">
            <a:avLst>
              <a:gd name="adj" fmla="val 16667"/>
            </a:avLst>
          </a:prstGeom>
          <a:solidFill>
            <a:srgbClr val="808080">
              <a:alpha val="1686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/>
          <a:p>
            <a:endParaRPr lang="es-E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467600" y="1828800"/>
            <a:ext cx="650875" cy="649288"/>
          </a:xfrm>
          <a:prstGeom prst="roundRect">
            <a:avLst>
              <a:gd name="adj" fmla="val 16667"/>
            </a:avLst>
          </a:prstGeom>
          <a:solidFill>
            <a:srgbClr val="C0C0C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/>
          <a:p>
            <a:endParaRPr lang="es-E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7799388" y="2236788"/>
            <a:ext cx="811212" cy="809625"/>
          </a:xfrm>
          <a:prstGeom prst="roundRect">
            <a:avLst>
              <a:gd name="adj" fmla="val 16667"/>
            </a:avLst>
          </a:prstGeom>
          <a:solidFill>
            <a:srgbClr val="EAEAEA">
              <a:alpha val="50195"/>
            </a:srgbClr>
          </a:solidFill>
          <a:ln w="9525" algn="ctr">
            <a:solidFill>
              <a:srgbClr val="C0C0C0">
                <a:alpha val="63136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/>
          <a:p>
            <a:endParaRPr lang="es-E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315075" y="2744788"/>
            <a:ext cx="238125" cy="2365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2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/>
          <a:p>
            <a:endParaRPr lang="es-E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477000" y="2895600"/>
            <a:ext cx="238125" cy="236538"/>
          </a:xfrm>
          <a:prstGeom prst="roundRect">
            <a:avLst>
              <a:gd name="adj" fmla="val 16667"/>
            </a:avLst>
          </a:prstGeom>
          <a:solidFill>
            <a:srgbClr val="EAEAEA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/>
          <a:p>
            <a:endParaRPr lang="es-ES"/>
          </a:p>
        </p:txBody>
      </p:sp>
      <p:pic>
        <p:nvPicPr>
          <p:cNvPr id="14" name="Picture 14" descr="Smark285_sasK_TPTK40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0"/>
          <a:stretch>
            <a:fillRect/>
          </a:stretch>
        </p:blipFill>
        <p:spPr bwMode="auto">
          <a:xfrm>
            <a:off x="1014413" y="4725988"/>
            <a:ext cx="1752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 descr="Abstr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7" r="46666" b="34445"/>
          <a:stretch>
            <a:fillRect/>
          </a:stretch>
        </p:blipFill>
        <p:spPr bwMode="auto">
          <a:xfrm>
            <a:off x="0" y="533400"/>
            <a:ext cx="4876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029200" y="4478338"/>
            <a:ext cx="3810000" cy="44608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Presentation title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29200" y="4910138"/>
            <a:ext cx="3810000" cy="787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smtClean="0"/>
              <a:t>Name</a:t>
            </a:r>
          </a:p>
          <a:p>
            <a:pPr lvl="0"/>
            <a:r>
              <a:rPr lang="en-US" noProof="0" smtClean="0"/>
              <a:t>Title</a:t>
            </a:r>
          </a:p>
          <a:p>
            <a:pPr lvl="0"/>
            <a:r>
              <a:rPr lang="en-US" noProof="0" smtClean="0"/>
              <a:t>Department or Date</a:t>
            </a:r>
          </a:p>
        </p:txBody>
      </p:sp>
    </p:spTree>
    <p:extLst>
      <p:ext uri="{BB962C8B-B14F-4D97-AF65-F5344CB8AC3E}">
        <p14:creationId xmlns:p14="http://schemas.microsoft.com/office/powerpoint/2010/main" val="349321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13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2288" y="609600"/>
            <a:ext cx="2171700" cy="2649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609600"/>
            <a:ext cx="6362700" cy="2649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15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60960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2057400"/>
            <a:ext cx="7162800" cy="1201738"/>
          </a:xfrm>
        </p:spPr>
        <p:txBody>
          <a:bodyPr/>
          <a:lstStyle/>
          <a:p>
            <a:pPr lvl="0"/>
            <a:endParaRPr lang="es-ES" noProof="0" smtClean="0"/>
          </a:p>
        </p:txBody>
      </p:sp>
    </p:spTree>
    <p:extLst>
      <p:ext uri="{BB962C8B-B14F-4D97-AF65-F5344CB8AC3E}">
        <p14:creationId xmlns:p14="http://schemas.microsoft.com/office/powerpoint/2010/main" val="299565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070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buClr>
                <a:prstClr val="white"/>
              </a:buClr>
            </a:pPr>
            <a:fld id="{DEB83495-E7CF-4E7D-963F-04B934983307}" type="slidenum"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pPr>
                <a:buClr>
                  <a:prstClr val="white"/>
                </a:buClr>
              </a:pPr>
              <a:t>‹#›</a:t>
            </a:fld>
            <a:r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4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654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3780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0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67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928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8454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white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white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  <a:latin typeface="Arial Narrow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1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9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87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1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753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buClr>
                <a:prstClr val="white"/>
              </a:buClr>
            </a:pPr>
            <a:fld id="{DEB83495-E7CF-4E7D-963F-04B934983307}" type="slidenum"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pPr>
                <a:buClr>
                  <a:prstClr val="white"/>
                </a:buClr>
              </a:pPr>
              <a:t>‹#›</a:t>
            </a:fld>
            <a:r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4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283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054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5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41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8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489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white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white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  <a:latin typeface="Arial Narrow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77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0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72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756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buClr>
                <a:prstClr val="white"/>
              </a:buClr>
            </a:pPr>
            <a:fld id="{DEB83495-E7CF-4E7D-963F-04B934983307}" type="slidenum"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pPr>
                <a:buClr>
                  <a:prstClr val="white"/>
                </a:buClr>
              </a:pPr>
              <a:t>‹#›</a:t>
            </a:fld>
            <a:r>
              <a:rPr lang="es-ES_tradnl" altLang="es-ES" smtClean="0">
                <a:solidFill>
                  <a:srgbClr val="DBF5F9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7426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521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057400"/>
            <a:ext cx="3505200" cy="1201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505200" cy="1201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1543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5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238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white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white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white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  <a:latin typeface="Arial Narrow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8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  <a:defRPr/>
            </a:pPr>
            <a:endParaRPr lang="es-ES_tradnl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0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69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86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73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2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97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6096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057400"/>
            <a:ext cx="71628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grpSp>
        <p:nvGrpSpPr>
          <p:cNvPr id="1028" name="Group 5"/>
          <p:cNvGrpSpPr>
            <a:grpSpLocks/>
          </p:cNvGrpSpPr>
          <p:nvPr/>
        </p:nvGrpSpPr>
        <p:grpSpPr bwMode="auto">
          <a:xfrm>
            <a:off x="0" y="0"/>
            <a:ext cx="9144000" cy="523875"/>
            <a:chOff x="0" y="0"/>
            <a:chExt cx="5760" cy="330"/>
          </a:xfrm>
        </p:grpSpPr>
        <p:pic>
          <p:nvPicPr>
            <p:cNvPr id="1029" name="Picture 6" descr="Body_grad_noLogo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61"/>
            <a:stretch>
              <a:fillRect/>
            </a:stretch>
          </p:blipFill>
          <p:spPr bwMode="auto">
            <a:xfrm>
              <a:off x="0" y="0"/>
              <a:ext cx="57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7" descr="SmarkWht_sasWht_TPTKWht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" y="44"/>
              <a:ext cx="10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1" r:id="rId1"/>
    <p:sldLayoutId id="2147485600" r:id="rId2"/>
    <p:sldLayoutId id="2147485601" r:id="rId3"/>
    <p:sldLayoutId id="2147485602" r:id="rId4"/>
    <p:sldLayoutId id="2147485603" r:id="rId5"/>
    <p:sldLayoutId id="2147485604" r:id="rId6"/>
    <p:sldLayoutId id="2147485605" r:id="rId7"/>
    <p:sldLayoutId id="2147485606" r:id="rId8"/>
    <p:sldLayoutId id="2147485607" r:id="rId9"/>
    <p:sldLayoutId id="2147485608" r:id="rId10"/>
    <p:sldLayoutId id="2147485609" r:id="rId11"/>
    <p:sldLayoutId id="214748561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5pPr>
      <a:lvl6pPr marL="457200" algn="l" rtl="0" fontAlgn="base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fontAlgn="base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fontAlgn="base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fontAlgn="base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0" fontAlgn="base" hangingPunct="0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684213" indent="-222250" algn="l" rtl="0" eaLnBrk="0" fontAlgn="base" hangingPunct="0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Char char="•"/>
        <a:defRPr sz="2000">
          <a:solidFill>
            <a:srgbClr val="292929"/>
          </a:solidFill>
          <a:latin typeface="+mn-lt"/>
        </a:defRPr>
      </a:lvl2pPr>
      <a:lvl3pPr marL="1025525" indent="-227013" algn="l" rtl="0" eaLnBrk="0" fontAlgn="base" hangingPunct="0">
        <a:lnSpc>
          <a:spcPct val="92000"/>
        </a:lnSpc>
        <a:spcBef>
          <a:spcPct val="17000"/>
        </a:spcBef>
        <a:spcAft>
          <a:spcPct val="17000"/>
        </a:spcAft>
        <a:buClr>
          <a:schemeClr val="tx1"/>
        </a:buClr>
        <a:buFont typeface="Arial" charset="0"/>
        <a:buChar char="−"/>
        <a:defRPr sz="2000">
          <a:solidFill>
            <a:srgbClr val="29292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s-ES_tradnl">
              <a:solidFill>
                <a:srgbClr val="04617B">
                  <a:shade val="90000"/>
                </a:srgbClr>
              </a:solidFill>
              <a:latin typeface="Arial Narrow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s-ES_tradnl">
              <a:solidFill>
                <a:srgbClr val="04617B">
                  <a:shade val="90000"/>
                </a:srgbClr>
              </a:solidFill>
              <a:latin typeface="Arial Narrow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  <a:latin typeface="Arial Narrow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  <a:latin typeface="Arial Narrow" pitchFamily="34" charset="0"/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  <a:latin typeface="Arial Narrow" pitchFamily="34" charset="0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3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23" r:id="rId1"/>
    <p:sldLayoutId id="2147485724" r:id="rId2"/>
    <p:sldLayoutId id="2147485725" r:id="rId3"/>
    <p:sldLayoutId id="2147485726" r:id="rId4"/>
    <p:sldLayoutId id="2147485727" r:id="rId5"/>
    <p:sldLayoutId id="2147485728" r:id="rId6"/>
    <p:sldLayoutId id="2147485729" r:id="rId7"/>
    <p:sldLayoutId id="2147485730" r:id="rId8"/>
    <p:sldLayoutId id="2147485731" r:id="rId9"/>
    <p:sldLayoutId id="2147485732" r:id="rId10"/>
    <p:sldLayoutId id="2147485733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s-ES_tradnl">
              <a:solidFill>
                <a:srgbClr val="04617B">
                  <a:shade val="90000"/>
                </a:srgbClr>
              </a:solidFill>
              <a:latin typeface="Arial Narrow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s-ES_tradnl">
              <a:solidFill>
                <a:srgbClr val="04617B">
                  <a:shade val="90000"/>
                </a:srgbClr>
              </a:solidFill>
              <a:latin typeface="Arial Narrow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  <a:latin typeface="Arial Narrow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  <a:latin typeface="Arial Narrow" pitchFamily="34" charset="0"/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  <a:latin typeface="Arial Narrow" pitchFamily="34" charset="0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35" r:id="rId1"/>
    <p:sldLayoutId id="2147485736" r:id="rId2"/>
    <p:sldLayoutId id="2147485737" r:id="rId3"/>
    <p:sldLayoutId id="2147485738" r:id="rId4"/>
    <p:sldLayoutId id="2147485739" r:id="rId5"/>
    <p:sldLayoutId id="2147485740" r:id="rId6"/>
    <p:sldLayoutId id="2147485741" r:id="rId7"/>
    <p:sldLayoutId id="2147485742" r:id="rId8"/>
    <p:sldLayoutId id="2147485743" r:id="rId9"/>
    <p:sldLayoutId id="2147485744" r:id="rId10"/>
    <p:sldLayoutId id="2147485745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s-ES_tradnl">
              <a:solidFill>
                <a:srgbClr val="04617B">
                  <a:shade val="90000"/>
                </a:srgbClr>
              </a:solidFill>
              <a:latin typeface="Arial Narrow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s-ES_tradnl">
              <a:solidFill>
                <a:srgbClr val="04617B">
                  <a:shade val="90000"/>
                </a:srgbClr>
              </a:solidFill>
              <a:latin typeface="Arial Narrow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EB83495-E7CF-4E7D-963F-04B934983307}" type="slidenum">
              <a:rPr lang="es-ES_tradnl" altLang="es-ES" smtClean="0">
                <a:solidFill>
                  <a:srgbClr val="04617B">
                    <a:shade val="90000"/>
                  </a:srgbClr>
                </a:solidFill>
                <a:latin typeface="Arial Narrow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r>
              <a:rPr lang="es-ES_tradnl" altLang="es-ES" smtClean="0">
                <a:solidFill>
                  <a:srgbClr val="04617B">
                    <a:shade val="90000"/>
                  </a:srgbClr>
                </a:solidFill>
                <a:latin typeface="Arial Narrow" pitchFamily="34" charset="0"/>
              </a:rPr>
              <a:t> / 68</a:t>
            </a:r>
            <a:endParaRPr lang="es-ES_tradnl" altLang="es-ES">
              <a:solidFill>
                <a:srgbClr val="04617B">
                  <a:shade val="90000"/>
                </a:srgbClr>
              </a:solidFill>
              <a:latin typeface="Arial Narrow" pitchFamily="34" charset="0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47" r:id="rId1"/>
    <p:sldLayoutId id="2147485748" r:id="rId2"/>
    <p:sldLayoutId id="2147485749" r:id="rId3"/>
    <p:sldLayoutId id="2147485750" r:id="rId4"/>
    <p:sldLayoutId id="2147485751" r:id="rId5"/>
    <p:sldLayoutId id="2147485752" r:id="rId6"/>
    <p:sldLayoutId id="2147485753" r:id="rId7"/>
    <p:sldLayoutId id="2147485754" r:id="rId8"/>
    <p:sldLayoutId id="2147485755" r:id="rId9"/>
    <p:sldLayoutId id="2147485756" r:id="rId10"/>
    <p:sldLayoutId id="2147485757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5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19" Type="http://schemas.openxmlformats.org/officeDocument/2006/relationships/image" Target="../media/image8.png"/><Relationship Id="rId4" Type="http://schemas.openxmlformats.org/officeDocument/2006/relationships/image" Target="../media/image15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6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png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492896"/>
            <a:ext cx="5760640" cy="330090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Análisis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Datos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Programación </a:t>
            </a: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SAS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969040"/>
            <a:ext cx="1248030" cy="72008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425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457200" y="1219200"/>
            <a:ext cx="8089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s-ES" sz="2000" b="1" smtClean="0"/>
              <a:t>La </a:t>
            </a:r>
            <a:r>
              <a:rPr lang="es-ES" sz="2000" b="1" smtClean="0">
                <a:solidFill>
                  <a:schemeClr val="tx2"/>
                </a:solidFill>
              </a:rPr>
              <a:t>parte de los datos</a:t>
            </a:r>
            <a:r>
              <a:rPr lang="es-ES" sz="2000" b="1" i="1" smtClean="0"/>
              <a:t> </a:t>
            </a:r>
            <a:r>
              <a:rPr lang="es-ES" sz="2000" b="1" smtClean="0"/>
              <a:t>de un conjunto de datos SAS es una tabla rectangular de valores de datos numéricos y alfanuméricos.</a:t>
            </a:r>
            <a:endParaRPr lang="es-ES" sz="2000" b="1"/>
          </a:p>
        </p:txBody>
      </p:sp>
      <p:sp>
        <p:nvSpPr>
          <p:cNvPr id="134159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Conjunto de datos SAS: Parte de datos</a:t>
            </a:r>
          </a:p>
        </p:txBody>
      </p:sp>
      <p:sp>
        <p:nvSpPr>
          <p:cNvPr id="134160" name="Rectangle 2"/>
          <p:cNvSpPr txBox="1">
            <a:spLocks noChangeArrowheads="1"/>
          </p:cNvSpPr>
          <p:nvPr/>
        </p:nvSpPr>
        <p:spPr bwMode="auto">
          <a:xfrm>
            <a:off x="561058" y="6093295"/>
            <a:ext cx="78501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</a:pPr>
            <a:r>
              <a:rPr lang="es-ES" sz="2000" b="1" smtClean="0">
                <a:solidFill>
                  <a:srgbClr val="FF0000"/>
                </a:solidFill>
              </a:rPr>
              <a:t>*</a:t>
            </a:r>
            <a:r>
              <a:rPr lang="es-ES" sz="1800" smtClean="0"/>
              <a:t>  Los nombres en SAS deben empezar por una letra o por un subrayado.    </a:t>
            </a:r>
            <a:endParaRPr lang="es-ES" sz="180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132856"/>
            <a:ext cx="812584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le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8686800" cy="1143000"/>
          </a:xfrm>
        </p:spPr>
        <p:txBody>
          <a:bodyPr/>
          <a:lstStyle/>
          <a:p>
            <a:r>
              <a:rPr lang="es-ES" smtClean="0"/>
              <a:t>Sentencia %INCLUDE</a:t>
            </a:r>
          </a:p>
        </p:txBody>
      </p:sp>
      <p:sp>
        <p:nvSpPr>
          <p:cNvPr id="223235" name="Text Box 2"/>
          <p:cNvSpPr txBox="1">
            <a:spLocks noChangeArrowheads="1"/>
          </p:cNvSpPr>
          <p:nvPr/>
        </p:nvSpPr>
        <p:spPr bwMode="auto">
          <a:xfrm>
            <a:off x="609600" y="3352800"/>
            <a:ext cx="8077200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2460625" algn="l"/>
                <a:tab pos="2744788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1pPr>
            <a:lvl2pPr marL="2460625" indent="-2003425" eaLnBrk="0" hangingPunct="0">
              <a:tabLst>
                <a:tab pos="2460625" algn="l"/>
                <a:tab pos="2744788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460625" algn="l"/>
                <a:tab pos="2744788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460625" algn="l"/>
                <a:tab pos="2744788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460625" algn="l"/>
                <a:tab pos="2744788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2460625" algn="l"/>
                <a:tab pos="2744788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2460625" algn="l"/>
                <a:tab pos="2744788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2460625" algn="l"/>
                <a:tab pos="2744788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2460625" algn="l"/>
                <a:tab pos="2744788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en-US" sz="2200" i="1">
                <a:solidFill>
                  <a:schemeClr val="tx1"/>
                </a:solidFill>
              </a:rPr>
              <a:t>especificación-fichero	</a:t>
            </a:r>
            <a:r>
              <a:rPr lang="en-US" sz="2200">
                <a:solidFill>
                  <a:schemeClr val="tx1"/>
                </a:solidFill>
              </a:rPr>
              <a:t>describe la ubicación del código SAS 	    que se va a insertar: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   	   - Un ‘</a:t>
            </a:r>
            <a:r>
              <a:rPr lang="en-US" sz="2200" i="1">
                <a:solidFill>
                  <a:schemeClr val="tx1"/>
                </a:solidFill>
              </a:rPr>
              <a:t>fichero-externo</a:t>
            </a:r>
            <a:r>
              <a:rPr lang="en-US" sz="2200">
                <a:solidFill>
                  <a:schemeClr val="tx1"/>
                </a:solidFill>
              </a:rPr>
              <a:t>'</a:t>
            </a:r>
            <a:r>
              <a:rPr lang="en-US" sz="2200" i="1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es el nombre físico</a:t>
            </a:r>
            <a:r>
              <a:rPr lang="en-US" sz="2200" i="1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 		del fichero.</a:t>
            </a:r>
          </a:p>
          <a:p>
            <a:pPr lvl="1" algn="l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en-US" sz="2200" i="1">
                <a:solidFill>
                  <a:schemeClr val="tx1"/>
                </a:solidFill>
              </a:rPr>
              <a:t>	   - Un fileref e</a:t>
            </a:r>
            <a:r>
              <a:rPr lang="en-US" sz="2200">
                <a:solidFill>
                  <a:schemeClr val="tx1"/>
                </a:solidFill>
              </a:rPr>
              <a:t>s la referencia de fichero  	aportada con un mandato del host o con 	la sentencia FILENAME.</a:t>
            </a:r>
          </a:p>
          <a:p>
            <a:pPr algn="l"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en-US" sz="2200">
                <a:solidFill>
                  <a:schemeClr val="tx1"/>
                </a:solidFill>
              </a:rPr>
              <a:t>SOURCE2	hace que las sentencias SAS insertadas 	aparezcan en la log de SAS.</a:t>
            </a:r>
          </a:p>
        </p:txBody>
      </p:sp>
      <p:sp>
        <p:nvSpPr>
          <p:cNvPr id="223236" name="Rectangle 10"/>
          <p:cNvSpPr txBox="1">
            <a:spLocks noChangeArrowheads="1"/>
          </p:cNvSpPr>
          <p:nvPr/>
        </p:nvSpPr>
        <p:spPr bwMode="auto">
          <a:xfrm>
            <a:off x="323850" y="1320800"/>
            <a:ext cx="8208963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684213" indent="-2222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La sentencia %INCLUDE recupera el código fuente SAS de un fichero externo.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Sintaxis general de la sentencia %INCLUDE: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</p:txBody>
      </p:sp>
      <p:sp>
        <p:nvSpPr>
          <p:cNvPr id="223237" name="Text Box 8"/>
          <p:cNvSpPr txBox="1">
            <a:spLocks noChangeArrowheads="1"/>
          </p:cNvSpPr>
          <p:nvPr/>
        </p:nvSpPr>
        <p:spPr bwMode="auto">
          <a:xfrm>
            <a:off x="1763713" y="2492375"/>
            <a:ext cx="6056312" cy="61595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%INCLUDE </a:t>
            </a:r>
            <a:r>
              <a:rPr lang="en-US" sz="2000" i="1">
                <a:solidFill>
                  <a:schemeClr val="tx1"/>
                </a:solidFill>
              </a:rPr>
              <a:t>especificación-fichero </a:t>
            </a:r>
            <a:r>
              <a:rPr lang="en-US" sz="2000">
                <a:solidFill>
                  <a:schemeClr val="tx1"/>
                </a:solidFill>
              </a:rPr>
              <a:t>&lt; </a:t>
            </a:r>
            <a:r>
              <a:rPr lang="en-US" sz="2000" i="1">
                <a:solidFill>
                  <a:schemeClr val="tx1"/>
                </a:solidFill>
              </a:rPr>
              <a:t>/ </a:t>
            </a:r>
            <a:r>
              <a:rPr lang="en-US" sz="2000">
                <a:solidFill>
                  <a:schemeClr val="tx1"/>
                </a:solidFill>
              </a:rPr>
              <a:t>SOURCE2</a:t>
            </a:r>
            <a:r>
              <a:rPr lang="en-US" sz="2000" i="1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&gt;;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itle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8686800" cy="1143000"/>
          </a:xfrm>
        </p:spPr>
        <p:txBody>
          <a:bodyPr/>
          <a:lstStyle/>
          <a:p>
            <a:r>
              <a:rPr lang="es-ES" smtClean="0"/>
              <a:t>Sentencia %INCLUDE</a:t>
            </a:r>
          </a:p>
        </p:txBody>
      </p:sp>
      <p:sp>
        <p:nvSpPr>
          <p:cNvPr id="224259" name="Rectangle 10"/>
          <p:cNvSpPr txBox="1">
            <a:spLocks noChangeArrowheads="1"/>
          </p:cNvSpPr>
          <p:nvPr/>
        </p:nvSpPr>
        <p:spPr bwMode="auto">
          <a:xfrm>
            <a:off x="323850" y="1320800"/>
            <a:ext cx="8208963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Hacer referencia a </a:t>
            </a:r>
            <a:r>
              <a:rPr lang="es-ES" sz="2400" b="1"/>
              <a:t>una</a:t>
            </a:r>
            <a:r>
              <a:rPr lang="es-ES" sz="2400"/>
              <a:t> entrada SOURCE con el método de acceso CATALOG</a:t>
            </a:r>
          </a:p>
        </p:txBody>
      </p:sp>
      <p:sp>
        <p:nvSpPr>
          <p:cNvPr id="224260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6432550" cy="12319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tabLst>
                <a:tab pos="57626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7626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7626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7626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7626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57626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57626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57626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57626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FILENAME </a:t>
            </a:r>
            <a:r>
              <a:rPr lang="en-US" sz="2000" i="1">
                <a:solidFill>
                  <a:schemeClr val="tx1"/>
                </a:solidFill>
              </a:rPr>
              <a:t>fileref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i="1">
                <a:solidFill>
                  <a:schemeClr val="tx1"/>
                </a:solidFill>
              </a:rPr>
              <a:t>	</a:t>
            </a:r>
            <a:r>
              <a:rPr lang="en-US" sz="2000" b="1">
                <a:solidFill>
                  <a:schemeClr val="tx1"/>
                </a:solidFill>
              </a:rPr>
              <a:t>CATALOG </a:t>
            </a:r>
            <a:r>
              <a:rPr lang="en-US" sz="2000" i="1">
                <a:solidFill>
                  <a:schemeClr val="tx1"/>
                </a:solidFill>
              </a:rPr>
              <a:t>’librería.catálogo.entrada.tipoentrada</a:t>
            </a:r>
            <a:r>
              <a:rPr lang="en-US" sz="2000">
                <a:solidFill>
                  <a:schemeClr val="tx1"/>
                </a:solidFill>
              </a:rPr>
              <a:t>’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%INCLUDE </a:t>
            </a:r>
            <a:r>
              <a:rPr lang="en-US" sz="2000" i="1">
                <a:solidFill>
                  <a:schemeClr val="tx1"/>
                </a:solidFill>
              </a:rPr>
              <a:t>fileref </a:t>
            </a:r>
            <a:r>
              <a:rPr lang="en-US" sz="200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4261" name="Rectangle 7"/>
          <p:cNvSpPr txBox="1">
            <a:spLocks noChangeArrowheads="1"/>
          </p:cNvSpPr>
          <p:nvPr/>
        </p:nvSpPr>
        <p:spPr bwMode="auto">
          <a:xfrm>
            <a:off x="323850" y="3825875"/>
            <a:ext cx="7848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Hacer referencia en </a:t>
            </a:r>
            <a:r>
              <a:rPr lang="es-ES" sz="2400" b="1"/>
              <a:t>múltiples </a:t>
            </a:r>
            <a:r>
              <a:rPr lang="es-ES" sz="2400"/>
              <a:t>entradas SOURCE con el método de acceso CATALOG:</a:t>
            </a:r>
          </a:p>
        </p:txBody>
      </p:sp>
      <p:sp>
        <p:nvSpPr>
          <p:cNvPr id="224262" name="Text Box 9"/>
          <p:cNvSpPr txBox="1">
            <a:spLocks noChangeArrowheads="1"/>
          </p:cNvSpPr>
          <p:nvPr/>
        </p:nvSpPr>
        <p:spPr bwMode="auto">
          <a:xfrm>
            <a:off x="1331913" y="4652963"/>
            <a:ext cx="5708650" cy="12319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FILENAME </a:t>
            </a:r>
            <a:r>
              <a:rPr lang="en-US" sz="2000" i="1">
                <a:solidFill>
                  <a:schemeClr val="tx1"/>
                </a:solidFill>
              </a:rPr>
              <a:t>fileref  </a:t>
            </a:r>
            <a:r>
              <a:rPr lang="en-US" sz="2000" b="1">
                <a:solidFill>
                  <a:schemeClr val="tx1"/>
                </a:solidFill>
              </a:rPr>
              <a:t>CATALOG </a:t>
            </a:r>
            <a:r>
              <a:rPr lang="en-US" sz="2000" i="1">
                <a:solidFill>
                  <a:schemeClr val="tx1"/>
                </a:solidFill>
              </a:rPr>
              <a:t>’librería.catálogo</a:t>
            </a:r>
            <a:r>
              <a:rPr lang="en-US" sz="2000">
                <a:solidFill>
                  <a:schemeClr val="tx1"/>
                </a:solidFill>
              </a:rPr>
              <a:t>’ 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%INCLUDE </a:t>
            </a:r>
            <a:r>
              <a:rPr lang="en-US" sz="2000" i="1">
                <a:solidFill>
                  <a:schemeClr val="tx1"/>
                </a:solidFill>
              </a:rPr>
              <a:t>fileref (entrada-1)</a:t>
            </a:r>
            <a:r>
              <a:rPr lang="en-US" sz="2000">
                <a:solidFill>
                  <a:schemeClr val="tx1"/>
                </a:solidFill>
              </a:rPr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%INCLUDE </a:t>
            </a:r>
            <a:r>
              <a:rPr lang="en-US" sz="2000" i="1">
                <a:solidFill>
                  <a:schemeClr val="tx1"/>
                </a:solidFill>
              </a:rPr>
              <a:t>fileref (entrada-2)</a:t>
            </a:r>
            <a:r>
              <a:rPr lang="en-US" sz="200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n-US" smtClean="0"/>
              <a:t>Ejemplo de Macro Variables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63055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8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3789363"/>
            <a:ext cx="5786438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n-US" smtClean="0"/>
              <a:t>Ejemplo de Macro Variables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21" y="1412776"/>
            <a:ext cx="5419725" cy="485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35" y="2636912"/>
            <a:ext cx="5040560" cy="21929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Capitulo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Macros Básico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820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s-ES" smtClean="0"/>
              <a:t>Definir una macro</a:t>
            </a:r>
            <a:endParaRPr lang="en-US" smtClean="0"/>
          </a:p>
        </p:txBody>
      </p:sp>
      <p:sp>
        <p:nvSpPr>
          <p:cNvPr id="228355" name="Rectangle 6"/>
          <p:cNvSpPr txBox="1">
            <a:spLocks noChangeArrowheads="1"/>
          </p:cNvSpPr>
          <p:nvPr/>
        </p:nvSpPr>
        <p:spPr bwMode="auto">
          <a:xfrm>
            <a:off x="395288" y="1412875"/>
            <a:ext cx="78486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684213" indent="-2222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Una macro o una definición de macro consiste apenas en una sentencia %MACRO y una sentencia %MEND.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Sintaxis general de una definición de macro simple: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0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0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0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0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La sentencia %MACRO: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inicia la definición de la macro.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asigna un nombre a la macro. El valor de </a:t>
            </a:r>
            <a:r>
              <a:rPr lang="es-ES" sz="2000" i="1"/>
              <a:t>macro-nombre </a:t>
            </a:r>
            <a:r>
              <a:rPr lang="es-ES" sz="2000"/>
              <a:t>es cualquier nombre SAS</a:t>
            </a:r>
            <a:r>
              <a:rPr lang="es-ES" sz="2000" i="1"/>
              <a:t> </a:t>
            </a:r>
            <a:r>
              <a:rPr lang="es-ES" sz="2000"/>
              <a:t>válido que no sea una palabra reservada de la macro</a:t>
            </a:r>
            <a:r>
              <a:rPr lang="es-ES" sz="1800"/>
              <a:t>.</a:t>
            </a:r>
          </a:p>
        </p:txBody>
      </p:sp>
      <p:sp>
        <p:nvSpPr>
          <p:cNvPr id="228356" name="Text Box 7"/>
          <p:cNvSpPr txBox="1">
            <a:spLocks noChangeArrowheads="1"/>
          </p:cNvSpPr>
          <p:nvPr/>
        </p:nvSpPr>
        <p:spPr bwMode="auto">
          <a:xfrm>
            <a:off x="2374900" y="3130550"/>
            <a:ext cx="3890963" cy="142875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</a:rPr>
              <a:t>%MACRO </a:t>
            </a:r>
            <a:r>
              <a:rPr lang="en-US" sz="2400" i="1">
                <a:solidFill>
                  <a:srgbClr val="000000"/>
                </a:solidFill>
              </a:rPr>
              <a:t>nombre-macro;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i="1">
                <a:solidFill>
                  <a:srgbClr val="000000"/>
                </a:solidFill>
              </a:rPr>
              <a:t>	texto-macro</a:t>
            </a:r>
            <a:endParaRPr lang="en-US" sz="2400" b="1">
              <a:solidFill>
                <a:srgbClr val="000000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</a:rPr>
              <a:t>%MEND &lt;</a:t>
            </a:r>
            <a:r>
              <a:rPr lang="en-US" sz="2400" i="1">
                <a:solidFill>
                  <a:srgbClr val="000000"/>
                </a:solidFill>
              </a:rPr>
              <a:t>nombre-macro&gt;;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s-ES" smtClean="0"/>
              <a:t>Definir una macro</a:t>
            </a:r>
            <a:endParaRPr lang="en-US" smtClean="0"/>
          </a:p>
        </p:txBody>
      </p:sp>
      <p:sp>
        <p:nvSpPr>
          <p:cNvPr id="229379" name="Rectangle 6"/>
          <p:cNvSpPr txBox="1">
            <a:spLocks noChangeArrowheads="1"/>
          </p:cNvSpPr>
          <p:nvPr/>
        </p:nvSpPr>
        <p:spPr bwMode="auto">
          <a:xfrm>
            <a:off x="395288" y="1412875"/>
            <a:ext cx="7848600" cy="511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684213" indent="-2222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 i="1"/>
              <a:t>macro-texto </a:t>
            </a:r>
            <a:r>
              <a:rPr lang="es-ES" sz="2400"/>
              <a:t>puede ser:</a:t>
            </a:r>
          </a:p>
          <a:p>
            <a:pPr lvl="1" algn="l">
              <a:lnSpc>
                <a:spcPct val="90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cualquier texto</a:t>
            </a:r>
          </a:p>
          <a:p>
            <a:pPr lvl="1" algn="l">
              <a:lnSpc>
                <a:spcPct val="90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sentencias o pasos SAS</a:t>
            </a:r>
          </a:p>
          <a:p>
            <a:pPr lvl="1" algn="l">
              <a:lnSpc>
                <a:spcPct val="90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macro variables, funciones, o sentencias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/>
              <a:t>La sentencia %MEND se utiliza para finalizar la definición de la macro. La repetición de </a:t>
            </a:r>
            <a:r>
              <a:rPr lang="es-ES" sz="2000" i="1"/>
              <a:t>macro-nombre</a:t>
            </a:r>
            <a:r>
              <a:rPr lang="es-ES" sz="2000"/>
              <a:t> en la sentencia %MEND es opcional.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/>
              <a:t>Cuando se ejecuta una definición de macro, esta se compila. En la compilación: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la sentencia %MACRO define el nombre de la macro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se abre un catálogo SAS para guardar la macro compilada (WORK.SASMACR predeterminada)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se crea una entrada de catálogo (</a:t>
            </a:r>
            <a:r>
              <a:rPr lang="es-ES" sz="2000" i="1"/>
              <a:t>macro-nombre</a:t>
            </a:r>
            <a:r>
              <a:rPr lang="es-ES" sz="2000"/>
              <a:t>.MACRO) 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la sentencia %MEND cierra la entrada y el catálogo.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s-ES" smtClean="0"/>
              <a:t>Invocar la macro</a:t>
            </a:r>
            <a:endParaRPr lang="en-US" smtClean="0"/>
          </a:p>
        </p:txBody>
      </p:sp>
      <p:sp>
        <p:nvSpPr>
          <p:cNvPr id="230403" name="Rectangle 9"/>
          <p:cNvSpPr txBox="1">
            <a:spLocks noChangeArrowheads="1"/>
          </p:cNvSpPr>
          <p:nvPr/>
        </p:nvSpPr>
        <p:spPr bwMode="auto">
          <a:xfrm>
            <a:off x="684213" y="1484313"/>
            <a:ext cx="7162800" cy="26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Enviar a ejecutar una definición de macro compila la macro.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Después de que la macro se compile, se ejecuta con una invocación de macro.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Sintaxis general de una invocación de macro: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</p:txBody>
      </p:sp>
      <p:sp>
        <p:nvSpPr>
          <p:cNvPr id="230404" name="Text Box 7"/>
          <p:cNvSpPr txBox="1">
            <a:spLocks noChangeArrowheads="1"/>
          </p:cNvSpPr>
          <p:nvPr/>
        </p:nvSpPr>
        <p:spPr bwMode="auto">
          <a:xfrm>
            <a:off x="2916238" y="3722688"/>
            <a:ext cx="2078037" cy="61436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000" i="1">
                <a:solidFill>
                  <a:schemeClr val="tx1"/>
                </a:solidFill>
              </a:rPr>
              <a:t>%nombre-macro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55613" y="4359275"/>
            <a:ext cx="7632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charset="0"/>
              <a:buChar char="−"/>
              <a:defRPr sz="2000">
                <a:solidFill>
                  <a:srgbClr val="29292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" dirty="0" smtClean="0"/>
              <a:t>Una </a:t>
            </a:r>
            <a:r>
              <a:rPr lang="es-ES" i="1" dirty="0" smtClean="0"/>
              <a:t>invocación de macro </a:t>
            </a:r>
            <a:r>
              <a:rPr lang="es-ES" dirty="0" smtClean="0"/>
              <a:t>(o una referencia macro)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dirty="0" smtClean="0"/>
              <a:t>se especifica colocando un signo de porcentaje antes del nombre de la macro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dirty="0" smtClean="0"/>
              <a:t>puede realizarse en cualquier parte de un programa (similar a una referencia de macro variable)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b="1" dirty="0" smtClean="0">
                <a:solidFill>
                  <a:schemeClr val="accent2"/>
                </a:solidFill>
              </a:rPr>
              <a:t>no </a:t>
            </a:r>
            <a:r>
              <a:rPr lang="es-ES" dirty="0" smtClean="0"/>
              <a:t>es una sentencia SAS (</a:t>
            </a:r>
            <a:r>
              <a:rPr lang="es-E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necesita punto y coma</a:t>
            </a:r>
            <a:r>
              <a:rPr lang="es-ES" dirty="0" smtClean="0"/>
              <a:t>). 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s-ES" smtClean="0"/>
              <a:t>Macros con parámetros</a:t>
            </a:r>
            <a:endParaRPr lang="en-US" smtClean="0"/>
          </a:p>
        </p:txBody>
      </p:sp>
      <p:sp>
        <p:nvSpPr>
          <p:cNvPr id="231427" name="Rectangle 9"/>
          <p:cNvSpPr txBox="1">
            <a:spLocks noChangeArrowheads="1"/>
          </p:cNvSpPr>
          <p:nvPr/>
        </p:nvSpPr>
        <p:spPr bwMode="auto">
          <a:xfrm>
            <a:off x="455613" y="1412875"/>
            <a:ext cx="7162800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684213" indent="-2222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Se pueden definir macros con parámetros </a:t>
            </a:r>
            <a:r>
              <a:rPr lang="es-ES" sz="2400" b="1"/>
              <a:t>posicionales</a:t>
            </a:r>
            <a:r>
              <a:rPr lang="es-ES" sz="2400"/>
              <a:t>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Sintaxis general de una definición de macro con parámetros posicionales: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 i="1"/>
              <a:t>valor-1, ...,valor-n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están incluidos entre paréntesis y separados por comas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pueden ser valores nulos, un texto, una referencia a una macro variable, o invocaciones a una macro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se sustituyen para las variables de parámetro utilizando una correspondencia una a una.</a:t>
            </a:r>
          </a:p>
        </p:txBody>
      </p:sp>
      <p:sp>
        <p:nvSpPr>
          <p:cNvPr id="231428" name="Text Box 7"/>
          <p:cNvSpPr txBox="1">
            <a:spLocks noChangeArrowheads="1"/>
          </p:cNvSpPr>
          <p:nvPr/>
        </p:nvSpPr>
        <p:spPr bwMode="auto">
          <a:xfrm>
            <a:off x="1052513" y="3008313"/>
            <a:ext cx="5410200" cy="922337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%MACRO </a:t>
            </a:r>
            <a:r>
              <a:rPr lang="en-US" sz="2000" i="1">
                <a:solidFill>
                  <a:schemeClr val="tx1"/>
                </a:solidFill>
              </a:rPr>
              <a:t>nombre-macro (valor-1, ...,valor-n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%MEND</a:t>
            </a:r>
            <a:r>
              <a:rPr lang="en-US" sz="200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s-ES" smtClean="0"/>
              <a:t>Macros con parámetros de palabra clave</a:t>
            </a:r>
            <a:endParaRPr lang="en-US" smtClean="0"/>
          </a:p>
        </p:txBody>
      </p:sp>
      <p:sp>
        <p:nvSpPr>
          <p:cNvPr id="232451" name="Rectangle 9"/>
          <p:cNvSpPr txBox="1">
            <a:spLocks noChangeArrowheads="1"/>
          </p:cNvSpPr>
          <p:nvPr/>
        </p:nvSpPr>
        <p:spPr bwMode="auto">
          <a:xfrm>
            <a:off x="455613" y="1412875"/>
            <a:ext cx="7162800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684213" indent="-2222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También puede definir macros con parámetros de palabra clave.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Sintaxis general de una </a:t>
            </a:r>
            <a:r>
              <a:rPr lang="es-ES" sz="2400">
                <a:solidFill>
                  <a:schemeClr val="tx2"/>
                </a:solidFill>
              </a:rPr>
              <a:t>definición de macro</a:t>
            </a:r>
            <a:r>
              <a:rPr lang="es-ES" sz="2400"/>
              <a:t> con parámetros de palabra clave: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 i="1"/>
              <a:t>palabra clave=valor, ...,palabra clave=valor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aparecen entre paréntesis y separados por comas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se puede especificar en cualquier orden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se pueden omitir de la invocación (una variable de palabra clave toma su valor predeterminado).</a:t>
            </a:r>
          </a:p>
        </p:txBody>
      </p:sp>
      <p:sp>
        <p:nvSpPr>
          <p:cNvPr id="232452" name="Text Box 7"/>
          <p:cNvSpPr txBox="1">
            <a:spLocks noChangeArrowheads="1"/>
          </p:cNvSpPr>
          <p:nvPr/>
        </p:nvSpPr>
        <p:spPr bwMode="auto">
          <a:xfrm>
            <a:off x="1290638" y="2997200"/>
            <a:ext cx="5491162" cy="153828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%MACRO </a:t>
            </a:r>
            <a:r>
              <a:rPr lang="en-US" sz="2000" i="1">
                <a:solidFill>
                  <a:schemeClr val="tx1"/>
                </a:solidFill>
              </a:rPr>
              <a:t>nombre-macro(palabra clave=valor,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i="1">
                <a:solidFill>
                  <a:schemeClr val="tx1"/>
                </a:solidFill>
              </a:rPr>
              <a:t>                                    ...,palabra clave=valor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i="1">
                <a:solidFill>
                  <a:schemeClr val="tx1"/>
                </a:solidFill>
              </a:rPr>
              <a:t>   texto referencia variables de parámetros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%MEND</a:t>
            </a:r>
            <a:r>
              <a:rPr lang="en-US" sz="200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066800" y="2362200"/>
            <a:ext cx="7372350" cy="257651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b="1">
                <a:latin typeface="Courier New" pitchFamily="49" charset="0"/>
              </a:rPr>
              <a:t>LastName    FirstName   JobTitle    Salary</a:t>
            </a:r>
          </a:p>
          <a:p>
            <a:pPr algn="l" eaLnBrk="1" hangingPunct="1">
              <a:spcBef>
                <a:spcPct val="0"/>
              </a:spcBef>
            </a:pPr>
            <a:endParaRPr lang="en-US" b="1"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b="1">
                <a:latin typeface="Courier New" pitchFamily="49" charset="0"/>
              </a:rPr>
              <a:t>TORRES      JAN         Pilot        50000</a:t>
            </a:r>
          </a:p>
          <a:p>
            <a:pPr algn="l" eaLnBrk="1" hangingPunct="1">
              <a:spcBef>
                <a:spcPct val="0"/>
              </a:spcBef>
            </a:pPr>
            <a:endParaRPr lang="en-US" b="1"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b="1">
                <a:latin typeface="Courier New" pitchFamily="49" charset="0"/>
              </a:rPr>
              <a:t>LANGKAMM    SARAH       Mechanic     80000</a:t>
            </a:r>
          </a:p>
          <a:p>
            <a:pPr algn="l" eaLnBrk="1" hangingPunct="1">
              <a:spcBef>
                <a:spcPct val="0"/>
              </a:spcBef>
            </a:pPr>
            <a:endParaRPr lang="en-US" b="1"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b="1">
                <a:latin typeface="Courier New" pitchFamily="49" charset="0"/>
              </a:rPr>
              <a:t>SMITH       MICHAEL     Mechanic         . </a:t>
            </a:r>
          </a:p>
          <a:p>
            <a:pPr algn="l" eaLnBrk="1" hangingPunct="1">
              <a:spcBef>
                <a:spcPct val="0"/>
              </a:spcBef>
            </a:pPr>
            <a:endParaRPr lang="en-US" b="1"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b="1">
                <a:latin typeface="Courier New" pitchFamily="49" charset="0"/>
              </a:rPr>
              <a:t>TOERMOEN    JOCHEN                   65000</a:t>
            </a:r>
          </a:p>
          <a:p>
            <a:pPr algn="l" eaLnBrk="1" hangingPunct="1">
              <a:spcBef>
                <a:spcPct val="0"/>
              </a:spcBef>
            </a:pPr>
            <a:endParaRPr lang="en-US" b="1">
              <a:latin typeface="Courier New" pitchFamily="49" charset="0"/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686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000"/>
              <a:t>Todas las variables de todas las observaciones deben tener un valor.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2000"/>
              <a:t>Los valores ausentes también son valores válidos.</a:t>
            </a:r>
          </a:p>
        </p:txBody>
      </p:sp>
      <p:sp>
        <p:nvSpPr>
          <p:cNvPr id="135172" name="Oval 4"/>
          <p:cNvSpPr>
            <a:spLocks noChangeArrowheads="1"/>
          </p:cNvSpPr>
          <p:nvPr/>
        </p:nvSpPr>
        <p:spPr bwMode="auto">
          <a:xfrm>
            <a:off x="3476625" y="4216400"/>
            <a:ext cx="1166813" cy="457200"/>
          </a:xfrm>
          <a:prstGeom prst="ellipse">
            <a:avLst/>
          </a:prstGeom>
          <a:noFill/>
          <a:ln w="381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6297613" y="4968875"/>
            <a:ext cx="2311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400"/>
              <a:t>Un valor numé- rico ausente se representa con un punto.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838200" y="5032375"/>
            <a:ext cx="335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400"/>
              <a:t>Un valor alfanumérico ausente se  representa con un blanco.</a:t>
            </a:r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5091113" y="3789363"/>
            <a:ext cx="920750" cy="554037"/>
          </a:xfrm>
          <a:prstGeom prst="ellipse">
            <a:avLst/>
          </a:prstGeom>
          <a:noFill/>
          <a:ln w="381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135176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Valores ausentes</a:t>
            </a:r>
          </a:p>
        </p:txBody>
      </p:sp>
      <p:sp>
        <p:nvSpPr>
          <p:cNvPr id="135181" name="Bent-Up Arrow 135180"/>
          <p:cNvSpPr/>
          <p:nvPr/>
        </p:nvSpPr>
        <p:spPr bwMode="auto">
          <a:xfrm rot="5400000">
            <a:off x="5473700" y="4692650"/>
            <a:ext cx="1173163" cy="474663"/>
          </a:xfrm>
          <a:prstGeom prst="bent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s-ES"/>
          </a:p>
        </p:txBody>
      </p:sp>
      <p:sp>
        <p:nvSpPr>
          <p:cNvPr id="47" name="Bent-Up Arrow 46"/>
          <p:cNvSpPr/>
          <p:nvPr/>
        </p:nvSpPr>
        <p:spPr bwMode="auto">
          <a:xfrm rot="5400000" flipV="1">
            <a:off x="3761581" y="5125244"/>
            <a:ext cx="1292225" cy="433388"/>
          </a:xfrm>
          <a:prstGeom prst="bent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s-E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s-ES" smtClean="0"/>
              <a:t>Control de la ejecución: Options</a:t>
            </a:r>
            <a:endParaRPr lang="en-US" smtClean="0"/>
          </a:p>
        </p:txBody>
      </p:sp>
      <p:sp>
        <p:nvSpPr>
          <p:cNvPr id="233475" name="Rectangle 6"/>
          <p:cNvSpPr txBox="1">
            <a:spLocks noChangeArrowheads="1"/>
          </p:cNvSpPr>
          <p:nvPr/>
        </p:nvSpPr>
        <p:spPr bwMode="auto">
          <a:xfrm>
            <a:off x="549275" y="1628775"/>
            <a:ext cx="7848600" cy="3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La opción MPRINT imprime el texto enviado al compilador de SAS como resultado de la ejecución de la macro.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Sintaxis general de la opción MPRINT|NOMPRINT: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La configuración predeterminada es NOMPRINT</a:t>
            </a:r>
            <a:r>
              <a:rPr lang="es-ES" sz="2400">
                <a:latin typeface="Times New Roman" pitchFamily="18" charset="0"/>
              </a:rPr>
              <a:t>.</a:t>
            </a:r>
            <a:endParaRPr lang="es-ES" sz="2400"/>
          </a:p>
        </p:txBody>
      </p:sp>
      <p:sp>
        <p:nvSpPr>
          <p:cNvPr id="233476" name="Text Box 7"/>
          <p:cNvSpPr txBox="1">
            <a:spLocks noChangeArrowheads="1"/>
          </p:cNvSpPr>
          <p:nvPr/>
        </p:nvSpPr>
        <p:spPr bwMode="auto">
          <a:xfrm>
            <a:off x="2627313" y="3313113"/>
            <a:ext cx="3376612" cy="10636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OPTIONS </a:t>
            </a:r>
            <a:r>
              <a:rPr lang="en-US" sz="2400">
                <a:solidFill>
                  <a:schemeClr val="tx1"/>
                </a:solidFill>
              </a:rPr>
              <a:t>MPRINT;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OPTIONS </a:t>
            </a:r>
            <a:r>
              <a:rPr lang="en-US" sz="2400">
                <a:solidFill>
                  <a:schemeClr val="tx1"/>
                </a:solidFill>
              </a:rPr>
              <a:t>NOMPRINT;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s-ES" smtClean="0"/>
              <a:t>Control de la ejecución: Options</a:t>
            </a:r>
            <a:endParaRPr lang="en-US" smtClean="0"/>
          </a:p>
        </p:txBody>
      </p:sp>
      <p:sp>
        <p:nvSpPr>
          <p:cNvPr id="234499" name="Rectangle 9"/>
          <p:cNvSpPr txBox="1">
            <a:spLocks noChangeArrowheads="1"/>
          </p:cNvSpPr>
          <p:nvPr/>
        </p:nvSpPr>
        <p:spPr bwMode="auto">
          <a:xfrm>
            <a:off x="468313" y="1844675"/>
            <a:ext cx="7920037" cy="33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MLOGIC imprime mensajes que indican las acciones de la macro durante su ejecución.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Sintaxis general de la opción MLOGIC|NOMLOGIC: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La configuración predeterminada es NOMLOGIC.</a:t>
            </a:r>
          </a:p>
        </p:txBody>
      </p:sp>
      <p:sp>
        <p:nvSpPr>
          <p:cNvPr id="234500" name="Text Box 7"/>
          <p:cNvSpPr txBox="1">
            <a:spLocks noChangeArrowheads="1"/>
          </p:cNvSpPr>
          <p:nvPr/>
        </p:nvSpPr>
        <p:spPr bwMode="auto">
          <a:xfrm>
            <a:off x="2571750" y="3284538"/>
            <a:ext cx="3409950" cy="10636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OPTIONS </a:t>
            </a:r>
            <a:r>
              <a:rPr lang="en-US" sz="2400">
                <a:solidFill>
                  <a:schemeClr val="tx1"/>
                </a:solidFill>
              </a:rPr>
              <a:t>MLOGIC;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OPTIONS </a:t>
            </a:r>
            <a:r>
              <a:rPr lang="en-US" sz="2400">
                <a:solidFill>
                  <a:schemeClr val="tx1"/>
                </a:solidFill>
              </a:rPr>
              <a:t>NOMLOGIC;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s-ES" smtClean="0"/>
              <a:t>Control de la ejecución: Options</a:t>
            </a:r>
            <a:endParaRPr lang="en-US" smtClean="0"/>
          </a:p>
        </p:txBody>
      </p:sp>
      <p:sp>
        <p:nvSpPr>
          <p:cNvPr id="235523" name="Rectangle 9"/>
          <p:cNvSpPr txBox="1">
            <a:spLocks noChangeArrowheads="1"/>
          </p:cNvSpPr>
          <p:nvPr/>
        </p:nvSpPr>
        <p:spPr bwMode="auto">
          <a:xfrm>
            <a:off x="468313" y="1628775"/>
            <a:ext cx="82804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SYMBOLGEN se usa para controlar el valor que se sustituye para una referencia de macro variable. 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Sintaxis general de la opción </a:t>
            </a:r>
            <a:r>
              <a:rPr lang="es-ES" sz="2400">
                <a:solidFill>
                  <a:schemeClr val="tx2"/>
                </a:solidFill>
              </a:rPr>
              <a:t>SYMBOLGEN</a:t>
            </a:r>
            <a:r>
              <a:rPr lang="es-ES" sz="2400"/>
              <a:t> |NO</a:t>
            </a:r>
            <a:r>
              <a:rPr lang="es-ES" sz="2400">
                <a:solidFill>
                  <a:schemeClr val="tx2"/>
                </a:solidFill>
              </a:rPr>
              <a:t> SYMBOLGEN</a:t>
            </a:r>
            <a:r>
              <a:rPr lang="es-ES" sz="2400"/>
              <a:t>: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s-ES" sz="2400"/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La configuración predeterminada es NO</a:t>
            </a:r>
            <a:r>
              <a:rPr lang="es-ES" sz="2400">
                <a:solidFill>
                  <a:schemeClr val="tx2"/>
                </a:solidFill>
              </a:rPr>
              <a:t>SYMBOLGEN</a:t>
            </a:r>
            <a:r>
              <a:rPr lang="es-ES" sz="2400"/>
              <a:t>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Esta opción de sistema muestra los resultados de resolver referencias a macro variables en la log de SAS.</a:t>
            </a:r>
          </a:p>
        </p:txBody>
      </p:sp>
      <p:sp>
        <p:nvSpPr>
          <p:cNvPr id="235524" name="Text Box 7"/>
          <p:cNvSpPr txBox="1">
            <a:spLocks noChangeArrowheads="1"/>
          </p:cNvSpPr>
          <p:nvPr/>
        </p:nvSpPr>
        <p:spPr bwMode="auto">
          <a:xfrm>
            <a:off x="2411413" y="3397250"/>
            <a:ext cx="4233862" cy="104775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OPTIONS </a:t>
            </a:r>
            <a:r>
              <a:rPr lang="es-ES" sz="2400">
                <a:solidFill>
                  <a:schemeClr val="tx2"/>
                </a:solidFill>
              </a:rPr>
              <a:t>SYMBOLGEN</a:t>
            </a:r>
            <a:r>
              <a:rPr lang="es-ES" sz="2400"/>
              <a:t> 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OPTIONS </a:t>
            </a:r>
            <a:r>
              <a:rPr lang="en-US" sz="2400">
                <a:solidFill>
                  <a:schemeClr val="tx1"/>
                </a:solidFill>
              </a:rPr>
              <a:t>NO</a:t>
            </a:r>
            <a:r>
              <a:rPr lang="es-ES" sz="2400">
                <a:solidFill>
                  <a:schemeClr val="tx2"/>
                </a:solidFill>
              </a:rPr>
              <a:t>SYMBOLGEN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n-US" smtClean="0"/>
              <a:t>Ejemplos de Macros</a:t>
            </a:r>
          </a:p>
        </p:txBody>
      </p:sp>
      <p:pic>
        <p:nvPicPr>
          <p:cNvPr id="2365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2752725"/>
            <a:ext cx="3143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752725"/>
            <a:ext cx="32861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9" name="Rectangle 3"/>
          <p:cNvSpPr txBox="1">
            <a:spLocks noChangeArrowheads="1"/>
          </p:cNvSpPr>
          <p:nvPr/>
        </p:nvSpPr>
        <p:spPr bwMode="auto">
          <a:xfrm>
            <a:off x="395288" y="5710238"/>
            <a:ext cx="8208962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800"/>
              <a:t>Observación se puede llamar a la macro tantas veces como necesitemos.</a:t>
            </a:r>
          </a:p>
        </p:txBody>
      </p:sp>
      <p:pic>
        <p:nvPicPr>
          <p:cNvPr id="23655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129338"/>
            <a:ext cx="3886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5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331913"/>
            <a:ext cx="38671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35" y="2636912"/>
            <a:ext cx="5040560" cy="21929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Capitulo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11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Caso Práctico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944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620687"/>
            <a:ext cx="6648450" cy="605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0713"/>
            <a:ext cx="8640762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84213"/>
            <a:ext cx="42672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48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284538"/>
            <a:ext cx="42672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60425"/>
            <a:ext cx="6124575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9125" y="620713"/>
            <a:ext cx="7570788" cy="1838325"/>
            <a:chOff x="683568" y="896144"/>
            <a:chExt cx="7570787" cy="1838325"/>
          </a:xfrm>
        </p:grpSpPr>
        <p:pic>
          <p:nvPicPr>
            <p:cNvPr id="2426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330" y="1105694"/>
              <a:ext cx="2867025" cy="153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26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896144"/>
              <a:ext cx="60483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2700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105694"/>
              <a:ext cx="2857500" cy="162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04838" y="2489200"/>
            <a:ext cx="6018212" cy="1947863"/>
            <a:chOff x="827583" y="2971800"/>
            <a:chExt cx="6019180" cy="1947862"/>
          </a:xfrm>
        </p:grpSpPr>
        <p:pic>
          <p:nvPicPr>
            <p:cNvPr id="24269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3" y="2971800"/>
              <a:ext cx="41243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2697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688" y="3252787"/>
              <a:ext cx="4791075" cy="166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84188" y="4652963"/>
            <a:ext cx="6238875" cy="1593850"/>
            <a:chOff x="484485" y="4653136"/>
            <a:chExt cx="6238874" cy="1592957"/>
          </a:xfrm>
        </p:grpSpPr>
        <p:pic>
          <p:nvPicPr>
            <p:cNvPr id="242694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85" y="4653136"/>
              <a:ext cx="4838700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269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959" y="4941168"/>
              <a:ext cx="4724400" cy="130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748712" cy="1074737"/>
          </a:xfrm>
          <a:noFill/>
        </p:spPr>
        <p:txBody>
          <a:bodyPr/>
          <a:lstStyle/>
          <a:p>
            <a:pPr eaLnBrk="1" hangingPunct="1"/>
            <a:r>
              <a:rPr lang="en-US" sz="2000" smtClean="0"/>
              <a:t>SAS almacena los valores de </a:t>
            </a:r>
            <a:r>
              <a:rPr lang="en-US" sz="2000" smtClean="0">
                <a:solidFill>
                  <a:srgbClr val="990033"/>
                </a:solidFill>
              </a:rPr>
              <a:t>fecha</a:t>
            </a:r>
            <a:r>
              <a:rPr lang="en-US" sz="2000" smtClean="0">
                <a:solidFill>
                  <a:srgbClr val="CC0000"/>
                </a:solidFill>
              </a:rPr>
              <a:t> </a:t>
            </a:r>
            <a:r>
              <a:rPr lang="en-US" sz="2000" smtClean="0"/>
              <a:t>como valores numéricos.</a:t>
            </a:r>
          </a:p>
          <a:p>
            <a:pPr eaLnBrk="1" hangingPunct="1"/>
            <a:r>
              <a:rPr lang="en-US" sz="2000" smtClean="0"/>
              <a:t>Un </a:t>
            </a:r>
            <a:r>
              <a:rPr lang="en-US" sz="2000" smtClean="0">
                <a:solidFill>
                  <a:schemeClr val="tx2"/>
                </a:solidFill>
              </a:rPr>
              <a:t>valor de fecha SAS</a:t>
            </a:r>
            <a:r>
              <a:rPr lang="en-US" sz="2000" smtClean="0"/>
              <a:t> se almacena como el número de días comprendidos entre el 1 de enero de 1960, y una fecha determinada.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6477000" y="5245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282700" y="528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19100" y="2906713"/>
            <a:ext cx="8305800" cy="29718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es-ES" sz="2400">
              <a:latin typeface="Times New Roman" pitchFamily="18" charset="0"/>
            </a:endParaRP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457200" y="3124200"/>
            <a:ext cx="8077200" cy="466725"/>
            <a:chOff x="288" y="1968"/>
            <a:chExt cx="5088" cy="294"/>
          </a:xfrm>
        </p:grpSpPr>
        <p:sp>
          <p:nvSpPr>
            <p:cNvPr id="136222" name="Line 7"/>
            <p:cNvSpPr>
              <a:spLocks noChangeShapeType="1"/>
            </p:cNvSpPr>
            <p:nvPr/>
          </p:nvSpPr>
          <p:spPr bwMode="auto">
            <a:xfrm>
              <a:off x="288" y="2082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6223" name="Text Box 8"/>
            <p:cNvSpPr txBox="1">
              <a:spLocks noChangeArrowheads="1"/>
            </p:cNvSpPr>
            <p:nvPr/>
          </p:nvSpPr>
          <p:spPr bwMode="auto">
            <a:xfrm>
              <a:off x="624" y="1968"/>
              <a:ext cx="1200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2400" b="1">
                  <a:solidFill>
                    <a:srgbClr val="990033"/>
                  </a:solidFill>
                  <a:latin typeface="SAS Monospace" pitchFamily="49" charset="0"/>
                </a:rPr>
                <a:t>01ENE1959</a:t>
              </a:r>
            </a:p>
          </p:txBody>
        </p:sp>
        <p:sp>
          <p:nvSpPr>
            <p:cNvPr id="136224" name="Text Box 9"/>
            <p:cNvSpPr txBox="1">
              <a:spLocks noChangeArrowheads="1"/>
            </p:cNvSpPr>
            <p:nvPr/>
          </p:nvSpPr>
          <p:spPr bwMode="auto">
            <a:xfrm>
              <a:off x="2208" y="1974"/>
              <a:ext cx="1200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2400" b="1">
                  <a:solidFill>
                    <a:srgbClr val="990033"/>
                  </a:solidFill>
                  <a:latin typeface="SAS Monospace" pitchFamily="49" charset="0"/>
                </a:rPr>
                <a:t>01ENE1960</a:t>
              </a:r>
              <a:endParaRPr lang="en-US" sz="2400" b="1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136225" name="Text Box 10"/>
            <p:cNvSpPr txBox="1">
              <a:spLocks noChangeArrowheads="1"/>
            </p:cNvSpPr>
            <p:nvPr/>
          </p:nvSpPr>
          <p:spPr bwMode="auto">
            <a:xfrm>
              <a:off x="3840" y="1968"/>
              <a:ext cx="1200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2400" b="1">
                  <a:solidFill>
                    <a:srgbClr val="990033"/>
                  </a:solidFill>
                  <a:latin typeface="SAS Monospace" pitchFamily="49" charset="0"/>
                </a:rPr>
                <a:t>01ENE1961</a:t>
              </a:r>
              <a:endParaRPr lang="en-US" sz="2400" b="1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6199" name="Group 32"/>
          <p:cNvGrpSpPr>
            <a:grpSpLocks/>
          </p:cNvGrpSpPr>
          <p:nvPr/>
        </p:nvGrpSpPr>
        <p:grpSpPr bwMode="auto">
          <a:xfrm>
            <a:off x="2057400" y="3457575"/>
            <a:ext cx="5030788" cy="657225"/>
            <a:chOff x="1296" y="2178"/>
            <a:chExt cx="3169" cy="414"/>
          </a:xfrm>
        </p:grpSpPr>
        <p:sp>
          <p:nvSpPr>
            <p:cNvPr id="136218" name="Line 12"/>
            <p:cNvSpPr>
              <a:spLocks noChangeShapeType="1"/>
            </p:cNvSpPr>
            <p:nvPr/>
          </p:nvSpPr>
          <p:spPr bwMode="auto">
            <a:xfrm>
              <a:off x="4464" y="2178"/>
              <a:ext cx="1" cy="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6219" name="Line 13"/>
            <p:cNvSpPr>
              <a:spLocks noChangeShapeType="1"/>
            </p:cNvSpPr>
            <p:nvPr/>
          </p:nvSpPr>
          <p:spPr bwMode="auto">
            <a:xfrm>
              <a:off x="1296" y="2178"/>
              <a:ext cx="1" cy="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6220" name="Line 14"/>
            <p:cNvSpPr>
              <a:spLocks noChangeShapeType="1"/>
            </p:cNvSpPr>
            <p:nvPr/>
          </p:nvSpPr>
          <p:spPr bwMode="auto">
            <a:xfrm>
              <a:off x="2808" y="2178"/>
              <a:ext cx="1" cy="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6221" name="Text Box 15"/>
            <p:cNvSpPr txBox="1">
              <a:spLocks noChangeArrowheads="1"/>
            </p:cNvSpPr>
            <p:nvPr/>
          </p:nvSpPr>
          <p:spPr bwMode="auto">
            <a:xfrm>
              <a:off x="1488" y="2256"/>
              <a:ext cx="115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chemeClr val="tx2"/>
                  </a:solidFill>
                </a:rPr>
                <a:t>almacenar</a:t>
              </a: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457200" y="4114800"/>
            <a:ext cx="8077200" cy="466725"/>
            <a:chOff x="288" y="2592"/>
            <a:chExt cx="5088" cy="294"/>
          </a:xfrm>
        </p:grpSpPr>
        <p:sp>
          <p:nvSpPr>
            <p:cNvPr id="136214" name="Line 17"/>
            <p:cNvSpPr>
              <a:spLocks noChangeShapeType="1"/>
            </p:cNvSpPr>
            <p:nvPr/>
          </p:nvSpPr>
          <p:spPr bwMode="auto">
            <a:xfrm>
              <a:off x="288" y="2712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6215" name="Text Box 18"/>
            <p:cNvSpPr txBox="1">
              <a:spLocks noChangeArrowheads="1"/>
            </p:cNvSpPr>
            <p:nvPr/>
          </p:nvSpPr>
          <p:spPr bwMode="auto">
            <a:xfrm>
              <a:off x="912" y="2592"/>
              <a:ext cx="67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chemeClr val="tx2"/>
                  </a:solidFill>
                  <a:latin typeface="SAS Monospace" pitchFamily="49" charset="0"/>
                </a:rPr>
                <a:t>-365</a:t>
              </a:r>
            </a:p>
          </p:txBody>
        </p:sp>
        <p:sp>
          <p:nvSpPr>
            <p:cNvPr id="136216" name="Text Box 19"/>
            <p:cNvSpPr txBox="1">
              <a:spLocks noChangeArrowheads="1"/>
            </p:cNvSpPr>
            <p:nvPr/>
          </p:nvSpPr>
          <p:spPr bwMode="auto">
            <a:xfrm>
              <a:off x="2592" y="2598"/>
              <a:ext cx="43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chemeClr val="tx2"/>
                  </a:solidFill>
                  <a:latin typeface="SAS Monospace" pitchFamily="49" charset="0"/>
                </a:rPr>
                <a:t>0</a:t>
              </a:r>
              <a:endParaRPr lang="en-U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36217" name="Text Box 20"/>
            <p:cNvSpPr txBox="1">
              <a:spLocks noChangeArrowheads="1"/>
            </p:cNvSpPr>
            <p:nvPr/>
          </p:nvSpPr>
          <p:spPr bwMode="auto">
            <a:xfrm>
              <a:off x="4176" y="2592"/>
              <a:ext cx="576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chemeClr val="tx2"/>
                  </a:solidFill>
                  <a:latin typeface="SAS Monospace" pitchFamily="49" charset="0"/>
                </a:rPr>
                <a:t>366</a:t>
              </a:r>
              <a:endParaRPr lang="en-U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sp>
        <p:nvSpPr>
          <p:cNvPr id="136201" name="Line 22"/>
          <p:cNvSpPr>
            <a:spLocks noChangeShapeType="1"/>
          </p:cNvSpPr>
          <p:nvPr/>
        </p:nvSpPr>
        <p:spPr bwMode="auto">
          <a:xfrm>
            <a:off x="7086600" y="4552950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6202" name="Line 23"/>
          <p:cNvSpPr>
            <a:spLocks noChangeShapeType="1"/>
          </p:cNvSpPr>
          <p:nvPr/>
        </p:nvSpPr>
        <p:spPr bwMode="auto">
          <a:xfrm>
            <a:off x="2057400" y="4552950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6203" name="Line 24"/>
          <p:cNvSpPr>
            <a:spLocks noChangeShapeType="1"/>
          </p:cNvSpPr>
          <p:nvPr/>
        </p:nvSpPr>
        <p:spPr bwMode="auto">
          <a:xfrm>
            <a:off x="4457700" y="4572000"/>
            <a:ext cx="0" cy="744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6204" name="Text Box 25"/>
          <p:cNvSpPr txBox="1">
            <a:spLocks noChangeArrowheads="1"/>
          </p:cNvSpPr>
          <p:nvPr/>
        </p:nvSpPr>
        <p:spPr bwMode="auto">
          <a:xfrm>
            <a:off x="2590800" y="4572000"/>
            <a:ext cx="13716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8000"/>
                </a:solidFill>
              </a:rPr>
              <a:t>mostrar</a:t>
            </a:r>
            <a:endParaRPr lang="en-US" sz="2400" b="1">
              <a:solidFill>
                <a:srgbClr val="990099"/>
              </a:solidFill>
            </a:endParaRPr>
          </a:p>
        </p:txBody>
      </p: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533400" y="5334000"/>
            <a:ext cx="8077200" cy="457200"/>
            <a:chOff x="288" y="3366"/>
            <a:chExt cx="5088" cy="288"/>
          </a:xfrm>
        </p:grpSpPr>
        <p:sp>
          <p:nvSpPr>
            <p:cNvPr id="136210" name="Line 27"/>
            <p:cNvSpPr>
              <a:spLocks noChangeShapeType="1"/>
            </p:cNvSpPr>
            <p:nvPr/>
          </p:nvSpPr>
          <p:spPr bwMode="auto">
            <a:xfrm>
              <a:off x="288" y="3510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6211" name="Text Box 28"/>
            <p:cNvSpPr txBox="1">
              <a:spLocks noChangeArrowheads="1"/>
            </p:cNvSpPr>
            <p:nvPr/>
          </p:nvSpPr>
          <p:spPr bwMode="auto">
            <a:xfrm>
              <a:off x="624" y="3366"/>
              <a:ext cx="1296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006600"/>
                  </a:solidFill>
                  <a:latin typeface="SAS Monospace" pitchFamily="49" charset="0"/>
                </a:rPr>
                <a:t>01/01/1959</a:t>
              </a:r>
            </a:p>
          </p:txBody>
        </p:sp>
        <p:sp>
          <p:nvSpPr>
            <p:cNvPr id="136212" name="Text Box 29"/>
            <p:cNvSpPr txBox="1">
              <a:spLocks noChangeArrowheads="1"/>
            </p:cNvSpPr>
            <p:nvPr/>
          </p:nvSpPr>
          <p:spPr bwMode="auto">
            <a:xfrm>
              <a:off x="2160" y="3366"/>
              <a:ext cx="1296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2400" b="1">
                  <a:solidFill>
                    <a:srgbClr val="006600"/>
                  </a:solidFill>
                  <a:latin typeface="SAS Monospace" pitchFamily="49" charset="0"/>
                </a:rPr>
                <a:t>01/01/1960</a:t>
              </a:r>
            </a:p>
          </p:txBody>
        </p:sp>
        <p:sp>
          <p:nvSpPr>
            <p:cNvPr id="136213" name="Text Box 30"/>
            <p:cNvSpPr txBox="1">
              <a:spLocks noChangeArrowheads="1"/>
            </p:cNvSpPr>
            <p:nvPr/>
          </p:nvSpPr>
          <p:spPr bwMode="auto">
            <a:xfrm>
              <a:off x="3840" y="3400"/>
              <a:ext cx="1189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0" bIns="0"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2400" b="1">
                  <a:solidFill>
                    <a:srgbClr val="006600"/>
                  </a:solidFill>
                  <a:latin typeface="SAS Monospace" pitchFamily="49" charset="0"/>
                </a:rPr>
                <a:t>01/01/1961</a:t>
              </a:r>
            </a:p>
          </p:txBody>
        </p:sp>
      </p:grpSp>
      <p:sp>
        <p:nvSpPr>
          <p:cNvPr id="136206" name="Rectangle 3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Valores de fecha SAS</a:t>
            </a:r>
          </a:p>
        </p:txBody>
      </p:sp>
      <p:sp>
        <p:nvSpPr>
          <p:cNvPr id="136207" name="Text Box 27"/>
          <p:cNvSpPr txBox="1">
            <a:spLocks noChangeArrowheads="1"/>
          </p:cNvSpPr>
          <p:nvPr/>
        </p:nvSpPr>
        <p:spPr bwMode="auto">
          <a:xfrm>
            <a:off x="5076825" y="3500438"/>
            <a:ext cx="18065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rgbClr val="990033"/>
                </a:solidFill>
                <a:latin typeface="Verdana" pitchFamily="34" charset="0"/>
              </a:rPr>
              <a:t>Formato Lectura</a:t>
            </a:r>
            <a:endParaRPr lang="en-GB" sz="2400" b="1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36208" name="Text Box 28"/>
          <p:cNvSpPr txBox="1">
            <a:spLocks noChangeArrowheads="1"/>
          </p:cNvSpPr>
          <p:nvPr/>
        </p:nvSpPr>
        <p:spPr bwMode="auto">
          <a:xfrm>
            <a:off x="5076825" y="460057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rgbClr val="006600"/>
                </a:solidFill>
                <a:latin typeface="Verdana" pitchFamily="34" charset="0"/>
              </a:rPr>
              <a:t>Formato</a:t>
            </a:r>
            <a:endParaRPr lang="en-GB" sz="2400" b="1">
              <a:solidFill>
                <a:srgbClr val="006600"/>
              </a:solidFill>
              <a:latin typeface="Verdana" pitchFamily="34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75723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23850" y="836613"/>
            <a:ext cx="7591425" cy="2487612"/>
            <a:chOff x="323528" y="836712"/>
            <a:chExt cx="7591425" cy="2487191"/>
          </a:xfrm>
        </p:grpSpPr>
        <p:pic>
          <p:nvPicPr>
            <p:cNvPr id="24474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836712"/>
              <a:ext cx="759142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474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354" y="1152203"/>
              <a:ext cx="4772025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93688" y="3435350"/>
            <a:ext cx="7088187" cy="3144838"/>
            <a:chOff x="294234" y="3435474"/>
            <a:chExt cx="7086972" cy="3145135"/>
          </a:xfrm>
        </p:grpSpPr>
        <p:pic>
          <p:nvPicPr>
            <p:cNvPr id="24474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34" y="3435474"/>
              <a:ext cx="2514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474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956" y="3685009"/>
              <a:ext cx="5810250" cy="289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2438" y="836613"/>
            <a:ext cx="7115175" cy="5429250"/>
            <a:chOff x="451768" y="836712"/>
            <a:chExt cx="7115845" cy="5429250"/>
          </a:xfrm>
        </p:grpSpPr>
        <p:pic>
          <p:nvPicPr>
            <p:cNvPr id="24576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68" y="836712"/>
              <a:ext cx="22383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76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388" y="1084362"/>
              <a:ext cx="5991225" cy="518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492896"/>
            <a:ext cx="5760640" cy="330090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Análisis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Datos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Programación </a:t>
            </a: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SAS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969040"/>
            <a:ext cx="1248030" cy="72008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65" y="5657098"/>
            <a:ext cx="760834" cy="651524"/>
          </a:xfrm>
          <a:prstGeom prst="rect">
            <a:avLst/>
          </a:prstGeom>
          <a:noFill/>
          <a:ln>
            <a:noFill/>
          </a:ln>
          <a:effectLst>
            <a:glow rad="228600">
              <a:srgbClr val="00B0F0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896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AutoShape 2"/>
          <p:cNvSpPr>
            <a:spLocks noChangeArrowheads="1"/>
          </p:cNvSpPr>
          <p:nvPr/>
        </p:nvSpPr>
        <p:spPr bwMode="auto">
          <a:xfrm>
            <a:off x="1081088" y="2667000"/>
            <a:ext cx="1524000" cy="20574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3733800" y="3276600"/>
            <a:ext cx="20574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6934200" y="2743200"/>
            <a:ext cx="1447800" cy="1981200"/>
            <a:chOff x="4320" y="2160"/>
            <a:chExt cx="912" cy="1248"/>
          </a:xfrm>
          <a:solidFill>
            <a:srgbClr val="00CC99"/>
          </a:solidFill>
        </p:grpSpPr>
        <p:sp>
          <p:nvSpPr>
            <p:cNvPr id="26637" name="Rectangle 5"/>
            <p:cNvSpPr>
              <a:spLocks noChangeArrowheads="1"/>
            </p:cNvSpPr>
            <p:nvPr/>
          </p:nvSpPr>
          <p:spPr bwMode="auto">
            <a:xfrm>
              <a:off x="4368" y="2208"/>
              <a:ext cx="864" cy="1200"/>
            </a:xfrm>
            <a:prstGeom prst="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6638" name="AutoShape 6"/>
            <p:cNvSpPr>
              <a:spLocks noChangeArrowheads="1"/>
            </p:cNvSpPr>
            <p:nvPr/>
          </p:nvSpPr>
          <p:spPr bwMode="auto">
            <a:xfrm>
              <a:off x="4320" y="2160"/>
              <a:ext cx="863" cy="1200"/>
            </a:xfrm>
            <a:prstGeom prst="foldedCorner">
              <a:avLst>
                <a:gd name="adj" fmla="val 12500"/>
              </a:avLst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37221" name="Text Box 7"/>
          <p:cNvSpPr txBox="1">
            <a:spLocks noChangeArrowheads="1"/>
          </p:cNvSpPr>
          <p:nvPr/>
        </p:nvSpPr>
        <p:spPr bwMode="auto">
          <a:xfrm>
            <a:off x="1066800" y="3368675"/>
            <a:ext cx="1524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Conjunto de datos SAS</a:t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7222" name="Text Box 8"/>
          <p:cNvSpPr txBox="1">
            <a:spLocks noChangeArrowheads="1"/>
          </p:cNvSpPr>
          <p:nvPr/>
        </p:nvSpPr>
        <p:spPr bwMode="auto">
          <a:xfrm>
            <a:off x="3810000" y="3505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Formato</a:t>
            </a:r>
          </a:p>
        </p:txBody>
      </p:sp>
      <p:sp>
        <p:nvSpPr>
          <p:cNvPr id="137223" name="Text Box 9"/>
          <p:cNvSpPr txBox="1">
            <a:spLocks noChangeArrowheads="1"/>
          </p:cNvSpPr>
          <p:nvPr/>
        </p:nvSpPr>
        <p:spPr bwMode="auto">
          <a:xfrm>
            <a:off x="6934200" y="3429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Informe</a:t>
            </a:r>
          </a:p>
        </p:txBody>
      </p:sp>
      <p:sp>
        <p:nvSpPr>
          <p:cNvPr id="137224" name="Line 10"/>
          <p:cNvSpPr>
            <a:spLocks noChangeShapeType="1"/>
          </p:cNvSpPr>
          <p:nvPr/>
        </p:nvSpPr>
        <p:spPr bwMode="auto">
          <a:xfrm>
            <a:off x="2590800" y="36576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7225" name="Line 11"/>
          <p:cNvSpPr>
            <a:spLocks noChangeShapeType="1"/>
          </p:cNvSpPr>
          <p:nvPr/>
        </p:nvSpPr>
        <p:spPr bwMode="auto">
          <a:xfrm>
            <a:off x="5791200" y="36576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7226" name="Rectangle 12"/>
          <p:cNvSpPr>
            <a:spLocks noChangeArrowheads="1"/>
          </p:cNvSpPr>
          <p:nvPr/>
        </p:nvSpPr>
        <p:spPr bwMode="auto">
          <a:xfrm>
            <a:off x="468313" y="5084763"/>
            <a:ext cx="81359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dirty="0">
                <a:solidFill>
                  <a:srgbClr val="990033"/>
                </a:solidFill>
              </a:rPr>
              <a:t>No </a:t>
            </a:r>
            <a:r>
              <a:rPr lang="en-US" sz="2400" dirty="0" err="1">
                <a:solidFill>
                  <a:schemeClr val="tx1"/>
                </a:solidFill>
              </a:rPr>
              <a:t>cambian</a:t>
            </a:r>
            <a:r>
              <a:rPr lang="en-US" sz="2400" dirty="0">
                <a:solidFill>
                  <a:schemeClr val="tx1"/>
                </a:solidFill>
              </a:rPr>
              <a:t> los </a:t>
            </a:r>
            <a:r>
              <a:rPr lang="en-US" sz="2400" dirty="0" err="1">
                <a:solidFill>
                  <a:schemeClr val="tx1"/>
                </a:solidFill>
              </a:rPr>
              <a:t>valores</a:t>
            </a:r>
            <a:r>
              <a:rPr lang="en-US" sz="2400" dirty="0">
                <a:solidFill>
                  <a:schemeClr val="tx1"/>
                </a:solidFill>
              </a:rPr>
              <a:t> en el </a:t>
            </a:r>
            <a:r>
              <a:rPr lang="en-US" sz="2400" dirty="0" err="1">
                <a:solidFill>
                  <a:schemeClr val="tx1"/>
                </a:solidFill>
              </a:rPr>
              <a:t>conjunto</a:t>
            </a:r>
            <a:r>
              <a:rPr lang="en-US" sz="2400" dirty="0">
                <a:solidFill>
                  <a:schemeClr val="tx1"/>
                </a:solidFill>
              </a:rPr>
              <a:t> de datos SAS.</a:t>
            </a:r>
          </a:p>
          <a:p>
            <a:pPr algn="l" eaLnBrk="0" hangingPunct="0">
              <a:spcAft>
                <a:spcPct val="0"/>
              </a:spcAft>
              <a:buClrTx/>
            </a:pPr>
            <a:endParaRPr lang="en-US" sz="900" dirty="0">
              <a:solidFill>
                <a:schemeClr val="tx1"/>
              </a:solidFill>
            </a:endParaRPr>
          </a:p>
          <a:p>
            <a:pPr algn="l" eaLnBrk="0" hangingPunct="0">
              <a:spcAft>
                <a:spcPct val="0"/>
              </a:spcAft>
              <a:buClrTx/>
            </a:pPr>
            <a:r>
              <a:rPr lang="en-US" sz="2400" dirty="0" err="1">
                <a:solidFill>
                  <a:schemeClr val="tx1"/>
                </a:solidFill>
              </a:rPr>
              <a:t>Formato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entrada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(input) </a:t>
            </a:r>
            <a:r>
              <a:rPr lang="en-US" sz="2400" dirty="0">
                <a:solidFill>
                  <a:schemeClr val="tx1"/>
                </a:solidFill>
              </a:rPr>
              <a:t>VS </a:t>
            </a:r>
            <a:r>
              <a:rPr lang="en-US" sz="2400" dirty="0" err="1">
                <a:solidFill>
                  <a:schemeClr val="tx1"/>
                </a:solidFill>
              </a:rPr>
              <a:t>Formato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Lectura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(output)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7227" name="Rectangle 13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143000"/>
          </a:xfrm>
        </p:spPr>
        <p:txBody>
          <a:bodyPr/>
          <a:lstStyle/>
          <a:p>
            <a:pPr eaLnBrk="1" hangingPunct="1"/>
            <a:r>
              <a:rPr lang="es-ES_tradnl" smtClean="0"/>
              <a:t>Aplicar formatos a los valores de datos</a:t>
            </a:r>
          </a:p>
        </p:txBody>
      </p:sp>
      <p:sp>
        <p:nvSpPr>
          <p:cNvPr id="13722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7993063" cy="1614487"/>
          </a:xfrm>
        </p:spPr>
        <p:txBody>
          <a:bodyPr/>
          <a:lstStyle/>
          <a:p>
            <a:pPr eaLnBrk="1" hangingPunct="1"/>
            <a:r>
              <a:rPr lang="es-ES_tradnl" smtClean="0"/>
              <a:t>Los formatos SAS se pueden aplicar a los valores de datos para perfeccionar los informes y para una comprensión de lectura y análisis mejor.</a:t>
            </a:r>
          </a:p>
          <a:p>
            <a:pPr eaLnBrk="1" hangingPunct="1"/>
            <a:endParaRPr lang="es-ES_tradnl" smtClean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686800" cy="1143000"/>
          </a:xfrm>
        </p:spPr>
        <p:txBody>
          <a:bodyPr/>
          <a:lstStyle/>
          <a:p>
            <a:pPr eaLnBrk="1" hangingPunct="1"/>
            <a:r>
              <a:rPr lang="es-ES_tradnl" smtClean="0"/>
              <a:t>Formatos SAS</a:t>
            </a:r>
          </a:p>
        </p:txBody>
      </p:sp>
      <p:sp>
        <p:nvSpPr>
          <p:cNvPr id="138243" name="Text Box 4"/>
          <p:cNvSpPr txBox="1">
            <a:spLocks noChangeArrowheads="1"/>
          </p:cNvSpPr>
          <p:nvPr/>
        </p:nvSpPr>
        <p:spPr bwMode="auto">
          <a:xfrm>
            <a:off x="611188" y="1412875"/>
            <a:ext cx="2286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Ejemplos</a:t>
            </a:r>
          </a:p>
        </p:txBody>
      </p:sp>
      <p:graphicFrame>
        <p:nvGraphicFramePr>
          <p:cNvPr id="138244" name="Object 8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478792330"/>
              </p:ext>
            </p:extLst>
          </p:nvPr>
        </p:nvGraphicFramePr>
        <p:xfrm>
          <a:off x="688975" y="2057400"/>
          <a:ext cx="759460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1" name="Document" r:id="rId5" imgW="8268057" imgH="4541641" progId="Word.Document.8">
                  <p:embed/>
                </p:oleObj>
              </mc:Choice>
              <mc:Fallback>
                <p:oleObj name="Document" r:id="rId5" imgW="8268057" imgH="454164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057400"/>
                        <a:ext cx="7594600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50825" y="3789363"/>
            <a:ext cx="8410575" cy="838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s-E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250825" y="1268413"/>
            <a:ext cx="8410575" cy="8223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s-ES"/>
          </a:p>
        </p:txBody>
      </p:sp>
      <p:grpSp>
        <p:nvGrpSpPr>
          <p:cNvPr id="139268" name="Group 4"/>
          <p:cNvGrpSpPr>
            <a:grpSpLocks/>
          </p:cNvGrpSpPr>
          <p:nvPr/>
        </p:nvGrpSpPr>
        <p:grpSpPr bwMode="auto">
          <a:xfrm>
            <a:off x="0" y="2708275"/>
            <a:ext cx="8713788" cy="719138"/>
            <a:chOff x="144" y="1488"/>
            <a:chExt cx="5484" cy="372"/>
          </a:xfrm>
        </p:grpSpPr>
        <p:sp>
          <p:nvSpPr>
            <p:cNvPr id="139278" name="Rectangle 5"/>
            <p:cNvSpPr>
              <a:spLocks noChangeArrowheads="1"/>
            </p:cNvSpPr>
            <p:nvPr/>
          </p:nvSpPr>
          <p:spPr bwMode="auto">
            <a:xfrm>
              <a:off x="2706" y="1534"/>
              <a:ext cx="402" cy="253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>
                  <a:solidFill>
                    <a:schemeClr val="tx2"/>
                  </a:solidFill>
                </a:rPr>
                <a:t>$8.</a:t>
              </a:r>
            </a:p>
          </p:txBody>
        </p:sp>
        <p:sp>
          <p:nvSpPr>
            <p:cNvPr id="139279" name="Line 6"/>
            <p:cNvSpPr>
              <a:spLocks noChangeShapeType="1"/>
            </p:cNvSpPr>
            <p:nvPr/>
          </p:nvSpPr>
          <p:spPr bwMode="auto">
            <a:xfrm>
              <a:off x="2119" y="1681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9280" name="Line 7"/>
            <p:cNvSpPr>
              <a:spLocks noChangeShapeType="1"/>
            </p:cNvSpPr>
            <p:nvPr/>
          </p:nvSpPr>
          <p:spPr bwMode="auto">
            <a:xfrm>
              <a:off x="3339" y="1681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39281" name="Object 8"/>
            <p:cNvGraphicFramePr>
              <a:graphicFrameLocks noChangeAspect="1"/>
            </p:cNvGraphicFramePr>
            <p:nvPr/>
          </p:nvGraphicFramePr>
          <p:xfrm>
            <a:off x="144" y="1488"/>
            <a:ext cx="205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39" name="Document" r:id="rId3" imgW="3272028" imgH="606552" progId="Word.Document.8">
                    <p:embed/>
                  </p:oleObj>
                </mc:Choice>
                <mc:Fallback>
                  <p:oleObj name="Document" r:id="rId3" imgW="3272028" imgH="606552" progId="Word.Document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144" y="1488"/>
                          <a:ext cx="2052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2" name="Object 9"/>
            <p:cNvGraphicFramePr>
              <a:graphicFrameLocks noChangeAspect="1"/>
            </p:cNvGraphicFramePr>
            <p:nvPr/>
          </p:nvGraphicFramePr>
          <p:xfrm>
            <a:off x="3600" y="1488"/>
            <a:ext cx="202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40" name="Document" r:id="rId5" imgW="3233928" imgH="606552" progId="Word.Document.8">
                    <p:embed/>
                  </p:oleObj>
                </mc:Choice>
                <mc:Fallback>
                  <p:oleObj name="Document" r:id="rId5" imgW="3233928" imgH="606552" progId="Word.Document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3600" y="1488"/>
                          <a:ext cx="202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269" name="Group 10"/>
          <p:cNvGrpSpPr>
            <a:grpSpLocks/>
          </p:cNvGrpSpPr>
          <p:nvPr/>
        </p:nvGrpSpPr>
        <p:grpSpPr bwMode="auto">
          <a:xfrm>
            <a:off x="0" y="5157788"/>
            <a:ext cx="8743950" cy="590550"/>
            <a:chOff x="144" y="3084"/>
            <a:chExt cx="5508" cy="372"/>
          </a:xfrm>
        </p:grpSpPr>
        <p:sp>
          <p:nvSpPr>
            <p:cNvPr id="139273" name="Rectangle 11"/>
            <p:cNvSpPr>
              <a:spLocks noChangeArrowheads="1"/>
            </p:cNvSpPr>
            <p:nvPr/>
          </p:nvSpPr>
          <p:spPr bwMode="auto">
            <a:xfrm>
              <a:off x="2418" y="3140"/>
              <a:ext cx="893" cy="308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/>
            <a:lstStyle/>
            <a:p>
              <a:pPr algn="l"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>
                  <a:solidFill>
                    <a:schemeClr val="tx2"/>
                  </a:solidFill>
                </a:rPr>
                <a:t>$CHAR8</a:t>
              </a:r>
              <a:r>
                <a:rPr lang="en-US" sz="2400">
                  <a:solidFill>
                    <a:schemeClr val="tx2"/>
                  </a:solidFill>
                  <a:latin typeface="Verdana" pitchFamily="34" charset="0"/>
                </a:rPr>
                <a:t>.</a:t>
              </a:r>
              <a:endParaRPr lang="en-U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39274" name="Line 12"/>
            <p:cNvSpPr>
              <a:spLocks noChangeShapeType="1"/>
            </p:cNvSpPr>
            <p:nvPr/>
          </p:nvSpPr>
          <p:spPr bwMode="auto">
            <a:xfrm>
              <a:off x="2119" y="3290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9275" name="Line 13"/>
            <p:cNvSpPr>
              <a:spLocks noChangeShapeType="1"/>
            </p:cNvSpPr>
            <p:nvPr/>
          </p:nvSpPr>
          <p:spPr bwMode="auto">
            <a:xfrm>
              <a:off x="3339" y="3290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39276" name="Object 14"/>
            <p:cNvGraphicFramePr>
              <a:graphicFrameLocks noChangeAspect="1"/>
            </p:cNvGraphicFramePr>
            <p:nvPr/>
          </p:nvGraphicFramePr>
          <p:xfrm>
            <a:off x="144" y="3084"/>
            <a:ext cx="202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41" name="Document" r:id="rId7" imgW="3233928" imgH="606552" progId="Word.Document.8">
                    <p:embed/>
                  </p:oleObj>
                </mc:Choice>
                <mc:Fallback>
                  <p:oleObj name="Document" r:id="rId7" imgW="3233928" imgH="606552" progId="Word.Document.8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144" y="3084"/>
                          <a:ext cx="202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77" name="Object 15"/>
            <p:cNvGraphicFramePr>
              <a:graphicFrameLocks noChangeAspect="1"/>
            </p:cNvGraphicFramePr>
            <p:nvPr/>
          </p:nvGraphicFramePr>
          <p:xfrm>
            <a:off x="3588" y="3084"/>
            <a:ext cx="206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42" name="Document" r:id="rId9" imgW="3291840" imgH="606552" progId="Word.Document.8">
                    <p:embed/>
                  </p:oleObj>
                </mc:Choice>
                <mc:Fallback>
                  <p:oleObj name="Document" r:id="rId9" imgW="3291840" imgH="606552" progId="Word.Document.8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3588" y="3084"/>
                          <a:ext cx="206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270" name="Rectangle 16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Formatos de lectura seleccionados</a:t>
            </a:r>
          </a:p>
        </p:txBody>
      </p:sp>
      <p:sp>
        <p:nvSpPr>
          <p:cNvPr id="13927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496300" cy="4497387"/>
          </a:xfrm>
          <a:noFill/>
        </p:spPr>
        <p:txBody>
          <a:bodyPr/>
          <a:lstStyle/>
          <a:p>
            <a:pPr marL="1543050" indent="-1543050" eaLnBrk="1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$8.</a:t>
            </a:r>
            <a:r>
              <a:rPr lang="en-US" dirty="0" smtClean="0"/>
              <a:t> 	</a:t>
            </a:r>
            <a:r>
              <a:rPr lang="en-US" sz="2000" dirty="0" smtClean="0"/>
              <a:t>Lee ocho </a:t>
            </a:r>
            <a:r>
              <a:rPr lang="en-US" sz="2000" dirty="0" err="1" smtClean="0"/>
              <a:t>columnas</a:t>
            </a:r>
            <a:r>
              <a:rPr lang="en-US" sz="2000" dirty="0" smtClean="0"/>
              <a:t> de datos </a:t>
            </a:r>
            <a:r>
              <a:rPr lang="en-US" sz="2000" dirty="0" err="1" smtClean="0"/>
              <a:t>alfanuméricos</a:t>
            </a:r>
            <a:r>
              <a:rPr lang="en-US" sz="2000" dirty="0" smtClean="0"/>
              <a:t> y </a:t>
            </a:r>
            <a:r>
              <a:rPr lang="en-US" sz="2000" dirty="0" err="1" smtClean="0"/>
              <a:t>suprime</a:t>
            </a:r>
            <a:r>
              <a:rPr lang="en-US" sz="2000" dirty="0" smtClean="0"/>
              <a:t> los </a:t>
            </a:r>
            <a:r>
              <a:rPr lang="en-US" sz="2000" dirty="0" err="1" smtClean="0"/>
              <a:t>blancos</a:t>
            </a:r>
            <a:r>
              <a:rPr lang="en-US" sz="2000" dirty="0" smtClean="0"/>
              <a:t> </a:t>
            </a:r>
            <a:r>
              <a:rPr lang="en-US" sz="2000" dirty="0" err="1" smtClean="0"/>
              <a:t>iniciales</a:t>
            </a:r>
            <a:r>
              <a:rPr lang="en-US" sz="2000" dirty="0" smtClean="0"/>
              <a:t>.</a:t>
            </a:r>
          </a:p>
          <a:p>
            <a:pPr marL="1543050" indent="-1543050" eaLnBrk="1" hangingPunct="1">
              <a:spcBef>
                <a:spcPct val="0"/>
              </a:spcBef>
            </a:pPr>
            <a:endParaRPr lang="en-US" sz="2000" dirty="0" smtClean="0"/>
          </a:p>
          <a:p>
            <a:pPr marL="1543050" indent="-15430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b="1" dirty="0" smtClean="0"/>
              <a:t>Valor datos </a:t>
            </a:r>
            <a:r>
              <a:rPr lang="en-US" b="1" dirty="0" err="1" smtClean="0"/>
              <a:t>planos</a:t>
            </a:r>
            <a:r>
              <a:rPr lang="en-US" b="1" dirty="0" smtClean="0"/>
              <a:t>      </a:t>
            </a:r>
            <a:r>
              <a:rPr lang="en-US" b="1" dirty="0" err="1" smtClean="0"/>
              <a:t>Formato</a:t>
            </a:r>
            <a:r>
              <a:rPr lang="en-US" b="1" dirty="0" smtClean="0"/>
              <a:t> lect.    Valor de datos SAS</a:t>
            </a:r>
            <a:endParaRPr lang="en-US" dirty="0" smtClean="0"/>
          </a:p>
          <a:p>
            <a:pPr marL="1543050" indent="-1543050" eaLnBrk="1" hangingPunct="1">
              <a:spcBef>
                <a:spcPct val="0"/>
              </a:spcBef>
            </a:pPr>
            <a:endParaRPr lang="en-US" dirty="0" smtClean="0"/>
          </a:p>
          <a:p>
            <a:pPr marL="1543050" indent="-1543050" eaLnBrk="1" hangingPunct="1">
              <a:spcBef>
                <a:spcPts val="600"/>
              </a:spcBef>
              <a:spcAft>
                <a:spcPts val="300"/>
              </a:spcAft>
            </a:pPr>
            <a:endParaRPr lang="en-US" dirty="0" smtClean="0"/>
          </a:p>
          <a:p>
            <a:pPr marL="1543050" indent="-1543050" eaLnBrk="1" hangingPunct="1">
              <a:spcBef>
                <a:spcPts val="600"/>
              </a:spcBef>
              <a:spcAft>
                <a:spcPts val="300"/>
              </a:spcAft>
            </a:pPr>
            <a:endParaRPr lang="en-US" sz="1200" dirty="0" smtClean="0"/>
          </a:p>
          <a:p>
            <a:pPr marL="1543050" indent="-15430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$CHAR8. 	</a:t>
            </a:r>
            <a:r>
              <a:rPr lang="en-US" dirty="0" smtClean="0"/>
              <a:t>Lee ocho </a:t>
            </a:r>
            <a:r>
              <a:rPr lang="en-US" dirty="0" err="1" smtClean="0"/>
              <a:t>columnas</a:t>
            </a:r>
            <a:r>
              <a:rPr lang="en-US" dirty="0" smtClean="0"/>
              <a:t> de datos </a:t>
            </a:r>
            <a:r>
              <a:rPr lang="en-US" dirty="0" err="1" smtClean="0"/>
              <a:t>alfanuméricos</a:t>
            </a:r>
            <a:r>
              <a:rPr lang="en-US" dirty="0" smtClean="0"/>
              <a:t> y conserva los </a:t>
            </a:r>
            <a:r>
              <a:rPr lang="en-US" dirty="0" err="1" smtClean="0"/>
              <a:t>blancos</a:t>
            </a:r>
            <a:r>
              <a:rPr lang="en-US" dirty="0" smtClean="0"/>
              <a:t> </a:t>
            </a:r>
            <a:r>
              <a:rPr lang="en-US" dirty="0" err="1" smtClean="0"/>
              <a:t>iniciales</a:t>
            </a:r>
            <a:r>
              <a:rPr lang="en-US" dirty="0" smtClean="0"/>
              <a:t>.</a:t>
            </a:r>
          </a:p>
          <a:p>
            <a:pPr marL="1543050" indent="-1543050" eaLnBrk="1" hangingPunct="1">
              <a:spcBef>
                <a:spcPct val="0"/>
              </a:spcBef>
            </a:pPr>
            <a:endParaRPr lang="en-US" sz="800" dirty="0" smtClean="0"/>
          </a:p>
          <a:p>
            <a:pPr marL="1543050" indent="-15430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b="1" dirty="0" smtClean="0"/>
              <a:t>Valor datos </a:t>
            </a:r>
            <a:r>
              <a:rPr lang="en-US" b="1" dirty="0" err="1" smtClean="0"/>
              <a:t>planos</a:t>
            </a:r>
            <a:r>
              <a:rPr lang="en-US" b="1" dirty="0" smtClean="0"/>
              <a:t>    </a:t>
            </a:r>
            <a:r>
              <a:rPr lang="en-US" b="1" dirty="0" err="1" smtClean="0"/>
              <a:t>Formato</a:t>
            </a:r>
            <a:r>
              <a:rPr lang="en-US" b="1" dirty="0" smtClean="0"/>
              <a:t> lect.      Valor de datos SAS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366713" y="1022350"/>
            <a:ext cx="8410575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s-ES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366713" y="3352800"/>
            <a:ext cx="8410575" cy="838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s-E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8388"/>
            <a:ext cx="8154988" cy="1598612"/>
          </a:xfrm>
          <a:noFill/>
        </p:spPr>
        <p:txBody>
          <a:bodyPr/>
          <a:lstStyle/>
          <a:p>
            <a:pPr marL="1485900" indent="-1485900" eaLnBrk="1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 8. </a:t>
            </a:r>
            <a:r>
              <a:rPr lang="en-US" dirty="0" smtClean="0"/>
              <a:t>o </a:t>
            </a:r>
            <a:r>
              <a:rPr lang="en-US" dirty="0" smtClean="0">
                <a:solidFill>
                  <a:schemeClr val="tx2"/>
                </a:solidFill>
              </a:rPr>
              <a:t>8.0</a:t>
            </a:r>
            <a:r>
              <a:rPr lang="en-US" dirty="0" smtClean="0"/>
              <a:t> lee ocho </a:t>
            </a:r>
            <a:r>
              <a:rPr lang="en-US" dirty="0" err="1" smtClean="0"/>
              <a:t>columnas</a:t>
            </a:r>
            <a:r>
              <a:rPr lang="en-US" dirty="0" smtClean="0"/>
              <a:t> de datos </a:t>
            </a:r>
            <a:r>
              <a:rPr lang="en-US" dirty="0" err="1" smtClean="0"/>
              <a:t>numéricos</a:t>
            </a:r>
            <a:r>
              <a:rPr lang="en-US" dirty="0" smtClean="0"/>
              <a:t>.</a:t>
            </a:r>
          </a:p>
          <a:p>
            <a:pPr marL="1485900" indent="-14859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200" dirty="0" smtClean="0"/>
              <a:t> </a:t>
            </a:r>
          </a:p>
          <a:p>
            <a:pPr marL="1485900" indent="-14859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b="1" dirty="0" smtClean="0"/>
              <a:t>Valor datos </a:t>
            </a:r>
            <a:r>
              <a:rPr lang="en-US" b="1" dirty="0" err="1" smtClean="0"/>
              <a:t>planos</a:t>
            </a:r>
            <a:r>
              <a:rPr lang="en-US" b="1" dirty="0" smtClean="0"/>
              <a:t>      </a:t>
            </a:r>
            <a:r>
              <a:rPr lang="en-US" b="1" dirty="0" err="1" smtClean="0"/>
              <a:t>Formato</a:t>
            </a:r>
            <a:r>
              <a:rPr lang="en-US" b="1" dirty="0" smtClean="0"/>
              <a:t> lect.     Valor datos SAS</a:t>
            </a:r>
          </a:p>
        </p:txBody>
      </p:sp>
      <p:grpSp>
        <p:nvGrpSpPr>
          <p:cNvPr id="140293" name="Group 5"/>
          <p:cNvGrpSpPr>
            <a:grpSpLocks/>
          </p:cNvGrpSpPr>
          <p:nvPr/>
        </p:nvGrpSpPr>
        <p:grpSpPr bwMode="auto">
          <a:xfrm>
            <a:off x="304800" y="1981200"/>
            <a:ext cx="8534400" cy="590550"/>
            <a:chOff x="192" y="1248"/>
            <a:chExt cx="5376" cy="372"/>
          </a:xfrm>
        </p:grpSpPr>
        <p:sp>
          <p:nvSpPr>
            <p:cNvPr id="140315" name="Rectangle 6"/>
            <p:cNvSpPr>
              <a:spLocks noChangeArrowheads="1"/>
            </p:cNvSpPr>
            <p:nvPr/>
          </p:nvSpPr>
          <p:spPr bwMode="auto">
            <a:xfrm>
              <a:off x="2712" y="1299"/>
              <a:ext cx="385" cy="291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>
                  <a:solidFill>
                    <a:schemeClr val="tx2"/>
                  </a:solidFill>
                </a:rPr>
                <a:t>8.  </a:t>
              </a:r>
            </a:p>
          </p:txBody>
        </p:sp>
        <p:sp>
          <p:nvSpPr>
            <p:cNvPr id="140316" name="Line 7"/>
            <p:cNvSpPr>
              <a:spLocks noChangeShapeType="1"/>
            </p:cNvSpPr>
            <p:nvPr/>
          </p:nvSpPr>
          <p:spPr bwMode="auto">
            <a:xfrm>
              <a:off x="2200" y="1446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0317" name="Line 8"/>
            <p:cNvSpPr>
              <a:spLocks noChangeShapeType="1"/>
            </p:cNvSpPr>
            <p:nvPr/>
          </p:nvSpPr>
          <p:spPr bwMode="auto">
            <a:xfrm>
              <a:off x="3264" y="1440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40318" name="Object 9"/>
            <p:cNvGraphicFramePr>
              <a:graphicFrameLocks noChangeAspect="1"/>
            </p:cNvGraphicFramePr>
            <p:nvPr/>
          </p:nvGraphicFramePr>
          <p:xfrm>
            <a:off x="192" y="1248"/>
            <a:ext cx="196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32" name="Document" r:id="rId3" imgW="3139440" imgH="606552" progId="Word.Document.8">
                    <p:embed/>
                  </p:oleObj>
                </mc:Choice>
                <mc:Fallback>
                  <p:oleObj name="Document" r:id="rId3" imgW="3139440" imgH="606552" progId="Word.Document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192" y="1248"/>
                          <a:ext cx="196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9" name="Object 10"/>
            <p:cNvGraphicFramePr>
              <a:graphicFrameLocks noChangeAspect="1"/>
            </p:cNvGraphicFramePr>
            <p:nvPr/>
          </p:nvGraphicFramePr>
          <p:xfrm>
            <a:off x="3528" y="1248"/>
            <a:ext cx="204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33" name="Document" r:id="rId5" imgW="3253740" imgH="606552" progId="Word.Document.8">
                    <p:embed/>
                  </p:oleObj>
                </mc:Choice>
                <mc:Fallback>
                  <p:oleObj name="Document" r:id="rId5" imgW="3253740" imgH="606552" progId="Word.Documen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3528" y="1248"/>
                          <a:ext cx="2040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294" name="Group 11"/>
          <p:cNvGrpSpPr>
            <a:grpSpLocks/>
          </p:cNvGrpSpPr>
          <p:nvPr/>
        </p:nvGrpSpPr>
        <p:grpSpPr bwMode="auto">
          <a:xfrm>
            <a:off x="228600" y="4800600"/>
            <a:ext cx="8515350" cy="723900"/>
            <a:chOff x="144" y="2832"/>
            <a:chExt cx="5364" cy="456"/>
          </a:xfrm>
        </p:grpSpPr>
        <p:sp>
          <p:nvSpPr>
            <p:cNvPr id="140310" name="Rectangle 12"/>
            <p:cNvSpPr>
              <a:spLocks noChangeArrowheads="1"/>
            </p:cNvSpPr>
            <p:nvPr/>
          </p:nvSpPr>
          <p:spPr bwMode="auto">
            <a:xfrm>
              <a:off x="2706" y="2883"/>
              <a:ext cx="403" cy="308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>
                  <a:solidFill>
                    <a:schemeClr val="tx2"/>
                  </a:solidFill>
                </a:rPr>
                <a:t>8.2</a:t>
              </a:r>
            </a:p>
          </p:txBody>
        </p:sp>
        <p:sp>
          <p:nvSpPr>
            <p:cNvPr id="140311" name="Line 13"/>
            <p:cNvSpPr>
              <a:spLocks noChangeShapeType="1"/>
            </p:cNvSpPr>
            <p:nvPr/>
          </p:nvSpPr>
          <p:spPr bwMode="auto">
            <a:xfrm>
              <a:off x="2203" y="3024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0312" name="Line 14"/>
            <p:cNvSpPr>
              <a:spLocks noChangeShapeType="1"/>
            </p:cNvSpPr>
            <p:nvPr/>
          </p:nvSpPr>
          <p:spPr bwMode="auto">
            <a:xfrm>
              <a:off x="3264" y="3024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40313" name="Object 15"/>
            <p:cNvGraphicFramePr>
              <a:graphicFrameLocks noChangeAspect="1"/>
            </p:cNvGraphicFramePr>
            <p:nvPr/>
          </p:nvGraphicFramePr>
          <p:xfrm>
            <a:off x="144" y="2832"/>
            <a:ext cx="201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34" name="Document" r:id="rId7" imgW="3204972" imgH="723900" progId="Word.Document.8">
                    <p:embed/>
                  </p:oleObj>
                </mc:Choice>
                <mc:Fallback>
                  <p:oleObj name="Document" r:id="rId7" imgW="3204972" imgH="723900" progId="Word.Document.8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144" y="2832"/>
                          <a:ext cx="2016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4" name="Object 16"/>
            <p:cNvGraphicFramePr>
              <a:graphicFrameLocks noChangeAspect="1"/>
            </p:cNvGraphicFramePr>
            <p:nvPr/>
          </p:nvGraphicFramePr>
          <p:xfrm>
            <a:off x="3504" y="2844"/>
            <a:ext cx="200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35" name="Document" r:id="rId9" imgW="3186684" imgH="704088" progId="Word.Document.8">
                    <p:embed/>
                  </p:oleObj>
                </mc:Choice>
                <mc:Fallback>
                  <p:oleObj name="Document" r:id="rId9" imgW="3186684" imgH="704088" progId="Word.Document.8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3504" y="2844"/>
                          <a:ext cx="2004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295" name="Text Box 17"/>
          <p:cNvSpPr txBox="1">
            <a:spLocks noChangeArrowheads="1"/>
          </p:cNvSpPr>
          <p:nvPr/>
        </p:nvSpPr>
        <p:spPr bwMode="auto">
          <a:xfrm>
            <a:off x="381000" y="3381375"/>
            <a:ext cx="8229600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ts val="60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8.2	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lee ocho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columnas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de datos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numéricos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y </a:t>
            </a:r>
            <a:r>
              <a:rPr lang="en-US" sz="2400" dirty="0" err="1">
                <a:solidFill>
                  <a:schemeClr val="tx2"/>
                </a:solidFill>
                <a:cs typeface="Times New Roman" pitchFamily="18" charset="0"/>
              </a:rPr>
              <a:t>puede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introducir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un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punto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decimal en el valor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Valor datos </a:t>
            </a:r>
            <a:r>
              <a:rPr lang="en-US" sz="2400" b="1" dirty="0" err="1">
                <a:solidFill>
                  <a:schemeClr val="tx1"/>
                </a:solidFill>
              </a:rPr>
              <a:t>planos</a:t>
            </a:r>
            <a:r>
              <a:rPr lang="en-US" sz="2400" b="1" dirty="0">
                <a:solidFill>
                  <a:schemeClr val="tx1"/>
                </a:solidFill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</a:rPr>
              <a:t>Formato</a:t>
            </a:r>
            <a:r>
              <a:rPr lang="en-US" sz="2400" b="1" dirty="0">
                <a:solidFill>
                  <a:schemeClr val="tx1"/>
                </a:solidFill>
              </a:rPr>
              <a:t> lect.      Valor datos SAS</a:t>
            </a:r>
          </a:p>
        </p:txBody>
      </p:sp>
      <p:sp>
        <p:nvSpPr>
          <p:cNvPr id="140296" name="Rectangle 18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Formatos de lectura seleccionados</a:t>
            </a:r>
          </a:p>
        </p:txBody>
      </p:sp>
      <p:grpSp>
        <p:nvGrpSpPr>
          <p:cNvPr id="140297" name="Group 19"/>
          <p:cNvGrpSpPr>
            <a:grpSpLocks/>
          </p:cNvGrpSpPr>
          <p:nvPr/>
        </p:nvGrpSpPr>
        <p:grpSpPr bwMode="auto">
          <a:xfrm>
            <a:off x="247650" y="5368925"/>
            <a:ext cx="8513763" cy="720725"/>
            <a:chOff x="156" y="3180"/>
            <a:chExt cx="5363" cy="454"/>
          </a:xfrm>
        </p:grpSpPr>
        <p:sp>
          <p:nvSpPr>
            <p:cNvPr id="140305" name="Rectangle 20"/>
            <p:cNvSpPr>
              <a:spLocks noChangeArrowheads="1"/>
            </p:cNvSpPr>
            <p:nvPr/>
          </p:nvSpPr>
          <p:spPr bwMode="auto">
            <a:xfrm>
              <a:off x="2717" y="3229"/>
              <a:ext cx="403" cy="308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>
                  <a:solidFill>
                    <a:schemeClr val="tx2"/>
                  </a:solidFill>
                </a:rPr>
                <a:t>8.2</a:t>
              </a:r>
            </a:p>
          </p:txBody>
        </p:sp>
        <p:sp>
          <p:nvSpPr>
            <p:cNvPr id="140306" name="Line 21"/>
            <p:cNvSpPr>
              <a:spLocks noChangeShapeType="1"/>
            </p:cNvSpPr>
            <p:nvPr/>
          </p:nvSpPr>
          <p:spPr bwMode="auto">
            <a:xfrm>
              <a:off x="2214" y="3370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0307" name="Line 22"/>
            <p:cNvSpPr>
              <a:spLocks noChangeShapeType="1"/>
            </p:cNvSpPr>
            <p:nvPr/>
          </p:nvSpPr>
          <p:spPr bwMode="auto">
            <a:xfrm>
              <a:off x="3275" y="3370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40308" name="Object 23"/>
            <p:cNvGraphicFramePr>
              <a:graphicFrameLocks noChangeAspect="1"/>
            </p:cNvGraphicFramePr>
            <p:nvPr/>
          </p:nvGraphicFramePr>
          <p:xfrm>
            <a:off x="156" y="3180"/>
            <a:ext cx="201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36" name="Document" r:id="rId11" imgW="3204972" imgH="723900" progId="Word.Document.8">
                    <p:embed/>
                  </p:oleObj>
                </mc:Choice>
                <mc:Fallback>
                  <p:oleObj name="Document" r:id="rId11" imgW="3204972" imgH="723900" progId="Word.Document.8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156" y="3180"/>
                          <a:ext cx="2016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09" name="Object 24"/>
            <p:cNvGraphicFramePr>
              <a:graphicFrameLocks noChangeAspect="1"/>
            </p:cNvGraphicFramePr>
            <p:nvPr/>
          </p:nvGraphicFramePr>
          <p:xfrm>
            <a:off x="3515" y="3190"/>
            <a:ext cx="200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37" name="Document" r:id="rId13" imgW="3186684" imgH="705612" progId="Word.Document.8">
                    <p:embed/>
                  </p:oleObj>
                </mc:Choice>
                <mc:Fallback>
                  <p:oleObj name="Document" r:id="rId13" imgW="3186684" imgH="705612" progId="Word.Document.8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3515" y="3190"/>
                          <a:ext cx="2004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298" name="Group 25"/>
          <p:cNvGrpSpPr>
            <a:grpSpLocks/>
          </p:cNvGrpSpPr>
          <p:nvPr/>
        </p:nvGrpSpPr>
        <p:grpSpPr bwMode="auto">
          <a:xfrm>
            <a:off x="301625" y="2576513"/>
            <a:ext cx="8534400" cy="590550"/>
            <a:chOff x="190" y="1623"/>
            <a:chExt cx="5376" cy="372"/>
          </a:xfrm>
        </p:grpSpPr>
        <p:sp>
          <p:nvSpPr>
            <p:cNvPr id="140300" name="Rectangle 26"/>
            <p:cNvSpPr>
              <a:spLocks noChangeArrowheads="1"/>
            </p:cNvSpPr>
            <p:nvPr/>
          </p:nvSpPr>
          <p:spPr bwMode="auto">
            <a:xfrm>
              <a:off x="2710" y="1674"/>
              <a:ext cx="403" cy="308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>
                  <a:solidFill>
                    <a:schemeClr val="tx2"/>
                  </a:solidFill>
                </a:rPr>
                <a:t>8.0</a:t>
              </a:r>
            </a:p>
          </p:txBody>
        </p:sp>
        <p:sp>
          <p:nvSpPr>
            <p:cNvPr id="140301" name="Line 27"/>
            <p:cNvSpPr>
              <a:spLocks noChangeShapeType="1"/>
            </p:cNvSpPr>
            <p:nvPr/>
          </p:nvSpPr>
          <p:spPr bwMode="auto">
            <a:xfrm>
              <a:off x="2198" y="1821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0302" name="Line 28"/>
            <p:cNvSpPr>
              <a:spLocks noChangeShapeType="1"/>
            </p:cNvSpPr>
            <p:nvPr/>
          </p:nvSpPr>
          <p:spPr bwMode="auto">
            <a:xfrm>
              <a:off x="3262" y="1815"/>
              <a:ext cx="288" cy="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40303" name="Object 29"/>
            <p:cNvGraphicFramePr>
              <a:graphicFrameLocks noChangeAspect="1"/>
            </p:cNvGraphicFramePr>
            <p:nvPr/>
          </p:nvGraphicFramePr>
          <p:xfrm>
            <a:off x="190" y="1623"/>
            <a:ext cx="196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38" name="Document" r:id="rId15" imgW="3139440" imgH="606552" progId="Word.Document.8">
                    <p:embed/>
                  </p:oleObj>
                </mc:Choice>
                <mc:Fallback>
                  <p:oleObj name="Document" r:id="rId15" imgW="3139440" imgH="606552" progId="Word.Document.8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190" y="1623"/>
                          <a:ext cx="196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04" name="Object 30"/>
            <p:cNvGraphicFramePr>
              <a:graphicFrameLocks noChangeAspect="1"/>
            </p:cNvGraphicFramePr>
            <p:nvPr/>
          </p:nvGraphicFramePr>
          <p:xfrm>
            <a:off x="3526" y="1623"/>
            <a:ext cx="204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39" name="Document" r:id="rId17" imgW="3253740" imgH="606552" progId="Word.Document.8">
                    <p:embed/>
                  </p:oleObj>
                </mc:Choice>
                <mc:Fallback>
                  <p:oleObj name="Document" r:id="rId17" imgW="3253740" imgH="606552" progId="Word.Document.8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4926" b="14334"/>
                        <a:stretch>
                          <a:fillRect/>
                        </a:stretch>
                      </p:blipFill>
                      <p:spPr bwMode="auto">
                        <a:xfrm>
                          <a:off x="3526" y="1623"/>
                          <a:ext cx="2040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35" y="2636912"/>
            <a:ext cx="5040560" cy="29315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Capitulo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Accesos a la información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405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8" name="Group 312"/>
          <p:cNvGrpSpPr>
            <a:grpSpLocks/>
          </p:cNvGrpSpPr>
          <p:nvPr/>
        </p:nvGrpSpPr>
        <p:grpSpPr bwMode="auto">
          <a:xfrm>
            <a:off x="2438400" y="2417763"/>
            <a:ext cx="4973638" cy="3932237"/>
            <a:chOff x="1536" y="1523"/>
            <a:chExt cx="3133" cy="2477"/>
          </a:xfrm>
        </p:grpSpPr>
        <p:sp>
          <p:nvSpPr>
            <p:cNvPr id="142342" name="Freeform 3"/>
            <p:cNvSpPr>
              <a:spLocks/>
            </p:cNvSpPr>
            <p:nvPr/>
          </p:nvSpPr>
          <p:spPr bwMode="auto">
            <a:xfrm>
              <a:off x="1681" y="2067"/>
              <a:ext cx="923" cy="699"/>
            </a:xfrm>
            <a:custGeom>
              <a:avLst/>
              <a:gdLst>
                <a:gd name="T0" fmla="*/ 0 w 4978"/>
                <a:gd name="T1" fmla="*/ 0 h 3772"/>
                <a:gd name="T2" fmla="*/ 0 w 4978"/>
                <a:gd name="T3" fmla="*/ 0 h 3772"/>
                <a:gd name="T4" fmla="*/ 0 w 4978"/>
                <a:gd name="T5" fmla="*/ 0 h 3772"/>
                <a:gd name="T6" fmla="*/ 0 w 4978"/>
                <a:gd name="T7" fmla="*/ 0 h 3772"/>
                <a:gd name="T8" fmla="*/ 0 w 4978"/>
                <a:gd name="T9" fmla="*/ 0 h 3772"/>
                <a:gd name="T10" fmla="*/ 0 w 4978"/>
                <a:gd name="T11" fmla="*/ 0 h 3772"/>
                <a:gd name="T12" fmla="*/ 0 w 4978"/>
                <a:gd name="T13" fmla="*/ 0 h 3772"/>
                <a:gd name="T14" fmla="*/ 0 w 4978"/>
                <a:gd name="T15" fmla="*/ 0 h 3772"/>
                <a:gd name="T16" fmla="*/ 0 w 4978"/>
                <a:gd name="T17" fmla="*/ 0 h 3772"/>
                <a:gd name="T18" fmla="*/ 0 w 4978"/>
                <a:gd name="T19" fmla="*/ 0 h 3772"/>
                <a:gd name="T20" fmla="*/ 0 w 4978"/>
                <a:gd name="T21" fmla="*/ 0 h 3772"/>
                <a:gd name="T22" fmla="*/ 0 w 4978"/>
                <a:gd name="T23" fmla="*/ 0 h 3772"/>
                <a:gd name="T24" fmla="*/ 0 w 4978"/>
                <a:gd name="T25" fmla="*/ 0 h 3772"/>
                <a:gd name="T26" fmla="*/ 0 w 4978"/>
                <a:gd name="T27" fmla="*/ 0 h 3772"/>
                <a:gd name="T28" fmla="*/ 0 w 4978"/>
                <a:gd name="T29" fmla="*/ 0 h 3772"/>
                <a:gd name="T30" fmla="*/ 0 w 4978"/>
                <a:gd name="T31" fmla="*/ 0 h 3772"/>
                <a:gd name="T32" fmla="*/ 0 w 4978"/>
                <a:gd name="T33" fmla="*/ 0 h 3772"/>
                <a:gd name="T34" fmla="*/ 0 w 4978"/>
                <a:gd name="T35" fmla="*/ 0 h 3772"/>
                <a:gd name="T36" fmla="*/ 0 w 4978"/>
                <a:gd name="T37" fmla="*/ 0 h 3772"/>
                <a:gd name="T38" fmla="*/ 0 w 4978"/>
                <a:gd name="T39" fmla="*/ 0 h 3772"/>
                <a:gd name="T40" fmla="*/ 0 w 4978"/>
                <a:gd name="T41" fmla="*/ 0 h 3772"/>
                <a:gd name="T42" fmla="*/ 0 w 4978"/>
                <a:gd name="T43" fmla="*/ 0 h 3772"/>
                <a:gd name="T44" fmla="*/ 0 w 4978"/>
                <a:gd name="T45" fmla="*/ 0 h 3772"/>
                <a:gd name="T46" fmla="*/ 0 w 4978"/>
                <a:gd name="T47" fmla="*/ 0 h 3772"/>
                <a:gd name="T48" fmla="*/ 0 w 4978"/>
                <a:gd name="T49" fmla="*/ 0 h 37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978" h="3772">
                  <a:moveTo>
                    <a:pt x="58" y="23"/>
                  </a:moveTo>
                  <a:lnTo>
                    <a:pt x="322" y="0"/>
                  </a:lnTo>
                  <a:lnTo>
                    <a:pt x="473" y="81"/>
                  </a:lnTo>
                  <a:lnTo>
                    <a:pt x="1403" y="196"/>
                  </a:lnTo>
                  <a:lnTo>
                    <a:pt x="1554" y="312"/>
                  </a:lnTo>
                  <a:lnTo>
                    <a:pt x="1644" y="126"/>
                  </a:lnTo>
                  <a:lnTo>
                    <a:pt x="1910" y="46"/>
                  </a:lnTo>
                  <a:lnTo>
                    <a:pt x="2036" y="93"/>
                  </a:lnTo>
                  <a:lnTo>
                    <a:pt x="3070" y="219"/>
                  </a:lnTo>
                  <a:lnTo>
                    <a:pt x="3184" y="439"/>
                  </a:lnTo>
                  <a:lnTo>
                    <a:pt x="4551" y="657"/>
                  </a:lnTo>
                  <a:lnTo>
                    <a:pt x="4735" y="657"/>
                  </a:lnTo>
                  <a:lnTo>
                    <a:pt x="4930" y="770"/>
                  </a:lnTo>
                  <a:lnTo>
                    <a:pt x="4978" y="943"/>
                  </a:lnTo>
                  <a:lnTo>
                    <a:pt x="4851" y="1161"/>
                  </a:lnTo>
                  <a:lnTo>
                    <a:pt x="4367" y="2575"/>
                  </a:lnTo>
                  <a:lnTo>
                    <a:pt x="4080" y="3668"/>
                  </a:lnTo>
                  <a:lnTo>
                    <a:pt x="3966" y="3772"/>
                  </a:lnTo>
                  <a:lnTo>
                    <a:pt x="3619" y="3714"/>
                  </a:lnTo>
                  <a:lnTo>
                    <a:pt x="2573" y="3311"/>
                  </a:lnTo>
                  <a:lnTo>
                    <a:pt x="1162" y="2898"/>
                  </a:lnTo>
                  <a:lnTo>
                    <a:pt x="805" y="2772"/>
                  </a:lnTo>
                  <a:lnTo>
                    <a:pt x="703" y="2608"/>
                  </a:lnTo>
                  <a:lnTo>
                    <a:pt x="0" y="208"/>
                  </a:lnTo>
                  <a:lnTo>
                    <a:pt x="5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43" name="Freeform 4"/>
            <p:cNvSpPr>
              <a:spLocks/>
            </p:cNvSpPr>
            <p:nvPr/>
          </p:nvSpPr>
          <p:spPr bwMode="auto">
            <a:xfrm>
              <a:off x="1832" y="2088"/>
              <a:ext cx="756" cy="664"/>
            </a:xfrm>
            <a:custGeom>
              <a:avLst/>
              <a:gdLst>
                <a:gd name="T0" fmla="*/ 0 w 4077"/>
                <a:gd name="T1" fmla="*/ 0 h 3582"/>
                <a:gd name="T2" fmla="*/ 0 w 4077"/>
                <a:gd name="T3" fmla="*/ 0 h 3582"/>
                <a:gd name="T4" fmla="*/ 0 w 4077"/>
                <a:gd name="T5" fmla="*/ 0 h 3582"/>
                <a:gd name="T6" fmla="*/ 0 w 4077"/>
                <a:gd name="T7" fmla="*/ 0 h 3582"/>
                <a:gd name="T8" fmla="*/ 0 w 4077"/>
                <a:gd name="T9" fmla="*/ 0 h 3582"/>
                <a:gd name="T10" fmla="*/ 0 w 4077"/>
                <a:gd name="T11" fmla="*/ 0 h 3582"/>
                <a:gd name="T12" fmla="*/ 0 w 4077"/>
                <a:gd name="T13" fmla="*/ 0 h 3582"/>
                <a:gd name="T14" fmla="*/ 0 w 4077"/>
                <a:gd name="T15" fmla="*/ 0 h 3582"/>
                <a:gd name="T16" fmla="*/ 0 w 4077"/>
                <a:gd name="T17" fmla="*/ 0 h 3582"/>
                <a:gd name="T18" fmla="*/ 0 w 4077"/>
                <a:gd name="T19" fmla="*/ 0 h 3582"/>
                <a:gd name="T20" fmla="*/ 0 w 4077"/>
                <a:gd name="T21" fmla="*/ 0 h 3582"/>
                <a:gd name="T22" fmla="*/ 0 w 4077"/>
                <a:gd name="T23" fmla="*/ 0 h 3582"/>
                <a:gd name="T24" fmla="*/ 0 w 4077"/>
                <a:gd name="T25" fmla="*/ 0 h 3582"/>
                <a:gd name="T26" fmla="*/ 0 w 4077"/>
                <a:gd name="T27" fmla="*/ 0 h 3582"/>
                <a:gd name="T28" fmla="*/ 0 w 4077"/>
                <a:gd name="T29" fmla="*/ 0 h 3582"/>
                <a:gd name="T30" fmla="*/ 0 w 4077"/>
                <a:gd name="T31" fmla="*/ 0 h 3582"/>
                <a:gd name="T32" fmla="*/ 0 w 4077"/>
                <a:gd name="T33" fmla="*/ 0 h 3582"/>
                <a:gd name="T34" fmla="*/ 0 w 4077"/>
                <a:gd name="T35" fmla="*/ 0 h 3582"/>
                <a:gd name="T36" fmla="*/ 0 w 4077"/>
                <a:gd name="T37" fmla="*/ 0 h 3582"/>
                <a:gd name="T38" fmla="*/ 0 w 4077"/>
                <a:gd name="T39" fmla="*/ 0 h 3582"/>
                <a:gd name="T40" fmla="*/ 0 w 4077"/>
                <a:gd name="T41" fmla="*/ 0 h 3582"/>
                <a:gd name="T42" fmla="*/ 0 w 4077"/>
                <a:gd name="T43" fmla="*/ 0 h 3582"/>
                <a:gd name="T44" fmla="*/ 0 w 4077"/>
                <a:gd name="T45" fmla="*/ 0 h 3582"/>
                <a:gd name="T46" fmla="*/ 0 w 4077"/>
                <a:gd name="T47" fmla="*/ 0 h 3582"/>
                <a:gd name="T48" fmla="*/ 0 w 4077"/>
                <a:gd name="T49" fmla="*/ 0 h 3582"/>
                <a:gd name="T50" fmla="*/ 0 w 4077"/>
                <a:gd name="T51" fmla="*/ 0 h 3582"/>
                <a:gd name="T52" fmla="*/ 0 w 4077"/>
                <a:gd name="T53" fmla="*/ 0 h 3582"/>
                <a:gd name="T54" fmla="*/ 0 w 4077"/>
                <a:gd name="T55" fmla="*/ 0 h 3582"/>
                <a:gd name="T56" fmla="*/ 0 w 4077"/>
                <a:gd name="T57" fmla="*/ 0 h 3582"/>
                <a:gd name="T58" fmla="*/ 0 w 4077"/>
                <a:gd name="T59" fmla="*/ 0 h 3582"/>
                <a:gd name="T60" fmla="*/ 0 w 4077"/>
                <a:gd name="T61" fmla="*/ 0 h 3582"/>
                <a:gd name="T62" fmla="*/ 0 w 4077"/>
                <a:gd name="T63" fmla="*/ 0 h 3582"/>
                <a:gd name="T64" fmla="*/ 0 w 4077"/>
                <a:gd name="T65" fmla="*/ 0 h 3582"/>
                <a:gd name="T66" fmla="*/ 0 w 4077"/>
                <a:gd name="T67" fmla="*/ 0 h 3582"/>
                <a:gd name="T68" fmla="*/ 0 w 4077"/>
                <a:gd name="T69" fmla="*/ 0 h 3582"/>
                <a:gd name="T70" fmla="*/ 0 w 4077"/>
                <a:gd name="T71" fmla="*/ 0 h 3582"/>
                <a:gd name="T72" fmla="*/ 0 w 4077"/>
                <a:gd name="T73" fmla="*/ 0 h 3582"/>
                <a:gd name="T74" fmla="*/ 0 w 4077"/>
                <a:gd name="T75" fmla="*/ 0 h 3582"/>
                <a:gd name="T76" fmla="*/ 0 w 4077"/>
                <a:gd name="T77" fmla="*/ 0 h 3582"/>
                <a:gd name="T78" fmla="*/ 0 w 4077"/>
                <a:gd name="T79" fmla="*/ 0 h 3582"/>
                <a:gd name="T80" fmla="*/ 0 w 4077"/>
                <a:gd name="T81" fmla="*/ 0 h 3582"/>
                <a:gd name="T82" fmla="*/ 0 w 4077"/>
                <a:gd name="T83" fmla="*/ 0 h 3582"/>
                <a:gd name="T84" fmla="*/ 0 w 4077"/>
                <a:gd name="T85" fmla="*/ 0 h 3582"/>
                <a:gd name="T86" fmla="*/ 0 w 4077"/>
                <a:gd name="T87" fmla="*/ 0 h 3582"/>
                <a:gd name="T88" fmla="*/ 0 w 4077"/>
                <a:gd name="T89" fmla="*/ 0 h 3582"/>
                <a:gd name="T90" fmla="*/ 0 w 4077"/>
                <a:gd name="T91" fmla="*/ 0 h 3582"/>
                <a:gd name="T92" fmla="*/ 0 w 4077"/>
                <a:gd name="T93" fmla="*/ 0 h 3582"/>
                <a:gd name="T94" fmla="*/ 0 w 4077"/>
                <a:gd name="T95" fmla="*/ 0 h 3582"/>
                <a:gd name="T96" fmla="*/ 0 w 4077"/>
                <a:gd name="T97" fmla="*/ 0 h 3582"/>
                <a:gd name="T98" fmla="*/ 0 w 4077"/>
                <a:gd name="T99" fmla="*/ 0 h 3582"/>
                <a:gd name="T100" fmla="*/ 0 w 4077"/>
                <a:gd name="T101" fmla="*/ 0 h 3582"/>
                <a:gd name="T102" fmla="*/ 0 w 4077"/>
                <a:gd name="T103" fmla="*/ 0 h 3582"/>
                <a:gd name="T104" fmla="*/ 0 w 4077"/>
                <a:gd name="T105" fmla="*/ 0 h 3582"/>
                <a:gd name="T106" fmla="*/ 0 w 4077"/>
                <a:gd name="T107" fmla="*/ 0 h 3582"/>
                <a:gd name="T108" fmla="*/ 0 w 4077"/>
                <a:gd name="T109" fmla="*/ 0 h 3582"/>
                <a:gd name="T110" fmla="*/ 0 w 4077"/>
                <a:gd name="T111" fmla="*/ 0 h 3582"/>
                <a:gd name="T112" fmla="*/ 0 w 4077"/>
                <a:gd name="T113" fmla="*/ 0 h 3582"/>
                <a:gd name="T114" fmla="*/ 0 w 4077"/>
                <a:gd name="T115" fmla="*/ 0 h 3582"/>
                <a:gd name="T116" fmla="*/ 0 w 4077"/>
                <a:gd name="T117" fmla="*/ 0 h 3582"/>
                <a:gd name="T118" fmla="*/ 0 w 4077"/>
                <a:gd name="T119" fmla="*/ 0 h 3582"/>
                <a:gd name="T120" fmla="*/ 0 w 4077"/>
                <a:gd name="T121" fmla="*/ 0 h 358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077" h="3582">
                  <a:moveTo>
                    <a:pt x="3868" y="1277"/>
                  </a:moveTo>
                  <a:lnTo>
                    <a:pt x="3874" y="1271"/>
                  </a:lnTo>
                  <a:lnTo>
                    <a:pt x="3879" y="1264"/>
                  </a:lnTo>
                  <a:lnTo>
                    <a:pt x="3885" y="1256"/>
                  </a:lnTo>
                  <a:lnTo>
                    <a:pt x="3890" y="1246"/>
                  </a:lnTo>
                  <a:lnTo>
                    <a:pt x="3901" y="1225"/>
                  </a:lnTo>
                  <a:lnTo>
                    <a:pt x="3911" y="1201"/>
                  </a:lnTo>
                  <a:lnTo>
                    <a:pt x="3922" y="1175"/>
                  </a:lnTo>
                  <a:lnTo>
                    <a:pt x="3932" y="1146"/>
                  </a:lnTo>
                  <a:lnTo>
                    <a:pt x="3941" y="1116"/>
                  </a:lnTo>
                  <a:lnTo>
                    <a:pt x="3951" y="1086"/>
                  </a:lnTo>
                  <a:lnTo>
                    <a:pt x="3972" y="1026"/>
                  </a:lnTo>
                  <a:lnTo>
                    <a:pt x="3991" y="969"/>
                  </a:lnTo>
                  <a:lnTo>
                    <a:pt x="4001" y="944"/>
                  </a:lnTo>
                  <a:lnTo>
                    <a:pt x="4010" y="922"/>
                  </a:lnTo>
                  <a:lnTo>
                    <a:pt x="4015" y="911"/>
                  </a:lnTo>
                  <a:lnTo>
                    <a:pt x="4020" y="901"/>
                  </a:lnTo>
                  <a:lnTo>
                    <a:pt x="4025" y="893"/>
                  </a:lnTo>
                  <a:lnTo>
                    <a:pt x="4030" y="886"/>
                  </a:lnTo>
                  <a:lnTo>
                    <a:pt x="4042" y="869"/>
                  </a:lnTo>
                  <a:lnTo>
                    <a:pt x="4052" y="852"/>
                  </a:lnTo>
                  <a:lnTo>
                    <a:pt x="4060" y="835"/>
                  </a:lnTo>
                  <a:lnTo>
                    <a:pt x="4066" y="818"/>
                  </a:lnTo>
                  <a:lnTo>
                    <a:pt x="4071" y="801"/>
                  </a:lnTo>
                  <a:lnTo>
                    <a:pt x="4075" y="783"/>
                  </a:lnTo>
                  <a:lnTo>
                    <a:pt x="4077" y="767"/>
                  </a:lnTo>
                  <a:lnTo>
                    <a:pt x="4077" y="752"/>
                  </a:lnTo>
                  <a:lnTo>
                    <a:pt x="4076" y="737"/>
                  </a:lnTo>
                  <a:lnTo>
                    <a:pt x="4074" y="723"/>
                  </a:lnTo>
                  <a:lnTo>
                    <a:pt x="4071" y="710"/>
                  </a:lnTo>
                  <a:lnTo>
                    <a:pt x="4066" y="698"/>
                  </a:lnTo>
                  <a:lnTo>
                    <a:pt x="4060" y="687"/>
                  </a:lnTo>
                  <a:lnTo>
                    <a:pt x="4053" y="678"/>
                  </a:lnTo>
                  <a:lnTo>
                    <a:pt x="4045" y="670"/>
                  </a:lnTo>
                  <a:lnTo>
                    <a:pt x="4035" y="663"/>
                  </a:lnTo>
                  <a:lnTo>
                    <a:pt x="4011" y="650"/>
                  </a:lnTo>
                  <a:lnTo>
                    <a:pt x="3987" y="638"/>
                  </a:lnTo>
                  <a:lnTo>
                    <a:pt x="3962" y="627"/>
                  </a:lnTo>
                  <a:lnTo>
                    <a:pt x="3936" y="618"/>
                  </a:lnTo>
                  <a:lnTo>
                    <a:pt x="3923" y="614"/>
                  </a:lnTo>
                  <a:lnTo>
                    <a:pt x="3909" y="611"/>
                  </a:lnTo>
                  <a:lnTo>
                    <a:pt x="3895" y="609"/>
                  </a:lnTo>
                  <a:lnTo>
                    <a:pt x="3881" y="607"/>
                  </a:lnTo>
                  <a:lnTo>
                    <a:pt x="3866" y="606"/>
                  </a:lnTo>
                  <a:lnTo>
                    <a:pt x="3851" y="605"/>
                  </a:lnTo>
                  <a:lnTo>
                    <a:pt x="3835" y="606"/>
                  </a:lnTo>
                  <a:lnTo>
                    <a:pt x="3818" y="607"/>
                  </a:lnTo>
                  <a:lnTo>
                    <a:pt x="3806" y="608"/>
                  </a:lnTo>
                  <a:lnTo>
                    <a:pt x="3788" y="607"/>
                  </a:lnTo>
                  <a:lnTo>
                    <a:pt x="3765" y="605"/>
                  </a:lnTo>
                  <a:lnTo>
                    <a:pt x="3737" y="602"/>
                  </a:lnTo>
                  <a:lnTo>
                    <a:pt x="3666" y="593"/>
                  </a:lnTo>
                  <a:lnTo>
                    <a:pt x="3581" y="580"/>
                  </a:lnTo>
                  <a:lnTo>
                    <a:pt x="3483" y="565"/>
                  </a:lnTo>
                  <a:lnTo>
                    <a:pt x="3374" y="545"/>
                  </a:lnTo>
                  <a:lnTo>
                    <a:pt x="3259" y="526"/>
                  </a:lnTo>
                  <a:lnTo>
                    <a:pt x="3140" y="505"/>
                  </a:lnTo>
                  <a:lnTo>
                    <a:pt x="3021" y="485"/>
                  </a:lnTo>
                  <a:lnTo>
                    <a:pt x="2902" y="464"/>
                  </a:lnTo>
                  <a:lnTo>
                    <a:pt x="2788" y="445"/>
                  </a:lnTo>
                  <a:lnTo>
                    <a:pt x="2681" y="428"/>
                  </a:lnTo>
                  <a:lnTo>
                    <a:pt x="2585" y="412"/>
                  </a:lnTo>
                  <a:lnTo>
                    <a:pt x="2502" y="401"/>
                  </a:lnTo>
                  <a:lnTo>
                    <a:pt x="2466" y="396"/>
                  </a:lnTo>
                  <a:lnTo>
                    <a:pt x="2435" y="393"/>
                  </a:lnTo>
                  <a:lnTo>
                    <a:pt x="2409" y="391"/>
                  </a:lnTo>
                  <a:lnTo>
                    <a:pt x="2388" y="390"/>
                  </a:lnTo>
                  <a:lnTo>
                    <a:pt x="2381" y="389"/>
                  </a:lnTo>
                  <a:lnTo>
                    <a:pt x="2375" y="387"/>
                  </a:lnTo>
                  <a:lnTo>
                    <a:pt x="2368" y="384"/>
                  </a:lnTo>
                  <a:lnTo>
                    <a:pt x="2361" y="381"/>
                  </a:lnTo>
                  <a:lnTo>
                    <a:pt x="2355" y="376"/>
                  </a:lnTo>
                  <a:lnTo>
                    <a:pt x="2348" y="371"/>
                  </a:lnTo>
                  <a:lnTo>
                    <a:pt x="2340" y="365"/>
                  </a:lnTo>
                  <a:lnTo>
                    <a:pt x="2334" y="358"/>
                  </a:lnTo>
                  <a:lnTo>
                    <a:pt x="2321" y="342"/>
                  </a:lnTo>
                  <a:lnTo>
                    <a:pt x="2308" y="325"/>
                  </a:lnTo>
                  <a:lnTo>
                    <a:pt x="2295" y="307"/>
                  </a:lnTo>
                  <a:lnTo>
                    <a:pt x="2282" y="286"/>
                  </a:lnTo>
                  <a:lnTo>
                    <a:pt x="2257" y="248"/>
                  </a:lnTo>
                  <a:lnTo>
                    <a:pt x="2232" y="213"/>
                  </a:lnTo>
                  <a:lnTo>
                    <a:pt x="2220" y="198"/>
                  </a:lnTo>
                  <a:lnTo>
                    <a:pt x="2207" y="185"/>
                  </a:lnTo>
                  <a:lnTo>
                    <a:pt x="2201" y="180"/>
                  </a:lnTo>
                  <a:lnTo>
                    <a:pt x="2195" y="175"/>
                  </a:lnTo>
                  <a:lnTo>
                    <a:pt x="2189" y="171"/>
                  </a:lnTo>
                  <a:lnTo>
                    <a:pt x="2183" y="169"/>
                  </a:lnTo>
                  <a:lnTo>
                    <a:pt x="2169" y="164"/>
                  </a:lnTo>
                  <a:lnTo>
                    <a:pt x="2153" y="160"/>
                  </a:lnTo>
                  <a:lnTo>
                    <a:pt x="2134" y="155"/>
                  </a:lnTo>
                  <a:lnTo>
                    <a:pt x="2114" y="151"/>
                  </a:lnTo>
                  <a:lnTo>
                    <a:pt x="2066" y="142"/>
                  </a:lnTo>
                  <a:lnTo>
                    <a:pt x="2013" y="133"/>
                  </a:lnTo>
                  <a:lnTo>
                    <a:pt x="1955" y="125"/>
                  </a:lnTo>
                  <a:lnTo>
                    <a:pt x="1892" y="116"/>
                  </a:lnTo>
                  <a:lnTo>
                    <a:pt x="1828" y="109"/>
                  </a:lnTo>
                  <a:lnTo>
                    <a:pt x="1762" y="101"/>
                  </a:lnTo>
                  <a:lnTo>
                    <a:pt x="1697" y="95"/>
                  </a:lnTo>
                  <a:lnTo>
                    <a:pt x="1632" y="89"/>
                  </a:lnTo>
                  <a:lnTo>
                    <a:pt x="1571" y="84"/>
                  </a:lnTo>
                  <a:lnTo>
                    <a:pt x="1513" y="79"/>
                  </a:lnTo>
                  <a:lnTo>
                    <a:pt x="1461" y="76"/>
                  </a:lnTo>
                  <a:lnTo>
                    <a:pt x="1415" y="73"/>
                  </a:lnTo>
                  <a:lnTo>
                    <a:pt x="1376" y="72"/>
                  </a:lnTo>
                  <a:lnTo>
                    <a:pt x="1347" y="71"/>
                  </a:lnTo>
                  <a:lnTo>
                    <a:pt x="1327" y="71"/>
                  </a:lnTo>
                  <a:lnTo>
                    <a:pt x="1309" y="69"/>
                  </a:lnTo>
                  <a:lnTo>
                    <a:pt x="1291" y="67"/>
                  </a:lnTo>
                  <a:lnTo>
                    <a:pt x="1274" y="63"/>
                  </a:lnTo>
                  <a:lnTo>
                    <a:pt x="1256" y="59"/>
                  </a:lnTo>
                  <a:lnTo>
                    <a:pt x="1241" y="54"/>
                  </a:lnTo>
                  <a:lnTo>
                    <a:pt x="1225" y="49"/>
                  </a:lnTo>
                  <a:lnTo>
                    <a:pt x="1210" y="43"/>
                  </a:lnTo>
                  <a:lnTo>
                    <a:pt x="1181" y="32"/>
                  </a:lnTo>
                  <a:lnTo>
                    <a:pt x="1150" y="20"/>
                  </a:lnTo>
                  <a:lnTo>
                    <a:pt x="1134" y="15"/>
                  </a:lnTo>
                  <a:lnTo>
                    <a:pt x="1117" y="10"/>
                  </a:lnTo>
                  <a:lnTo>
                    <a:pt x="1100" y="5"/>
                  </a:lnTo>
                  <a:lnTo>
                    <a:pt x="1082" y="1"/>
                  </a:lnTo>
                  <a:lnTo>
                    <a:pt x="1067" y="0"/>
                  </a:lnTo>
                  <a:lnTo>
                    <a:pt x="1050" y="0"/>
                  </a:lnTo>
                  <a:lnTo>
                    <a:pt x="1031" y="1"/>
                  </a:lnTo>
                  <a:lnTo>
                    <a:pt x="1011" y="3"/>
                  </a:lnTo>
                  <a:lnTo>
                    <a:pt x="971" y="6"/>
                  </a:lnTo>
                  <a:lnTo>
                    <a:pt x="936" y="8"/>
                  </a:lnTo>
                  <a:lnTo>
                    <a:pt x="932" y="9"/>
                  </a:lnTo>
                  <a:lnTo>
                    <a:pt x="928" y="11"/>
                  </a:lnTo>
                  <a:lnTo>
                    <a:pt x="924" y="14"/>
                  </a:lnTo>
                  <a:lnTo>
                    <a:pt x="919" y="18"/>
                  </a:lnTo>
                  <a:lnTo>
                    <a:pt x="908" y="30"/>
                  </a:lnTo>
                  <a:lnTo>
                    <a:pt x="896" y="45"/>
                  </a:lnTo>
                  <a:lnTo>
                    <a:pt x="884" y="65"/>
                  </a:lnTo>
                  <a:lnTo>
                    <a:pt x="870" y="85"/>
                  </a:lnTo>
                  <a:lnTo>
                    <a:pt x="856" y="108"/>
                  </a:lnTo>
                  <a:lnTo>
                    <a:pt x="842" y="131"/>
                  </a:lnTo>
                  <a:lnTo>
                    <a:pt x="816" y="180"/>
                  </a:lnTo>
                  <a:lnTo>
                    <a:pt x="793" y="224"/>
                  </a:lnTo>
                  <a:lnTo>
                    <a:pt x="775" y="259"/>
                  </a:lnTo>
                  <a:lnTo>
                    <a:pt x="765" y="281"/>
                  </a:lnTo>
                  <a:lnTo>
                    <a:pt x="754" y="313"/>
                  </a:lnTo>
                  <a:lnTo>
                    <a:pt x="742" y="348"/>
                  </a:lnTo>
                  <a:lnTo>
                    <a:pt x="730" y="386"/>
                  </a:lnTo>
                  <a:lnTo>
                    <a:pt x="719" y="425"/>
                  </a:lnTo>
                  <a:lnTo>
                    <a:pt x="709" y="460"/>
                  </a:lnTo>
                  <a:lnTo>
                    <a:pt x="701" y="491"/>
                  </a:lnTo>
                  <a:lnTo>
                    <a:pt x="694" y="513"/>
                  </a:lnTo>
                  <a:lnTo>
                    <a:pt x="690" y="526"/>
                  </a:lnTo>
                  <a:lnTo>
                    <a:pt x="673" y="573"/>
                  </a:lnTo>
                  <a:lnTo>
                    <a:pt x="643" y="652"/>
                  </a:lnTo>
                  <a:lnTo>
                    <a:pt x="602" y="758"/>
                  </a:lnTo>
                  <a:lnTo>
                    <a:pt x="552" y="887"/>
                  </a:lnTo>
                  <a:lnTo>
                    <a:pt x="496" y="1033"/>
                  </a:lnTo>
                  <a:lnTo>
                    <a:pt x="435" y="1194"/>
                  </a:lnTo>
                  <a:lnTo>
                    <a:pt x="372" y="1363"/>
                  </a:lnTo>
                  <a:lnTo>
                    <a:pt x="307" y="1537"/>
                  </a:lnTo>
                  <a:lnTo>
                    <a:pt x="244" y="1710"/>
                  </a:lnTo>
                  <a:lnTo>
                    <a:pt x="184" y="1877"/>
                  </a:lnTo>
                  <a:lnTo>
                    <a:pt x="156" y="1958"/>
                  </a:lnTo>
                  <a:lnTo>
                    <a:pt x="129" y="2036"/>
                  </a:lnTo>
                  <a:lnTo>
                    <a:pt x="105" y="2110"/>
                  </a:lnTo>
                  <a:lnTo>
                    <a:pt x="82" y="2180"/>
                  </a:lnTo>
                  <a:lnTo>
                    <a:pt x="61" y="2245"/>
                  </a:lnTo>
                  <a:lnTo>
                    <a:pt x="43" y="2306"/>
                  </a:lnTo>
                  <a:lnTo>
                    <a:pt x="28" y="2359"/>
                  </a:lnTo>
                  <a:lnTo>
                    <a:pt x="16" y="2407"/>
                  </a:lnTo>
                  <a:lnTo>
                    <a:pt x="7" y="2448"/>
                  </a:lnTo>
                  <a:lnTo>
                    <a:pt x="1" y="2480"/>
                  </a:lnTo>
                  <a:lnTo>
                    <a:pt x="0" y="2505"/>
                  </a:lnTo>
                  <a:lnTo>
                    <a:pt x="2" y="2522"/>
                  </a:lnTo>
                  <a:lnTo>
                    <a:pt x="5" y="2529"/>
                  </a:lnTo>
                  <a:lnTo>
                    <a:pt x="9" y="2536"/>
                  </a:lnTo>
                  <a:lnTo>
                    <a:pt x="15" y="2541"/>
                  </a:lnTo>
                  <a:lnTo>
                    <a:pt x="20" y="2547"/>
                  </a:lnTo>
                  <a:lnTo>
                    <a:pt x="33" y="2557"/>
                  </a:lnTo>
                  <a:lnTo>
                    <a:pt x="46" y="2568"/>
                  </a:lnTo>
                  <a:lnTo>
                    <a:pt x="63" y="2582"/>
                  </a:lnTo>
                  <a:lnTo>
                    <a:pt x="78" y="2594"/>
                  </a:lnTo>
                  <a:lnTo>
                    <a:pt x="94" y="2606"/>
                  </a:lnTo>
                  <a:lnTo>
                    <a:pt x="110" y="2617"/>
                  </a:lnTo>
                  <a:lnTo>
                    <a:pt x="126" y="2626"/>
                  </a:lnTo>
                  <a:lnTo>
                    <a:pt x="142" y="2635"/>
                  </a:lnTo>
                  <a:lnTo>
                    <a:pt x="158" y="2644"/>
                  </a:lnTo>
                  <a:lnTo>
                    <a:pt x="174" y="2651"/>
                  </a:lnTo>
                  <a:lnTo>
                    <a:pt x="191" y="2658"/>
                  </a:lnTo>
                  <a:lnTo>
                    <a:pt x="209" y="2663"/>
                  </a:lnTo>
                  <a:lnTo>
                    <a:pt x="225" y="2668"/>
                  </a:lnTo>
                  <a:lnTo>
                    <a:pt x="242" y="2673"/>
                  </a:lnTo>
                  <a:lnTo>
                    <a:pt x="275" y="2680"/>
                  </a:lnTo>
                  <a:lnTo>
                    <a:pt x="309" y="2686"/>
                  </a:lnTo>
                  <a:lnTo>
                    <a:pt x="330" y="2689"/>
                  </a:lnTo>
                  <a:lnTo>
                    <a:pt x="353" y="2691"/>
                  </a:lnTo>
                  <a:lnTo>
                    <a:pt x="375" y="2693"/>
                  </a:lnTo>
                  <a:lnTo>
                    <a:pt x="397" y="2694"/>
                  </a:lnTo>
                  <a:lnTo>
                    <a:pt x="418" y="2696"/>
                  </a:lnTo>
                  <a:lnTo>
                    <a:pt x="439" y="2699"/>
                  </a:lnTo>
                  <a:lnTo>
                    <a:pt x="449" y="2701"/>
                  </a:lnTo>
                  <a:lnTo>
                    <a:pt x="459" y="2703"/>
                  </a:lnTo>
                  <a:lnTo>
                    <a:pt x="469" y="2706"/>
                  </a:lnTo>
                  <a:lnTo>
                    <a:pt x="479" y="2709"/>
                  </a:lnTo>
                  <a:lnTo>
                    <a:pt x="513" y="2725"/>
                  </a:lnTo>
                  <a:lnTo>
                    <a:pt x="549" y="2740"/>
                  </a:lnTo>
                  <a:lnTo>
                    <a:pt x="584" y="2755"/>
                  </a:lnTo>
                  <a:lnTo>
                    <a:pt x="621" y="2771"/>
                  </a:lnTo>
                  <a:lnTo>
                    <a:pt x="657" y="2784"/>
                  </a:lnTo>
                  <a:lnTo>
                    <a:pt x="693" y="2796"/>
                  </a:lnTo>
                  <a:lnTo>
                    <a:pt x="711" y="2801"/>
                  </a:lnTo>
                  <a:lnTo>
                    <a:pt x="730" y="2806"/>
                  </a:lnTo>
                  <a:lnTo>
                    <a:pt x="749" y="2810"/>
                  </a:lnTo>
                  <a:lnTo>
                    <a:pt x="767" y="2814"/>
                  </a:lnTo>
                  <a:lnTo>
                    <a:pt x="801" y="2820"/>
                  </a:lnTo>
                  <a:lnTo>
                    <a:pt x="836" y="2828"/>
                  </a:lnTo>
                  <a:lnTo>
                    <a:pt x="870" y="2835"/>
                  </a:lnTo>
                  <a:lnTo>
                    <a:pt x="904" y="2843"/>
                  </a:lnTo>
                  <a:lnTo>
                    <a:pt x="970" y="2860"/>
                  </a:lnTo>
                  <a:lnTo>
                    <a:pt x="1036" y="2879"/>
                  </a:lnTo>
                  <a:lnTo>
                    <a:pt x="1100" y="2899"/>
                  </a:lnTo>
                  <a:lnTo>
                    <a:pt x="1165" y="2919"/>
                  </a:lnTo>
                  <a:lnTo>
                    <a:pt x="1228" y="2940"/>
                  </a:lnTo>
                  <a:lnTo>
                    <a:pt x="1293" y="2962"/>
                  </a:lnTo>
                  <a:lnTo>
                    <a:pt x="1356" y="2983"/>
                  </a:lnTo>
                  <a:lnTo>
                    <a:pt x="1420" y="3006"/>
                  </a:lnTo>
                  <a:lnTo>
                    <a:pt x="1483" y="3027"/>
                  </a:lnTo>
                  <a:lnTo>
                    <a:pt x="1548" y="3047"/>
                  </a:lnTo>
                  <a:lnTo>
                    <a:pt x="1613" y="3067"/>
                  </a:lnTo>
                  <a:lnTo>
                    <a:pt x="1679" y="3085"/>
                  </a:lnTo>
                  <a:lnTo>
                    <a:pt x="1746" y="3102"/>
                  </a:lnTo>
                  <a:lnTo>
                    <a:pt x="1814" y="3117"/>
                  </a:lnTo>
                  <a:lnTo>
                    <a:pt x="1837" y="3123"/>
                  </a:lnTo>
                  <a:lnTo>
                    <a:pt x="1871" y="3136"/>
                  </a:lnTo>
                  <a:lnTo>
                    <a:pt x="1916" y="3151"/>
                  </a:lnTo>
                  <a:lnTo>
                    <a:pt x="1970" y="3170"/>
                  </a:lnTo>
                  <a:lnTo>
                    <a:pt x="2031" y="3193"/>
                  </a:lnTo>
                  <a:lnTo>
                    <a:pt x="2098" y="3217"/>
                  </a:lnTo>
                  <a:lnTo>
                    <a:pt x="2167" y="3243"/>
                  </a:lnTo>
                  <a:lnTo>
                    <a:pt x="2240" y="3271"/>
                  </a:lnTo>
                  <a:lnTo>
                    <a:pt x="2311" y="3299"/>
                  </a:lnTo>
                  <a:lnTo>
                    <a:pt x="2382" y="3326"/>
                  </a:lnTo>
                  <a:lnTo>
                    <a:pt x="2449" y="3352"/>
                  </a:lnTo>
                  <a:lnTo>
                    <a:pt x="2513" y="3377"/>
                  </a:lnTo>
                  <a:lnTo>
                    <a:pt x="2568" y="3399"/>
                  </a:lnTo>
                  <a:lnTo>
                    <a:pt x="2617" y="3418"/>
                  </a:lnTo>
                  <a:lnTo>
                    <a:pt x="2654" y="3433"/>
                  </a:lnTo>
                  <a:lnTo>
                    <a:pt x="2680" y="3443"/>
                  </a:lnTo>
                  <a:lnTo>
                    <a:pt x="2728" y="3464"/>
                  </a:lnTo>
                  <a:lnTo>
                    <a:pt x="2778" y="3484"/>
                  </a:lnTo>
                  <a:lnTo>
                    <a:pt x="2826" y="3505"/>
                  </a:lnTo>
                  <a:lnTo>
                    <a:pt x="2875" y="3524"/>
                  </a:lnTo>
                  <a:lnTo>
                    <a:pt x="2925" y="3541"/>
                  </a:lnTo>
                  <a:lnTo>
                    <a:pt x="2975" y="3557"/>
                  </a:lnTo>
                  <a:lnTo>
                    <a:pt x="3000" y="3564"/>
                  </a:lnTo>
                  <a:lnTo>
                    <a:pt x="3026" y="3570"/>
                  </a:lnTo>
                  <a:lnTo>
                    <a:pt x="3052" y="3576"/>
                  </a:lnTo>
                  <a:lnTo>
                    <a:pt x="3078" y="3581"/>
                  </a:lnTo>
                  <a:lnTo>
                    <a:pt x="3091" y="3582"/>
                  </a:lnTo>
                  <a:lnTo>
                    <a:pt x="3106" y="3582"/>
                  </a:lnTo>
                  <a:lnTo>
                    <a:pt x="3122" y="3581"/>
                  </a:lnTo>
                  <a:lnTo>
                    <a:pt x="3138" y="3578"/>
                  </a:lnTo>
                  <a:lnTo>
                    <a:pt x="3145" y="3576"/>
                  </a:lnTo>
                  <a:lnTo>
                    <a:pt x="3153" y="3574"/>
                  </a:lnTo>
                  <a:lnTo>
                    <a:pt x="3160" y="3570"/>
                  </a:lnTo>
                  <a:lnTo>
                    <a:pt x="3165" y="3566"/>
                  </a:lnTo>
                  <a:lnTo>
                    <a:pt x="3170" y="3562"/>
                  </a:lnTo>
                  <a:lnTo>
                    <a:pt x="3173" y="3556"/>
                  </a:lnTo>
                  <a:lnTo>
                    <a:pt x="3176" y="3550"/>
                  </a:lnTo>
                  <a:lnTo>
                    <a:pt x="3176" y="3543"/>
                  </a:lnTo>
                  <a:lnTo>
                    <a:pt x="3179" y="3528"/>
                  </a:lnTo>
                  <a:lnTo>
                    <a:pt x="3185" y="3500"/>
                  </a:lnTo>
                  <a:lnTo>
                    <a:pt x="3195" y="3459"/>
                  </a:lnTo>
                  <a:lnTo>
                    <a:pt x="3209" y="3408"/>
                  </a:lnTo>
                  <a:lnTo>
                    <a:pt x="3225" y="3349"/>
                  </a:lnTo>
                  <a:lnTo>
                    <a:pt x="3243" y="3284"/>
                  </a:lnTo>
                  <a:lnTo>
                    <a:pt x="3263" y="3214"/>
                  </a:lnTo>
                  <a:lnTo>
                    <a:pt x="3283" y="3141"/>
                  </a:lnTo>
                  <a:lnTo>
                    <a:pt x="3305" y="3067"/>
                  </a:lnTo>
                  <a:lnTo>
                    <a:pt x="3327" y="2993"/>
                  </a:lnTo>
                  <a:lnTo>
                    <a:pt x="3347" y="2922"/>
                  </a:lnTo>
                  <a:lnTo>
                    <a:pt x="3366" y="2855"/>
                  </a:lnTo>
                  <a:lnTo>
                    <a:pt x="3384" y="2795"/>
                  </a:lnTo>
                  <a:lnTo>
                    <a:pt x="3399" y="2742"/>
                  </a:lnTo>
                  <a:lnTo>
                    <a:pt x="3412" y="2699"/>
                  </a:lnTo>
                  <a:lnTo>
                    <a:pt x="3422" y="2668"/>
                  </a:lnTo>
                  <a:lnTo>
                    <a:pt x="3441" y="2599"/>
                  </a:lnTo>
                  <a:lnTo>
                    <a:pt x="3459" y="2533"/>
                  </a:lnTo>
                  <a:lnTo>
                    <a:pt x="3475" y="2467"/>
                  </a:lnTo>
                  <a:lnTo>
                    <a:pt x="3492" y="2403"/>
                  </a:lnTo>
                  <a:lnTo>
                    <a:pt x="3510" y="2337"/>
                  </a:lnTo>
                  <a:lnTo>
                    <a:pt x="3530" y="2272"/>
                  </a:lnTo>
                  <a:lnTo>
                    <a:pt x="3541" y="2237"/>
                  </a:lnTo>
                  <a:lnTo>
                    <a:pt x="3552" y="2204"/>
                  </a:lnTo>
                  <a:lnTo>
                    <a:pt x="3566" y="2170"/>
                  </a:lnTo>
                  <a:lnTo>
                    <a:pt x="3580" y="2134"/>
                  </a:lnTo>
                  <a:lnTo>
                    <a:pt x="3600" y="2083"/>
                  </a:lnTo>
                  <a:lnTo>
                    <a:pt x="3622" y="2024"/>
                  </a:lnTo>
                  <a:lnTo>
                    <a:pt x="3646" y="1960"/>
                  </a:lnTo>
                  <a:lnTo>
                    <a:pt x="3670" y="1891"/>
                  </a:lnTo>
                  <a:lnTo>
                    <a:pt x="3695" y="1821"/>
                  </a:lnTo>
                  <a:lnTo>
                    <a:pt x="3719" y="1749"/>
                  </a:lnTo>
                  <a:lnTo>
                    <a:pt x="3743" y="1679"/>
                  </a:lnTo>
                  <a:lnTo>
                    <a:pt x="3766" y="1609"/>
                  </a:lnTo>
                  <a:lnTo>
                    <a:pt x="3787" y="1542"/>
                  </a:lnTo>
                  <a:lnTo>
                    <a:pt x="3807" y="1480"/>
                  </a:lnTo>
                  <a:lnTo>
                    <a:pt x="3826" y="1424"/>
                  </a:lnTo>
                  <a:lnTo>
                    <a:pt x="3841" y="1374"/>
                  </a:lnTo>
                  <a:lnTo>
                    <a:pt x="3853" y="1334"/>
                  </a:lnTo>
                  <a:lnTo>
                    <a:pt x="3862" y="1304"/>
                  </a:lnTo>
                  <a:lnTo>
                    <a:pt x="3867" y="1285"/>
                  </a:lnTo>
                  <a:lnTo>
                    <a:pt x="3868" y="127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44" name="Freeform 5"/>
            <p:cNvSpPr>
              <a:spLocks/>
            </p:cNvSpPr>
            <p:nvPr/>
          </p:nvSpPr>
          <p:spPr bwMode="auto">
            <a:xfrm>
              <a:off x="1852" y="2109"/>
              <a:ext cx="708" cy="616"/>
            </a:xfrm>
            <a:custGeom>
              <a:avLst/>
              <a:gdLst>
                <a:gd name="T0" fmla="*/ 0 w 3823"/>
                <a:gd name="T1" fmla="*/ 0 h 3322"/>
                <a:gd name="T2" fmla="*/ 0 w 3823"/>
                <a:gd name="T3" fmla="*/ 0 h 3322"/>
                <a:gd name="T4" fmla="*/ 0 w 3823"/>
                <a:gd name="T5" fmla="*/ 0 h 3322"/>
                <a:gd name="T6" fmla="*/ 0 w 3823"/>
                <a:gd name="T7" fmla="*/ 0 h 3322"/>
                <a:gd name="T8" fmla="*/ 0 w 3823"/>
                <a:gd name="T9" fmla="*/ 0 h 3322"/>
                <a:gd name="T10" fmla="*/ 0 w 3823"/>
                <a:gd name="T11" fmla="*/ 0 h 3322"/>
                <a:gd name="T12" fmla="*/ 0 w 3823"/>
                <a:gd name="T13" fmla="*/ 0 h 3322"/>
                <a:gd name="T14" fmla="*/ 0 w 3823"/>
                <a:gd name="T15" fmla="*/ 0 h 3322"/>
                <a:gd name="T16" fmla="*/ 0 w 3823"/>
                <a:gd name="T17" fmla="*/ 0 h 3322"/>
                <a:gd name="T18" fmla="*/ 0 w 3823"/>
                <a:gd name="T19" fmla="*/ 0 h 3322"/>
                <a:gd name="T20" fmla="*/ 0 w 3823"/>
                <a:gd name="T21" fmla="*/ 0 h 3322"/>
                <a:gd name="T22" fmla="*/ 0 w 3823"/>
                <a:gd name="T23" fmla="*/ 0 h 3322"/>
                <a:gd name="T24" fmla="*/ 0 w 3823"/>
                <a:gd name="T25" fmla="*/ 0 h 3322"/>
                <a:gd name="T26" fmla="*/ 0 w 3823"/>
                <a:gd name="T27" fmla="*/ 0 h 3322"/>
                <a:gd name="T28" fmla="*/ 0 w 3823"/>
                <a:gd name="T29" fmla="*/ 0 h 3322"/>
                <a:gd name="T30" fmla="*/ 0 w 3823"/>
                <a:gd name="T31" fmla="*/ 0 h 3322"/>
                <a:gd name="T32" fmla="*/ 0 w 3823"/>
                <a:gd name="T33" fmla="*/ 0 h 3322"/>
                <a:gd name="T34" fmla="*/ 0 w 3823"/>
                <a:gd name="T35" fmla="*/ 0 h 3322"/>
                <a:gd name="T36" fmla="*/ 0 w 3823"/>
                <a:gd name="T37" fmla="*/ 0 h 3322"/>
                <a:gd name="T38" fmla="*/ 0 w 3823"/>
                <a:gd name="T39" fmla="*/ 0 h 3322"/>
                <a:gd name="T40" fmla="*/ 0 w 3823"/>
                <a:gd name="T41" fmla="*/ 0 h 3322"/>
                <a:gd name="T42" fmla="*/ 0 w 3823"/>
                <a:gd name="T43" fmla="*/ 0 h 3322"/>
                <a:gd name="T44" fmla="*/ 0 w 3823"/>
                <a:gd name="T45" fmla="*/ 0 h 3322"/>
                <a:gd name="T46" fmla="*/ 0 w 3823"/>
                <a:gd name="T47" fmla="*/ 0 h 3322"/>
                <a:gd name="T48" fmla="*/ 0 w 3823"/>
                <a:gd name="T49" fmla="*/ 0 h 3322"/>
                <a:gd name="T50" fmla="*/ 0 w 3823"/>
                <a:gd name="T51" fmla="*/ 0 h 3322"/>
                <a:gd name="T52" fmla="*/ 0 w 3823"/>
                <a:gd name="T53" fmla="*/ 0 h 3322"/>
                <a:gd name="T54" fmla="*/ 0 w 3823"/>
                <a:gd name="T55" fmla="*/ 0 h 3322"/>
                <a:gd name="T56" fmla="*/ 0 w 3823"/>
                <a:gd name="T57" fmla="*/ 0 h 3322"/>
                <a:gd name="T58" fmla="*/ 0 w 3823"/>
                <a:gd name="T59" fmla="*/ 0 h 3322"/>
                <a:gd name="T60" fmla="*/ 0 w 3823"/>
                <a:gd name="T61" fmla="*/ 0 h 3322"/>
                <a:gd name="T62" fmla="*/ 0 w 3823"/>
                <a:gd name="T63" fmla="*/ 0 h 3322"/>
                <a:gd name="T64" fmla="*/ 0 w 3823"/>
                <a:gd name="T65" fmla="*/ 0 h 3322"/>
                <a:gd name="T66" fmla="*/ 0 w 3823"/>
                <a:gd name="T67" fmla="*/ 0 h 3322"/>
                <a:gd name="T68" fmla="*/ 0 w 3823"/>
                <a:gd name="T69" fmla="*/ 0 h 3322"/>
                <a:gd name="T70" fmla="*/ 0 w 3823"/>
                <a:gd name="T71" fmla="*/ 0 h 3322"/>
                <a:gd name="T72" fmla="*/ 0 w 3823"/>
                <a:gd name="T73" fmla="*/ 0 h 3322"/>
                <a:gd name="T74" fmla="*/ 0 w 3823"/>
                <a:gd name="T75" fmla="*/ 0 h 3322"/>
                <a:gd name="T76" fmla="*/ 0 w 3823"/>
                <a:gd name="T77" fmla="*/ 0 h 3322"/>
                <a:gd name="T78" fmla="*/ 0 w 3823"/>
                <a:gd name="T79" fmla="*/ 0 h 3322"/>
                <a:gd name="T80" fmla="*/ 0 w 3823"/>
                <a:gd name="T81" fmla="*/ 0 h 3322"/>
                <a:gd name="T82" fmla="*/ 0 w 3823"/>
                <a:gd name="T83" fmla="*/ 0 h 3322"/>
                <a:gd name="T84" fmla="*/ 0 w 3823"/>
                <a:gd name="T85" fmla="*/ 0 h 3322"/>
                <a:gd name="T86" fmla="*/ 0 w 3823"/>
                <a:gd name="T87" fmla="*/ 0 h 3322"/>
                <a:gd name="T88" fmla="*/ 0 w 3823"/>
                <a:gd name="T89" fmla="*/ 0 h 3322"/>
                <a:gd name="T90" fmla="*/ 0 w 3823"/>
                <a:gd name="T91" fmla="*/ 0 h 3322"/>
                <a:gd name="T92" fmla="*/ 0 w 3823"/>
                <a:gd name="T93" fmla="*/ 0 h 3322"/>
                <a:gd name="T94" fmla="*/ 0 w 3823"/>
                <a:gd name="T95" fmla="*/ 0 h 3322"/>
                <a:gd name="T96" fmla="*/ 0 w 3823"/>
                <a:gd name="T97" fmla="*/ 0 h 3322"/>
                <a:gd name="T98" fmla="*/ 0 w 3823"/>
                <a:gd name="T99" fmla="*/ 0 h 3322"/>
                <a:gd name="T100" fmla="*/ 0 w 3823"/>
                <a:gd name="T101" fmla="*/ 0 h 3322"/>
                <a:gd name="T102" fmla="*/ 0 w 3823"/>
                <a:gd name="T103" fmla="*/ 0 h 3322"/>
                <a:gd name="T104" fmla="*/ 0 w 3823"/>
                <a:gd name="T105" fmla="*/ 0 h 3322"/>
                <a:gd name="T106" fmla="*/ 0 w 3823"/>
                <a:gd name="T107" fmla="*/ 0 h 3322"/>
                <a:gd name="T108" fmla="*/ 0 w 3823"/>
                <a:gd name="T109" fmla="*/ 0 h 3322"/>
                <a:gd name="T110" fmla="*/ 0 w 3823"/>
                <a:gd name="T111" fmla="*/ 0 h 3322"/>
                <a:gd name="T112" fmla="*/ 0 w 3823"/>
                <a:gd name="T113" fmla="*/ 0 h 3322"/>
                <a:gd name="T114" fmla="*/ 0 w 3823"/>
                <a:gd name="T115" fmla="*/ 0 h 3322"/>
                <a:gd name="T116" fmla="*/ 0 w 3823"/>
                <a:gd name="T117" fmla="*/ 0 h 3322"/>
                <a:gd name="T118" fmla="*/ 0 w 3823"/>
                <a:gd name="T119" fmla="*/ 0 h 3322"/>
                <a:gd name="T120" fmla="*/ 0 w 3823"/>
                <a:gd name="T121" fmla="*/ 0 h 332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823" h="3322">
                  <a:moveTo>
                    <a:pt x="3606" y="1228"/>
                  </a:moveTo>
                  <a:lnTo>
                    <a:pt x="3611" y="1222"/>
                  </a:lnTo>
                  <a:lnTo>
                    <a:pt x="3616" y="1216"/>
                  </a:lnTo>
                  <a:lnTo>
                    <a:pt x="3621" y="1208"/>
                  </a:lnTo>
                  <a:lnTo>
                    <a:pt x="3626" y="1200"/>
                  </a:lnTo>
                  <a:lnTo>
                    <a:pt x="3636" y="1181"/>
                  </a:lnTo>
                  <a:lnTo>
                    <a:pt x="3646" y="1158"/>
                  </a:lnTo>
                  <a:lnTo>
                    <a:pt x="3655" y="1134"/>
                  </a:lnTo>
                  <a:lnTo>
                    <a:pt x="3664" y="1109"/>
                  </a:lnTo>
                  <a:lnTo>
                    <a:pt x="3673" y="1082"/>
                  </a:lnTo>
                  <a:lnTo>
                    <a:pt x="3682" y="1054"/>
                  </a:lnTo>
                  <a:lnTo>
                    <a:pt x="3700" y="999"/>
                  </a:lnTo>
                  <a:lnTo>
                    <a:pt x="3718" y="948"/>
                  </a:lnTo>
                  <a:lnTo>
                    <a:pt x="3727" y="924"/>
                  </a:lnTo>
                  <a:lnTo>
                    <a:pt x="3736" y="903"/>
                  </a:lnTo>
                  <a:lnTo>
                    <a:pt x="3744" y="885"/>
                  </a:lnTo>
                  <a:lnTo>
                    <a:pt x="3753" y="871"/>
                  </a:lnTo>
                  <a:lnTo>
                    <a:pt x="3764" y="856"/>
                  </a:lnTo>
                  <a:lnTo>
                    <a:pt x="3775" y="840"/>
                  </a:lnTo>
                  <a:lnTo>
                    <a:pt x="3784" y="823"/>
                  </a:lnTo>
                  <a:lnTo>
                    <a:pt x="3793" y="807"/>
                  </a:lnTo>
                  <a:lnTo>
                    <a:pt x="3801" y="789"/>
                  </a:lnTo>
                  <a:lnTo>
                    <a:pt x="3808" y="773"/>
                  </a:lnTo>
                  <a:lnTo>
                    <a:pt x="3813" y="757"/>
                  </a:lnTo>
                  <a:lnTo>
                    <a:pt x="3818" y="741"/>
                  </a:lnTo>
                  <a:lnTo>
                    <a:pt x="3821" y="726"/>
                  </a:lnTo>
                  <a:lnTo>
                    <a:pt x="3823" y="711"/>
                  </a:lnTo>
                  <a:lnTo>
                    <a:pt x="3823" y="698"/>
                  </a:lnTo>
                  <a:lnTo>
                    <a:pt x="3822" y="686"/>
                  </a:lnTo>
                  <a:lnTo>
                    <a:pt x="3821" y="680"/>
                  </a:lnTo>
                  <a:lnTo>
                    <a:pt x="3819" y="674"/>
                  </a:lnTo>
                  <a:lnTo>
                    <a:pt x="3817" y="669"/>
                  </a:lnTo>
                  <a:lnTo>
                    <a:pt x="3814" y="664"/>
                  </a:lnTo>
                  <a:lnTo>
                    <a:pt x="3811" y="660"/>
                  </a:lnTo>
                  <a:lnTo>
                    <a:pt x="3808" y="656"/>
                  </a:lnTo>
                  <a:lnTo>
                    <a:pt x="3804" y="653"/>
                  </a:lnTo>
                  <a:lnTo>
                    <a:pt x="3800" y="650"/>
                  </a:lnTo>
                  <a:lnTo>
                    <a:pt x="3776" y="638"/>
                  </a:lnTo>
                  <a:lnTo>
                    <a:pt x="3750" y="626"/>
                  </a:lnTo>
                  <a:lnTo>
                    <a:pt x="3722" y="616"/>
                  </a:lnTo>
                  <a:lnTo>
                    <a:pt x="3690" y="607"/>
                  </a:lnTo>
                  <a:lnTo>
                    <a:pt x="3675" y="603"/>
                  </a:lnTo>
                  <a:lnTo>
                    <a:pt x="3659" y="600"/>
                  </a:lnTo>
                  <a:lnTo>
                    <a:pt x="3643" y="597"/>
                  </a:lnTo>
                  <a:lnTo>
                    <a:pt x="3627" y="595"/>
                  </a:lnTo>
                  <a:lnTo>
                    <a:pt x="3611" y="594"/>
                  </a:lnTo>
                  <a:lnTo>
                    <a:pt x="3596" y="594"/>
                  </a:lnTo>
                  <a:lnTo>
                    <a:pt x="3579" y="594"/>
                  </a:lnTo>
                  <a:lnTo>
                    <a:pt x="3564" y="596"/>
                  </a:lnTo>
                  <a:lnTo>
                    <a:pt x="3553" y="596"/>
                  </a:lnTo>
                  <a:lnTo>
                    <a:pt x="3536" y="595"/>
                  </a:lnTo>
                  <a:lnTo>
                    <a:pt x="3515" y="593"/>
                  </a:lnTo>
                  <a:lnTo>
                    <a:pt x="3488" y="590"/>
                  </a:lnTo>
                  <a:lnTo>
                    <a:pt x="3422" y="581"/>
                  </a:lnTo>
                  <a:lnTo>
                    <a:pt x="3342" y="568"/>
                  </a:lnTo>
                  <a:lnTo>
                    <a:pt x="3248" y="551"/>
                  </a:lnTo>
                  <a:lnTo>
                    <a:pt x="3146" y="533"/>
                  </a:lnTo>
                  <a:lnTo>
                    <a:pt x="3036" y="514"/>
                  </a:lnTo>
                  <a:lnTo>
                    <a:pt x="2924" y="494"/>
                  </a:lnTo>
                  <a:lnTo>
                    <a:pt x="2810" y="474"/>
                  </a:lnTo>
                  <a:lnTo>
                    <a:pt x="2698" y="454"/>
                  </a:lnTo>
                  <a:lnTo>
                    <a:pt x="2590" y="435"/>
                  </a:lnTo>
                  <a:lnTo>
                    <a:pt x="2489" y="417"/>
                  </a:lnTo>
                  <a:lnTo>
                    <a:pt x="2399" y="402"/>
                  </a:lnTo>
                  <a:lnTo>
                    <a:pt x="2321" y="391"/>
                  </a:lnTo>
                  <a:lnTo>
                    <a:pt x="2288" y="386"/>
                  </a:lnTo>
                  <a:lnTo>
                    <a:pt x="2259" y="383"/>
                  </a:lnTo>
                  <a:lnTo>
                    <a:pt x="2234" y="381"/>
                  </a:lnTo>
                  <a:lnTo>
                    <a:pt x="2215" y="380"/>
                  </a:lnTo>
                  <a:lnTo>
                    <a:pt x="2209" y="379"/>
                  </a:lnTo>
                  <a:lnTo>
                    <a:pt x="2202" y="377"/>
                  </a:lnTo>
                  <a:lnTo>
                    <a:pt x="2195" y="375"/>
                  </a:lnTo>
                  <a:lnTo>
                    <a:pt x="2188" y="371"/>
                  </a:lnTo>
                  <a:lnTo>
                    <a:pt x="2181" y="366"/>
                  </a:lnTo>
                  <a:lnTo>
                    <a:pt x="2173" y="361"/>
                  </a:lnTo>
                  <a:lnTo>
                    <a:pt x="2166" y="355"/>
                  </a:lnTo>
                  <a:lnTo>
                    <a:pt x="2158" y="348"/>
                  </a:lnTo>
                  <a:lnTo>
                    <a:pt x="2143" y="333"/>
                  </a:lnTo>
                  <a:lnTo>
                    <a:pt x="2127" y="316"/>
                  </a:lnTo>
                  <a:lnTo>
                    <a:pt x="2111" y="296"/>
                  </a:lnTo>
                  <a:lnTo>
                    <a:pt x="2094" y="276"/>
                  </a:lnTo>
                  <a:lnTo>
                    <a:pt x="2063" y="238"/>
                  </a:lnTo>
                  <a:lnTo>
                    <a:pt x="2033" y="202"/>
                  </a:lnTo>
                  <a:lnTo>
                    <a:pt x="2019" y="186"/>
                  </a:lnTo>
                  <a:lnTo>
                    <a:pt x="2005" y="174"/>
                  </a:lnTo>
                  <a:lnTo>
                    <a:pt x="1999" y="169"/>
                  </a:lnTo>
                  <a:lnTo>
                    <a:pt x="1993" y="164"/>
                  </a:lnTo>
                  <a:lnTo>
                    <a:pt x="1987" y="161"/>
                  </a:lnTo>
                  <a:lnTo>
                    <a:pt x="1982" y="159"/>
                  </a:lnTo>
                  <a:lnTo>
                    <a:pt x="1934" y="144"/>
                  </a:lnTo>
                  <a:lnTo>
                    <a:pt x="1889" y="131"/>
                  </a:lnTo>
                  <a:lnTo>
                    <a:pt x="1867" y="125"/>
                  </a:lnTo>
                  <a:lnTo>
                    <a:pt x="1845" y="120"/>
                  </a:lnTo>
                  <a:lnTo>
                    <a:pt x="1821" y="116"/>
                  </a:lnTo>
                  <a:lnTo>
                    <a:pt x="1798" y="112"/>
                  </a:lnTo>
                  <a:lnTo>
                    <a:pt x="1775" y="108"/>
                  </a:lnTo>
                  <a:lnTo>
                    <a:pt x="1751" y="105"/>
                  </a:lnTo>
                  <a:lnTo>
                    <a:pt x="1726" y="102"/>
                  </a:lnTo>
                  <a:lnTo>
                    <a:pt x="1699" y="100"/>
                  </a:lnTo>
                  <a:lnTo>
                    <a:pt x="1644" y="96"/>
                  </a:lnTo>
                  <a:lnTo>
                    <a:pt x="1583" y="94"/>
                  </a:lnTo>
                  <a:lnTo>
                    <a:pt x="1559" y="93"/>
                  </a:lnTo>
                  <a:lnTo>
                    <a:pt x="1537" y="92"/>
                  </a:lnTo>
                  <a:lnTo>
                    <a:pt x="1517" y="90"/>
                  </a:lnTo>
                  <a:lnTo>
                    <a:pt x="1498" y="87"/>
                  </a:lnTo>
                  <a:lnTo>
                    <a:pt x="1462" y="81"/>
                  </a:lnTo>
                  <a:lnTo>
                    <a:pt x="1427" y="75"/>
                  </a:lnTo>
                  <a:lnTo>
                    <a:pt x="1394" y="69"/>
                  </a:lnTo>
                  <a:lnTo>
                    <a:pt x="1360" y="62"/>
                  </a:lnTo>
                  <a:lnTo>
                    <a:pt x="1342" y="60"/>
                  </a:lnTo>
                  <a:lnTo>
                    <a:pt x="1323" y="58"/>
                  </a:lnTo>
                  <a:lnTo>
                    <a:pt x="1303" y="57"/>
                  </a:lnTo>
                  <a:lnTo>
                    <a:pt x="1281" y="57"/>
                  </a:lnTo>
                  <a:lnTo>
                    <a:pt x="1255" y="57"/>
                  </a:lnTo>
                  <a:lnTo>
                    <a:pt x="1230" y="56"/>
                  </a:lnTo>
                  <a:lnTo>
                    <a:pt x="1206" y="55"/>
                  </a:lnTo>
                  <a:lnTo>
                    <a:pt x="1182" y="53"/>
                  </a:lnTo>
                  <a:lnTo>
                    <a:pt x="1134" y="47"/>
                  </a:lnTo>
                  <a:lnTo>
                    <a:pt x="1089" y="40"/>
                  </a:lnTo>
                  <a:lnTo>
                    <a:pt x="1044" y="32"/>
                  </a:lnTo>
                  <a:lnTo>
                    <a:pt x="998" y="22"/>
                  </a:lnTo>
                  <a:lnTo>
                    <a:pt x="953" y="12"/>
                  </a:lnTo>
                  <a:lnTo>
                    <a:pt x="908" y="1"/>
                  </a:lnTo>
                  <a:lnTo>
                    <a:pt x="901" y="0"/>
                  </a:lnTo>
                  <a:lnTo>
                    <a:pt x="893" y="0"/>
                  </a:lnTo>
                  <a:lnTo>
                    <a:pt x="886" y="1"/>
                  </a:lnTo>
                  <a:lnTo>
                    <a:pt x="879" y="2"/>
                  </a:lnTo>
                  <a:lnTo>
                    <a:pt x="873" y="5"/>
                  </a:lnTo>
                  <a:lnTo>
                    <a:pt x="866" y="8"/>
                  </a:lnTo>
                  <a:lnTo>
                    <a:pt x="860" y="12"/>
                  </a:lnTo>
                  <a:lnTo>
                    <a:pt x="853" y="17"/>
                  </a:lnTo>
                  <a:lnTo>
                    <a:pt x="841" y="29"/>
                  </a:lnTo>
                  <a:lnTo>
                    <a:pt x="829" y="43"/>
                  </a:lnTo>
                  <a:lnTo>
                    <a:pt x="818" y="59"/>
                  </a:lnTo>
                  <a:lnTo>
                    <a:pt x="807" y="78"/>
                  </a:lnTo>
                  <a:lnTo>
                    <a:pt x="796" y="98"/>
                  </a:lnTo>
                  <a:lnTo>
                    <a:pt x="786" y="119"/>
                  </a:lnTo>
                  <a:lnTo>
                    <a:pt x="776" y="141"/>
                  </a:lnTo>
                  <a:lnTo>
                    <a:pt x="766" y="164"/>
                  </a:lnTo>
                  <a:lnTo>
                    <a:pt x="745" y="210"/>
                  </a:lnTo>
                  <a:lnTo>
                    <a:pt x="727" y="255"/>
                  </a:lnTo>
                  <a:lnTo>
                    <a:pt x="720" y="272"/>
                  </a:lnTo>
                  <a:lnTo>
                    <a:pt x="706" y="308"/>
                  </a:lnTo>
                  <a:lnTo>
                    <a:pt x="687" y="361"/>
                  </a:lnTo>
                  <a:lnTo>
                    <a:pt x="663" y="426"/>
                  </a:lnTo>
                  <a:lnTo>
                    <a:pt x="635" y="504"/>
                  </a:lnTo>
                  <a:lnTo>
                    <a:pt x="604" y="589"/>
                  </a:lnTo>
                  <a:lnTo>
                    <a:pt x="571" y="678"/>
                  </a:lnTo>
                  <a:lnTo>
                    <a:pt x="538" y="771"/>
                  </a:lnTo>
                  <a:lnTo>
                    <a:pt x="505" y="864"/>
                  </a:lnTo>
                  <a:lnTo>
                    <a:pt x="472" y="954"/>
                  </a:lnTo>
                  <a:lnTo>
                    <a:pt x="442" y="1037"/>
                  </a:lnTo>
                  <a:lnTo>
                    <a:pt x="416" y="1113"/>
                  </a:lnTo>
                  <a:lnTo>
                    <a:pt x="393" y="1179"/>
                  </a:lnTo>
                  <a:lnTo>
                    <a:pt x="375" y="1229"/>
                  </a:lnTo>
                  <a:lnTo>
                    <a:pt x="363" y="1264"/>
                  </a:lnTo>
                  <a:lnTo>
                    <a:pt x="356" y="1279"/>
                  </a:lnTo>
                  <a:lnTo>
                    <a:pt x="321" y="1376"/>
                  </a:lnTo>
                  <a:lnTo>
                    <a:pt x="287" y="1472"/>
                  </a:lnTo>
                  <a:lnTo>
                    <a:pt x="253" y="1569"/>
                  </a:lnTo>
                  <a:lnTo>
                    <a:pt x="219" y="1663"/>
                  </a:lnTo>
                  <a:lnTo>
                    <a:pt x="187" y="1754"/>
                  </a:lnTo>
                  <a:lnTo>
                    <a:pt x="157" y="1843"/>
                  </a:lnTo>
                  <a:lnTo>
                    <a:pt x="129" y="1928"/>
                  </a:lnTo>
                  <a:lnTo>
                    <a:pt x="102" y="2007"/>
                  </a:lnTo>
                  <a:lnTo>
                    <a:pt x="78" y="2082"/>
                  </a:lnTo>
                  <a:lnTo>
                    <a:pt x="56" y="2148"/>
                  </a:lnTo>
                  <a:lnTo>
                    <a:pt x="38" y="2208"/>
                  </a:lnTo>
                  <a:lnTo>
                    <a:pt x="23" y="2259"/>
                  </a:lnTo>
                  <a:lnTo>
                    <a:pt x="11" y="2301"/>
                  </a:lnTo>
                  <a:lnTo>
                    <a:pt x="4" y="2333"/>
                  </a:lnTo>
                  <a:lnTo>
                    <a:pt x="1" y="2344"/>
                  </a:lnTo>
                  <a:lnTo>
                    <a:pt x="0" y="2353"/>
                  </a:lnTo>
                  <a:lnTo>
                    <a:pt x="0" y="2359"/>
                  </a:lnTo>
                  <a:lnTo>
                    <a:pt x="0" y="2362"/>
                  </a:lnTo>
                  <a:lnTo>
                    <a:pt x="14" y="2374"/>
                  </a:lnTo>
                  <a:lnTo>
                    <a:pt x="28" y="2386"/>
                  </a:lnTo>
                  <a:lnTo>
                    <a:pt x="43" y="2397"/>
                  </a:lnTo>
                  <a:lnTo>
                    <a:pt x="57" y="2407"/>
                  </a:lnTo>
                  <a:lnTo>
                    <a:pt x="72" y="2416"/>
                  </a:lnTo>
                  <a:lnTo>
                    <a:pt x="87" y="2424"/>
                  </a:lnTo>
                  <a:lnTo>
                    <a:pt x="102" y="2432"/>
                  </a:lnTo>
                  <a:lnTo>
                    <a:pt x="117" y="2438"/>
                  </a:lnTo>
                  <a:lnTo>
                    <a:pt x="132" y="2444"/>
                  </a:lnTo>
                  <a:lnTo>
                    <a:pt x="147" y="2450"/>
                  </a:lnTo>
                  <a:lnTo>
                    <a:pt x="162" y="2455"/>
                  </a:lnTo>
                  <a:lnTo>
                    <a:pt x="177" y="2459"/>
                  </a:lnTo>
                  <a:lnTo>
                    <a:pt x="207" y="2466"/>
                  </a:lnTo>
                  <a:lnTo>
                    <a:pt x="238" y="2472"/>
                  </a:lnTo>
                  <a:lnTo>
                    <a:pt x="267" y="2478"/>
                  </a:lnTo>
                  <a:lnTo>
                    <a:pt x="312" y="2490"/>
                  </a:lnTo>
                  <a:lnTo>
                    <a:pt x="370" y="2507"/>
                  </a:lnTo>
                  <a:lnTo>
                    <a:pt x="433" y="2526"/>
                  </a:lnTo>
                  <a:lnTo>
                    <a:pt x="499" y="2545"/>
                  </a:lnTo>
                  <a:lnTo>
                    <a:pt x="560" y="2563"/>
                  </a:lnTo>
                  <a:lnTo>
                    <a:pt x="615" y="2577"/>
                  </a:lnTo>
                  <a:lnTo>
                    <a:pt x="657" y="2586"/>
                  </a:lnTo>
                  <a:lnTo>
                    <a:pt x="720" y="2599"/>
                  </a:lnTo>
                  <a:lnTo>
                    <a:pt x="783" y="2613"/>
                  </a:lnTo>
                  <a:lnTo>
                    <a:pt x="843" y="2629"/>
                  </a:lnTo>
                  <a:lnTo>
                    <a:pt x="904" y="2647"/>
                  </a:lnTo>
                  <a:lnTo>
                    <a:pt x="962" y="2665"/>
                  </a:lnTo>
                  <a:lnTo>
                    <a:pt x="1021" y="2684"/>
                  </a:lnTo>
                  <a:lnTo>
                    <a:pt x="1080" y="2703"/>
                  </a:lnTo>
                  <a:lnTo>
                    <a:pt x="1137" y="2722"/>
                  </a:lnTo>
                  <a:lnTo>
                    <a:pt x="1196" y="2742"/>
                  </a:lnTo>
                  <a:lnTo>
                    <a:pt x="1254" y="2762"/>
                  </a:lnTo>
                  <a:lnTo>
                    <a:pt x="1313" y="2782"/>
                  </a:lnTo>
                  <a:lnTo>
                    <a:pt x="1371" y="2801"/>
                  </a:lnTo>
                  <a:lnTo>
                    <a:pt x="1430" y="2818"/>
                  </a:lnTo>
                  <a:lnTo>
                    <a:pt x="1491" y="2835"/>
                  </a:lnTo>
                  <a:lnTo>
                    <a:pt x="1552" y="2851"/>
                  </a:lnTo>
                  <a:lnTo>
                    <a:pt x="1615" y="2865"/>
                  </a:lnTo>
                  <a:lnTo>
                    <a:pt x="1632" y="2869"/>
                  </a:lnTo>
                  <a:lnTo>
                    <a:pt x="1654" y="2876"/>
                  </a:lnTo>
                  <a:lnTo>
                    <a:pt x="1680" y="2886"/>
                  </a:lnTo>
                  <a:lnTo>
                    <a:pt x="1712" y="2898"/>
                  </a:lnTo>
                  <a:lnTo>
                    <a:pt x="1781" y="2924"/>
                  </a:lnTo>
                  <a:lnTo>
                    <a:pt x="1858" y="2953"/>
                  </a:lnTo>
                  <a:lnTo>
                    <a:pt x="1935" y="2983"/>
                  </a:lnTo>
                  <a:lnTo>
                    <a:pt x="2008" y="3009"/>
                  </a:lnTo>
                  <a:lnTo>
                    <a:pt x="2041" y="3022"/>
                  </a:lnTo>
                  <a:lnTo>
                    <a:pt x="2071" y="3031"/>
                  </a:lnTo>
                  <a:lnTo>
                    <a:pt x="2097" y="3038"/>
                  </a:lnTo>
                  <a:lnTo>
                    <a:pt x="2119" y="3043"/>
                  </a:lnTo>
                  <a:lnTo>
                    <a:pt x="2138" y="3047"/>
                  </a:lnTo>
                  <a:lnTo>
                    <a:pt x="2157" y="3052"/>
                  </a:lnTo>
                  <a:lnTo>
                    <a:pt x="2175" y="3058"/>
                  </a:lnTo>
                  <a:lnTo>
                    <a:pt x="2193" y="3064"/>
                  </a:lnTo>
                  <a:lnTo>
                    <a:pt x="2229" y="3079"/>
                  </a:lnTo>
                  <a:lnTo>
                    <a:pt x="2265" y="3095"/>
                  </a:lnTo>
                  <a:lnTo>
                    <a:pt x="2300" y="3112"/>
                  </a:lnTo>
                  <a:lnTo>
                    <a:pt x="2335" y="3129"/>
                  </a:lnTo>
                  <a:lnTo>
                    <a:pt x="2370" y="3147"/>
                  </a:lnTo>
                  <a:lnTo>
                    <a:pt x="2406" y="3163"/>
                  </a:lnTo>
                  <a:lnTo>
                    <a:pt x="2451" y="3181"/>
                  </a:lnTo>
                  <a:lnTo>
                    <a:pt x="2495" y="3200"/>
                  </a:lnTo>
                  <a:lnTo>
                    <a:pt x="2540" y="3218"/>
                  </a:lnTo>
                  <a:lnTo>
                    <a:pt x="2585" y="3235"/>
                  </a:lnTo>
                  <a:lnTo>
                    <a:pt x="2630" y="3251"/>
                  </a:lnTo>
                  <a:lnTo>
                    <a:pt x="2676" y="3266"/>
                  </a:lnTo>
                  <a:lnTo>
                    <a:pt x="2699" y="3272"/>
                  </a:lnTo>
                  <a:lnTo>
                    <a:pt x="2722" y="3278"/>
                  </a:lnTo>
                  <a:lnTo>
                    <a:pt x="2746" y="3283"/>
                  </a:lnTo>
                  <a:lnTo>
                    <a:pt x="2769" y="3287"/>
                  </a:lnTo>
                  <a:lnTo>
                    <a:pt x="2787" y="3291"/>
                  </a:lnTo>
                  <a:lnTo>
                    <a:pt x="2813" y="3298"/>
                  </a:lnTo>
                  <a:lnTo>
                    <a:pt x="2846" y="3306"/>
                  </a:lnTo>
                  <a:lnTo>
                    <a:pt x="2881" y="3314"/>
                  </a:lnTo>
                  <a:lnTo>
                    <a:pt x="2898" y="3317"/>
                  </a:lnTo>
                  <a:lnTo>
                    <a:pt x="2916" y="3320"/>
                  </a:lnTo>
                  <a:lnTo>
                    <a:pt x="2931" y="3322"/>
                  </a:lnTo>
                  <a:lnTo>
                    <a:pt x="2944" y="3322"/>
                  </a:lnTo>
                  <a:lnTo>
                    <a:pt x="2956" y="3321"/>
                  </a:lnTo>
                  <a:lnTo>
                    <a:pt x="2964" y="3319"/>
                  </a:lnTo>
                  <a:lnTo>
                    <a:pt x="2968" y="3317"/>
                  </a:lnTo>
                  <a:lnTo>
                    <a:pt x="2970" y="3315"/>
                  </a:lnTo>
                  <a:lnTo>
                    <a:pt x="2971" y="3312"/>
                  </a:lnTo>
                  <a:lnTo>
                    <a:pt x="2972" y="3309"/>
                  </a:lnTo>
                  <a:lnTo>
                    <a:pt x="2972" y="3301"/>
                  </a:lnTo>
                  <a:lnTo>
                    <a:pt x="2973" y="3293"/>
                  </a:lnTo>
                  <a:lnTo>
                    <a:pt x="2975" y="3283"/>
                  </a:lnTo>
                  <a:lnTo>
                    <a:pt x="2978" y="3272"/>
                  </a:lnTo>
                  <a:lnTo>
                    <a:pt x="2985" y="3247"/>
                  </a:lnTo>
                  <a:lnTo>
                    <a:pt x="2993" y="3220"/>
                  </a:lnTo>
                  <a:lnTo>
                    <a:pt x="3002" y="3194"/>
                  </a:lnTo>
                  <a:lnTo>
                    <a:pt x="3010" y="3169"/>
                  </a:lnTo>
                  <a:lnTo>
                    <a:pt x="3016" y="3147"/>
                  </a:lnTo>
                  <a:lnTo>
                    <a:pt x="3020" y="3129"/>
                  </a:lnTo>
                  <a:lnTo>
                    <a:pt x="3023" y="3112"/>
                  </a:lnTo>
                  <a:lnTo>
                    <a:pt x="3028" y="3088"/>
                  </a:lnTo>
                  <a:lnTo>
                    <a:pt x="3036" y="3057"/>
                  </a:lnTo>
                  <a:lnTo>
                    <a:pt x="3046" y="3020"/>
                  </a:lnTo>
                  <a:lnTo>
                    <a:pt x="3070" y="2932"/>
                  </a:lnTo>
                  <a:lnTo>
                    <a:pt x="3098" y="2834"/>
                  </a:lnTo>
                  <a:lnTo>
                    <a:pt x="3127" y="2733"/>
                  </a:lnTo>
                  <a:lnTo>
                    <a:pt x="3155" y="2638"/>
                  </a:lnTo>
                  <a:lnTo>
                    <a:pt x="3180" y="2558"/>
                  </a:lnTo>
                  <a:lnTo>
                    <a:pt x="3198" y="2498"/>
                  </a:lnTo>
                  <a:lnTo>
                    <a:pt x="3215" y="2436"/>
                  </a:lnTo>
                  <a:lnTo>
                    <a:pt x="3231" y="2375"/>
                  </a:lnTo>
                  <a:lnTo>
                    <a:pt x="3247" y="2316"/>
                  </a:lnTo>
                  <a:lnTo>
                    <a:pt x="3262" y="2256"/>
                  </a:lnTo>
                  <a:lnTo>
                    <a:pt x="3278" y="2197"/>
                  </a:lnTo>
                  <a:lnTo>
                    <a:pt x="3296" y="2136"/>
                  </a:lnTo>
                  <a:lnTo>
                    <a:pt x="3306" y="2106"/>
                  </a:lnTo>
                  <a:lnTo>
                    <a:pt x="3318" y="2075"/>
                  </a:lnTo>
                  <a:lnTo>
                    <a:pt x="3330" y="2044"/>
                  </a:lnTo>
                  <a:lnTo>
                    <a:pt x="3342" y="2011"/>
                  </a:lnTo>
                  <a:lnTo>
                    <a:pt x="3361" y="1964"/>
                  </a:lnTo>
                  <a:lnTo>
                    <a:pt x="3381" y="1910"/>
                  </a:lnTo>
                  <a:lnTo>
                    <a:pt x="3402" y="1851"/>
                  </a:lnTo>
                  <a:lnTo>
                    <a:pt x="3424" y="1789"/>
                  </a:lnTo>
                  <a:lnTo>
                    <a:pt x="3446" y="1724"/>
                  </a:lnTo>
                  <a:lnTo>
                    <a:pt x="3470" y="1658"/>
                  </a:lnTo>
                  <a:lnTo>
                    <a:pt x="3491" y="1593"/>
                  </a:lnTo>
                  <a:lnTo>
                    <a:pt x="3512" y="1529"/>
                  </a:lnTo>
                  <a:lnTo>
                    <a:pt x="3532" y="1469"/>
                  </a:lnTo>
                  <a:lnTo>
                    <a:pt x="3550" y="1412"/>
                  </a:lnTo>
                  <a:lnTo>
                    <a:pt x="3566" y="1361"/>
                  </a:lnTo>
                  <a:lnTo>
                    <a:pt x="3580" y="1316"/>
                  </a:lnTo>
                  <a:lnTo>
                    <a:pt x="3592" y="1278"/>
                  </a:lnTo>
                  <a:lnTo>
                    <a:pt x="3601" y="1251"/>
                  </a:lnTo>
                  <a:lnTo>
                    <a:pt x="3605" y="1234"/>
                  </a:lnTo>
                  <a:lnTo>
                    <a:pt x="3606" y="1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45" name="Freeform 6"/>
            <p:cNvSpPr>
              <a:spLocks/>
            </p:cNvSpPr>
            <p:nvPr/>
          </p:nvSpPr>
          <p:spPr bwMode="auto">
            <a:xfrm>
              <a:off x="1870" y="2534"/>
              <a:ext cx="560" cy="175"/>
            </a:xfrm>
            <a:custGeom>
              <a:avLst/>
              <a:gdLst>
                <a:gd name="T0" fmla="*/ 0 w 3021"/>
                <a:gd name="T1" fmla="*/ 0 h 943"/>
                <a:gd name="T2" fmla="*/ 0 w 3021"/>
                <a:gd name="T3" fmla="*/ 0 h 943"/>
                <a:gd name="T4" fmla="*/ 0 w 3021"/>
                <a:gd name="T5" fmla="*/ 0 h 943"/>
                <a:gd name="T6" fmla="*/ 0 w 3021"/>
                <a:gd name="T7" fmla="*/ 0 h 9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1" h="943">
                  <a:moveTo>
                    <a:pt x="2998" y="943"/>
                  </a:moveTo>
                  <a:lnTo>
                    <a:pt x="0" y="0"/>
                  </a:lnTo>
                  <a:lnTo>
                    <a:pt x="3021" y="870"/>
                  </a:lnTo>
                  <a:lnTo>
                    <a:pt x="2998" y="9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46" name="Freeform 7"/>
            <p:cNvSpPr>
              <a:spLocks/>
            </p:cNvSpPr>
            <p:nvPr/>
          </p:nvSpPr>
          <p:spPr bwMode="auto">
            <a:xfrm>
              <a:off x="1877" y="2513"/>
              <a:ext cx="560" cy="167"/>
            </a:xfrm>
            <a:custGeom>
              <a:avLst/>
              <a:gdLst>
                <a:gd name="T0" fmla="*/ 0 w 3021"/>
                <a:gd name="T1" fmla="*/ 0 h 906"/>
                <a:gd name="T2" fmla="*/ 0 w 3021"/>
                <a:gd name="T3" fmla="*/ 0 h 906"/>
                <a:gd name="T4" fmla="*/ 0 w 3021"/>
                <a:gd name="T5" fmla="*/ 0 h 906"/>
                <a:gd name="T6" fmla="*/ 0 w 3021"/>
                <a:gd name="T7" fmla="*/ 0 h 9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1" h="906">
                  <a:moveTo>
                    <a:pt x="2998" y="906"/>
                  </a:moveTo>
                  <a:lnTo>
                    <a:pt x="0" y="0"/>
                  </a:lnTo>
                  <a:lnTo>
                    <a:pt x="3021" y="832"/>
                  </a:lnTo>
                  <a:lnTo>
                    <a:pt x="2998" y="90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47" name="Freeform 8"/>
            <p:cNvSpPr>
              <a:spLocks/>
            </p:cNvSpPr>
            <p:nvPr/>
          </p:nvSpPr>
          <p:spPr bwMode="auto">
            <a:xfrm>
              <a:off x="1883" y="2481"/>
              <a:ext cx="558" cy="169"/>
            </a:xfrm>
            <a:custGeom>
              <a:avLst/>
              <a:gdLst>
                <a:gd name="T0" fmla="*/ 0 w 3011"/>
                <a:gd name="T1" fmla="*/ 0 h 911"/>
                <a:gd name="T2" fmla="*/ 0 w 3011"/>
                <a:gd name="T3" fmla="*/ 0 h 911"/>
                <a:gd name="T4" fmla="*/ 0 w 3011"/>
                <a:gd name="T5" fmla="*/ 0 h 911"/>
                <a:gd name="T6" fmla="*/ 0 w 3011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1" h="911">
                  <a:moveTo>
                    <a:pt x="2985" y="911"/>
                  </a:moveTo>
                  <a:lnTo>
                    <a:pt x="0" y="0"/>
                  </a:lnTo>
                  <a:lnTo>
                    <a:pt x="3011" y="837"/>
                  </a:lnTo>
                  <a:lnTo>
                    <a:pt x="2985" y="9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48" name="Freeform 9"/>
            <p:cNvSpPr>
              <a:spLocks/>
            </p:cNvSpPr>
            <p:nvPr/>
          </p:nvSpPr>
          <p:spPr bwMode="auto">
            <a:xfrm>
              <a:off x="1893" y="2457"/>
              <a:ext cx="558" cy="161"/>
            </a:xfrm>
            <a:custGeom>
              <a:avLst/>
              <a:gdLst>
                <a:gd name="T0" fmla="*/ 0 w 3011"/>
                <a:gd name="T1" fmla="*/ 0 h 871"/>
                <a:gd name="T2" fmla="*/ 0 w 3011"/>
                <a:gd name="T3" fmla="*/ 0 h 871"/>
                <a:gd name="T4" fmla="*/ 0 w 3011"/>
                <a:gd name="T5" fmla="*/ 0 h 871"/>
                <a:gd name="T6" fmla="*/ 0 w 3011"/>
                <a:gd name="T7" fmla="*/ 0 h 8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1" h="871">
                  <a:moveTo>
                    <a:pt x="2988" y="871"/>
                  </a:moveTo>
                  <a:lnTo>
                    <a:pt x="0" y="0"/>
                  </a:lnTo>
                  <a:lnTo>
                    <a:pt x="3011" y="799"/>
                  </a:lnTo>
                  <a:lnTo>
                    <a:pt x="2988" y="87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49" name="Freeform 10"/>
            <p:cNvSpPr>
              <a:spLocks/>
            </p:cNvSpPr>
            <p:nvPr/>
          </p:nvSpPr>
          <p:spPr bwMode="auto">
            <a:xfrm>
              <a:off x="1903" y="2433"/>
              <a:ext cx="558" cy="155"/>
            </a:xfrm>
            <a:custGeom>
              <a:avLst/>
              <a:gdLst>
                <a:gd name="T0" fmla="*/ 0 w 3013"/>
                <a:gd name="T1" fmla="*/ 0 h 837"/>
                <a:gd name="T2" fmla="*/ 0 w 3013"/>
                <a:gd name="T3" fmla="*/ 0 h 837"/>
                <a:gd name="T4" fmla="*/ 0 w 3013"/>
                <a:gd name="T5" fmla="*/ 0 h 837"/>
                <a:gd name="T6" fmla="*/ 0 w 3013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3" h="837">
                  <a:moveTo>
                    <a:pt x="2988" y="837"/>
                  </a:moveTo>
                  <a:lnTo>
                    <a:pt x="0" y="0"/>
                  </a:lnTo>
                  <a:lnTo>
                    <a:pt x="3013" y="762"/>
                  </a:lnTo>
                  <a:lnTo>
                    <a:pt x="2988" y="8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50" name="Freeform 11"/>
            <p:cNvSpPr>
              <a:spLocks/>
            </p:cNvSpPr>
            <p:nvPr/>
          </p:nvSpPr>
          <p:spPr bwMode="auto">
            <a:xfrm>
              <a:off x="1912" y="2414"/>
              <a:ext cx="559" cy="143"/>
            </a:xfrm>
            <a:custGeom>
              <a:avLst/>
              <a:gdLst>
                <a:gd name="T0" fmla="*/ 0 w 3013"/>
                <a:gd name="T1" fmla="*/ 0 h 774"/>
                <a:gd name="T2" fmla="*/ 0 w 3013"/>
                <a:gd name="T3" fmla="*/ 0 h 774"/>
                <a:gd name="T4" fmla="*/ 0 w 3013"/>
                <a:gd name="T5" fmla="*/ 0 h 774"/>
                <a:gd name="T6" fmla="*/ 0 w 3013"/>
                <a:gd name="T7" fmla="*/ 0 h 7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3" h="774">
                  <a:moveTo>
                    <a:pt x="2989" y="774"/>
                  </a:moveTo>
                  <a:lnTo>
                    <a:pt x="0" y="0"/>
                  </a:lnTo>
                  <a:lnTo>
                    <a:pt x="3013" y="719"/>
                  </a:lnTo>
                  <a:lnTo>
                    <a:pt x="2989" y="77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51" name="Freeform 12"/>
            <p:cNvSpPr>
              <a:spLocks/>
            </p:cNvSpPr>
            <p:nvPr/>
          </p:nvSpPr>
          <p:spPr bwMode="auto">
            <a:xfrm>
              <a:off x="1922" y="2391"/>
              <a:ext cx="558" cy="138"/>
            </a:xfrm>
            <a:custGeom>
              <a:avLst/>
              <a:gdLst>
                <a:gd name="T0" fmla="*/ 0 w 3013"/>
                <a:gd name="T1" fmla="*/ 0 h 737"/>
                <a:gd name="T2" fmla="*/ 0 w 3013"/>
                <a:gd name="T3" fmla="*/ 0 h 737"/>
                <a:gd name="T4" fmla="*/ 0 w 3013"/>
                <a:gd name="T5" fmla="*/ 0 h 737"/>
                <a:gd name="T6" fmla="*/ 0 w 3013"/>
                <a:gd name="T7" fmla="*/ 0 h 7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3" h="737">
                  <a:moveTo>
                    <a:pt x="2988" y="737"/>
                  </a:moveTo>
                  <a:lnTo>
                    <a:pt x="0" y="0"/>
                  </a:lnTo>
                  <a:lnTo>
                    <a:pt x="3013" y="665"/>
                  </a:lnTo>
                  <a:lnTo>
                    <a:pt x="2988" y="7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52" name="Freeform 13"/>
            <p:cNvSpPr>
              <a:spLocks/>
            </p:cNvSpPr>
            <p:nvPr/>
          </p:nvSpPr>
          <p:spPr bwMode="auto">
            <a:xfrm>
              <a:off x="1930" y="2365"/>
              <a:ext cx="559" cy="132"/>
            </a:xfrm>
            <a:custGeom>
              <a:avLst/>
              <a:gdLst>
                <a:gd name="T0" fmla="*/ 0 w 3014"/>
                <a:gd name="T1" fmla="*/ 0 h 717"/>
                <a:gd name="T2" fmla="*/ 0 w 3014"/>
                <a:gd name="T3" fmla="*/ 0 h 717"/>
                <a:gd name="T4" fmla="*/ 0 w 3014"/>
                <a:gd name="T5" fmla="*/ 0 h 717"/>
                <a:gd name="T6" fmla="*/ 0 w 3014"/>
                <a:gd name="T7" fmla="*/ 0 h 7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4" h="717">
                  <a:moveTo>
                    <a:pt x="2989" y="717"/>
                  </a:moveTo>
                  <a:lnTo>
                    <a:pt x="0" y="0"/>
                  </a:lnTo>
                  <a:lnTo>
                    <a:pt x="3014" y="643"/>
                  </a:lnTo>
                  <a:lnTo>
                    <a:pt x="2989" y="71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53" name="Freeform 14"/>
            <p:cNvSpPr>
              <a:spLocks/>
            </p:cNvSpPr>
            <p:nvPr/>
          </p:nvSpPr>
          <p:spPr bwMode="auto">
            <a:xfrm>
              <a:off x="1939" y="2334"/>
              <a:ext cx="559" cy="130"/>
            </a:xfrm>
            <a:custGeom>
              <a:avLst/>
              <a:gdLst>
                <a:gd name="T0" fmla="*/ 0 w 3017"/>
                <a:gd name="T1" fmla="*/ 0 h 699"/>
                <a:gd name="T2" fmla="*/ 0 w 3017"/>
                <a:gd name="T3" fmla="*/ 0 h 699"/>
                <a:gd name="T4" fmla="*/ 0 w 3017"/>
                <a:gd name="T5" fmla="*/ 0 h 699"/>
                <a:gd name="T6" fmla="*/ 0 w 3017"/>
                <a:gd name="T7" fmla="*/ 0 h 6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7" h="699">
                  <a:moveTo>
                    <a:pt x="2992" y="699"/>
                  </a:moveTo>
                  <a:lnTo>
                    <a:pt x="0" y="0"/>
                  </a:lnTo>
                  <a:lnTo>
                    <a:pt x="3017" y="613"/>
                  </a:lnTo>
                  <a:lnTo>
                    <a:pt x="2992" y="69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54" name="Freeform 15"/>
            <p:cNvSpPr>
              <a:spLocks/>
            </p:cNvSpPr>
            <p:nvPr/>
          </p:nvSpPr>
          <p:spPr bwMode="auto">
            <a:xfrm>
              <a:off x="1949" y="2307"/>
              <a:ext cx="559" cy="123"/>
            </a:xfrm>
            <a:custGeom>
              <a:avLst/>
              <a:gdLst>
                <a:gd name="T0" fmla="*/ 0 w 3016"/>
                <a:gd name="T1" fmla="*/ 0 h 664"/>
                <a:gd name="T2" fmla="*/ 0 w 3016"/>
                <a:gd name="T3" fmla="*/ 0 h 664"/>
                <a:gd name="T4" fmla="*/ 0 w 3016"/>
                <a:gd name="T5" fmla="*/ 0 h 664"/>
                <a:gd name="T6" fmla="*/ 0 w 3016"/>
                <a:gd name="T7" fmla="*/ 0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6" h="664">
                  <a:moveTo>
                    <a:pt x="2993" y="664"/>
                  </a:moveTo>
                  <a:lnTo>
                    <a:pt x="0" y="0"/>
                  </a:lnTo>
                  <a:lnTo>
                    <a:pt x="3016" y="590"/>
                  </a:lnTo>
                  <a:lnTo>
                    <a:pt x="2993" y="66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55" name="Freeform 16"/>
            <p:cNvSpPr>
              <a:spLocks/>
            </p:cNvSpPr>
            <p:nvPr/>
          </p:nvSpPr>
          <p:spPr bwMode="auto">
            <a:xfrm>
              <a:off x="1959" y="2276"/>
              <a:ext cx="559" cy="121"/>
            </a:xfrm>
            <a:custGeom>
              <a:avLst/>
              <a:gdLst>
                <a:gd name="T0" fmla="*/ 0 w 3017"/>
                <a:gd name="T1" fmla="*/ 0 h 651"/>
                <a:gd name="T2" fmla="*/ 0 w 3017"/>
                <a:gd name="T3" fmla="*/ 0 h 651"/>
                <a:gd name="T4" fmla="*/ 0 w 3017"/>
                <a:gd name="T5" fmla="*/ 0 h 651"/>
                <a:gd name="T6" fmla="*/ 0 w 3017"/>
                <a:gd name="T7" fmla="*/ 0 h 6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7" h="651">
                  <a:moveTo>
                    <a:pt x="2991" y="651"/>
                  </a:moveTo>
                  <a:lnTo>
                    <a:pt x="0" y="0"/>
                  </a:lnTo>
                  <a:lnTo>
                    <a:pt x="3017" y="577"/>
                  </a:lnTo>
                  <a:lnTo>
                    <a:pt x="2991" y="65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56" name="Freeform 17"/>
            <p:cNvSpPr>
              <a:spLocks/>
            </p:cNvSpPr>
            <p:nvPr/>
          </p:nvSpPr>
          <p:spPr bwMode="auto">
            <a:xfrm>
              <a:off x="1969" y="2251"/>
              <a:ext cx="559" cy="113"/>
            </a:xfrm>
            <a:custGeom>
              <a:avLst/>
              <a:gdLst>
                <a:gd name="T0" fmla="*/ 0 w 3014"/>
                <a:gd name="T1" fmla="*/ 0 h 611"/>
                <a:gd name="T2" fmla="*/ 0 w 3014"/>
                <a:gd name="T3" fmla="*/ 0 h 611"/>
                <a:gd name="T4" fmla="*/ 0 w 3014"/>
                <a:gd name="T5" fmla="*/ 0 h 611"/>
                <a:gd name="T6" fmla="*/ 0 w 3014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4" h="611">
                  <a:moveTo>
                    <a:pt x="2991" y="611"/>
                  </a:moveTo>
                  <a:lnTo>
                    <a:pt x="0" y="0"/>
                  </a:lnTo>
                  <a:lnTo>
                    <a:pt x="3014" y="542"/>
                  </a:lnTo>
                  <a:lnTo>
                    <a:pt x="2991" y="6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57" name="Freeform 18"/>
            <p:cNvSpPr>
              <a:spLocks/>
            </p:cNvSpPr>
            <p:nvPr/>
          </p:nvSpPr>
          <p:spPr bwMode="auto">
            <a:xfrm>
              <a:off x="1979" y="2224"/>
              <a:ext cx="559" cy="106"/>
            </a:xfrm>
            <a:custGeom>
              <a:avLst/>
              <a:gdLst>
                <a:gd name="T0" fmla="*/ 0 w 3015"/>
                <a:gd name="T1" fmla="*/ 0 h 574"/>
                <a:gd name="T2" fmla="*/ 0 w 3015"/>
                <a:gd name="T3" fmla="*/ 0 h 574"/>
                <a:gd name="T4" fmla="*/ 0 w 3015"/>
                <a:gd name="T5" fmla="*/ 0 h 574"/>
                <a:gd name="T6" fmla="*/ 0 w 3015"/>
                <a:gd name="T7" fmla="*/ 0 h 5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5" h="574">
                  <a:moveTo>
                    <a:pt x="2993" y="574"/>
                  </a:moveTo>
                  <a:lnTo>
                    <a:pt x="0" y="0"/>
                  </a:lnTo>
                  <a:lnTo>
                    <a:pt x="3015" y="502"/>
                  </a:lnTo>
                  <a:lnTo>
                    <a:pt x="2993" y="57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58" name="Freeform 19"/>
            <p:cNvSpPr>
              <a:spLocks/>
            </p:cNvSpPr>
            <p:nvPr/>
          </p:nvSpPr>
          <p:spPr bwMode="auto">
            <a:xfrm>
              <a:off x="1994" y="2192"/>
              <a:ext cx="559" cy="106"/>
            </a:xfrm>
            <a:custGeom>
              <a:avLst/>
              <a:gdLst>
                <a:gd name="T0" fmla="*/ 0 w 3016"/>
                <a:gd name="T1" fmla="*/ 0 h 572"/>
                <a:gd name="T2" fmla="*/ 0 w 3016"/>
                <a:gd name="T3" fmla="*/ 0 h 572"/>
                <a:gd name="T4" fmla="*/ 0 w 3016"/>
                <a:gd name="T5" fmla="*/ 0 h 572"/>
                <a:gd name="T6" fmla="*/ 0 w 3016"/>
                <a:gd name="T7" fmla="*/ 0 h 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6" h="572">
                  <a:moveTo>
                    <a:pt x="2993" y="572"/>
                  </a:moveTo>
                  <a:lnTo>
                    <a:pt x="0" y="0"/>
                  </a:lnTo>
                  <a:lnTo>
                    <a:pt x="3016" y="501"/>
                  </a:lnTo>
                  <a:lnTo>
                    <a:pt x="2993" y="57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59" name="Freeform 20"/>
            <p:cNvSpPr>
              <a:spLocks/>
            </p:cNvSpPr>
            <p:nvPr/>
          </p:nvSpPr>
          <p:spPr bwMode="auto">
            <a:xfrm>
              <a:off x="2002" y="2161"/>
              <a:ext cx="559" cy="106"/>
            </a:xfrm>
            <a:custGeom>
              <a:avLst/>
              <a:gdLst>
                <a:gd name="T0" fmla="*/ 0 w 3016"/>
                <a:gd name="T1" fmla="*/ 0 h 572"/>
                <a:gd name="T2" fmla="*/ 0 w 3016"/>
                <a:gd name="T3" fmla="*/ 0 h 572"/>
                <a:gd name="T4" fmla="*/ 0 w 3016"/>
                <a:gd name="T5" fmla="*/ 0 h 572"/>
                <a:gd name="T6" fmla="*/ 0 w 3016"/>
                <a:gd name="T7" fmla="*/ 0 h 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16" h="572">
                  <a:moveTo>
                    <a:pt x="2991" y="572"/>
                  </a:moveTo>
                  <a:lnTo>
                    <a:pt x="0" y="0"/>
                  </a:lnTo>
                  <a:lnTo>
                    <a:pt x="3016" y="500"/>
                  </a:lnTo>
                  <a:lnTo>
                    <a:pt x="2991" y="57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60" name="Freeform 21"/>
            <p:cNvSpPr>
              <a:spLocks/>
            </p:cNvSpPr>
            <p:nvPr/>
          </p:nvSpPr>
          <p:spPr bwMode="auto">
            <a:xfrm>
              <a:off x="2020" y="2130"/>
              <a:ext cx="241" cy="40"/>
            </a:xfrm>
            <a:custGeom>
              <a:avLst/>
              <a:gdLst>
                <a:gd name="T0" fmla="*/ 0 w 1299"/>
                <a:gd name="T1" fmla="*/ 0 h 214"/>
                <a:gd name="T2" fmla="*/ 0 w 1299"/>
                <a:gd name="T3" fmla="*/ 0 h 214"/>
                <a:gd name="T4" fmla="*/ 0 w 1299"/>
                <a:gd name="T5" fmla="*/ 0 h 214"/>
                <a:gd name="T6" fmla="*/ 0 w 1299"/>
                <a:gd name="T7" fmla="*/ 0 h 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9" h="214">
                  <a:moveTo>
                    <a:pt x="1299" y="214"/>
                  </a:moveTo>
                  <a:lnTo>
                    <a:pt x="0" y="0"/>
                  </a:lnTo>
                  <a:lnTo>
                    <a:pt x="1246" y="161"/>
                  </a:lnTo>
                  <a:lnTo>
                    <a:pt x="1299" y="21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61" name="Freeform 22"/>
            <p:cNvSpPr>
              <a:spLocks/>
            </p:cNvSpPr>
            <p:nvPr/>
          </p:nvSpPr>
          <p:spPr bwMode="auto">
            <a:xfrm>
              <a:off x="1698" y="2078"/>
              <a:ext cx="719" cy="674"/>
            </a:xfrm>
            <a:custGeom>
              <a:avLst/>
              <a:gdLst>
                <a:gd name="T0" fmla="*/ 0 w 3880"/>
                <a:gd name="T1" fmla="*/ 0 h 3632"/>
                <a:gd name="T2" fmla="*/ 0 w 3880"/>
                <a:gd name="T3" fmla="*/ 0 h 3632"/>
                <a:gd name="T4" fmla="*/ 0 w 3880"/>
                <a:gd name="T5" fmla="*/ 0 h 3632"/>
                <a:gd name="T6" fmla="*/ 0 w 3880"/>
                <a:gd name="T7" fmla="*/ 0 h 3632"/>
                <a:gd name="T8" fmla="*/ 0 w 3880"/>
                <a:gd name="T9" fmla="*/ 0 h 3632"/>
                <a:gd name="T10" fmla="*/ 0 w 3880"/>
                <a:gd name="T11" fmla="*/ 0 h 3632"/>
                <a:gd name="T12" fmla="*/ 0 w 3880"/>
                <a:gd name="T13" fmla="*/ 0 h 3632"/>
                <a:gd name="T14" fmla="*/ 0 w 3880"/>
                <a:gd name="T15" fmla="*/ 0 h 3632"/>
                <a:gd name="T16" fmla="*/ 0 w 3880"/>
                <a:gd name="T17" fmla="*/ 0 h 3632"/>
                <a:gd name="T18" fmla="*/ 0 w 3880"/>
                <a:gd name="T19" fmla="*/ 0 h 3632"/>
                <a:gd name="T20" fmla="*/ 0 w 3880"/>
                <a:gd name="T21" fmla="*/ 0 h 3632"/>
                <a:gd name="T22" fmla="*/ 0 w 3880"/>
                <a:gd name="T23" fmla="*/ 0 h 3632"/>
                <a:gd name="T24" fmla="*/ 0 w 3880"/>
                <a:gd name="T25" fmla="*/ 0 h 3632"/>
                <a:gd name="T26" fmla="*/ 0 w 3880"/>
                <a:gd name="T27" fmla="*/ 0 h 3632"/>
                <a:gd name="T28" fmla="*/ 0 w 3880"/>
                <a:gd name="T29" fmla="*/ 0 h 3632"/>
                <a:gd name="T30" fmla="*/ 0 w 3880"/>
                <a:gd name="T31" fmla="*/ 0 h 3632"/>
                <a:gd name="T32" fmla="*/ 0 w 3880"/>
                <a:gd name="T33" fmla="*/ 0 h 3632"/>
                <a:gd name="T34" fmla="*/ 0 w 3880"/>
                <a:gd name="T35" fmla="*/ 0 h 3632"/>
                <a:gd name="T36" fmla="*/ 0 w 3880"/>
                <a:gd name="T37" fmla="*/ 0 h 3632"/>
                <a:gd name="T38" fmla="*/ 0 w 3880"/>
                <a:gd name="T39" fmla="*/ 0 h 3632"/>
                <a:gd name="T40" fmla="*/ 0 w 3880"/>
                <a:gd name="T41" fmla="*/ 0 h 3632"/>
                <a:gd name="T42" fmla="*/ 0 w 3880"/>
                <a:gd name="T43" fmla="*/ 0 h 3632"/>
                <a:gd name="T44" fmla="*/ 0 w 3880"/>
                <a:gd name="T45" fmla="*/ 0 h 3632"/>
                <a:gd name="T46" fmla="*/ 0 w 3880"/>
                <a:gd name="T47" fmla="*/ 0 h 3632"/>
                <a:gd name="T48" fmla="*/ 0 w 3880"/>
                <a:gd name="T49" fmla="*/ 0 h 3632"/>
                <a:gd name="T50" fmla="*/ 0 w 3880"/>
                <a:gd name="T51" fmla="*/ 0 h 3632"/>
                <a:gd name="T52" fmla="*/ 0 w 3880"/>
                <a:gd name="T53" fmla="*/ 0 h 3632"/>
                <a:gd name="T54" fmla="*/ 0 w 3880"/>
                <a:gd name="T55" fmla="*/ 0 h 3632"/>
                <a:gd name="T56" fmla="*/ 0 w 3880"/>
                <a:gd name="T57" fmla="*/ 0 h 3632"/>
                <a:gd name="T58" fmla="*/ 0 w 3880"/>
                <a:gd name="T59" fmla="*/ 0 h 3632"/>
                <a:gd name="T60" fmla="*/ 0 w 3880"/>
                <a:gd name="T61" fmla="*/ 0 h 3632"/>
                <a:gd name="T62" fmla="*/ 0 w 3880"/>
                <a:gd name="T63" fmla="*/ 0 h 3632"/>
                <a:gd name="T64" fmla="*/ 0 w 3880"/>
                <a:gd name="T65" fmla="*/ 0 h 3632"/>
                <a:gd name="T66" fmla="*/ 0 w 3880"/>
                <a:gd name="T67" fmla="*/ 0 h 3632"/>
                <a:gd name="T68" fmla="*/ 0 w 3880"/>
                <a:gd name="T69" fmla="*/ 0 h 3632"/>
                <a:gd name="T70" fmla="*/ 0 w 3880"/>
                <a:gd name="T71" fmla="*/ 0 h 3632"/>
                <a:gd name="T72" fmla="*/ 0 w 3880"/>
                <a:gd name="T73" fmla="*/ 0 h 3632"/>
                <a:gd name="T74" fmla="*/ 0 w 3880"/>
                <a:gd name="T75" fmla="*/ 0 h 3632"/>
                <a:gd name="T76" fmla="*/ 0 w 3880"/>
                <a:gd name="T77" fmla="*/ 0 h 3632"/>
                <a:gd name="T78" fmla="*/ 0 w 3880"/>
                <a:gd name="T79" fmla="*/ 0 h 3632"/>
                <a:gd name="T80" fmla="*/ 0 w 3880"/>
                <a:gd name="T81" fmla="*/ 0 h 3632"/>
                <a:gd name="T82" fmla="*/ 0 w 3880"/>
                <a:gd name="T83" fmla="*/ 0 h 3632"/>
                <a:gd name="T84" fmla="*/ 0 w 3880"/>
                <a:gd name="T85" fmla="*/ 0 h 3632"/>
                <a:gd name="T86" fmla="*/ 0 w 3880"/>
                <a:gd name="T87" fmla="*/ 0 h 3632"/>
                <a:gd name="T88" fmla="*/ 0 w 3880"/>
                <a:gd name="T89" fmla="*/ 0 h 3632"/>
                <a:gd name="T90" fmla="*/ 0 w 3880"/>
                <a:gd name="T91" fmla="*/ 0 h 3632"/>
                <a:gd name="T92" fmla="*/ 0 w 3880"/>
                <a:gd name="T93" fmla="*/ 0 h 3632"/>
                <a:gd name="T94" fmla="*/ 0 w 3880"/>
                <a:gd name="T95" fmla="*/ 0 h 3632"/>
                <a:gd name="T96" fmla="*/ 0 w 3880"/>
                <a:gd name="T97" fmla="*/ 0 h 3632"/>
                <a:gd name="T98" fmla="*/ 0 w 3880"/>
                <a:gd name="T99" fmla="*/ 0 h 3632"/>
                <a:gd name="T100" fmla="*/ 0 w 3880"/>
                <a:gd name="T101" fmla="*/ 0 h 3632"/>
                <a:gd name="T102" fmla="*/ 0 w 3880"/>
                <a:gd name="T103" fmla="*/ 0 h 3632"/>
                <a:gd name="T104" fmla="*/ 0 w 3880"/>
                <a:gd name="T105" fmla="*/ 0 h 3632"/>
                <a:gd name="T106" fmla="*/ 0 w 3880"/>
                <a:gd name="T107" fmla="*/ 0 h 3632"/>
                <a:gd name="T108" fmla="*/ 0 w 3880"/>
                <a:gd name="T109" fmla="*/ 0 h 3632"/>
                <a:gd name="T110" fmla="*/ 0 w 3880"/>
                <a:gd name="T111" fmla="*/ 0 h 3632"/>
                <a:gd name="T112" fmla="*/ 0 w 3880"/>
                <a:gd name="T113" fmla="*/ 0 h 3632"/>
                <a:gd name="T114" fmla="*/ 0 w 3880"/>
                <a:gd name="T115" fmla="*/ 0 h 3632"/>
                <a:gd name="T116" fmla="*/ 0 w 3880"/>
                <a:gd name="T117" fmla="*/ 0 h 3632"/>
                <a:gd name="T118" fmla="*/ 0 w 3880"/>
                <a:gd name="T119" fmla="*/ 0 h 3632"/>
                <a:gd name="T120" fmla="*/ 0 w 3880"/>
                <a:gd name="T121" fmla="*/ 0 h 36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880" h="3632">
                  <a:moveTo>
                    <a:pt x="3445" y="1334"/>
                  </a:moveTo>
                  <a:lnTo>
                    <a:pt x="3447" y="1327"/>
                  </a:lnTo>
                  <a:lnTo>
                    <a:pt x="3448" y="1320"/>
                  </a:lnTo>
                  <a:lnTo>
                    <a:pt x="3449" y="1312"/>
                  </a:lnTo>
                  <a:lnTo>
                    <a:pt x="3450" y="1302"/>
                  </a:lnTo>
                  <a:lnTo>
                    <a:pt x="3449" y="1281"/>
                  </a:lnTo>
                  <a:lnTo>
                    <a:pt x="3447" y="1257"/>
                  </a:lnTo>
                  <a:lnTo>
                    <a:pt x="3444" y="1231"/>
                  </a:lnTo>
                  <a:lnTo>
                    <a:pt x="3439" y="1202"/>
                  </a:lnTo>
                  <a:lnTo>
                    <a:pt x="3433" y="1172"/>
                  </a:lnTo>
                  <a:lnTo>
                    <a:pt x="3428" y="1142"/>
                  </a:lnTo>
                  <a:lnTo>
                    <a:pt x="3416" y="1082"/>
                  </a:lnTo>
                  <a:lnTo>
                    <a:pt x="3406" y="1025"/>
                  </a:lnTo>
                  <a:lnTo>
                    <a:pt x="3403" y="1000"/>
                  </a:lnTo>
                  <a:lnTo>
                    <a:pt x="3401" y="978"/>
                  </a:lnTo>
                  <a:lnTo>
                    <a:pt x="3400" y="968"/>
                  </a:lnTo>
                  <a:lnTo>
                    <a:pt x="3400" y="957"/>
                  </a:lnTo>
                  <a:lnTo>
                    <a:pt x="3401" y="949"/>
                  </a:lnTo>
                  <a:lnTo>
                    <a:pt x="3402" y="942"/>
                  </a:lnTo>
                  <a:lnTo>
                    <a:pt x="3404" y="925"/>
                  </a:lnTo>
                  <a:lnTo>
                    <a:pt x="3405" y="908"/>
                  </a:lnTo>
                  <a:lnTo>
                    <a:pt x="3403" y="891"/>
                  </a:lnTo>
                  <a:lnTo>
                    <a:pt x="3401" y="874"/>
                  </a:lnTo>
                  <a:lnTo>
                    <a:pt x="3397" y="857"/>
                  </a:lnTo>
                  <a:lnTo>
                    <a:pt x="3392" y="839"/>
                  </a:lnTo>
                  <a:lnTo>
                    <a:pt x="3385" y="823"/>
                  </a:lnTo>
                  <a:lnTo>
                    <a:pt x="3378" y="807"/>
                  </a:lnTo>
                  <a:lnTo>
                    <a:pt x="3369" y="792"/>
                  </a:lnTo>
                  <a:lnTo>
                    <a:pt x="3360" y="778"/>
                  </a:lnTo>
                  <a:lnTo>
                    <a:pt x="3350" y="765"/>
                  </a:lnTo>
                  <a:lnTo>
                    <a:pt x="3339" y="753"/>
                  </a:lnTo>
                  <a:lnTo>
                    <a:pt x="3327" y="742"/>
                  </a:lnTo>
                  <a:lnTo>
                    <a:pt x="3315" y="732"/>
                  </a:lnTo>
                  <a:lnTo>
                    <a:pt x="3303" y="723"/>
                  </a:lnTo>
                  <a:lnTo>
                    <a:pt x="3291" y="716"/>
                  </a:lnTo>
                  <a:lnTo>
                    <a:pt x="3261" y="702"/>
                  </a:lnTo>
                  <a:lnTo>
                    <a:pt x="3231" y="690"/>
                  </a:lnTo>
                  <a:lnTo>
                    <a:pt x="3201" y="679"/>
                  </a:lnTo>
                  <a:lnTo>
                    <a:pt x="3172" y="670"/>
                  </a:lnTo>
                  <a:lnTo>
                    <a:pt x="3158" y="666"/>
                  </a:lnTo>
                  <a:lnTo>
                    <a:pt x="3143" y="663"/>
                  </a:lnTo>
                  <a:lnTo>
                    <a:pt x="3129" y="660"/>
                  </a:lnTo>
                  <a:lnTo>
                    <a:pt x="3114" y="658"/>
                  </a:lnTo>
                  <a:lnTo>
                    <a:pt x="3100" y="657"/>
                  </a:lnTo>
                  <a:lnTo>
                    <a:pt x="3085" y="657"/>
                  </a:lnTo>
                  <a:lnTo>
                    <a:pt x="3071" y="657"/>
                  </a:lnTo>
                  <a:lnTo>
                    <a:pt x="3055" y="658"/>
                  </a:lnTo>
                  <a:lnTo>
                    <a:pt x="3044" y="659"/>
                  </a:lnTo>
                  <a:lnTo>
                    <a:pt x="3026" y="657"/>
                  </a:lnTo>
                  <a:lnTo>
                    <a:pt x="3004" y="655"/>
                  </a:lnTo>
                  <a:lnTo>
                    <a:pt x="2976" y="651"/>
                  </a:lnTo>
                  <a:lnTo>
                    <a:pt x="2904" y="641"/>
                  </a:lnTo>
                  <a:lnTo>
                    <a:pt x="2817" y="626"/>
                  </a:lnTo>
                  <a:lnTo>
                    <a:pt x="2716" y="609"/>
                  </a:lnTo>
                  <a:lnTo>
                    <a:pt x="2605" y="588"/>
                  </a:lnTo>
                  <a:lnTo>
                    <a:pt x="2486" y="566"/>
                  </a:lnTo>
                  <a:lnTo>
                    <a:pt x="2363" y="543"/>
                  </a:lnTo>
                  <a:lnTo>
                    <a:pt x="2239" y="520"/>
                  </a:lnTo>
                  <a:lnTo>
                    <a:pt x="2116" y="498"/>
                  </a:lnTo>
                  <a:lnTo>
                    <a:pt x="2000" y="477"/>
                  </a:lnTo>
                  <a:lnTo>
                    <a:pt x="1890" y="456"/>
                  </a:lnTo>
                  <a:lnTo>
                    <a:pt x="1792" y="440"/>
                  </a:lnTo>
                  <a:lnTo>
                    <a:pt x="1708" y="427"/>
                  </a:lnTo>
                  <a:lnTo>
                    <a:pt x="1672" y="422"/>
                  </a:lnTo>
                  <a:lnTo>
                    <a:pt x="1642" y="418"/>
                  </a:lnTo>
                  <a:lnTo>
                    <a:pt x="1616" y="415"/>
                  </a:lnTo>
                  <a:lnTo>
                    <a:pt x="1596" y="414"/>
                  </a:lnTo>
                  <a:lnTo>
                    <a:pt x="1588" y="413"/>
                  </a:lnTo>
                  <a:lnTo>
                    <a:pt x="1581" y="411"/>
                  </a:lnTo>
                  <a:lnTo>
                    <a:pt x="1573" y="408"/>
                  </a:lnTo>
                  <a:lnTo>
                    <a:pt x="1565" y="404"/>
                  </a:lnTo>
                  <a:lnTo>
                    <a:pt x="1547" y="394"/>
                  </a:lnTo>
                  <a:lnTo>
                    <a:pt x="1528" y="381"/>
                  </a:lnTo>
                  <a:lnTo>
                    <a:pt x="1508" y="365"/>
                  </a:lnTo>
                  <a:lnTo>
                    <a:pt x="1487" y="347"/>
                  </a:lnTo>
                  <a:lnTo>
                    <a:pt x="1466" y="328"/>
                  </a:lnTo>
                  <a:lnTo>
                    <a:pt x="1443" y="308"/>
                  </a:lnTo>
                  <a:lnTo>
                    <a:pt x="1400" y="269"/>
                  </a:lnTo>
                  <a:lnTo>
                    <a:pt x="1359" y="233"/>
                  </a:lnTo>
                  <a:lnTo>
                    <a:pt x="1340" y="217"/>
                  </a:lnTo>
                  <a:lnTo>
                    <a:pt x="1323" y="204"/>
                  </a:lnTo>
                  <a:lnTo>
                    <a:pt x="1313" y="199"/>
                  </a:lnTo>
                  <a:lnTo>
                    <a:pt x="1305" y="194"/>
                  </a:lnTo>
                  <a:lnTo>
                    <a:pt x="1298" y="191"/>
                  </a:lnTo>
                  <a:lnTo>
                    <a:pt x="1291" y="188"/>
                  </a:lnTo>
                  <a:lnTo>
                    <a:pt x="1257" y="179"/>
                  </a:lnTo>
                  <a:lnTo>
                    <a:pt x="1215" y="169"/>
                  </a:lnTo>
                  <a:lnTo>
                    <a:pt x="1165" y="159"/>
                  </a:lnTo>
                  <a:lnTo>
                    <a:pt x="1110" y="149"/>
                  </a:lnTo>
                  <a:lnTo>
                    <a:pt x="1049" y="140"/>
                  </a:lnTo>
                  <a:lnTo>
                    <a:pt x="986" y="131"/>
                  </a:lnTo>
                  <a:lnTo>
                    <a:pt x="922" y="122"/>
                  </a:lnTo>
                  <a:lnTo>
                    <a:pt x="855" y="114"/>
                  </a:lnTo>
                  <a:lnTo>
                    <a:pt x="790" y="105"/>
                  </a:lnTo>
                  <a:lnTo>
                    <a:pt x="725" y="98"/>
                  </a:lnTo>
                  <a:lnTo>
                    <a:pt x="665" y="92"/>
                  </a:lnTo>
                  <a:lnTo>
                    <a:pt x="608" y="86"/>
                  </a:lnTo>
                  <a:lnTo>
                    <a:pt x="557" y="82"/>
                  </a:lnTo>
                  <a:lnTo>
                    <a:pt x="512" y="78"/>
                  </a:lnTo>
                  <a:lnTo>
                    <a:pt x="475" y="76"/>
                  </a:lnTo>
                  <a:lnTo>
                    <a:pt x="449" y="75"/>
                  </a:lnTo>
                  <a:lnTo>
                    <a:pt x="429" y="75"/>
                  </a:lnTo>
                  <a:lnTo>
                    <a:pt x="411" y="73"/>
                  </a:lnTo>
                  <a:lnTo>
                    <a:pt x="392" y="70"/>
                  </a:lnTo>
                  <a:lnTo>
                    <a:pt x="374" y="67"/>
                  </a:lnTo>
                  <a:lnTo>
                    <a:pt x="356" y="62"/>
                  </a:lnTo>
                  <a:lnTo>
                    <a:pt x="339" y="57"/>
                  </a:lnTo>
                  <a:lnTo>
                    <a:pt x="321" y="52"/>
                  </a:lnTo>
                  <a:lnTo>
                    <a:pt x="304" y="46"/>
                  </a:lnTo>
                  <a:lnTo>
                    <a:pt x="270" y="34"/>
                  </a:lnTo>
                  <a:lnTo>
                    <a:pt x="235" y="22"/>
                  </a:lnTo>
                  <a:lnTo>
                    <a:pt x="217" y="17"/>
                  </a:lnTo>
                  <a:lnTo>
                    <a:pt x="199" y="12"/>
                  </a:lnTo>
                  <a:lnTo>
                    <a:pt x="181" y="7"/>
                  </a:lnTo>
                  <a:lnTo>
                    <a:pt x="162" y="3"/>
                  </a:lnTo>
                  <a:lnTo>
                    <a:pt x="147" y="1"/>
                  </a:lnTo>
                  <a:lnTo>
                    <a:pt x="130" y="0"/>
                  </a:lnTo>
                  <a:lnTo>
                    <a:pt x="113" y="1"/>
                  </a:lnTo>
                  <a:lnTo>
                    <a:pt x="95" y="2"/>
                  </a:lnTo>
                  <a:lnTo>
                    <a:pt x="77" y="4"/>
                  </a:lnTo>
                  <a:lnTo>
                    <a:pt x="59" y="5"/>
                  </a:lnTo>
                  <a:lnTo>
                    <a:pt x="43" y="6"/>
                  </a:lnTo>
                  <a:lnTo>
                    <a:pt x="27" y="6"/>
                  </a:lnTo>
                  <a:lnTo>
                    <a:pt x="24" y="7"/>
                  </a:lnTo>
                  <a:lnTo>
                    <a:pt x="21" y="9"/>
                  </a:lnTo>
                  <a:lnTo>
                    <a:pt x="19" y="12"/>
                  </a:lnTo>
                  <a:lnTo>
                    <a:pt x="16" y="16"/>
                  </a:lnTo>
                  <a:lnTo>
                    <a:pt x="12" y="28"/>
                  </a:lnTo>
                  <a:lnTo>
                    <a:pt x="8" y="43"/>
                  </a:lnTo>
                  <a:lnTo>
                    <a:pt x="6" y="61"/>
                  </a:lnTo>
                  <a:lnTo>
                    <a:pt x="3" y="82"/>
                  </a:lnTo>
                  <a:lnTo>
                    <a:pt x="2" y="104"/>
                  </a:lnTo>
                  <a:lnTo>
                    <a:pt x="1" y="128"/>
                  </a:lnTo>
                  <a:lnTo>
                    <a:pt x="0" y="176"/>
                  </a:lnTo>
                  <a:lnTo>
                    <a:pt x="1" y="220"/>
                  </a:lnTo>
                  <a:lnTo>
                    <a:pt x="2" y="256"/>
                  </a:lnTo>
                  <a:lnTo>
                    <a:pt x="4" y="278"/>
                  </a:lnTo>
                  <a:lnTo>
                    <a:pt x="6" y="293"/>
                  </a:lnTo>
                  <a:lnTo>
                    <a:pt x="10" y="309"/>
                  </a:lnTo>
                  <a:lnTo>
                    <a:pt x="14" y="326"/>
                  </a:lnTo>
                  <a:lnTo>
                    <a:pt x="19" y="344"/>
                  </a:lnTo>
                  <a:lnTo>
                    <a:pt x="30" y="384"/>
                  </a:lnTo>
                  <a:lnTo>
                    <a:pt x="43" y="422"/>
                  </a:lnTo>
                  <a:lnTo>
                    <a:pt x="55" y="458"/>
                  </a:lnTo>
                  <a:lnTo>
                    <a:pt x="66" y="489"/>
                  </a:lnTo>
                  <a:lnTo>
                    <a:pt x="73" y="512"/>
                  </a:lnTo>
                  <a:lnTo>
                    <a:pt x="77" y="524"/>
                  </a:lnTo>
                  <a:lnTo>
                    <a:pt x="80" y="543"/>
                  </a:lnTo>
                  <a:lnTo>
                    <a:pt x="87" y="571"/>
                  </a:lnTo>
                  <a:lnTo>
                    <a:pt x="97" y="609"/>
                  </a:lnTo>
                  <a:lnTo>
                    <a:pt x="109" y="652"/>
                  </a:lnTo>
                  <a:lnTo>
                    <a:pt x="142" y="761"/>
                  </a:lnTo>
                  <a:lnTo>
                    <a:pt x="182" y="893"/>
                  </a:lnTo>
                  <a:lnTo>
                    <a:pt x="228" y="1043"/>
                  </a:lnTo>
                  <a:lnTo>
                    <a:pt x="280" y="1207"/>
                  </a:lnTo>
                  <a:lnTo>
                    <a:pt x="334" y="1381"/>
                  </a:lnTo>
                  <a:lnTo>
                    <a:pt x="392" y="1558"/>
                  </a:lnTo>
                  <a:lnTo>
                    <a:pt x="448" y="1736"/>
                  </a:lnTo>
                  <a:lnTo>
                    <a:pt x="503" y="1908"/>
                  </a:lnTo>
                  <a:lnTo>
                    <a:pt x="556" y="2069"/>
                  </a:lnTo>
                  <a:lnTo>
                    <a:pt x="604" y="2217"/>
                  </a:lnTo>
                  <a:lnTo>
                    <a:pt x="645" y="2345"/>
                  </a:lnTo>
                  <a:lnTo>
                    <a:pt x="680" y="2448"/>
                  </a:lnTo>
                  <a:lnTo>
                    <a:pt x="705" y="2522"/>
                  </a:lnTo>
                  <a:lnTo>
                    <a:pt x="719" y="2562"/>
                  </a:lnTo>
                  <a:lnTo>
                    <a:pt x="722" y="2569"/>
                  </a:lnTo>
                  <a:lnTo>
                    <a:pt x="727" y="2575"/>
                  </a:lnTo>
                  <a:lnTo>
                    <a:pt x="732" y="2580"/>
                  </a:lnTo>
                  <a:lnTo>
                    <a:pt x="737" y="2585"/>
                  </a:lnTo>
                  <a:lnTo>
                    <a:pt x="750" y="2595"/>
                  </a:lnTo>
                  <a:lnTo>
                    <a:pt x="762" y="2606"/>
                  </a:lnTo>
                  <a:lnTo>
                    <a:pt x="777" y="2619"/>
                  </a:lnTo>
                  <a:lnTo>
                    <a:pt x="794" y="2631"/>
                  </a:lnTo>
                  <a:lnTo>
                    <a:pt x="809" y="2643"/>
                  </a:lnTo>
                  <a:lnTo>
                    <a:pt x="825" y="2653"/>
                  </a:lnTo>
                  <a:lnTo>
                    <a:pt x="841" y="2662"/>
                  </a:lnTo>
                  <a:lnTo>
                    <a:pt x="857" y="2671"/>
                  </a:lnTo>
                  <a:lnTo>
                    <a:pt x="873" y="2679"/>
                  </a:lnTo>
                  <a:lnTo>
                    <a:pt x="889" y="2686"/>
                  </a:lnTo>
                  <a:lnTo>
                    <a:pt x="905" y="2694"/>
                  </a:lnTo>
                  <a:lnTo>
                    <a:pt x="923" y="2700"/>
                  </a:lnTo>
                  <a:lnTo>
                    <a:pt x="939" y="2705"/>
                  </a:lnTo>
                  <a:lnTo>
                    <a:pt x="956" y="2710"/>
                  </a:lnTo>
                  <a:lnTo>
                    <a:pt x="989" y="2718"/>
                  </a:lnTo>
                  <a:lnTo>
                    <a:pt x="1022" y="2724"/>
                  </a:lnTo>
                  <a:lnTo>
                    <a:pt x="1044" y="2727"/>
                  </a:lnTo>
                  <a:lnTo>
                    <a:pt x="1067" y="2729"/>
                  </a:lnTo>
                  <a:lnTo>
                    <a:pt x="1089" y="2731"/>
                  </a:lnTo>
                  <a:lnTo>
                    <a:pt x="1111" y="2733"/>
                  </a:lnTo>
                  <a:lnTo>
                    <a:pt x="1133" y="2735"/>
                  </a:lnTo>
                  <a:lnTo>
                    <a:pt x="1154" y="2738"/>
                  </a:lnTo>
                  <a:lnTo>
                    <a:pt x="1164" y="2740"/>
                  </a:lnTo>
                  <a:lnTo>
                    <a:pt x="1173" y="2742"/>
                  </a:lnTo>
                  <a:lnTo>
                    <a:pt x="1182" y="2745"/>
                  </a:lnTo>
                  <a:lnTo>
                    <a:pt x="1192" y="2749"/>
                  </a:lnTo>
                  <a:lnTo>
                    <a:pt x="1227" y="2764"/>
                  </a:lnTo>
                  <a:lnTo>
                    <a:pt x="1262" y="2780"/>
                  </a:lnTo>
                  <a:lnTo>
                    <a:pt x="1298" y="2795"/>
                  </a:lnTo>
                  <a:lnTo>
                    <a:pt x="1335" y="2809"/>
                  </a:lnTo>
                  <a:lnTo>
                    <a:pt x="1370" y="2824"/>
                  </a:lnTo>
                  <a:lnTo>
                    <a:pt x="1406" y="2835"/>
                  </a:lnTo>
                  <a:lnTo>
                    <a:pt x="1424" y="2841"/>
                  </a:lnTo>
                  <a:lnTo>
                    <a:pt x="1442" y="2845"/>
                  </a:lnTo>
                  <a:lnTo>
                    <a:pt x="1461" y="2850"/>
                  </a:lnTo>
                  <a:lnTo>
                    <a:pt x="1479" y="2853"/>
                  </a:lnTo>
                  <a:lnTo>
                    <a:pt x="1548" y="2868"/>
                  </a:lnTo>
                  <a:lnTo>
                    <a:pt x="1616" y="2884"/>
                  </a:lnTo>
                  <a:lnTo>
                    <a:pt x="1682" y="2902"/>
                  </a:lnTo>
                  <a:lnTo>
                    <a:pt x="1748" y="2921"/>
                  </a:lnTo>
                  <a:lnTo>
                    <a:pt x="1813" y="2942"/>
                  </a:lnTo>
                  <a:lnTo>
                    <a:pt x="1877" y="2963"/>
                  </a:lnTo>
                  <a:lnTo>
                    <a:pt x="1941" y="2984"/>
                  </a:lnTo>
                  <a:lnTo>
                    <a:pt x="2004" y="3006"/>
                  </a:lnTo>
                  <a:lnTo>
                    <a:pt x="2067" y="3027"/>
                  </a:lnTo>
                  <a:lnTo>
                    <a:pt x="2131" y="3049"/>
                  </a:lnTo>
                  <a:lnTo>
                    <a:pt x="2194" y="3071"/>
                  </a:lnTo>
                  <a:lnTo>
                    <a:pt x="2258" y="3092"/>
                  </a:lnTo>
                  <a:lnTo>
                    <a:pt x="2323" y="3112"/>
                  </a:lnTo>
                  <a:lnTo>
                    <a:pt x="2389" y="3131"/>
                  </a:lnTo>
                  <a:lnTo>
                    <a:pt x="2456" y="3149"/>
                  </a:lnTo>
                  <a:lnTo>
                    <a:pt x="2524" y="3165"/>
                  </a:lnTo>
                  <a:lnTo>
                    <a:pt x="2547" y="3171"/>
                  </a:lnTo>
                  <a:lnTo>
                    <a:pt x="2581" y="3183"/>
                  </a:lnTo>
                  <a:lnTo>
                    <a:pt x="2625" y="3199"/>
                  </a:lnTo>
                  <a:lnTo>
                    <a:pt x="2679" y="3218"/>
                  </a:lnTo>
                  <a:lnTo>
                    <a:pt x="2739" y="3240"/>
                  </a:lnTo>
                  <a:lnTo>
                    <a:pt x="2806" y="3265"/>
                  </a:lnTo>
                  <a:lnTo>
                    <a:pt x="2875" y="3291"/>
                  </a:lnTo>
                  <a:lnTo>
                    <a:pt x="2947" y="3319"/>
                  </a:lnTo>
                  <a:lnTo>
                    <a:pt x="3018" y="3347"/>
                  </a:lnTo>
                  <a:lnTo>
                    <a:pt x="3089" y="3374"/>
                  </a:lnTo>
                  <a:lnTo>
                    <a:pt x="3156" y="3400"/>
                  </a:lnTo>
                  <a:lnTo>
                    <a:pt x="3219" y="3425"/>
                  </a:lnTo>
                  <a:lnTo>
                    <a:pt x="3274" y="3447"/>
                  </a:lnTo>
                  <a:lnTo>
                    <a:pt x="3321" y="3465"/>
                  </a:lnTo>
                  <a:lnTo>
                    <a:pt x="3360" y="3480"/>
                  </a:lnTo>
                  <a:lnTo>
                    <a:pt x="3386" y="3491"/>
                  </a:lnTo>
                  <a:lnTo>
                    <a:pt x="3434" y="3511"/>
                  </a:lnTo>
                  <a:lnTo>
                    <a:pt x="3482" y="3532"/>
                  </a:lnTo>
                  <a:lnTo>
                    <a:pt x="3530" y="3552"/>
                  </a:lnTo>
                  <a:lnTo>
                    <a:pt x="3579" y="3571"/>
                  </a:lnTo>
                  <a:lnTo>
                    <a:pt x="3628" y="3589"/>
                  </a:lnTo>
                  <a:lnTo>
                    <a:pt x="3678" y="3605"/>
                  </a:lnTo>
                  <a:lnTo>
                    <a:pt x="3703" y="3612"/>
                  </a:lnTo>
                  <a:lnTo>
                    <a:pt x="3728" y="3619"/>
                  </a:lnTo>
                  <a:lnTo>
                    <a:pt x="3754" y="3625"/>
                  </a:lnTo>
                  <a:lnTo>
                    <a:pt x="3780" y="3630"/>
                  </a:lnTo>
                  <a:lnTo>
                    <a:pt x="3794" y="3632"/>
                  </a:lnTo>
                  <a:lnTo>
                    <a:pt x="3809" y="3632"/>
                  </a:lnTo>
                  <a:lnTo>
                    <a:pt x="3825" y="3632"/>
                  </a:lnTo>
                  <a:lnTo>
                    <a:pt x="3842" y="3630"/>
                  </a:lnTo>
                  <a:lnTo>
                    <a:pt x="3849" y="3628"/>
                  </a:lnTo>
                  <a:lnTo>
                    <a:pt x="3856" y="3625"/>
                  </a:lnTo>
                  <a:lnTo>
                    <a:pt x="3863" y="3622"/>
                  </a:lnTo>
                  <a:lnTo>
                    <a:pt x="3868" y="3619"/>
                  </a:lnTo>
                  <a:lnTo>
                    <a:pt x="3873" y="3615"/>
                  </a:lnTo>
                  <a:lnTo>
                    <a:pt x="3877" y="3610"/>
                  </a:lnTo>
                  <a:lnTo>
                    <a:pt x="3879" y="3604"/>
                  </a:lnTo>
                  <a:lnTo>
                    <a:pt x="3880" y="3597"/>
                  </a:lnTo>
                  <a:lnTo>
                    <a:pt x="3879" y="3580"/>
                  </a:lnTo>
                  <a:lnTo>
                    <a:pt x="3875" y="3557"/>
                  </a:lnTo>
                  <a:lnTo>
                    <a:pt x="3868" y="3529"/>
                  </a:lnTo>
                  <a:lnTo>
                    <a:pt x="3861" y="3500"/>
                  </a:lnTo>
                  <a:lnTo>
                    <a:pt x="3853" y="3471"/>
                  </a:lnTo>
                  <a:lnTo>
                    <a:pt x="3845" y="3444"/>
                  </a:lnTo>
                  <a:lnTo>
                    <a:pt x="3837" y="3418"/>
                  </a:lnTo>
                  <a:lnTo>
                    <a:pt x="3830" y="3399"/>
                  </a:lnTo>
                  <a:lnTo>
                    <a:pt x="3825" y="3381"/>
                  </a:lnTo>
                  <a:lnTo>
                    <a:pt x="3819" y="3355"/>
                  </a:lnTo>
                  <a:lnTo>
                    <a:pt x="3814" y="3322"/>
                  </a:lnTo>
                  <a:lnTo>
                    <a:pt x="3808" y="3282"/>
                  </a:lnTo>
                  <a:lnTo>
                    <a:pt x="3795" y="3190"/>
                  </a:lnTo>
                  <a:lnTo>
                    <a:pt x="3782" y="3087"/>
                  </a:lnTo>
                  <a:lnTo>
                    <a:pt x="3769" y="2980"/>
                  </a:lnTo>
                  <a:lnTo>
                    <a:pt x="3757" y="2880"/>
                  </a:lnTo>
                  <a:lnTo>
                    <a:pt x="3750" y="2834"/>
                  </a:lnTo>
                  <a:lnTo>
                    <a:pt x="3744" y="2793"/>
                  </a:lnTo>
                  <a:lnTo>
                    <a:pt x="3737" y="2757"/>
                  </a:lnTo>
                  <a:lnTo>
                    <a:pt x="3732" y="2729"/>
                  </a:lnTo>
                  <a:lnTo>
                    <a:pt x="3716" y="2660"/>
                  </a:lnTo>
                  <a:lnTo>
                    <a:pt x="3698" y="2593"/>
                  </a:lnTo>
                  <a:lnTo>
                    <a:pt x="3681" y="2527"/>
                  </a:lnTo>
                  <a:lnTo>
                    <a:pt x="3664" y="2462"/>
                  </a:lnTo>
                  <a:lnTo>
                    <a:pt x="3648" y="2395"/>
                  </a:lnTo>
                  <a:lnTo>
                    <a:pt x="3633" y="2330"/>
                  </a:lnTo>
                  <a:lnTo>
                    <a:pt x="3626" y="2295"/>
                  </a:lnTo>
                  <a:lnTo>
                    <a:pt x="3620" y="2262"/>
                  </a:lnTo>
                  <a:lnTo>
                    <a:pt x="3615" y="2228"/>
                  </a:lnTo>
                  <a:lnTo>
                    <a:pt x="3610" y="2192"/>
                  </a:lnTo>
                  <a:lnTo>
                    <a:pt x="3602" y="2140"/>
                  </a:lnTo>
                  <a:lnTo>
                    <a:pt x="3593" y="2082"/>
                  </a:lnTo>
                  <a:lnTo>
                    <a:pt x="3583" y="2017"/>
                  </a:lnTo>
                  <a:lnTo>
                    <a:pt x="3571" y="1950"/>
                  </a:lnTo>
                  <a:lnTo>
                    <a:pt x="3558" y="1879"/>
                  </a:lnTo>
                  <a:lnTo>
                    <a:pt x="3545" y="1807"/>
                  </a:lnTo>
                  <a:lnTo>
                    <a:pt x="3531" y="1736"/>
                  </a:lnTo>
                  <a:lnTo>
                    <a:pt x="3517" y="1665"/>
                  </a:lnTo>
                  <a:lnTo>
                    <a:pt x="3504" y="1599"/>
                  </a:lnTo>
                  <a:lnTo>
                    <a:pt x="3491" y="1536"/>
                  </a:lnTo>
                  <a:lnTo>
                    <a:pt x="3479" y="1480"/>
                  </a:lnTo>
                  <a:lnTo>
                    <a:pt x="3468" y="1430"/>
                  </a:lnTo>
                  <a:lnTo>
                    <a:pt x="3459" y="1390"/>
                  </a:lnTo>
                  <a:lnTo>
                    <a:pt x="3452" y="1360"/>
                  </a:lnTo>
                  <a:lnTo>
                    <a:pt x="3447" y="1341"/>
                  </a:lnTo>
                  <a:lnTo>
                    <a:pt x="3445" y="133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62" name="Freeform 23"/>
            <p:cNvSpPr>
              <a:spLocks/>
            </p:cNvSpPr>
            <p:nvPr/>
          </p:nvSpPr>
          <p:spPr bwMode="auto">
            <a:xfrm>
              <a:off x="1717" y="2099"/>
              <a:ext cx="672" cy="624"/>
            </a:xfrm>
            <a:custGeom>
              <a:avLst/>
              <a:gdLst>
                <a:gd name="T0" fmla="*/ 0 w 3628"/>
                <a:gd name="T1" fmla="*/ 0 h 3364"/>
                <a:gd name="T2" fmla="*/ 0 w 3628"/>
                <a:gd name="T3" fmla="*/ 0 h 3364"/>
                <a:gd name="T4" fmla="*/ 0 w 3628"/>
                <a:gd name="T5" fmla="*/ 0 h 3364"/>
                <a:gd name="T6" fmla="*/ 0 w 3628"/>
                <a:gd name="T7" fmla="*/ 0 h 3364"/>
                <a:gd name="T8" fmla="*/ 0 w 3628"/>
                <a:gd name="T9" fmla="*/ 0 h 3364"/>
                <a:gd name="T10" fmla="*/ 0 w 3628"/>
                <a:gd name="T11" fmla="*/ 0 h 3364"/>
                <a:gd name="T12" fmla="*/ 0 w 3628"/>
                <a:gd name="T13" fmla="*/ 0 h 3364"/>
                <a:gd name="T14" fmla="*/ 0 w 3628"/>
                <a:gd name="T15" fmla="*/ 0 h 3364"/>
                <a:gd name="T16" fmla="*/ 0 w 3628"/>
                <a:gd name="T17" fmla="*/ 0 h 3364"/>
                <a:gd name="T18" fmla="*/ 0 w 3628"/>
                <a:gd name="T19" fmla="*/ 0 h 3364"/>
                <a:gd name="T20" fmla="*/ 0 w 3628"/>
                <a:gd name="T21" fmla="*/ 0 h 3364"/>
                <a:gd name="T22" fmla="*/ 0 w 3628"/>
                <a:gd name="T23" fmla="*/ 0 h 3364"/>
                <a:gd name="T24" fmla="*/ 0 w 3628"/>
                <a:gd name="T25" fmla="*/ 0 h 3364"/>
                <a:gd name="T26" fmla="*/ 0 w 3628"/>
                <a:gd name="T27" fmla="*/ 0 h 3364"/>
                <a:gd name="T28" fmla="*/ 0 w 3628"/>
                <a:gd name="T29" fmla="*/ 0 h 3364"/>
                <a:gd name="T30" fmla="*/ 0 w 3628"/>
                <a:gd name="T31" fmla="*/ 0 h 3364"/>
                <a:gd name="T32" fmla="*/ 0 w 3628"/>
                <a:gd name="T33" fmla="*/ 0 h 3364"/>
                <a:gd name="T34" fmla="*/ 0 w 3628"/>
                <a:gd name="T35" fmla="*/ 0 h 3364"/>
                <a:gd name="T36" fmla="*/ 0 w 3628"/>
                <a:gd name="T37" fmla="*/ 0 h 3364"/>
                <a:gd name="T38" fmla="*/ 0 w 3628"/>
                <a:gd name="T39" fmla="*/ 0 h 3364"/>
                <a:gd name="T40" fmla="*/ 0 w 3628"/>
                <a:gd name="T41" fmla="*/ 0 h 3364"/>
                <a:gd name="T42" fmla="*/ 0 w 3628"/>
                <a:gd name="T43" fmla="*/ 0 h 3364"/>
                <a:gd name="T44" fmla="*/ 0 w 3628"/>
                <a:gd name="T45" fmla="*/ 0 h 3364"/>
                <a:gd name="T46" fmla="*/ 0 w 3628"/>
                <a:gd name="T47" fmla="*/ 0 h 3364"/>
                <a:gd name="T48" fmla="*/ 0 w 3628"/>
                <a:gd name="T49" fmla="*/ 0 h 3364"/>
                <a:gd name="T50" fmla="*/ 0 w 3628"/>
                <a:gd name="T51" fmla="*/ 0 h 3364"/>
                <a:gd name="T52" fmla="*/ 0 w 3628"/>
                <a:gd name="T53" fmla="*/ 0 h 3364"/>
                <a:gd name="T54" fmla="*/ 0 w 3628"/>
                <a:gd name="T55" fmla="*/ 0 h 3364"/>
                <a:gd name="T56" fmla="*/ 0 w 3628"/>
                <a:gd name="T57" fmla="*/ 0 h 3364"/>
                <a:gd name="T58" fmla="*/ 0 w 3628"/>
                <a:gd name="T59" fmla="*/ 0 h 3364"/>
                <a:gd name="T60" fmla="*/ 0 w 3628"/>
                <a:gd name="T61" fmla="*/ 0 h 3364"/>
                <a:gd name="T62" fmla="*/ 0 w 3628"/>
                <a:gd name="T63" fmla="*/ 0 h 3364"/>
                <a:gd name="T64" fmla="*/ 0 w 3628"/>
                <a:gd name="T65" fmla="*/ 0 h 3364"/>
                <a:gd name="T66" fmla="*/ 0 w 3628"/>
                <a:gd name="T67" fmla="*/ 0 h 3364"/>
                <a:gd name="T68" fmla="*/ 0 w 3628"/>
                <a:gd name="T69" fmla="*/ 0 h 3364"/>
                <a:gd name="T70" fmla="*/ 0 w 3628"/>
                <a:gd name="T71" fmla="*/ 0 h 3364"/>
                <a:gd name="T72" fmla="*/ 0 w 3628"/>
                <a:gd name="T73" fmla="*/ 0 h 3364"/>
                <a:gd name="T74" fmla="*/ 0 w 3628"/>
                <a:gd name="T75" fmla="*/ 0 h 3364"/>
                <a:gd name="T76" fmla="*/ 0 w 3628"/>
                <a:gd name="T77" fmla="*/ 0 h 3364"/>
                <a:gd name="T78" fmla="*/ 0 w 3628"/>
                <a:gd name="T79" fmla="*/ 0 h 3364"/>
                <a:gd name="T80" fmla="*/ 0 w 3628"/>
                <a:gd name="T81" fmla="*/ 0 h 3364"/>
                <a:gd name="T82" fmla="*/ 0 w 3628"/>
                <a:gd name="T83" fmla="*/ 0 h 3364"/>
                <a:gd name="T84" fmla="*/ 0 w 3628"/>
                <a:gd name="T85" fmla="*/ 0 h 3364"/>
                <a:gd name="T86" fmla="*/ 0 w 3628"/>
                <a:gd name="T87" fmla="*/ 0 h 3364"/>
                <a:gd name="T88" fmla="*/ 0 w 3628"/>
                <a:gd name="T89" fmla="*/ 0 h 3364"/>
                <a:gd name="T90" fmla="*/ 0 w 3628"/>
                <a:gd name="T91" fmla="*/ 0 h 3364"/>
                <a:gd name="T92" fmla="*/ 0 w 3628"/>
                <a:gd name="T93" fmla="*/ 0 h 3364"/>
                <a:gd name="T94" fmla="*/ 0 w 3628"/>
                <a:gd name="T95" fmla="*/ 0 h 3364"/>
                <a:gd name="T96" fmla="*/ 0 w 3628"/>
                <a:gd name="T97" fmla="*/ 0 h 3364"/>
                <a:gd name="T98" fmla="*/ 0 w 3628"/>
                <a:gd name="T99" fmla="*/ 0 h 3364"/>
                <a:gd name="T100" fmla="*/ 0 w 3628"/>
                <a:gd name="T101" fmla="*/ 0 h 3364"/>
                <a:gd name="T102" fmla="*/ 0 w 3628"/>
                <a:gd name="T103" fmla="*/ 0 h 3364"/>
                <a:gd name="T104" fmla="*/ 0 w 3628"/>
                <a:gd name="T105" fmla="*/ 0 h 3364"/>
                <a:gd name="T106" fmla="*/ 0 w 3628"/>
                <a:gd name="T107" fmla="*/ 0 h 3364"/>
                <a:gd name="T108" fmla="*/ 0 w 3628"/>
                <a:gd name="T109" fmla="*/ 0 h 3364"/>
                <a:gd name="T110" fmla="*/ 0 w 3628"/>
                <a:gd name="T111" fmla="*/ 0 h 3364"/>
                <a:gd name="T112" fmla="*/ 0 w 3628"/>
                <a:gd name="T113" fmla="*/ 0 h 336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628" h="3364">
                  <a:moveTo>
                    <a:pt x="3232" y="1282"/>
                  </a:moveTo>
                  <a:lnTo>
                    <a:pt x="3234" y="1276"/>
                  </a:lnTo>
                  <a:lnTo>
                    <a:pt x="3235" y="1270"/>
                  </a:lnTo>
                  <a:lnTo>
                    <a:pt x="3237" y="1262"/>
                  </a:lnTo>
                  <a:lnTo>
                    <a:pt x="3238" y="1254"/>
                  </a:lnTo>
                  <a:lnTo>
                    <a:pt x="3237" y="1235"/>
                  </a:lnTo>
                  <a:lnTo>
                    <a:pt x="3234" y="1212"/>
                  </a:lnTo>
                  <a:lnTo>
                    <a:pt x="3227" y="1162"/>
                  </a:lnTo>
                  <a:lnTo>
                    <a:pt x="3216" y="1108"/>
                  </a:lnTo>
                  <a:lnTo>
                    <a:pt x="3206" y="1053"/>
                  </a:lnTo>
                  <a:lnTo>
                    <a:pt x="3196" y="1002"/>
                  </a:lnTo>
                  <a:lnTo>
                    <a:pt x="3193" y="979"/>
                  </a:lnTo>
                  <a:lnTo>
                    <a:pt x="3191" y="957"/>
                  </a:lnTo>
                  <a:lnTo>
                    <a:pt x="3191" y="939"/>
                  </a:lnTo>
                  <a:lnTo>
                    <a:pt x="3192" y="925"/>
                  </a:lnTo>
                  <a:lnTo>
                    <a:pt x="3195" y="910"/>
                  </a:lnTo>
                  <a:lnTo>
                    <a:pt x="3196" y="894"/>
                  </a:lnTo>
                  <a:lnTo>
                    <a:pt x="3197" y="877"/>
                  </a:lnTo>
                  <a:lnTo>
                    <a:pt x="3196" y="861"/>
                  </a:lnTo>
                  <a:lnTo>
                    <a:pt x="3195" y="843"/>
                  </a:lnTo>
                  <a:lnTo>
                    <a:pt x="3193" y="827"/>
                  </a:lnTo>
                  <a:lnTo>
                    <a:pt x="3190" y="810"/>
                  </a:lnTo>
                  <a:lnTo>
                    <a:pt x="3186" y="794"/>
                  </a:lnTo>
                  <a:lnTo>
                    <a:pt x="3181" y="779"/>
                  </a:lnTo>
                  <a:lnTo>
                    <a:pt x="3176" y="765"/>
                  </a:lnTo>
                  <a:lnTo>
                    <a:pt x="3169" y="751"/>
                  </a:lnTo>
                  <a:lnTo>
                    <a:pt x="3162" y="739"/>
                  </a:lnTo>
                  <a:lnTo>
                    <a:pt x="3153" y="727"/>
                  </a:lnTo>
                  <a:lnTo>
                    <a:pt x="3144" y="717"/>
                  </a:lnTo>
                  <a:lnTo>
                    <a:pt x="3134" y="709"/>
                  </a:lnTo>
                  <a:lnTo>
                    <a:pt x="3123" y="703"/>
                  </a:lnTo>
                  <a:lnTo>
                    <a:pt x="3093" y="690"/>
                  </a:lnTo>
                  <a:lnTo>
                    <a:pt x="3063" y="678"/>
                  </a:lnTo>
                  <a:lnTo>
                    <a:pt x="3031" y="667"/>
                  </a:lnTo>
                  <a:lnTo>
                    <a:pt x="2998" y="657"/>
                  </a:lnTo>
                  <a:lnTo>
                    <a:pt x="2981" y="653"/>
                  </a:lnTo>
                  <a:lnTo>
                    <a:pt x="2964" y="650"/>
                  </a:lnTo>
                  <a:lnTo>
                    <a:pt x="2948" y="647"/>
                  </a:lnTo>
                  <a:lnTo>
                    <a:pt x="2932" y="645"/>
                  </a:lnTo>
                  <a:lnTo>
                    <a:pt x="2916" y="644"/>
                  </a:lnTo>
                  <a:lnTo>
                    <a:pt x="2901" y="643"/>
                  </a:lnTo>
                  <a:lnTo>
                    <a:pt x="2886" y="644"/>
                  </a:lnTo>
                  <a:lnTo>
                    <a:pt x="2872" y="645"/>
                  </a:lnTo>
                  <a:lnTo>
                    <a:pt x="2862" y="645"/>
                  </a:lnTo>
                  <a:lnTo>
                    <a:pt x="2846" y="644"/>
                  </a:lnTo>
                  <a:lnTo>
                    <a:pt x="2823" y="641"/>
                  </a:lnTo>
                  <a:lnTo>
                    <a:pt x="2797" y="637"/>
                  </a:lnTo>
                  <a:lnTo>
                    <a:pt x="2730" y="627"/>
                  </a:lnTo>
                  <a:lnTo>
                    <a:pt x="2646" y="612"/>
                  </a:lnTo>
                  <a:lnTo>
                    <a:pt x="2550" y="594"/>
                  </a:lnTo>
                  <a:lnTo>
                    <a:pt x="2444" y="574"/>
                  </a:lnTo>
                  <a:lnTo>
                    <a:pt x="2331" y="553"/>
                  </a:lnTo>
                  <a:lnTo>
                    <a:pt x="2214" y="530"/>
                  </a:lnTo>
                  <a:lnTo>
                    <a:pt x="2096" y="508"/>
                  </a:lnTo>
                  <a:lnTo>
                    <a:pt x="1979" y="486"/>
                  </a:lnTo>
                  <a:lnTo>
                    <a:pt x="1868" y="465"/>
                  </a:lnTo>
                  <a:lnTo>
                    <a:pt x="1765" y="446"/>
                  </a:lnTo>
                  <a:lnTo>
                    <a:pt x="1671" y="430"/>
                  </a:lnTo>
                  <a:lnTo>
                    <a:pt x="1592" y="418"/>
                  </a:lnTo>
                  <a:lnTo>
                    <a:pt x="1559" y="413"/>
                  </a:lnTo>
                  <a:lnTo>
                    <a:pt x="1530" y="409"/>
                  </a:lnTo>
                  <a:lnTo>
                    <a:pt x="1506" y="407"/>
                  </a:lnTo>
                  <a:lnTo>
                    <a:pt x="1486" y="406"/>
                  </a:lnTo>
                  <a:lnTo>
                    <a:pt x="1480" y="405"/>
                  </a:lnTo>
                  <a:lnTo>
                    <a:pt x="1473" y="403"/>
                  </a:lnTo>
                  <a:lnTo>
                    <a:pt x="1465" y="400"/>
                  </a:lnTo>
                  <a:lnTo>
                    <a:pt x="1456" y="396"/>
                  </a:lnTo>
                  <a:lnTo>
                    <a:pt x="1437" y="386"/>
                  </a:lnTo>
                  <a:lnTo>
                    <a:pt x="1417" y="372"/>
                  </a:lnTo>
                  <a:lnTo>
                    <a:pt x="1394" y="355"/>
                  </a:lnTo>
                  <a:lnTo>
                    <a:pt x="1370" y="337"/>
                  </a:lnTo>
                  <a:lnTo>
                    <a:pt x="1345" y="318"/>
                  </a:lnTo>
                  <a:lnTo>
                    <a:pt x="1320" y="298"/>
                  </a:lnTo>
                  <a:lnTo>
                    <a:pt x="1270" y="259"/>
                  </a:lnTo>
                  <a:lnTo>
                    <a:pt x="1224" y="221"/>
                  </a:lnTo>
                  <a:lnTo>
                    <a:pt x="1202" y="206"/>
                  </a:lnTo>
                  <a:lnTo>
                    <a:pt x="1183" y="194"/>
                  </a:lnTo>
                  <a:lnTo>
                    <a:pt x="1167" y="184"/>
                  </a:lnTo>
                  <a:lnTo>
                    <a:pt x="1153" y="178"/>
                  </a:lnTo>
                  <a:lnTo>
                    <a:pt x="1101" y="162"/>
                  </a:lnTo>
                  <a:lnTo>
                    <a:pt x="1051" y="148"/>
                  </a:lnTo>
                  <a:lnTo>
                    <a:pt x="1003" y="137"/>
                  </a:lnTo>
                  <a:lnTo>
                    <a:pt x="956" y="127"/>
                  </a:lnTo>
                  <a:lnTo>
                    <a:pt x="906" y="119"/>
                  </a:lnTo>
                  <a:lnTo>
                    <a:pt x="856" y="112"/>
                  </a:lnTo>
                  <a:lnTo>
                    <a:pt x="801" y="108"/>
                  </a:lnTo>
                  <a:lnTo>
                    <a:pt x="744" y="105"/>
                  </a:lnTo>
                  <a:lnTo>
                    <a:pt x="721" y="104"/>
                  </a:lnTo>
                  <a:lnTo>
                    <a:pt x="699" y="102"/>
                  </a:lnTo>
                  <a:lnTo>
                    <a:pt x="677" y="99"/>
                  </a:lnTo>
                  <a:lnTo>
                    <a:pt x="658" y="97"/>
                  </a:lnTo>
                  <a:lnTo>
                    <a:pt x="620" y="90"/>
                  </a:lnTo>
                  <a:lnTo>
                    <a:pt x="585" y="83"/>
                  </a:lnTo>
                  <a:lnTo>
                    <a:pt x="549" y="77"/>
                  </a:lnTo>
                  <a:lnTo>
                    <a:pt x="514" y="71"/>
                  </a:lnTo>
                  <a:lnTo>
                    <a:pt x="496" y="69"/>
                  </a:lnTo>
                  <a:lnTo>
                    <a:pt x="477" y="67"/>
                  </a:lnTo>
                  <a:lnTo>
                    <a:pt x="458" y="66"/>
                  </a:lnTo>
                  <a:lnTo>
                    <a:pt x="438" y="65"/>
                  </a:lnTo>
                  <a:lnTo>
                    <a:pt x="413" y="65"/>
                  </a:lnTo>
                  <a:lnTo>
                    <a:pt x="389" y="63"/>
                  </a:lnTo>
                  <a:lnTo>
                    <a:pt x="365" y="62"/>
                  </a:lnTo>
                  <a:lnTo>
                    <a:pt x="341" y="59"/>
                  </a:lnTo>
                  <a:lnTo>
                    <a:pt x="294" y="53"/>
                  </a:lnTo>
                  <a:lnTo>
                    <a:pt x="246" y="44"/>
                  </a:lnTo>
                  <a:lnTo>
                    <a:pt x="199" y="35"/>
                  </a:lnTo>
                  <a:lnTo>
                    <a:pt x="152" y="24"/>
                  </a:lnTo>
                  <a:lnTo>
                    <a:pt x="103" y="13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8"/>
                  </a:lnTo>
                  <a:lnTo>
                    <a:pt x="17" y="12"/>
                  </a:lnTo>
                  <a:lnTo>
                    <a:pt x="13" y="16"/>
                  </a:lnTo>
                  <a:lnTo>
                    <a:pt x="9" y="22"/>
                  </a:lnTo>
                  <a:lnTo>
                    <a:pt x="7" y="28"/>
                  </a:lnTo>
                  <a:lnTo>
                    <a:pt x="5" y="35"/>
                  </a:lnTo>
                  <a:lnTo>
                    <a:pt x="3" y="42"/>
                  </a:lnTo>
                  <a:lnTo>
                    <a:pt x="1" y="58"/>
                  </a:lnTo>
                  <a:lnTo>
                    <a:pt x="0" y="76"/>
                  </a:lnTo>
                  <a:lnTo>
                    <a:pt x="0" y="96"/>
                  </a:lnTo>
                  <a:lnTo>
                    <a:pt x="0" y="118"/>
                  </a:lnTo>
                  <a:lnTo>
                    <a:pt x="2" y="140"/>
                  </a:lnTo>
                  <a:lnTo>
                    <a:pt x="4" y="162"/>
                  </a:lnTo>
                  <a:lnTo>
                    <a:pt x="9" y="208"/>
                  </a:lnTo>
                  <a:lnTo>
                    <a:pt x="14" y="253"/>
                  </a:lnTo>
                  <a:lnTo>
                    <a:pt x="18" y="271"/>
                  </a:lnTo>
                  <a:lnTo>
                    <a:pt x="28" y="307"/>
                  </a:lnTo>
                  <a:lnTo>
                    <a:pt x="44" y="359"/>
                  </a:lnTo>
                  <a:lnTo>
                    <a:pt x="65" y="426"/>
                  </a:lnTo>
                  <a:lnTo>
                    <a:pt x="89" y="504"/>
                  </a:lnTo>
                  <a:lnTo>
                    <a:pt x="116" y="588"/>
                  </a:lnTo>
                  <a:lnTo>
                    <a:pt x="145" y="679"/>
                  </a:lnTo>
                  <a:lnTo>
                    <a:pt x="175" y="773"/>
                  </a:lnTo>
                  <a:lnTo>
                    <a:pt x="205" y="867"/>
                  </a:lnTo>
                  <a:lnTo>
                    <a:pt x="234" y="956"/>
                  </a:lnTo>
                  <a:lnTo>
                    <a:pt x="261" y="1042"/>
                  </a:lnTo>
                  <a:lnTo>
                    <a:pt x="287" y="1119"/>
                  </a:lnTo>
                  <a:lnTo>
                    <a:pt x="308" y="1184"/>
                  </a:lnTo>
                  <a:lnTo>
                    <a:pt x="324" y="1236"/>
                  </a:lnTo>
                  <a:lnTo>
                    <a:pt x="335" y="1271"/>
                  </a:lnTo>
                  <a:lnTo>
                    <a:pt x="340" y="1287"/>
                  </a:lnTo>
                  <a:lnTo>
                    <a:pt x="362" y="1361"/>
                  </a:lnTo>
                  <a:lnTo>
                    <a:pt x="387" y="1441"/>
                  </a:lnTo>
                  <a:lnTo>
                    <a:pt x="414" y="1528"/>
                  </a:lnTo>
                  <a:lnTo>
                    <a:pt x="444" y="1618"/>
                  </a:lnTo>
                  <a:lnTo>
                    <a:pt x="475" y="1709"/>
                  </a:lnTo>
                  <a:lnTo>
                    <a:pt x="506" y="1802"/>
                  </a:lnTo>
                  <a:lnTo>
                    <a:pt x="537" y="1893"/>
                  </a:lnTo>
                  <a:lnTo>
                    <a:pt x="569" y="1982"/>
                  </a:lnTo>
                  <a:lnTo>
                    <a:pt x="598" y="2066"/>
                  </a:lnTo>
                  <a:lnTo>
                    <a:pt x="626" y="2146"/>
                  </a:lnTo>
                  <a:lnTo>
                    <a:pt x="652" y="2218"/>
                  </a:lnTo>
                  <a:lnTo>
                    <a:pt x="674" y="2280"/>
                  </a:lnTo>
                  <a:lnTo>
                    <a:pt x="694" y="2332"/>
                  </a:lnTo>
                  <a:lnTo>
                    <a:pt x="710" y="2372"/>
                  </a:lnTo>
                  <a:lnTo>
                    <a:pt x="720" y="2397"/>
                  </a:lnTo>
                  <a:lnTo>
                    <a:pt x="726" y="2408"/>
                  </a:lnTo>
                  <a:lnTo>
                    <a:pt x="739" y="2420"/>
                  </a:lnTo>
                  <a:lnTo>
                    <a:pt x="754" y="2431"/>
                  </a:lnTo>
                  <a:lnTo>
                    <a:pt x="768" y="2441"/>
                  </a:lnTo>
                  <a:lnTo>
                    <a:pt x="782" y="2450"/>
                  </a:lnTo>
                  <a:lnTo>
                    <a:pt x="797" y="2460"/>
                  </a:lnTo>
                  <a:lnTo>
                    <a:pt x="812" y="2468"/>
                  </a:lnTo>
                  <a:lnTo>
                    <a:pt x="828" y="2475"/>
                  </a:lnTo>
                  <a:lnTo>
                    <a:pt x="843" y="2482"/>
                  </a:lnTo>
                  <a:lnTo>
                    <a:pt x="857" y="2488"/>
                  </a:lnTo>
                  <a:lnTo>
                    <a:pt x="873" y="2493"/>
                  </a:lnTo>
                  <a:lnTo>
                    <a:pt x="888" y="2498"/>
                  </a:lnTo>
                  <a:lnTo>
                    <a:pt x="903" y="2502"/>
                  </a:lnTo>
                  <a:lnTo>
                    <a:pt x="933" y="2510"/>
                  </a:lnTo>
                  <a:lnTo>
                    <a:pt x="965" y="2516"/>
                  </a:lnTo>
                  <a:lnTo>
                    <a:pt x="993" y="2523"/>
                  </a:lnTo>
                  <a:lnTo>
                    <a:pt x="1038" y="2535"/>
                  </a:lnTo>
                  <a:lnTo>
                    <a:pt x="1095" y="2552"/>
                  </a:lnTo>
                  <a:lnTo>
                    <a:pt x="1158" y="2571"/>
                  </a:lnTo>
                  <a:lnTo>
                    <a:pt x="1223" y="2591"/>
                  </a:lnTo>
                  <a:lnTo>
                    <a:pt x="1285" y="2608"/>
                  </a:lnTo>
                  <a:lnTo>
                    <a:pt x="1339" y="2623"/>
                  </a:lnTo>
                  <a:lnTo>
                    <a:pt x="1381" y="2632"/>
                  </a:lnTo>
                  <a:lnTo>
                    <a:pt x="1444" y="2645"/>
                  </a:lnTo>
                  <a:lnTo>
                    <a:pt x="1506" y="2660"/>
                  </a:lnTo>
                  <a:lnTo>
                    <a:pt x="1566" y="2676"/>
                  </a:lnTo>
                  <a:lnTo>
                    <a:pt x="1627" y="2694"/>
                  </a:lnTo>
                  <a:lnTo>
                    <a:pt x="1685" y="2713"/>
                  </a:lnTo>
                  <a:lnTo>
                    <a:pt x="1744" y="2732"/>
                  </a:lnTo>
                  <a:lnTo>
                    <a:pt x="1802" y="2751"/>
                  </a:lnTo>
                  <a:lnTo>
                    <a:pt x="1860" y="2771"/>
                  </a:lnTo>
                  <a:lnTo>
                    <a:pt x="1918" y="2791"/>
                  </a:lnTo>
                  <a:lnTo>
                    <a:pt x="1976" y="2811"/>
                  </a:lnTo>
                  <a:lnTo>
                    <a:pt x="2035" y="2832"/>
                  </a:lnTo>
                  <a:lnTo>
                    <a:pt x="2093" y="2851"/>
                  </a:lnTo>
                  <a:lnTo>
                    <a:pt x="2152" y="2869"/>
                  </a:lnTo>
                  <a:lnTo>
                    <a:pt x="2212" y="2886"/>
                  </a:lnTo>
                  <a:lnTo>
                    <a:pt x="2272" y="2903"/>
                  </a:lnTo>
                  <a:lnTo>
                    <a:pt x="2335" y="2918"/>
                  </a:lnTo>
                  <a:lnTo>
                    <a:pt x="2352" y="2922"/>
                  </a:lnTo>
                  <a:lnTo>
                    <a:pt x="2374" y="2930"/>
                  </a:lnTo>
                  <a:lnTo>
                    <a:pt x="2400" y="2939"/>
                  </a:lnTo>
                  <a:lnTo>
                    <a:pt x="2431" y="2951"/>
                  </a:lnTo>
                  <a:lnTo>
                    <a:pt x="2500" y="2978"/>
                  </a:lnTo>
                  <a:lnTo>
                    <a:pt x="2576" y="3008"/>
                  </a:lnTo>
                  <a:lnTo>
                    <a:pt x="2653" y="3037"/>
                  </a:lnTo>
                  <a:lnTo>
                    <a:pt x="2726" y="3064"/>
                  </a:lnTo>
                  <a:lnTo>
                    <a:pt x="2758" y="3077"/>
                  </a:lnTo>
                  <a:lnTo>
                    <a:pt x="2788" y="3087"/>
                  </a:lnTo>
                  <a:lnTo>
                    <a:pt x="2814" y="3094"/>
                  </a:lnTo>
                  <a:lnTo>
                    <a:pt x="2836" y="3099"/>
                  </a:lnTo>
                  <a:lnTo>
                    <a:pt x="2855" y="3103"/>
                  </a:lnTo>
                  <a:lnTo>
                    <a:pt x="2874" y="3108"/>
                  </a:lnTo>
                  <a:lnTo>
                    <a:pt x="2892" y="3114"/>
                  </a:lnTo>
                  <a:lnTo>
                    <a:pt x="2910" y="3120"/>
                  </a:lnTo>
                  <a:lnTo>
                    <a:pt x="2945" y="3134"/>
                  </a:lnTo>
                  <a:lnTo>
                    <a:pt x="2981" y="3150"/>
                  </a:lnTo>
                  <a:lnTo>
                    <a:pt x="3016" y="3167"/>
                  </a:lnTo>
                  <a:lnTo>
                    <a:pt x="3050" y="3184"/>
                  </a:lnTo>
                  <a:lnTo>
                    <a:pt x="3085" y="3201"/>
                  </a:lnTo>
                  <a:lnTo>
                    <a:pt x="3121" y="3217"/>
                  </a:lnTo>
                  <a:lnTo>
                    <a:pt x="3166" y="3236"/>
                  </a:lnTo>
                  <a:lnTo>
                    <a:pt x="3210" y="3254"/>
                  </a:lnTo>
                  <a:lnTo>
                    <a:pt x="3255" y="3272"/>
                  </a:lnTo>
                  <a:lnTo>
                    <a:pt x="3299" y="3290"/>
                  </a:lnTo>
                  <a:lnTo>
                    <a:pt x="3344" y="3306"/>
                  </a:lnTo>
                  <a:lnTo>
                    <a:pt x="3390" y="3321"/>
                  </a:lnTo>
                  <a:lnTo>
                    <a:pt x="3413" y="3327"/>
                  </a:lnTo>
                  <a:lnTo>
                    <a:pt x="3436" y="3333"/>
                  </a:lnTo>
                  <a:lnTo>
                    <a:pt x="3459" y="3339"/>
                  </a:lnTo>
                  <a:lnTo>
                    <a:pt x="3483" y="3343"/>
                  </a:lnTo>
                  <a:lnTo>
                    <a:pt x="3518" y="3351"/>
                  </a:lnTo>
                  <a:lnTo>
                    <a:pt x="3566" y="3361"/>
                  </a:lnTo>
                  <a:lnTo>
                    <a:pt x="3578" y="3363"/>
                  </a:lnTo>
                  <a:lnTo>
                    <a:pt x="3590" y="3364"/>
                  </a:lnTo>
                  <a:lnTo>
                    <a:pt x="3600" y="3364"/>
                  </a:lnTo>
                  <a:lnTo>
                    <a:pt x="3610" y="3364"/>
                  </a:lnTo>
                  <a:lnTo>
                    <a:pt x="3617" y="3362"/>
                  </a:lnTo>
                  <a:lnTo>
                    <a:pt x="3623" y="3360"/>
                  </a:lnTo>
                  <a:lnTo>
                    <a:pt x="3625" y="3358"/>
                  </a:lnTo>
                  <a:lnTo>
                    <a:pt x="3627" y="3355"/>
                  </a:lnTo>
                  <a:lnTo>
                    <a:pt x="3628" y="3353"/>
                  </a:lnTo>
                  <a:lnTo>
                    <a:pt x="3628" y="3350"/>
                  </a:lnTo>
                  <a:lnTo>
                    <a:pt x="3627" y="3334"/>
                  </a:lnTo>
                  <a:lnTo>
                    <a:pt x="3624" y="3313"/>
                  </a:lnTo>
                  <a:lnTo>
                    <a:pt x="3618" y="3287"/>
                  </a:lnTo>
                  <a:lnTo>
                    <a:pt x="3612" y="3261"/>
                  </a:lnTo>
                  <a:lnTo>
                    <a:pt x="3604" y="3235"/>
                  </a:lnTo>
                  <a:lnTo>
                    <a:pt x="3597" y="3210"/>
                  </a:lnTo>
                  <a:lnTo>
                    <a:pt x="3590" y="3187"/>
                  </a:lnTo>
                  <a:lnTo>
                    <a:pt x="3584" y="3170"/>
                  </a:lnTo>
                  <a:lnTo>
                    <a:pt x="3579" y="3153"/>
                  </a:lnTo>
                  <a:lnTo>
                    <a:pt x="3573" y="3129"/>
                  </a:lnTo>
                  <a:lnTo>
                    <a:pt x="3568" y="3099"/>
                  </a:lnTo>
                  <a:lnTo>
                    <a:pt x="3562" y="3062"/>
                  </a:lnTo>
                  <a:lnTo>
                    <a:pt x="3551" y="2979"/>
                  </a:lnTo>
                  <a:lnTo>
                    <a:pt x="3539" y="2884"/>
                  </a:lnTo>
                  <a:lnTo>
                    <a:pt x="3528" y="2786"/>
                  </a:lnTo>
                  <a:lnTo>
                    <a:pt x="3516" y="2694"/>
                  </a:lnTo>
                  <a:lnTo>
                    <a:pt x="3511" y="2652"/>
                  </a:lnTo>
                  <a:lnTo>
                    <a:pt x="3504" y="2615"/>
                  </a:lnTo>
                  <a:lnTo>
                    <a:pt x="3499" y="2583"/>
                  </a:lnTo>
                  <a:lnTo>
                    <a:pt x="3494" y="2556"/>
                  </a:lnTo>
                  <a:lnTo>
                    <a:pt x="3479" y="2494"/>
                  </a:lnTo>
                  <a:lnTo>
                    <a:pt x="3463" y="2432"/>
                  </a:lnTo>
                  <a:lnTo>
                    <a:pt x="3447" y="2372"/>
                  </a:lnTo>
                  <a:lnTo>
                    <a:pt x="3432" y="2312"/>
                  </a:lnTo>
                  <a:lnTo>
                    <a:pt x="3418" y="2253"/>
                  </a:lnTo>
                  <a:lnTo>
                    <a:pt x="3404" y="2192"/>
                  </a:lnTo>
                  <a:lnTo>
                    <a:pt x="3398" y="2162"/>
                  </a:lnTo>
                  <a:lnTo>
                    <a:pt x="3393" y="2131"/>
                  </a:lnTo>
                  <a:lnTo>
                    <a:pt x="3388" y="2100"/>
                  </a:lnTo>
                  <a:lnTo>
                    <a:pt x="3384" y="2067"/>
                  </a:lnTo>
                  <a:lnTo>
                    <a:pt x="3377" y="2020"/>
                  </a:lnTo>
                  <a:lnTo>
                    <a:pt x="3368" y="1966"/>
                  </a:lnTo>
                  <a:lnTo>
                    <a:pt x="3359" y="1907"/>
                  </a:lnTo>
                  <a:lnTo>
                    <a:pt x="3348" y="1845"/>
                  </a:lnTo>
                  <a:lnTo>
                    <a:pt x="3336" y="1780"/>
                  </a:lnTo>
                  <a:lnTo>
                    <a:pt x="3324" y="1714"/>
                  </a:lnTo>
                  <a:lnTo>
                    <a:pt x="3311" y="1649"/>
                  </a:lnTo>
                  <a:lnTo>
                    <a:pt x="3298" y="1584"/>
                  </a:lnTo>
                  <a:lnTo>
                    <a:pt x="3286" y="1524"/>
                  </a:lnTo>
                  <a:lnTo>
                    <a:pt x="3274" y="1466"/>
                  </a:lnTo>
                  <a:lnTo>
                    <a:pt x="3263" y="1415"/>
                  </a:lnTo>
                  <a:lnTo>
                    <a:pt x="3253" y="1371"/>
                  </a:lnTo>
                  <a:lnTo>
                    <a:pt x="3245" y="1333"/>
                  </a:lnTo>
                  <a:lnTo>
                    <a:pt x="3239" y="1305"/>
                  </a:lnTo>
                  <a:lnTo>
                    <a:pt x="3234" y="1288"/>
                  </a:lnTo>
                  <a:lnTo>
                    <a:pt x="3232" y="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63" name="Freeform 24"/>
            <p:cNvSpPr>
              <a:spLocks/>
            </p:cNvSpPr>
            <p:nvPr/>
          </p:nvSpPr>
          <p:spPr bwMode="auto">
            <a:xfrm>
              <a:off x="1870" y="2533"/>
              <a:ext cx="524" cy="175"/>
            </a:xfrm>
            <a:custGeom>
              <a:avLst/>
              <a:gdLst>
                <a:gd name="T0" fmla="*/ 0 w 2829"/>
                <a:gd name="T1" fmla="*/ 0 h 941"/>
                <a:gd name="T2" fmla="*/ 0 w 2829"/>
                <a:gd name="T3" fmla="*/ 0 h 941"/>
                <a:gd name="T4" fmla="*/ 0 w 2829"/>
                <a:gd name="T5" fmla="*/ 0 h 941"/>
                <a:gd name="T6" fmla="*/ 0 w 2829"/>
                <a:gd name="T7" fmla="*/ 0 h 9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9" h="941">
                  <a:moveTo>
                    <a:pt x="2805" y="941"/>
                  </a:moveTo>
                  <a:lnTo>
                    <a:pt x="0" y="0"/>
                  </a:lnTo>
                  <a:lnTo>
                    <a:pt x="2829" y="867"/>
                  </a:lnTo>
                  <a:lnTo>
                    <a:pt x="2805" y="94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64" name="Freeform 25"/>
            <p:cNvSpPr>
              <a:spLocks/>
            </p:cNvSpPr>
            <p:nvPr/>
          </p:nvSpPr>
          <p:spPr bwMode="auto">
            <a:xfrm>
              <a:off x="1937" y="2528"/>
              <a:ext cx="450" cy="146"/>
            </a:xfrm>
            <a:custGeom>
              <a:avLst/>
              <a:gdLst>
                <a:gd name="T0" fmla="*/ 0 w 2426"/>
                <a:gd name="T1" fmla="*/ 0 h 791"/>
                <a:gd name="T2" fmla="*/ 0 w 2426"/>
                <a:gd name="T3" fmla="*/ 0 h 791"/>
                <a:gd name="T4" fmla="*/ 0 w 2426"/>
                <a:gd name="T5" fmla="*/ 0 h 791"/>
                <a:gd name="T6" fmla="*/ 0 w 2426"/>
                <a:gd name="T7" fmla="*/ 0 h 7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26" h="791">
                  <a:moveTo>
                    <a:pt x="2426" y="791"/>
                  </a:moveTo>
                  <a:lnTo>
                    <a:pt x="0" y="0"/>
                  </a:lnTo>
                  <a:lnTo>
                    <a:pt x="2424" y="716"/>
                  </a:lnTo>
                  <a:lnTo>
                    <a:pt x="2426" y="79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65" name="Freeform 26"/>
            <p:cNvSpPr>
              <a:spLocks/>
            </p:cNvSpPr>
            <p:nvPr/>
          </p:nvSpPr>
          <p:spPr bwMode="auto">
            <a:xfrm>
              <a:off x="1999" y="2516"/>
              <a:ext cx="385" cy="119"/>
            </a:xfrm>
            <a:custGeom>
              <a:avLst/>
              <a:gdLst>
                <a:gd name="T0" fmla="*/ 0 w 2075"/>
                <a:gd name="T1" fmla="*/ 0 h 637"/>
                <a:gd name="T2" fmla="*/ 0 w 2075"/>
                <a:gd name="T3" fmla="*/ 0 h 637"/>
                <a:gd name="T4" fmla="*/ 0 w 2075"/>
                <a:gd name="T5" fmla="*/ 0 h 637"/>
                <a:gd name="T6" fmla="*/ 0 w 2075"/>
                <a:gd name="T7" fmla="*/ 0 h 6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5" h="637">
                  <a:moveTo>
                    <a:pt x="2075" y="637"/>
                  </a:moveTo>
                  <a:lnTo>
                    <a:pt x="0" y="0"/>
                  </a:lnTo>
                  <a:lnTo>
                    <a:pt x="2074" y="562"/>
                  </a:lnTo>
                  <a:lnTo>
                    <a:pt x="2075" y="6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66" name="Freeform 27"/>
            <p:cNvSpPr>
              <a:spLocks/>
            </p:cNvSpPr>
            <p:nvPr/>
          </p:nvSpPr>
          <p:spPr bwMode="auto">
            <a:xfrm>
              <a:off x="2078" y="2503"/>
              <a:ext cx="300" cy="89"/>
            </a:xfrm>
            <a:custGeom>
              <a:avLst/>
              <a:gdLst>
                <a:gd name="T0" fmla="*/ 0 w 1622"/>
                <a:gd name="T1" fmla="*/ 0 h 486"/>
                <a:gd name="T2" fmla="*/ 0 w 1622"/>
                <a:gd name="T3" fmla="*/ 0 h 486"/>
                <a:gd name="T4" fmla="*/ 0 w 1622"/>
                <a:gd name="T5" fmla="*/ 0 h 486"/>
                <a:gd name="T6" fmla="*/ 0 w 1622"/>
                <a:gd name="T7" fmla="*/ 0 h 4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2" h="486">
                  <a:moveTo>
                    <a:pt x="1622" y="486"/>
                  </a:moveTo>
                  <a:lnTo>
                    <a:pt x="0" y="0"/>
                  </a:lnTo>
                  <a:lnTo>
                    <a:pt x="1617" y="412"/>
                  </a:lnTo>
                  <a:lnTo>
                    <a:pt x="1622" y="48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67" name="Freeform 28"/>
            <p:cNvSpPr>
              <a:spLocks/>
            </p:cNvSpPr>
            <p:nvPr/>
          </p:nvSpPr>
          <p:spPr bwMode="auto">
            <a:xfrm>
              <a:off x="2139" y="2479"/>
              <a:ext cx="231" cy="65"/>
            </a:xfrm>
            <a:custGeom>
              <a:avLst/>
              <a:gdLst>
                <a:gd name="T0" fmla="*/ 0 w 1243"/>
                <a:gd name="T1" fmla="*/ 0 h 350"/>
                <a:gd name="T2" fmla="*/ 0 w 1243"/>
                <a:gd name="T3" fmla="*/ 0 h 350"/>
                <a:gd name="T4" fmla="*/ 0 w 1243"/>
                <a:gd name="T5" fmla="*/ 0 h 350"/>
                <a:gd name="T6" fmla="*/ 0 w 1243"/>
                <a:gd name="T7" fmla="*/ 0 h 3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43" h="350">
                  <a:moveTo>
                    <a:pt x="1243" y="350"/>
                  </a:moveTo>
                  <a:lnTo>
                    <a:pt x="0" y="0"/>
                  </a:lnTo>
                  <a:lnTo>
                    <a:pt x="1242" y="275"/>
                  </a:lnTo>
                  <a:lnTo>
                    <a:pt x="1243" y="3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68" name="Freeform 29"/>
            <p:cNvSpPr>
              <a:spLocks/>
            </p:cNvSpPr>
            <p:nvPr/>
          </p:nvSpPr>
          <p:spPr bwMode="auto">
            <a:xfrm>
              <a:off x="2215" y="2457"/>
              <a:ext cx="144" cy="37"/>
            </a:xfrm>
            <a:custGeom>
              <a:avLst/>
              <a:gdLst>
                <a:gd name="T0" fmla="*/ 0 w 771"/>
                <a:gd name="T1" fmla="*/ 0 h 198"/>
                <a:gd name="T2" fmla="*/ 0 w 771"/>
                <a:gd name="T3" fmla="*/ 0 h 198"/>
                <a:gd name="T4" fmla="*/ 0 w 771"/>
                <a:gd name="T5" fmla="*/ 0 h 198"/>
                <a:gd name="T6" fmla="*/ 0 w 771"/>
                <a:gd name="T7" fmla="*/ 0 h 1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198">
                  <a:moveTo>
                    <a:pt x="771" y="198"/>
                  </a:moveTo>
                  <a:lnTo>
                    <a:pt x="0" y="0"/>
                  </a:lnTo>
                  <a:lnTo>
                    <a:pt x="770" y="123"/>
                  </a:lnTo>
                  <a:lnTo>
                    <a:pt x="771" y="19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69" name="Rectangle 30"/>
            <p:cNvSpPr>
              <a:spLocks noChangeArrowheads="1"/>
            </p:cNvSpPr>
            <p:nvPr/>
          </p:nvSpPr>
          <p:spPr bwMode="auto">
            <a:xfrm>
              <a:off x="1584" y="1523"/>
              <a:ext cx="13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800" b="1">
                  <a:solidFill>
                    <a:srgbClr val="990033"/>
                  </a:solidFill>
                  <a:latin typeface="Verdana" pitchFamily="34" charset="0"/>
                </a:rPr>
                <a:t>FICHEROS</a:t>
              </a:r>
              <a:endParaRPr lang="en-US" sz="24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142370" name="Freeform 31"/>
            <p:cNvSpPr>
              <a:spLocks/>
            </p:cNvSpPr>
            <p:nvPr/>
          </p:nvSpPr>
          <p:spPr bwMode="auto">
            <a:xfrm>
              <a:off x="3292" y="1776"/>
              <a:ext cx="1377" cy="2224"/>
            </a:xfrm>
            <a:custGeom>
              <a:avLst/>
              <a:gdLst>
                <a:gd name="T0" fmla="*/ 0 w 7431"/>
                <a:gd name="T1" fmla="*/ 0 h 11998"/>
                <a:gd name="T2" fmla="*/ 0 w 7431"/>
                <a:gd name="T3" fmla="*/ 0 h 11998"/>
                <a:gd name="T4" fmla="*/ 0 w 7431"/>
                <a:gd name="T5" fmla="*/ 0 h 11998"/>
                <a:gd name="T6" fmla="*/ 0 w 7431"/>
                <a:gd name="T7" fmla="*/ 0 h 11998"/>
                <a:gd name="T8" fmla="*/ 0 w 7431"/>
                <a:gd name="T9" fmla="*/ 0 h 11998"/>
                <a:gd name="T10" fmla="*/ 0 w 7431"/>
                <a:gd name="T11" fmla="*/ 0 h 11998"/>
                <a:gd name="T12" fmla="*/ 0 w 7431"/>
                <a:gd name="T13" fmla="*/ 0 h 11998"/>
                <a:gd name="T14" fmla="*/ 0 w 7431"/>
                <a:gd name="T15" fmla="*/ 0 h 11998"/>
                <a:gd name="T16" fmla="*/ 0 w 7431"/>
                <a:gd name="T17" fmla="*/ 0 h 11998"/>
                <a:gd name="T18" fmla="*/ 0 w 7431"/>
                <a:gd name="T19" fmla="*/ 0 h 11998"/>
                <a:gd name="T20" fmla="*/ 0 w 7431"/>
                <a:gd name="T21" fmla="*/ 0 h 11998"/>
                <a:gd name="T22" fmla="*/ 0 w 7431"/>
                <a:gd name="T23" fmla="*/ 0 h 11998"/>
                <a:gd name="T24" fmla="*/ 0 w 7431"/>
                <a:gd name="T25" fmla="*/ 0 h 11998"/>
                <a:gd name="T26" fmla="*/ 0 w 7431"/>
                <a:gd name="T27" fmla="*/ 0 h 11998"/>
                <a:gd name="T28" fmla="*/ 0 w 7431"/>
                <a:gd name="T29" fmla="*/ 0 h 11998"/>
                <a:gd name="T30" fmla="*/ 0 w 7431"/>
                <a:gd name="T31" fmla="*/ 0 h 11998"/>
                <a:gd name="T32" fmla="*/ 0 w 7431"/>
                <a:gd name="T33" fmla="*/ 0 h 11998"/>
                <a:gd name="T34" fmla="*/ 0 w 7431"/>
                <a:gd name="T35" fmla="*/ 0 h 11998"/>
                <a:gd name="T36" fmla="*/ 0 w 7431"/>
                <a:gd name="T37" fmla="*/ 0 h 11998"/>
                <a:gd name="T38" fmla="*/ 0 w 7431"/>
                <a:gd name="T39" fmla="*/ 0 h 11998"/>
                <a:gd name="T40" fmla="*/ 0 w 7431"/>
                <a:gd name="T41" fmla="*/ 0 h 11998"/>
                <a:gd name="T42" fmla="*/ 0 w 7431"/>
                <a:gd name="T43" fmla="*/ 0 h 11998"/>
                <a:gd name="T44" fmla="*/ 0 w 7431"/>
                <a:gd name="T45" fmla="*/ 0 h 11998"/>
                <a:gd name="T46" fmla="*/ 0 w 7431"/>
                <a:gd name="T47" fmla="*/ 0 h 11998"/>
                <a:gd name="T48" fmla="*/ 0 w 7431"/>
                <a:gd name="T49" fmla="*/ 0 h 11998"/>
                <a:gd name="T50" fmla="*/ 0 w 7431"/>
                <a:gd name="T51" fmla="*/ 0 h 11998"/>
                <a:gd name="T52" fmla="*/ 0 w 7431"/>
                <a:gd name="T53" fmla="*/ 0 h 11998"/>
                <a:gd name="T54" fmla="*/ 0 w 7431"/>
                <a:gd name="T55" fmla="*/ 0 h 11998"/>
                <a:gd name="T56" fmla="*/ 0 w 7431"/>
                <a:gd name="T57" fmla="*/ 0 h 11998"/>
                <a:gd name="T58" fmla="*/ 0 w 7431"/>
                <a:gd name="T59" fmla="*/ 0 h 11998"/>
                <a:gd name="T60" fmla="*/ 0 w 7431"/>
                <a:gd name="T61" fmla="*/ 0 h 11998"/>
                <a:gd name="T62" fmla="*/ 0 w 7431"/>
                <a:gd name="T63" fmla="*/ 0 h 11998"/>
                <a:gd name="T64" fmla="*/ 0 w 7431"/>
                <a:gd name="T65" fmla="*/ 0 h 11998"/>
                <a:gd name="T66" fmla="*/ 0 w 7431"/>
                <a:gd name="T67" fmla="*/ 0 h 11998"/>
                <a:gd name="T68" fmla="*/ 0 w 7431"/>
                <a:gd name="T69" fmla="*/ 0 h 11998"/>
                <a:gd name="T70" fmla="*/ 0 w 7431"/>
                <a:gd name="T71" fmla="*/ 0 h 11998"/>
                <a:gd name="T72" fmla="*/ 0 w 7431"/>
                <a:gd name="T73" fmla="*/ 0 h 11998"/>
                <a:gd name="T74" fmla="*/ 0 w 7431"/>
                <a:gd name="T75" fmla="*/ 0 h 11998"/>
                <a:gd name="T76" fmla="*/ 0 w 7431"/>
                <a:gd name="T77" fmla="*/ 0 h 11998"/>
                <a:gd name="T78" fmla="*/ 0 w 7431"/>
                <a:gd name="T79" fmla="*/ 0 h 11998"/>
                <a:gd name="T80" fmla="*/ 0 w 7431"/>
                <a:gd name="T81" fmla="*/ 0 h 11998"/>
                <a:gd name="T82" fmla="*/ 0 w 7431"/>
                <a:gd name="T83" fmla="*/ 0 h 11998"/>
                <a:gd name="T84" fmla="*/ 0 w 7431"/>
                <a:gd name="T85" fmla="*/ 0 h 11998"/>
                <a:gd name="T86" fmla="*/ 0 w 7431"/>
                <a:gd name="T87" fmla="*/ 0 h 11998"/>
                <a:gd name="T88" fmla="*/ 0 w 7431"/>
                <a:gd name="T89" fmla="*/ 0 h 11998"/>
                <a:gd name="T90" fmla="*/ 0 w 7431"/>
                <a:gd name="T91" fmla="*/ 0 h 11998"/>
                <a:gd name="T92" fmla="*/ 0 w 7431"/>
                <a:gd name="T93" fmla="*/ 0 h 11998"/>
                <a:gd name="T94" fmla="*/ 0 w 7431"/>
                <a:gd name="T95" fmla="*/ 0 h 11998"/>
                <a:gd name="T96" fmla="*/ 0 w 7431"/>
                <a:gd name="T97" fmla="*/ 0 h 11998"/>
                <a:gd name="T98" fmla="*/ 0 w 7431"/>
                <a:gd name="T99" fmla="*/ 0 h 11998"/>
                <a:gd name="T100" fmla="*/ 0 w 7431"/>
                <a:gd name="T101" fmla="*/ 0 h 11998"/>
                <a:gd name="T102" fmla="*/ 0 w 7431"/>
                <a:gd name="T103" fmla="*/ 0 h 11998"/>
                <a:gd name="T104" fmla="*/ 0 w 7431"/>
                <a:gd name="T105" fmla="*/ 0 h 11998"/>
                <a:gd name="T106" fmla="*/ 0 w 7431"/>
                <a:gd name="T107" fmla="*/ 0 h 11998"/>
                <a:gd name="T108" fmla="*/ 0 w 7431"/>
                <a:gd name="T109" fmla="*/ 0 h 11998"/>
                <a:gd name="T110" fmla="*/ 0 w 7431"/>
                <a:gd name="T111" fmla="*/ 0 h 11998"/>
                <a:gd name="T112" fmla="*/ 0 w 7431"/>
                <a:gd name="T113" fmla="*/ 0 h 11998"/>
                <a:gd name="T114" fmla="*/ 0 w 7431"/>
                <a:gd name="T115" fmla="*/ 0 h 11998"/>
                <a:gd name="T116" fmla="*/ 0 w 7431"/>
                <a:gd name="T117" fmla="*/ 0 h 11998"/>
                <a:gd name="T118" fmla="*/ 0 w 7431"/>
                <a:gd name="T119" fmla="*/ 0 h 119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431" h="11998">
                  <a:moveTo>
                    <a:pt x="5768" y="129"/>
                  </a:moveTo>
                  <a:lnTo>
                    <a:pt x="5824" y="185"/>
                  </a:lnTo>
                  <a:lnTo>
                    <a:pt x="5881" y="241"/>
                  </a:lnTo>
                  <a:lnTo>
                    <a:pt x="5940" y="296"/>
                  </a:lnTo>
                  <a:lnTo>
                    <a:pt x="5999" y="351"/>
                  </a:lnTo>
                  <a:lnTo>
                    <a:pt x="6059" y="405"/>
                  </a:lnTo>
                  <a:lnTo>
                    <a:pt x="6119" y="456"/>
                  </a:lnTo>
                  <a:lnTo>
                    <a:pt x="6180" y="506"/>
                  </a:lnTo>
                  <a:lnTo>
                    <a:pt x="6240" y="554"/>
                  </a:lnTo>
                  <a:lnTo>
                    <a:pt x="6248" y="582"/>
                  </a:lnTo>
                  <a:lnTo>
                    <a:pt x="6314" y="601"/>
                  </a:lnTo>
                  <a:lnTo>
                    <a:pt x="6380" y="619"/>
                  </a:lnTo>
                  <a:lnTo>
                    <a:pt x="6446" y="638"/>
                  </a:lnTo>
                  <a:lnTo>
                    <a:pt x="6510" y="656"/>
                  </a:lnTo>
                  <a:lnTo>
                    <a:pt x="6543" y="666"/>
                  </a:lnTo>
                  <a:lnTo>
                    <a:pt x="6576" y="677"/>
                  </a:lnTo>
                  <a:lnTo>
                    <a:pt x="6607" y="688"/>
                  </a:lnTo>
                  <a:lnTo>
                    <a:pt x="6639" y="699"/>
                  </a:lnTo>
                  <a:lnTo>
                    <a:pt x="6670" y="711"/>
                  </a:lnTo>
                  <a:lnTo>
                    <a:pt x="6703" y="725"/>
                  </a:lnTo>
                  <a:lnTo>
                    <a:pt x="6734" y="739"/>
                  </a:lnTo>
                  <a:lnTo>
                    <a:pt x="6764" y="755"/>
                  </a:lnTo>
                  <a:lnTo>
                    <a:pt x="6768" y="764"/>
                  </a:lnTo>
                  <a:lnTo>
                    <a:pt x="6770" y="773"/>
                  </a:lnTo>
                  <a:lnTo>
                    <a:pt x="6770" y="783"/>
                  </a:lnTo>
                  <a:lnTo>
                    <a:pt x="6769" y="793"/>
                  </a:lnTo>
                  <a:lnTo>
                    <a:pt x="6767" y="802"/>
                  </a:lnTo>
                  <a:lnTo>
                    <a:pt x="6764" y="812"/>
                  </a:lnTo>
                  <a:lnTo>
                    <a:pt x="6761" y="821"/>
                  </a:lnTo>
                  <a:lnTo>
                    <a:pt x="6756" y="830"/>
                  </a:lnTo>
                  <a:lnTo>
                    <a:pt x="7176" y="1027"/>
                  </a:lnTo>
                  <a:lnTo>
                    <a:pt x="7176" y="1034"/>
                  </a:lnTo>
                  <a:lnTo>
                    <a:pt x="7175" y="1040"/>
                  </a:lnTo>
                  <a:lnTo>
                    <a:pt x="7174" y="1046"/>
                  </a:lnTo>
                  <a:lnTo>
                    <a:pt x="7172" y="1052"/>
                  </a:lnTo>
                  <a:lnTo>
                    <a:pt x="7170" y="1058"/>
                  </a:lnTo>
                  <a:lnTo>
                    <a:pt x="7167" y="1063"/>
                  </a:lnTo>
                  <a:lnTo>
                    <a:pt x="7164" y="1067"/>
                  </a:lnTo>
                  <a:lnTo>
                    <a:pt x="7161" y="1072"/>
                  </a:lnTo>
                  <a:lnTo>
                    <a:pt x="7153" y="1080"/>
                  </a:lnTo>
                  <a:lnTo>
                    <a:pt x="7144" y="1087"/>
                  </a:lnTo>
                  <a:lnTo>
                    <a:pt x="7133" y="1094"/>
                  </a:lnTo>
                  <a:lnTo>
                    <a:pt x="7122" y="1100"/>
                  </a:lnTo>
                  <a:lnTo>
                    <a:pt x="7099" y="1111"/>
                  </a:lnTo>
                  <a:lnTo>
                    <a:pt x="7073" y="1122"/>
                  </a:lnTo>
                  <a:lnTo>
                    <a:pt x="7061" y="1128"/>
                  </a:lnTo>
                  <a:lnTo>
                    <a:pt x="7050" y="1134"/>
                  </a:lnTo>
                  <a:lnTo>
                    <a:pt x="7039" y="1140"/>
                  </a:lnTo>
                  <a:lnTo>
                    <a:pt x="7028" y="1147"/>
                  </a:lnTo>
                  <a:lnTo>
                    <a:pt x="7052" y="1168"/>
                  </a:lnTo>
                  <a:lnTo>
                    <a:pt x="7073" y="1188"/>
                  </a:lnTo>
                  <a:lnTo>
                    <a:pt x="7077" y="1193"/>
                  </a:lnTo>
                  <a:lnTo>
                    <a:pt x="7079" y="1199"/>
                  </a:lnTo>
                  <a:lnTo>
                    <a:pt x="7081" y="1204"/>
                  </a:lnTo>
                  <a:lnTo>
                    <a:pt x="7081" y="1210"/>
                  </a:lnTo>
                  <a:lnTo>
                    <a:pt x="7080" y="1216"/>
                  </a:lnTo>
                  <a:lnTo>
                    <a:pt x="7076" y="1222"/>
                  </a:lnTo>
                  <a:lnTo>
                    <a:pt x="7071" y="1228"/>
                  </a:lnTo>
                  <a:lnTo>
                    <a:pt x="7064" y="1235"/>
                  </a:lnTo>
                  <a:lnTo>
                    <a:pt x="7058" y="1243"/>
                  </a:lnTo>
                  <a:lnTo>
                    <a:pt x="7051" y="1251"/>
                  </a:lnTo>
                  <a:lnTo>
                    <a:pt x="7044" y="1258"/>
                  </a:lnTo>
                  <a:lnTo>
                    <a:pt x="7037" y="1264"/>
                  </a:lnTo>
                  <a:lnTo>
                    <a:pt x="7029" y="1268"/>
                  </a:lnTo>
                  <a:lnTo>
                    <a:pt x="7022" y="1273"/>
                  </a:lnTo>
                  <a:lnTo>
                    <a:pt x="7013" y="1277"/>
                  </a:lnTo>
                  <a:lnTo>
                    <a:pt x="7005" y="1280"/>
                  </a:lnTo>
                  <a:lnTo>
                    <a:pt x="6988" y="1287"/>
                  </a:lnTo>
                  <a:lnTo>
                    <a:pt x="6971" y="1293"/>
                  </a:lnTo>
                  <a:lnTo>
                    <a:pt x="6953" y="1299"/>
                  </a:lnTo>
                  <a:lnTo>
                    <a:pt x="6936" y="1307"/>
                  </a:lnTo>
                  <a:lnTo>
                    <a:pt x="6947" y="1318"/>
                  </a:lnTo>
                  <a:lnTo>
                    <a:pt x="6959" y="1329"/>
                  </a:lnTo>
                  <a:lnTo>
                    <a:pt x="6972" y="1338"/>
                  </a:lnTo>
                  <a:lnTo>
                    <a:pt x="6985" y="1347"/>
                  </a:lnTo>
                  <a:lnTo>
                    <a:pt x="7012" y="1363"/>
                  </a:lnTo>
                  <a:lnTo>
                    <a:pt x="7041" y="1378"/>
                  </a:lnTo>
                  <a:lnTo>
                    <a:pt x="7070" y="1392"/>
                  </a:lnTo>
                  <a:lnTo>
                    <a:pt x="7098" y="1406"/>
                  </a:lnTo>
                  <a:lnTo>
                    <a:pt x="7112" y="1413"/>
                  </a:lnTo>
                  <a:lnTo>
                    <a:pt x="7125" y="1421"/>
                  </a:lnTo>
                  <a:lnTo>
                    <a:pt x="7137" y="1430"/>
                  </a:lnTo>
                  <a:lnTo>
                    <a:pt x="7149" y="1439"/>
                  </a:lnTo>
                  <a:lnTo>
                    <a:pt x="7149" y="1446"/>
                  </a:lnTo>
                  <a:lnTo>
                    <a:pt x="7148" y="1453"/>
                  </a:lnTo>
                  <a:lnTo>
                    <a:pt x="7147" y="1460"/>
                  </a:lnTo>
                  <a:lnTo>
                    <a:pt x="7145" y="1466"/>
                  </a:lnTo>
                  <a:lnTo>
                    <a:pt x="7142" y="1472"/>
                  </a:lnTo>
                  <a:lnTo>
                    <a:pt x="7138" y="1477"/>
                  </a:lnTo>
                  <a:lnTo>
                    <a:pt x="7134" y="1483"/>
                  </a:lnTo>
                  <a:lnTo>
                    <a:pt x="7130" y="1487"/>
                  </a:lnTo>
                  <a:lnTo>
                    <a:pt x="7119" y="1497"/>
                  </a:lnTo>
                  <a:lnTo>
                    <a:pt x="7107" y="1504"/>
                  </a:lnTo>
                  <a:lnTo>
                    <a:pt x="7093" y="1511"/>
                  </a:lnTo>
                  <a:lnTo>
                    <a:pt x="7080" y="1516"/>
                  </a:lnTo>
                  <a:lnTo>
                    <a:pt x="7056" y="1516"/>
                  </a:lnTo>
                  <a:lnTo>
                    <a:pt x="7032" y="1516"/>
                  </a:lnTo>
                  <a:lnTo>
                    <a:pt x="7008" y="1516"/>
                  </a:lnTo>
                  <a:lnTo>
                    <a:pt x="6984" y="1516"/>
                  </a:lnTo>
                  <a:lnTo>
                    <a:pt x="6960" y="1516"/>
                  </a:lnTo>
                  <a:lnTo>
                    <a:pt x="6938" y="1516"/>
                  </a:lnTo>
                  <a:lnTo>
                    <a:pt x="6916" y="1516"/>
                  </a:lnTo>
                  <a:lnTo>
                    <a:pt x="6896" y="1516"/>
                  </a:lnTo>
                  <a:lnTo>
                    <a:pt x="6923" y="1532"/>
                  </a:lnTo>
                  <a:lnTo>
                    <a:pt x="6950" y="1550"/>
                  </a:lnTo>
                  <a:lnTo>
                    <a:pt x="6977" y="1570"/>
                  </a:lnTo>
                  <a:lnTo>
                    <a:pt x="7004" y="1590"/>
                  </a:lnTo>
                  <a:lnTo>
                    <a:pt x="7032" y="1610"/>
                  </a:lnTo>
                  <a:lnTo>
                    <a:pt x="7060" y="1630"/>
                  </a:lnTo>
                  <a:lnTo>
                    <a:pt x="7074" y="1638"/>
                  </a:lnTo>
                  <a:lnTo>
                    <a:pt x="7089" y="1646"/>
                  </a:lnTo>
                  <a:lnTo>
                    <a:pt x="7105" y="1653"/>
                  </a:lnTo>
                  <a:lnTo>
                    <a:pt x="7121" y="1660"/>
                  </a:lnTo>
                  <a:lnTo>
                    <a:pt x="7119" y="1670"/>
                  </a:lnTo>
                  <a:lnTo>
                    <a:pt x="7116" y="1680"/>
                  </a:lnTo>
                  <a:lnTo>
                    <a:pt x="7112" y="1689"/>
                  </a:lnTo>
                  <a:lnTo>
                    <a:pt x="7108" y="1697"/>
                  </a:lnTo>
                  <a:lnTo>
                    <a:pt x="7102" y="1704"/>
                  </a:lnTo>
                  <a:lnTo>
                    <a:pt x="7097" y="1710"/>
                  </a:lnTo>
                  <a:lnTo>
                    <a:pt x="7090" y="1716"/>
                  </a:lnTo>
                  <a:lnTo>
                    <a:pt x="7083" y="1721"/>
                  </a:lnTo>
                  <a:lnTo>
                    <a:pt x="7076" y="1725"/>
                  </a:lnTo>
                  <a:lnTo>
                    <a:pt x="7068" y="1729"/>
                  </a:lnTo>
                  <a:lnTo>
                    <a:pt x="7060" y="1732"/>
                  </a:lnTo>
                  <a:lnTo>
                    <a:pt x="7052" y="1735"/>
                  </a:lnTo>
                  <a:lnTo>
                    <a:pt x="7034" y="1740"/>
                  </a:lnTo>
                  <a:lnTo>
                    <a:pt x="7016" y="1743"/>
                  </a:lnTo>
                  <a:lnTo>
                    <a:pt x="6977" y="1746"/>
                  </a:lnTo>
                  <a:lnTo>
                    <a:pt x="6937" y="1748"/>
                  </a:lnTo>
                  <a:lnTo>
                    <a:pt x="6918" y="1749"/>
                  </a:lnTo>
                  <a:lnTo>
                    <a:pt x="6900" y="1752"/>
                  </a:lnTo>
                  <a:lnTo>
                    <a:pt x="6884" y="1755"/>
                  </a:lnTo>
                  <a:lnTo>
                    <a:pt x="6869" y="1760"/>
                  </a:lnTo>
                  <a:lnTo>
                    <a:pt x="6936" y="1803"/>
                  </a:lnTo>
                  <a:lnTo>
                    <a:pt x="7004" y="1845"/>
                  </a:lnTo>
                  <a:lnTo>
                    <a:pt x="7073" y="1888"/>
                  </a:lnTo>
                  <a:lnTo>
                    <a:pt x="7142" y="1928"/>
                  </a:lnTo>
                  <a:lnTo>
                    <a:pt x="7211" y="1968"/>
                  </a:lnTo>
                  <a:lnTo>
                    <a:pt x="7282" y="2006"/>
                  </a:lnTo>
                  <a:lnTo>
                    <a:pt x="7317" y="2024"/>
                  </a:lnTo>
                  <a:lnTo>
                    <a:pt x="7353" y="2042"/>
                  </a:lnTo>
                  <a:lnTo>
                    <a:pt x="7389" y="2059"/>
                  </a:lnTo>
                  <a:lnTo>
                    <a:pt x="7425" y="2076"/>
                  </a:lnTo>
                  <a:lnTo>
                    <a:pt x="7428" y="2087"/>
                  </a:lnTo>
                  <a:lnTo>
                    <a:pt x="7431" y="2097"/>
                  </a:lnTo>
                  <a:lnTo>
                    <a:pt x="7431" y="2107"/>
                  </a:lnTo>
                  <a:lnTo>
                    <a:pt x="7429" y="2116"/>
                  </a:lnTo>
                  <a:lnTo>
                    <a:pt x="7426" y="2124"/>
                  </a:lnTo>
                  <a:lnTo>
                    <a:pt x="7420" y="2132"/>
                  </a:lnTo>
                  <a:lnTo>
                    <a:pt x="7412" y="2140"/>
                  </a:lnTo>
                  <a:lnTo>
                    <a:pt x="7401" y="2148"/>
                  </a:lnTo>
                  <a:lnTo>
                    <a:pt x="7394" y="2240"/>
                  </a:lnTo>
                  <a:lnTo>
                    <a:pt x="7388" y="2331"/>
                  </a:lnTo>
                  <a:lnTo>
                    <a:pt x="7383" y="2423"/>
                  </a:lnTo>
                  <a:lnTo>
                    <a:pt x="7379" y="2515"/>
                  </a:lnTo>
                  <a:lnTo>
                    <a:pt x="7376" y="2607"/>
                  </a:lnTo>
                  <a:lnTo>
                    <a:pt x="7374" y="2698"/>
                  </a:lnTo>
                  <a:lnTo>
                    <a:pt x="7371" y="2789"/>
                  </a:lnTo>
                  <a:lnTo>
                    <a:pt x="7369" y="2881"/>
                  </a:lnTo>
                  <a:lnTo>
                    <a:pt x="7367" y="2973"/>
                  </a:lnTo>
                  <a:lnTo>
                    <a:pt x="7363" y="3063"/>
                  </a:lnTo>
                  <a:lnTo>
                    <a:pt x="7360" y="3155"/>
                  </a:lnTo>
                  <a:lnTo>
                    <a:pt x="7355" y="3246"/>
                  </a:lnTo>
                  <a:lnTo>
                    <a:pt x="7350" y="3338"/>
                  </a:lnTo>
                  <a:lnTo>
                    <a:pt x="7343" y="3428"/>
                  </a:lnTo>
                  <a:lnTo>
                    <a:pt x="7335" y="3519"/>
                  </a:lnTo>
                  <a:lnTo>
                    <a:pt x="7324" y="3611"/>
                  </a:lnTo>
                  <a:lnTo>
                    <a:pt x="7313" y="3843"/>
                  </a:lnTo>
                  <a:lnTo>
                    <a:pt x="7303" y="4074"/>
                  </a:lnTo>
                  <a:lnTo>
                    <a:pt x="7295" y="4303"/>
                  </a:lnTo>
                  <a:lnTo>
                    <a:pt x="7289" y="4532"/>
                  </a:lnTo>
                  <a:lnTo>
                    <a:pt x="7284" y="4760"/>
                  </a:lnTo>
                  <a:lnTo>
                    <a:pt x="7281" y="4988"/>
                  </a:lnTo>
                  <a:lnTo>
                    <a:pt x="7279" y="5216"/>
                  </a:lnTo>
                  <a:lnTo>
                    <a:pt x="7279" y="5443"/>
                  </a:lnTo>
                  <a:lnTo>
                    <a:pt x="7279" y="5671"/>
                  </a:lnTo>
                  <a:lnTo>
                    <a:pt x="7281" y="5898"/>
                  </a:lnTo>
                  <a:lnTo>
                    <a:pt x="7283" y="6127"/>
                  </a:lnTo>
                  <a:lnTo>
                    <a:pt x="7286" y="6357"/>
                  </a:lnTo>
                  <a:lnTo>
                    <a:pt x="7290" y="6587"/>
                  </a:lnTo>
                  <a:lnTo>
                    <a:pt x="7295" y="6819"/>
                  </a:lnTo>
                  <a:lnTo>
                    <a:pt x="7300" y="7053"/>
                  </a:lnTo>
                  <a:lnTo>
                    <a:pt x="7305" y="7288"/>
                  </a:lnTo>
                  <a:lnTo>
                    <a:pt x="7340" y="8393"/>
                  </a:lnTo>
                  <a:lnTo>
                    <a:pt x="7401" y="10451"/>
                  </a:lnTo>
                  <a:lnTo>
                    <a:pt x="7425" y="10664"/>
                  </a:lnTo>
                  <a:lnTo>
                    <a:pt x="7366" y="10714"/>
                  </a:lnTo>
                  <a:lnTo>
                    <a:pt x="7306" y="10761"/>
                  </a:lnTo>
                  <a:lnTo>
                    <a:pt x="7247" y="10809"/>
                  </a:lnTo>
                  <a:lnTo>
                    <a:pt x="7186" y="10856"/>
                  </a:lnTo>
                  <a:lnTo>
                    <a:pt x="7126" y="10902"/>
                  </a:lnTo>
                  <a:lnTo>
                    <a:pt x="7064" y="10948"/>
                  </a:lnTo>
                  <a:lnTo>
                    <a:pt x="7004" y="10994"/>
                  </a:lnTo>
                  <a:lnTo>
                    <a:pt x="6943" y="11040"/>
                  </a:lnTo>
                  <a:lnTo>
                    <a:pt x="6883" y="11087"/>
                  </a:lnTo>
                  <a:lnTo>
                    <a:pt x="6822" y="11133"/>
                  </a:lnTo>
                  <a:lnTo>
                    <a:pt x="6763" y="11179"/>
                  </a:lnTo>
                  <a:lnTo>
                    <a:pt x="6704" y="11227"/>
                  </a:lnTo>
                  <a:lnTo>
                    <a:pt x="6645" y="11275"/>
                  </a:lnTo>
                  <a:lnTo>
                    <a:pt x="6588" y="11324"/>
                  </a:lnTo>
                  <a:lnTo>
                    <a:pt x="6531" y="11374"/>
                  </a:lnTo>
                  <a:lnTo>
                    <a:pt x="6476" y="11425"/>
                  </a:lnTo>
                  <a:lnTo>
                    <a:pt x="6421" y="11462"/>
                  </a:lnTo>
                  <a:lnTo>
                    <a:pt x="6367" y="11498"/>
                  </a:lnTo>
                  <a:lnTo>
                    <a:pt x="6312" y="11535"/>
                  </a:lnTo>
                  <a:lnTo>
                    <a:pt x="6257" y="11573"/>
                  </a:lnTo>
                  <a:lnTo>
                    <a:pt x="6203" y="11610"/>
                  </a:lnTo>
                  <a:lnTo>
                    <a:pt x="6147" y="11648"/>
                  </a:lnTo>
                  <a:lnTo>
                    <a:pt x="6092" y="11685"/>
                  </a:lnTo>
                  <a:lnTo>
                    <a:pt x="6038" y="11722"/>
                  </a:lnTo>
                  <a:lnTo>
                    <a:pt x="5982" y="11759"/>
                  </a:lnTo>
                  <a:lnTo>
                    <a:pt x="5926" y="11795"/>
                  </a:lnTo>
                  <a:lnTo>
                    <a:pt x="5870" y="11831"/>
                  </a:lnTo>
                  <a:lnTo>
                    <a:pt x="5814" y="11866"/>
                  </a:lnTo>
                  <a:lnTo>
                    <a:pt x="5757" y="11900"/>
                  </a:lnTo>
                  <a:lnTo>
                    <a:pt x="5699" y="11934"/>
                  </a:lnTo>
                  <a:lnTo>
                    <a:pt x="5642" y="11967"/>
                  </a:lnTo>
                  <a:lnTo>
                    <a:pt x="5583" y="11998"/>
                  </a:lnTo>
                  <a:lnTo>
                    <a:pt x="3603" y="11918"/>
                  </a:lnTo>
                  <a:lnTo>
                    <a:pt x="3472" y="11918"/>
                  </a:lnTo>
                  <a:lnTo>
                    <a:pt x="3342" y="11920"/>
                  </a:lnTo>
                  <a:lnTo>
                    <a:pt x="3213" y="11922"/>
                  </a:lnTo>
                  <a:lnTo>
                    <a:pt x="3086" y="11926"/>
                  </a:lnTo>
                  <a:lnTo>
                    <a:pt x="2959" y="11929"/>
                  </a:lnTo>
                  <a:lnTo>
                    <a:pt x="2832" y="11933"/>
                  </a:lnTo>
                  <a:lnTo>
                    <a:pt x="2706" y="11938"/>
                  </a:lnTo>
                  <a:lnTo>
                    <a:pt x="2581" y="11941"/>
                  </a:lnTo>
                  <a:lnTo>
                    <a:pt x="2456" y="11944"/>
                  </a:lnTo>
                  <a:lnTo>
                    <a:pt x="2331" y="11947"/>
                  </a:lnTo>
                  <a:lnTo>
                    <a:pt x="2206" y="11948"/>
                  </a:lnTo>
                  <a:lnTo>
                    <a:pt x="2082" y="11949"/>
                  </a:lnTo>
                  <a:lnTo>
                    <a:pt x="1957" y="11948"/>
                  </a:lnTo>
                  <a:lnTo>
                    <a:pt x="1832" y="11945"/>
                  </a:lnTo>
                  <a:lnTo>
                    <a:pt x="1769" y="11943"/>
                  </a:lnTo>
                  <a:lnTo>
                    <a:pt x="1706" y="11941"/>
                  </a:lnTo>
                  <a:lnTo>
                    <a:pt x="1644" y="11938"/>
                  </a:lnTo>
                  <a:lnTo>
                    <a:pt x="1580" y="11933"/>
                  </a:lnTo>
                  <a:lnTo>
                    <a:pt x="1567" y="11924"/>
                  </a:lnTo>
                  <a:lnTo>
                    <a:pt x="1554" y="11914"/>
                  </a:lnTo>
                  <a:lnTo>
                    <a:pt x="1543" y="11903"/>
                  </a:lnTo>
                  <a:lnTo>
                    <a:pt x="1534" y="11892"/>
                  </a:lnTo>
                  <a:lnTo>
                    <a:pt x="1526" y="11880"/>
                  </a:lnTo>
                  <a:lnTo>
                    <a:pt x="1519" y="11868"/>
                  </a:lnTo>
                  <a:lnTo>
                    <a:pt x="1513" y="11855"/>
                  </a:lnTo>
                  <a:lnTo>
                    <a:pt x="1508" y="11842"/>
                  </a:lnTo>
                  <a:lnTo>
                    <a:pt x="1504" y="11828"/>
                  </a:lnTo>
                  <a:lnTo>
                    <a:pt x="1502" y="11813"/>
                  </a:lnTo>
                  <a:lnTo>
                    <a:pt x="1499" y="11799"/>
                  </a:lnTo>
                  <a:lnTo>
                    <a:pt x="1498" y="11784"/>
                  </a:lnTo>
                  <a:lnTo>
                    <a:pt x="1497" y="11769"/>
                  </a:lnTo>
                  <a:lnTo>
                    <a:pt x="1497" y="11754"/>
                  </a:lnTo>
                  <a:lnTo>
                    <a:pt x="1498" y="11739"/>
                  </a:lnTo>
                  <a:lnTo>
                    <a:pt x="1499" y="11723"/>
                  </a:lnTo>
                  <a:lnTo>
                    <a:pt x="1505" y="11657"/>
                  </a:lnTo>
                  <a:lnTo>
                    <a:pt x="1513" y="11591"/>
                  </a:lnTo>
                  <a:lnTo>
                    <a:pt x="1516" y="11556"/>
                  </a:lnTo>
                  <a:lnTo>
                    <a:pt x="1517" y="11523"/>
                  </a:lnTo>
                  <a:lnTo>
                    <a:pt x="1517" y="11506"/>
                  </a:lnTo>
                  <a:lnTo>
                    <a:pt x="1516" y="11490"/>
                  </a:lnTo>
                  <a:lnTo>
                    <a:pt x="1515" y="11474"/>
                  </a:lnTo>
                  <a:lnTo>
                    <a:pt x="1513" y="11458"/>
                  </a:lnTo>
                  <a:lnTo>
                    <a:pt x="1545" y="10240"/>
                  </a:lnTo>
                  <a:lnTo>
                    <a:pt x="1537" y="8790"/>
                  </a:lnTo>
                  <a:lnTo>
                    <a:pt x="1538" y="8712"/>
                  </a:lnTo>
                  <a:lnTo>
                    <a:pt x="1539" y="8637"/>
                  </a:lnTo>
                  <a:lnTo>
                    <a:pt x="1539" y="8561"/>
                  </a:lnTo>
                  <a:lnTo>
                    <a:pt x="1538" y="8486"/>
                  </a:lnTo>
                  <a:lnTo>
                    <a:pt x="1536" y="8411"/>
                  </a:lnTo>
                  <a:lnTo>
                    <a:pt x="1534" y="8337"/>
                  </a:lnTo>
                  <a:lnTo>
                    <a:pt x="1532" y="8263"/>
                  </a:lnTo>
                  <a:lnTo>
                    <a:pt x="1530" y="8188"/>
                  </a:lnTo>
                  <a:lnTo>
                    <a:pt x="1527" y="8112"/>
                  </a:lnTo>
                  <a:lnTo>
                    <a:pt x="1524" y="8038"/>
                  </a:lnTo>
                  <a:lnTo>
                    <a:pt x="1522" y="7961"/>
                  </a:lnTo>
                  <a:lnTo>
                    <a:pt x="1520" y="7885"/>
                  </a:lnTo>
                  <a:lnTo>
                    <a:pt x="1518" y="7807"/>
                  </a:lnTo>
                  <a:lnTo>
                    <a:pt x="1517" y="7729"/>
                  </a:lnTo>
                  <a:lnTo>
                    <a:pt x="1516" y="7649"/>
                  </a:lnTo>
                  <a:lnTo>
                    <a:pt x="1517" y="7568"/>
                  </a:lnTo>
                  <a:lnTo>
                    <a:pt x="1473" y="5865"/>
                  </a:lnTo>
                  <a:lnTo>
                    <a:pt x="1468" y="5753"/>
                  </a:lnTo>
                  <a:lnTo>
                    <a:pt x="1462" y="5641"/>
                  </a:lnTo>
                  <a:lnTo>
                    <a:pt x="1455" y="5530"/>
                  </a:lnTo>
                  <a:lnTo>
                    <a:pt x="1446" y="5420"/>
                  </a:lnTo>
                  <a:lnTo>
                    <a:pt x="1438" y="5312"/>
                  </a:lnTo>
                  <a:lnTo>
                    <a:pt x="1430" y="5203"/>
                  </a:lnTo>
                  <a:lnTo>
                    <a:pt x="1422" y="5095"/>
                  </a:lnTo>
                  <a:lnTo>
                    <a:pt x="1413" y="4986"/>
                  </a:lnTo>
                  <a:lnTo>
                    <a:pt x="1405" y="4877"/>
                  </a:lnTo>
                  <a:lnTo>
                    <a:pt x="1398" y="4767"/>
                  </a:lnTo>
                  <a:lnTo>
                    <a:pt x="1391" y="4657"/>
                  </a:lnTo>
                  <a:lnTo>
                    <a:pt x="1385" y="4546"/>
                  </a:lnTo>
                  <a:lnTo>
                    <a:pt x="1380" y="4434"/>
                  </a:lnTo>
                  <a:lnTo>
                    <a:pt x="1376" y="4322"/>
                  </a:lnTo>
                  <a:lnTo>
                    <a:pt x="1374" y="4208"/>
                  </a:lnTo>
                  <a:lnTo>
                    <a:pt x="1373" y="4091"/>
                  </a:lnTo>
                  <a:lnTo>
                    <a:pt x="1310" y="4087"/>
                  </a:lnTo>
                  <a:lnTo>
                    <a:pt x="1250" y="4083"/>
                  </a:lnTo>
                  <a:lnTo>
                    <a:pt x="1191" y="4081"/>
                  </a:lnTo>
                  <a:lnTo>
                    <a:pt x="1131" y="4080"/>
                  </a:lnTo>
                  <a:lnTo>
                    <a:pt x="1073" y="4080"/>
                  </a:lnTo>
                  <a:lnTo>
                    <a:pt x="1014" y="4081"/>
                  </a:lnTo>
                  <a:lnTo>
                    <a:pt x="956" y="4082"/>
                  </a:lnTo>
                  <a:lnTo>
                    <a:pt x="898" y="4085"/>
                  </a:lnTo>
                  <a:lnTo>
                    <a:pt x="840" y="4088"/>
                  </a:lnTo>
                  <a:lnTo>
                    <a:pt x="783" y="4092"/>
                  </a:lnTo>
                  <a:lnTo>
                    <a:pt x="724" y="4096"/>
                  </a:lnTo>
                  <a:lnTo>
                    <a:pt x="666" y="4101"/>
                  </a:lnTo>
                  <a:lnTo>
                    <a:pt x="606" y="4106"/>
                  </a:lnTo>
                  <a:lnTo>
                    <a:pt x="547" y="4111"/>
                  </a:lnTo>
                  <a:lnTo>
                    <a:pt x="485" y="4117"/>
                  </a:lnTo>
                  <a:lnTo>
                    <a:pt x="424" y="4123"/>
                  </a:lnTo>
                  <a:lnTo>
                    <a:pt x="16" y="4139"/>
                  </a:lnTo>
                  <a:lnTo>
                    <a:pt x="0" y="4147"/>
                  </a:lnTo>
                  <a:lnTo>
                    <a:pt x="5" y="4111"/>
                  </a:lnTo>
                  <a:lnTo>
                    <a:pt x="10" y="4076"/>
                  </a:lnTo>
                  <a:lnTo>
                    <a:pt x="14" y="4039"/>
                  </a:lnTo>
                  <a:lnTo>
                    <a:pt x="17" y="4003"/>
                  </a:lnTo>
                  <a:lnTo>
                    <a:pt x="23" y="3929"/>
                  </a:lnTo>
                  <a:lnTo>
                    <a:pt x="26" y="3855"/>
                  </a:lnTo>
                  <a:lnTo>
                    <a:pt x="28" y="3780"/>
                  </a:lnTo>
                  <a:lnTo>
                    <a:pt x="28" y="3706"/>
                  </a:lnTo>
                  <a:lnTo>
                    <a:pt x="28" y="3630"/>
                  </a:lnTo>
                  <a:lnTo>
                    <a:pt x="26" y="3554"/>
                  </a:lnTo>
                  <a:lnTo>
                    <a:pt x="24" y="3480"/>
                  </a:lnTo>
                  <a:lnTo>
                    <a:pt x="22" y="3404"/>
                  </a:lnTo>
                  <a:lnTo>
                    <a:pt x="20" y="3329"/>
                  </a:lnTo>
                  <a:lnTo>
                    <a:pt x="18" y="3256"/>
                  </a:lnTo>
                  <a:lnTo>
                    <a:pt x="17" y="3181"/>
                  </a:lnTo>
                  <a:lnTo>
                    <a:pt x="17" y="3109"/>
                  </a:lnTo>
                  <a:lnTo>
                    <a:pt x="18" y="3036"/>
                  </a:lnTo>
                  <a:lnTo>
                    <a:pt x="20" y="2966"/>
                  </a:lnTo>
                  <a:lnTo>
                    <a:pt x="32" y="1492"/>
                  </a:lnTo>
                  <a:lnTo>
                    <a:pt x="48" y="1471"/>
                  </a:lnTo>
                  <a:lnTo>
                    <a:pt x="126" y="1468"/>
                  </a:lnTo>
                  <a:lnTo>
                    <a:pt x="203" y="1466"/>
                  </a:lnTo>
                  <a:lnTo>
                    <a:pt x="281" y="1466"/>
                  </a:lnTo>
                  <a:lnTo>
                    <a:pt x="359" y="1468"/>
                  </a:lnTo>
                  <a:lnTo>
                    <a:pt x="438" y="1470"/>
                  </a:lnTo>
                  <a:lnTo>
                    <a:pt x="516" y="1472"/>
                  </a:lnTo>
                  <a:lnTo>
                    <a:pt x="594" y="1475"/>
                  </a:lnTo>
                  <a:lnTo>
                    <a:pt x="673" y="1477"/>
                  </a:lnTo>
                  <a:lnTo>
                    <a:pt x="750" y="1479"/>
                  </a:lnTo>
                  <a:lnTo>
                    <a:pt x="829" y="1480"/>
                  </a:lnTo>
                  <a:lnTo>
                    <a:pt x="906" y="1479"/>
                  </a:lnTo>
                  <a:lnTo>
                    <a:pt x="984" y="1476"/>
                  </a:lnTo>
                  <a:lnTo>
                    <a:pt x="1022" y="1474"/>
                  </a:lnTo>
                  <a:lnTo>
                    <a:pt x="1061" y="1471"/>
                  </a:lnTo>
                  <a:lnTo>
                    <a:pt x="1099" y="1468"/>
                  </a:lnTo>
                  <a:lnTo>
                    <a:pt x="1137" y="1464"/>
                  </a:lnTo>
                  <a:lnTo>
                    <a:pt x="1175" y="1459"/>
                  </a:lnTo>
                  <a:lnTo>
                    <a:pt x="1213" y="1453"/>
                  </a:lnTo>
                  <a:lnTo>
                    <a:pt x="1251" y="1447"/>
                  </a:lnTo>
                  <a:lnTo>
                    <a:pt x="1288" y="1439"/>
                  </a:lnTo>
                  <a:lnTo>
                    <a:pt x="1286" y="1415"/>
                  </a:lnTo>
                  <a:lnTo>
                    <a:pt x="1282" y="1390"/>
                  </a:lnTo>
                  <a:lnTo>
                    <a:pt x="1278" y="1364"/>
                  </a:lnTo>
                  <a:lnTo>
                    <a:pt x="1274" y="1340"/>
                  </a:lnTo>
                  <a:lnTo>
                    <a:pt x="1265" y="1291"/>
                  </a:lnTo>
                  <a:lnTo>
                    <a:pt x="1256" y="1241"/>
                  </a:lnTo>
                  <a:lnTo>
                    <a:pt x="1252" y="1216"/>
                  </a:lnTo>
                  <a:lnTo>
                    <a:pt x="1249" y="1191"/>
                  </a:lnTo>
                  <a:lnTo>
                    <a:pt x="1247" y="1167"/>
                  </a:lnTo>
                  <a:lnTo>
                    <a:pt x="1246" y="1142"/>
                  </a:lnTo>
                  <a:lnTo>
                    <a:pt x="1247" y="1117"/>
                  </a:lnTo>
                  <a:lnTo>
                    <a:pt x="1248" y="1092"/>
                  </a:lnTo>
                  <a:lnTo>
                    <a:pt x="1251" y="1067"/>
                  </a:lnTo>
                  <a:lnTo>
                    <a:pt x="1256" y="1043"/>
                  </a:lnTo>
                  <a:lnTo>
                    <a:pt x="1304" y="999"/>
                  </a:lnTo>
                  <a:lnTo>
                    <a:pt x="1361" y="1010"/>
                  </a:lnTo>
                  <a:lnTo>
                    <a:pt x="1416" y="1022"/>
                  </a:lnTo>
                  <a:lnTo>
                    <a:pt x="1471" y="1034"/>
                  </a:lnTo>
                  <a:lnTo>
                    <a:pt x="1524" y="1046"/>
                  </a:lnTo>
                  <a:lnTo>
                    <a:pt x="1577" y="1058"/>
                  </a:lnTo>
                  <a:lnTo>
                    <a:pt x="1630" y="1070"/>
                  </a:lnTo>
                  <a:lnTo>
                    <a:pt x="1683" y="1082"/>
                  </a:lnTo>
                  <a:lnTo>
                    <a:pt x="1736" y="1093"/>
                  </a:lnTo>
                  <a:lnTo>
                    <a:pt x="1789" y="1103"/>
                  </a:lnTo>
                  <a:lnTo>
                    <a:pt x="1842" y="1112"/>
                  </a:lnTo>
                  <a:lnTo>
                    <a:pt x="1897" y="1120"/>
                  </a:lnTo>
                  <a:lnTo>
                    <a:pt x="1952" y="1127"/>
                  </a:lnTo>
                  <a:lnTo>
                    <a:pt x="1979" y="1129"/>
                  </a:lnTo>
                  <a:lnTo>
                    <a:pt x="2008" y="1131"/>
                  </a:lnTo>
                  <a:lnTo>
                    <a:pt x="2037" y="1133"/>
                  </a:lnTo>
                  <a:lnTo>
                    <a:pt x="2065" y="1134"/>
                  </a:lnTo>
                  <a:lnTo>
                    <a:pt x="2095" y="1134"/>
                  </a:lnTo>
                  <a:lnTo>
                    <a:pt x="2124" y="1134"/>
                  </a:lnTo>
                  <a:lnTo>
                    <a:pt x="2155" y="1133"/>
                  </a:lnTo>
                  <a:lnTo>
                    <a:pt x="2185" y="1131"/>
                  </a:lnTo>
                  <a:lnTo>
                    <a:pt x="2186" y="1118"/>
                  </a:lnTo>
                  <a:lnTo>
                    <a:pt x="2186" y="1105"/>
                  </a:lnTo>
                  <a:lnTo>
                    <a:pt x="2185" y="1091"/>
                  </a:lnTo>
                  <a:lnTo>
                    <a:pt x="2182" y="1076"/>
                  </a:lnTo>
                  <a:lnTo>
                    <a:pt x="2177" y="1044"/>
                  </a:lnTo>
                  <a:lnTo>
                    <a:pt x="2172" y="1011"/>
                  </a:lnTo>
                  <a:lnTo>
                    <a:pt x="2171" y="994"/>
                  </a:lnTo>
                  <a:lnTo>
                    <a:pt x="2171" y="979"/>
                  </a:lnTo>
                  <a:lnTo>
                    <a:pt x="2172" y="972"/>
                  </a:lnTo>
                  <a:lnTo>
                    <a:pt x="2173" y="965"/>
                  </a:lnTo>
                  <a:lnTo>
                    <a:pt x="2175" y="958"/>
                  </a:lnTo>
                  <a:lnTo>
                    <a:pt x="2177" y="952"/>
                  </a:lnTo>
                  <a:lnTo>
                    <a:pt x="2180" y="946"/>
                  </a:lnTo>
                  <a:lnTo>
                    <a:pt x="2183" y="940"/>
                  </a:lnTo>
                  <a:lnTo>
                    <a:pt x="2188" y="934"/>
                  </a:lnTo>
                  <a:lnTo>
                    <a:pt x="2193" y="929"/>
                  </a:lnTo>
                  <a:lnTo>
                    <a:pt x="2198" y="925"/>
                  </a:lnTo>
                  <a:lnTo>
                    <a:pt x="2205" y="921"/>
                  </a:lnTo>
                  <a:lnTo>
                    <a:pt x="2212" y="918"/>
                  </a:lnTo>
                  <a:lnTo>
                    <a:pt x="2221" y="915"/>
                  </a:lnTo>
                  <a:lnTo>
                    <a:pt x="2361" y="931"/>
                  </a:lnTo>
                  <a:lnTo>
                    <a:pt x="2374" y="892"/>
                  </a:lnTo>
                  <a:lnTo>
                    <a:pt x="2387" y="852"/>
                  </a:lnTo>
                  <a:lnTo>
                    <a:pt x="2391" y="842"/>
                  </a:lnTo>
                  <a:lnTo>
                    <a:pt x="2396" y="833"/>
                  </a:lnTo>
                  <a:lnTo>
                    <a:pt x="2401" y="825"/>
                  </a:lnTo>
                  <a:lnTo>
                    <a:pt x="2407" y="817"/>
                  </a:lnTo>
                  <a:lnTo>
                    <a:pt x="2413" y="810"/>
                  </a:lnTo>
                  <a:lnTo>
                    <a:pt x="2420" y="804"/>
                  </a:lnTo>
                  <a:lnTo>
                    <a:pt x="2428" y="799"/>
                  </a:lnTo>
                  <a:lnTo>
                    <a:pt x="2437" y="795"/>
                  </a:lnTo>
                  <a:lnTo>
                    <a:pt x="2462" y="798"/>
                  </a:lnTo>
                  <a:lnTo>
                    <a:pt x="2487" y="801"/>
                  </a:lnTo>
                  <a:lnTo>
                    <a:pt x="2500" y="801"/>
                  </a:lnTo>
                  <a:lnTo>
                    <a:pt x="2512" y="800"/>
                  </a:lnTo>
                  <a:lnTo>
                    <a:pt x="2525" y="798"/>
                  </a:lnTo>
                  <a:lnTo>
                    <a:pt x="2538" y="795"/>
                  </a:lnTo>
                  <a:lnTo>
                    <a:pt x="2357" y="602"/>
                  </a:lnTo>
                  <a:lnTo>
                    <a:pt x="2355" y="592"/>
                  </a:lnTo>
                  <a:lnTo>
                    <a:pt x="2354" y="581"/>
                  </a:lnTo>
                  <a:lnTo>
                    <a:pt x="2355" y="570"/>
                  </a:lnTo>
                  <a:lnTo>
                    <a:pt x="2358" y="558"/>
                  </a:lnTo>
                  <a:lnTo>
                    <a:pt x="2360" y="553"/>
                  </a:lnTo>
                  <a:lnTo>
                    <a:pt x="2363" y="547"/>
                  </a:lnTo>
                  <a:lnTo>
                    <a:pt x="2366" y="543"/>
                  </a:lnTo>
                  <a:lnTo>
                    <a:pt x="2369" y="538"/>
                  </a:lnTo>
                  <a:lnTo>
                    <a:pt x="2373" y="534"/>
                  </a:lnTo>
                  <a:lnTo>
                    <a:pt x="2378" y="531"/>
                  </a:lnTo>
                  <a:lnTo>
                    <a:pt x="2383" y="528"/>
                  </a:lnTo>
                  <a:lnTo>
                    <a:pt x="2389" y="526"/>
                  </a:lnTo>
                  <a:lnTo>
                    <a:pt x="2530" y="554"/>
                  </a:lnTo>
                  <a:lnTo>
                    <a:pt x="2527" y="550"/>
                  </a:lnTo>
                  <a:lnTo>
                    <a:pt x="2525" y="546"/>
                  </a:lnTo>
                  <a:lnTo>
                    <a:pt x="2523" y="542"/>
                  </a:lnTo>
                  <a:lnTo>
                    <a:pt x="2520" y="539"/>
                  </a:lnTo>
                  <a:lnTo>
                    <a:pt x="2512" y="531"/>
                  </a:lnTo>
                  <a:lnTo>
                    <a:pt x="2503" y="524"/>
                  </a:lnTo>
                  <a:lnTo>
                    <a:pt x="2483" y="509"/>
                  </a:lnTo>
                  <a:lnTo>
                    <a:pt x="2462" y="493"/>
                  </a:lnTo>
                  <a:lnTo>
                    <a:pt x="2452" y="485"/>
                  </a:lnTo>
                  <a:lnTo>
                    <a:pt x="2444" y="476"/>
                  </a:lnTo>
                  <a:lnTo>
                    <a:pt x="2441" y="471"/>
                  </a:lnTo>
                  <a:lnTo>
                    <a:pt x="2438" y="467"/>
                  </a:lnTo>
                  <a:lnTo>
                    <a:pt x="2435" y="462"/>
                  </a:lnTo>
                  <a:lnTo>
                    <a:pt x="2433" y="456"/>
                  </a:lnTo>
                  <a:lnTo>
                    <a:pt x="2432" y="451"/>
                  </a:lnTo>
                  <a:lnTo>
                    <a:pt x="2431" y="446"/>
                  </a:lnTo>
                  <a:lnTo>
                    <a:pt x="2432" y="440"/>
                  </a:lnTo>
                  <a:lnTo>
                    <a:pt x="2433" y="434"/>
                  </a:lnTo>
                  <a:lnTo>
                    <a:pt x="2434" y="427"/>
                  </a:lnTo>
                  <a:lnTo>
                    <a:pt x="2437" y="420"/>
                  </a:lnTo>
                  <a:lnTo>
                    <a:pt x="2441" y="413"/>
                  </a:lnTo>
                  <a:lnTo>
                    <a:pt x="2445" y="406"/>
                  </a:lnTo>
                  <a:lnTo>
                    <a:pt x="2452" y="401"/>
                  </a:lnTo>
                  <a:lnTo>
                    <a:pt x="2459" y="397"/>
                  </a:lnTo>
                  <a:lnTo>
                    <a:pt x="2467" y="395"/>
                  </a:lnTo>
                  <a:lnTo>
                    <a:pt x="2476" y="393"/>
                  </a:lnTo>
                  <a:lnTo>
                    <a:pt x="2485" y="393"/>
                  </a:lnTo>
                  <a:lnTo>
                    <a:pt x="2494" y="393"/>
                  </a:lnTo>
                  <a:lnTo>
                    <a:pt x="2504" y="394"/>
                  </a:lnTo>
                  <a:lnTo>
                    <a:pt x="2514" y="395"/>
                  </a:lnTo>
                  <a:lnTo>
                    <a:pt x="2536" y="399"/>
                  </a:lnTo>
                  <a:lnTo>
                    <a:pt x="2556" y="402"/>
                  </a:lnTo>
                  <a:lnTo>
                    <a:pt x="2566" y="403"/>
                  </a:lnTo>
                  <a:lnTo>
                    <a:pt x="2576" y="403"/>
                  </a:lnTo>
                  <a:lnTo>
                    <a:pt x="2585" y="403"/>
                  </a:lnTo>
                  <a:lnTo>
                    <a:pt x="2593" y="402"/>
                  </a:lnTo>
                  <a:lnTo>
                    <a:pt x="2586" y="396"/>
                  </a:lnTo>
                  <a:lnTo>
                    <a:pt x="2577" y="390"/>
                  </a:lnTo>
                  <a:lnTo>
                    <a:pt x="2569" y="386"/>
                  </a:lnTo>
                  <a:lnTo>
                    <a:pt x="2560" y="380"/>
                  </a:lnTo>
                  <a:lnTo>
                    <a:pt x="2541" y="372"/>
                  </a:lnTo>
                  <a:lnTo>
                    <a:pt x="2522" y="365"/>
                  </a:lnTo>
                  <a:lnTo>
                    <a:pt x="2513" y="361"/>
                  </a:lnTo>
                  <a:lnTo>
                    <a:pt x="2505" y="356"/>
                  </a:lnTo>
                  <a:lnTo>
                    <a:pt x="2497" y="352"/>
                  </a:lnTo>
                  <a:lnTo>
                    <a:pt x="2490" y="346"/>
                  </a:lnTo>
                  <a:lnTo>
                    <a:pt x="2483" y="339"/>
                  </a:lnTo>
                  <a:lnTo>
                    <a:pt x="2477" y="332"/>
                  </a:lnTo>
                  <a:lnTo>
                    <a:pt x="2473" y="324"/>
                  </a:lnTo>
                  <a:lnTo>
                    <a:pt x="2469" y="314"/>
                  </a:lnTo>
                  <a:lnTo>
                    <a:pt x="2472" y="304"/>
                  </a:lnTo>
                  <a:lnTo>
                    <a:pt x="2475" y="296"/>
                  </a:lnTo>
                  <a:lnTo>
                    <a:pt x="2479" y="288"/>
                  </a:lnTo>
                  <a:lnTo>
                    <a:pt x="2483" y="282"/>
                  </a:lnTo>
                  <a:lnTo>
                    <a:pt x="2488" y="276"/>
                  </a:lnTo>
                  <a:lnTo>
                    <a:pt x="2493" y="271"/>
                  </a:lnTo>
                  <a:lnTo>
                    <a:pt x="2498" y="267"/>
                  </a:lnTo>
                  <a:lnTo>
                    <a:pt x="2503" y="264"/>
                  </a:lnTo>
                  <a:lnTo>
                    <a:pt x="2509" y="260"/>
                  </a:lnTo>
                  <a:lnTo>
                    <a:pt x="2515" y="258"/>
                  </a:lnTo>
                  <a:lnTo>
                    <a:pt x="2521" y="256"/>
                  </a:lnTo>
                  <a:lnTo>
                    <a:pt x="2529" y="255"/>
                  </a:lnTo>
                  <a:lnTo>
                    <a:pt x="2543" y="255"/>
                  </a:lnTo>
                  <a:lnTo>
                    <a:pt x="2557" y="255"/>
                  </a:lnTo>
                  <a:lnTo>
                    <a:pt x="2587" y="259"/>
                  </a:lnTo>
                  <a:lnTo>
                    <a:pt x="2618" y="263"/>
                  </a:lnTo>
                  <a:lnTo>
                    <a:pt x="2634" y="264"/>
                  </a:lnTo>
                  <a:lnTo>
                    <a:pt x="2649" y="264"/>
                  </a:lnTo>
                  <a:lnTo>
                    <a:pt x="2656" y="263"/>
                  </a:lnTo>
                  <a:lnTo>
                    <a:pt x="2664" y="262"/>
                  </a:lnTo>
                  <a:lnTo>
                    <a:pt x="2671" y="259"/>
                  </a:lnTo>
                  <a:lnTo>
                    <a:pt x="2678" y="257"/>
                  </a:lnTo>
                  <a:lnTo>
                    <a:pt x="2655" y="232"/>
                  </a:lnTo>
                  <a:lnTo>
                    <a:pt x="2627" y="204"/>
                  </a:lnTo>
                  <a:lnTo>
                    <a:pt x="2613" y="188"/>
                  </a:lnTo>
                  <a:lnTo>
                    <a:pt x="2600" y="171"/>
                  </a:lnTo>
                  <a:lnTo>
                    <a:pt x="2594" y="161"/>
                  </a:lnTo>
                  <a:lnTo>
                    <a:pt x="2588" y="151"/>
                  </a:lnTo>
                  <a:lnTo>
                    <a:pt x="2582" y="141"/>
                  </a:lnTo>
                  <a:lnTo>
                    <a:pt x="2578" y="129"/>
                  </a:lnTo>
                  <a:lnTo>
                    <a:pt x="2593" y="73"/>
                  </a:lnTo>
                  <a:lnTo>
                    <a:pt x="2680" y="79"/>
                  </a:lnTo>
                  <a:lnTo>
                    <a:pt x="2765" y="85"/>
                  </a:lnTo>
                  <a:lnTo>
                    <a:pt x="2852" y="90"/>
                  </a:lnTo>
                  <a:lnTo>
                    <a:pt x="2939" y="95"/>
                  </a:lnTo>
                  <a:lnTo>
                    <a:pt x="3025" y="100"/>
                  </a:lnTo>
                  <a:lnTo>
                    <a:pt x="3110" y="106"/>
                  </a:lnTo>
                  <a:lnTo>
                    <a:pt x="3194" y="111"/>
                  </a:lnTo>
                  <a:lnTo>
                    <a:pt x="3278" y="117"/>
                  </a:lnTo>
                  <a:lnTo>
                    <a:pt x="3286" y="103"/>
                  </a:lnTo>
                  <a:lnTo>
                    <a:pt x="3294" y="86"/>
                  </a:lnTo>
                  <a:lnTo>
                    <a:pt x="3299" y="77"/>
                  </a:lnTo>
                  <a:lnTo>
                    <a:pt x="3304" y="68"/>
                  </a:lnTo>
                  <a:lnTo>
                    <a:pt x="3309" y="59"/>
                  </a:lnTo>
                  <a:lnTo>
                    <a:pt x="3315" y="51"/>
                  </a:lnTo>
                  <a:lnTo>
                    <a:pt x="3321" y="43"/>
                  </a:lnTo>
                  <a:lnTo>
                    <a:pt x="3328" y="37"/>
                  </a:lnTo>
                  <a:lnTo>
                    <a:pt x="3337" y="32"/>
                  </a:lnTo>
                  <a:lnTo>
                    <a:pt x="3345" y="29"/>
                  </a:lnTo>
                  <a:lnTo>
                    <a:pt x="3350" y="28"/>
                  </a:lnTo>
                  <a:lnTo>
                    <a:pt x="3354" y="28"/>
                  </a:lnTo>
                  <a:lnTo>
                    <a:pt x="3359" y="28"/>
                  </a:lnTo>
                  <a:lnTo>
                    <a:pt x="3364" y="28"/>
                  </a:lnTo>
                  <a:lnTo>
                    <a:pt x="3369" y="30"/>
                  </a:lnTo>
                  <a:lnTo>
                    <a:pt x="3375" y="32"/>
                  </a:lnTo>
                  <a:lnTo>
                    <a:pt x="3380" y="34"/>
                  </a:lnTo>
                  <a:lnTo>
                    <a:pt x="3386" y="38"/>
                  </a:lnTo>
                  <a:lnTo>
                    <a:pt x="3417" y="52"/>
                  </a:lnTo>
                  <a:lnTo>
                    <a:pt x="3449" y="64"/>
                  </a:lnTo>
                  <a:lnTo>
                    <a:pt x="3482" y="76"/>
                  </a:lnTo>
                  <a:lnTo>
                    <a:pt x="3515" y="86"/>
                  </a:lnTo>
                  <a:lnTo>
                    <a:pt x="3548" y="95"/>
                  </a:lnTo>
                  <a:lnTo>
                    <a:pt x="3581" y="103"/>
                  </a:lnTo>
                  <a:lnTo>
                    <a:pt x="3616" y="110"/>
                  </a:lnTo>
                  <a:lnTo>
                    <a:pt x="3650" y="117"/>
                  </a:lnTo>
                  <a:lnTo>
                    <a:pt x="3684" y="122"/>
                  </a:lnTo>
                  <a:lnTo>
                    <a:pt x="3719" y="126"/>
                  </a:lnTo>
                  <a:lnTo>
                    <a:pt x="3755" y="130"/>
                  </a:lnTo>
                  <a:lnTo>
                    <a:pt x="3790" y="133"/>
                  </a:lnTo>
                  <a:lnTo>
                    <a:pt x="3825" y="136"/>
                  </a:lnTo>
                  <a:lnTo>
                    <a:pt x="3861" y="137"/>
                  </a:lnTo>
                  <a:lnTo>
                    <a:pt x="3897" y="139"/>
                  </a:lnTo>
                  <a:lnTo>
                    <a:pt x="3933" y="140"/>
                  </a:lnTo>
                  <a:lnTo>
                    <a:pt x="4006" y="140"/>
                  </a:lnTo>
                  <a:lnTo>
                    <a:pt x="4079" y="137"/>
                  </a:lnTo>
                  <a:lnTo>
                    <a:pt x="4152" y="135"/>
                  </a:lnTo>
                  <a:lnTo>
                    <a:pt x="4225" y="132"/>
                  </a:lnTo>
                  <a:lnTo>
                    <a:pt x="4298" y="128"/>
                  </a:lnTo>
                  <a:lnTo>
                    <a:pt x="4369" y="125"/>
                  </a:lnTo>
                  <a:lnTo>
                    <a:pt x="4441" y="123"/>
                  </a:lnTo>
                  <a:lnTo>
                    <a:pt x="4510" y="121"/>
                  </a:lnTo>
                  <a:lnTo>
                    <a:pt x="4576" y="113"/>
                  </a:lnTo>
                  <a:lnTo>
                    <a:pt x="4641" y="106"/>
                  </a:lnTo>
                  <a:lnTo>
                    <a:pt x="4707" y="100"/>
                  </a:lnTo>
                  <a:lnTo>
                    <a:pt x="4772" y="94"/>
                  </a:lnTo>
                  <a:lnTo>
                    <a:pt x="4839" y="89"/>
                  </a:lnTo>
                  <a:lnTo>
                    <a:pt x="4905" y="85"/>
                  </a:lnTo>
                  <a:lnTo>
                    <a:pt x="4971" y="80"/>
                  </a:lnTo>
                  <a:lnTo>
                    <a:pt x="5037" y="75"/>
                  </a:lnTo>
                  <a:lnTo>
                    <a:pt x="5103" y="70"/>
                  </a:lnTo>
                  <a:lnTo>
                    <a:pt x="5169" y="65"/>
                  </a:lnTo>
                  <a:lnTo>
                    <a:pt x="5234" y="58"/>
                  </a:lnTo>
                  <a:lnTo>
                    <a:pt x="5299" y="51"/>
                  </a:lnTo>
                  <a:lnTo>
                    <a:pt x="5363" y="42"/>
                  </a:lnTo>
                  <a:lnTo>
                    <a:pt x="5427" y="32"/>
                  </a:lnTo>
                  <a:lnTo>
                    <a:pt x="5458" y="26"/>
                  </a:lnTo>
                  <a:lnTo>
                    <a:pt x="5490" y="20"/>
                  </a:lnTo>
                  <a:lnTo>
                    <a:pt x="5521" y="12"/>
                  </a:lnTo>
                  <a:lnTo>
                    <a:pt x="5551" y="5"/>
                  </a:lnTo>
                  <a:lnTo>
                    <a:pt x="5561" y="3"/>
                  </a:lnTo>
                  <a:lnTo>
                    <a:pt x="5570" y="2"/>
                  </a:lnTo>
                  <a:lnTo>
                    <a:pt x="5579" y="1"/>
                  </a:lnTo>
                  <a:lnTo>
                    <a:pt x="5588" y="0"/>
                  </a:lnTo>
                  <a:lnTo>
                    <a:pt x="5605" y="1"/>
                  </a:lnTo>
                  <a:lnTo>
                    <a:pt x="5622" y="4"/>
                  </a:lnTo>
                  <a:lnTo>
                    <a:pt x="5638" y="8"/>
                  </a:lnTo>
                  <a:lnTo>
                    <a:pt x="5652" y="16"/>
                  </a:lnTo>
                  <a:lnTo>
                    <a:pt x="5666" y="23"/>
                  </a:lnTo>
                  <a:lnTo>
                    <a:pt x="5679" y="32"/>
                  </a:lnTo>
                  <a:lnTo>
                    <a:pt x="5692" y="42"/>
                  </a:lnTo>
                  <a:lnTo>
                    <a:pt x="5704" y="52"/>
                  </a:lnTo>
                  <a:lnTo>
                    <a:pt x="5715" y="64"/>
                  </a:lnTo>
                  <a:lnTo>
                    <a:pt x="5726" y="76"/>
                  </a:lnTo>
                  <a:lnTo>
                    <a:pt x="5747" y="102"/>
                  </a:lnTo>
                  <a:lnTo>
                    <a:pt x="5768" y="1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71" name="Freeform 32"/>
            <p:cNvSpPr>
              <a:spLocks/>
            </p:cNvSpPr>
            <p:nvPr/>
          </p:nvSpPr>
          <p:spPr bwMode="auto">
            <a:xfrm>
              <a:off x="4061" y="1796"/>
              <a:ext cx="340" cy="71"/>
            </a:xfrm>
            <a:custGeom>
              <a:avLst/>
              <a:gdLst>
                <a:gd name="T0" fmla="*/ 0 w 1837"/>
                <a:gd name="T1" fmla="*/ 0 h 381"/>
                <a:gd name="T2" fmla="*/ 0 w 1837"/>
                <a:gd name="T3" fmla="*/ 0 h 381"/>
                <a:gd name="T4" fmla="*/ 0 w 1837"/>
                <a:gd name="T5" fmla="*/ 0 h 381"/>
                <a:gd name="T6" fmla="*/ 0 w 1837"/>
                <a:gd name="T7" fmla="*/ 0 h 381"/>
                <a:gd name="T8" fmla="*/ 0 w 1837"/>
                <a:gd name="T9" fmla="*/ 0 h 381"/>
                <a:gd name="T10" fmla="*/ 0 w 1837"/>
                <a:gd name="T11" fmla="*/ 0 h 381"/>
                <a:gd name="T12" fmla="*/ 0 w 1837"/>
                <a:gd name="T13" fmla="*/ 0 h 381"/>
                <a:gd name="T14" fmla="*/ 0 w 1837"/>
                <a:gd name="T15" fmla="*/ 0 h 381"/>
                <a:gd name="T16" fmla="*/ 0 w 1837"/>
                <a:gd name="T17" fmla="*/ 0 h 381"/>
                <a:gd name="T18" fmla="*/ 0 w 1837"/>
                <a:gd name="T19" fmla="*/ 0 h 381"/>
                <a:gd name="T20" fmla="*/ 0 w 1837"/>
                <a:gd name="T21" fmla="*/ 0 h 381"/>
                <a:gd name="T22" fmla="*/ 0 w 1837"/>
                <a:gd name="T23" fmla="*/ 0 h 381"/>
                <a:gd name="T24" fmla="*/ 0 w 1837"/>
                <a:gd name="T25" fmla="*/ 0 h 381"/>
                <a:gd name="T26" fmla="*/ 0 w 1837"/>
                <a:gd name="T27" fmla="*/ 0 h 381"/>
                <a:gd name="T28" fmla="*/ 0 w 1837"/>
                <a:gd name="T29" fmla="*/ 0 h 381"/>
                <a:gd name="T30" fmla="*/ 0 w 1837"/>
                <a:gd name="T31" fmla="*/ 0 h 381"/>
                <a:gd name="T32" fmla="*/ 0 w 1837"/>
                <a:gd name="T33" fmla="*/ 0 h 381"/>
                <a:gd name="T34" fmla="*/ 0 w 1837"/>
                <a:gd name="T35" fmla="*/ 0 h 381"/>
                <a:gd name="T36" fmla="*/ 0 w 1837"/>
                <a:gd name="T37" fmla="*/ 0 h 381"/>
                <a:gd name="T38" fmla="*/ 0 w 1837"/>
                <a:gd name="T39" fmla="*/ 0 h 381"/>
                <a:gd name="T40" fmla="*/ 0 w 1837"/>
                <a:gd name="T41" fmla="*/ 0 h 381"/>
                <a:gd name="T42" fmla="*/ 0 w 1837"/>
                <a:gd name="T43" fmla="*/ 0 h 381"/>
                <a:gd name="T44" fmla="*/ 0 w 1837"/>
                <a:gd name="T45" fmla="*/ 0 h 381"/>
                <a:gd name="T46" fmla="*/ 0 w 1837"/>
                <a:gd name="T47" fmla="*/ 0 h 381"/>
                <a:gd name="T48" fmla="*/ 0 w 1837"/>
                <a:gd name="T49" fmla="*/ 0 h 381"/>
                <a:gd name="T50" fmla="*/ 0 w 1837"/>
                <a:gd name="T51" fmla="*/ 0 h 381"/>
                <a:gd name="T52" fmla="*/ 0 w 1837"/>
                <a:gd name="T53" fmla="*/ 0 h 381"/>
                <a:gd name="T54" fmla="*/ 0 w 1837"/>
                <a:gd name="T55" fmla="*/ 0 h 381"/>
                <a:gd name="T56" fmla="*/ 0 w 1837"/>
                <a:gd name="T57" fmla="*/ 0 h 381"/>
                <a:gd name="T58" fmla="*/ 0 w 1837"/>
                <a:gd name="T59" fmla="*/ 0 h 381"/>
                <a:gd name="T60" fmla="*/ 0 w 1837"/>
                <a:gd name="T61" fmla="*/ 0 h 381"/>
                <a:gd name="T62" fmla="*/ 0 w 1837"/>
                <a:gd name="T63" fmla="*/ 0 h 381"/>
                <a:gd name="T64" fmla="*/ 0 w 1837"/>
                <a:gd name="T65" fmla="*/ 0 h 381"/>
                <a:gd name="T66" fmla="*/ 0 w 1837"/>
                <a:gd name="T67" fmla="*/ 0 h 381"/>
                <a:gd name="T68" fmla="*/ 0 w 1837"/>
                <a:gd name="T69" fmla="*/ 0 h 381"/>
                <a:gd name="T70" fmla="*/ 0 w 1837"/>
                <a:gd name="T71" fmla="*/ 0 h 381"/>
                <a:gd name="T72" fmla="*/ 0 w 1837"/>
                <a:gd name="T73" fmla="*/ 0 h 381"/>
                <a:gd name="T74" fmla="*/ 0 w 1837"/>
                <a:gd name="T75" fmla="*/ 0 h 381"/>
                <a:gd name="T76" fmla="*/ 0 w 1837"/>
                <a:gd name="T77" fmla="*/ 0 h 381"/>
                <a:gd name="T78" fmla="*/ 0 w 1837"/>
                <a:gd name="T79" fmla="*/ 0 h 381"/>
                <a:gd name="T80" fmla="*/ 0 w 1837"/>
                <a:gd name="T81" fmla="*/ 0 h 381"/>
                <a:gd name="T82" fmla="*/ 0 w 1837"/>
                <a:gd name="T83" fmla="*/ 0 h 381"/>
                <a:gd name="T84" fmla="*/ 0 w 1837"/>
                <a:gd name="T85" fmla="*/ 0 h 381"/>
                <a:gd name="T86" fmla="*/ 0 w 1837"/>
                <a:gd name="T87" fmla="*/ 0 h 381"/>
                <a:gd name="T88" fmla="*/ 0 w 1837"/>
                <a:gd name="T89" fmla="*/ 0 h 381"/>
                <a:gd name="T90" fmla="*/ 0 w 1837"/>
                <a:gd name="T91" fmla="*/ 0 h 381"/>
                <a:gd name="T92" fmla="*/ 0 w 1837"/>
                <a:gd name="T93" fmla="*/ 0 h 381"/>
                <a:gd name="T94" fmla="*/ 0 w 1837"/>
                <a:gd name="T95" fmla="*/ 0 h 381"/>
                <a:gd name="T96" fmla="*/ 0 w 1837"/>
                <a:gd name="T97" fmla="*/ 0 h 381"/>
                <a:gd name="T98" fmla="*/ 0 w 1837"/>
                <a:gd name="T99" fmla="*/ 0 h 381"/>
                <a:gd name="T100" fmla="*/ 0 w 1837"/>
                <a:gd name="T101" fmla="*/ 0 h 38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837" h="381">
                  <a:moveTo>
                    <a:pt x="1617" y="173"/>
                  </a:moveTo>
                  <a:lnTo>
                    <a:pt x="1837" y="381"/>
                  </a:lnTo>
                  <a:lnTo>
                    <a:pt x="1805" y="368"/>
                  </a:lnTo>
                  <a:lnTo>
                    <a:pt x="1774" y="355"/>
                  </a:lnTo>
                  <a:lnTo>
                    <a:pt x="1746" y="340"/>
                  </a:lnTo>
                  <a:lnTo>
                    <a:pt x="1717" y="325"/>
                  </a:lnTo>
                  <a:lnTo>
                    <a:pt x="1690" y="308"/>
                  </a:lnTo>
                  <a:lnTo>
                    <a:pt x="1664" y="291"/>
                  </a:lnTo>
                  <a:lnTo>
                    <a:pt x="1638" y="271"/>
                  </a:lnTo>
                  <a:lnTo>
                    <a:pt x="1613" y="252"/>
                  </a:lnTo>
                  <a:lnTo>
                    <a:pt x="1572" y="252"/>
                  </a:lnTo>
                  <a:lnTo>
                    <a:pt x="1555" y="238"/>
                  </a:lnTo>
                  <a:lnTo>
                    <a:pt x="1538" y="223"/>
                  </a:lnTo>
                  <a:lnTo>
                    <a:pt x="1522" y="207"/>
                  </a:lnTo>
                  <a:lnTo>
                    <a:pt x="1507" y="190"/>
                  </a:lnTo>
                  <a:lnTo>
                    <a:pt x="1477" y="157"/>
                  </a:lnTo>
                  <a:lnTo>
                    <a:pt x="1445" y="124"/>
                  </a:lnTo>
                  <a:lnTo>
                    <a:pt x="1429" y="110"/>
                  </a:lnTo>
                  <a:lnTo>
                    <a:pt x="1412" y="97"/>
                  </a:lnTo>
                  <a:lnTo>
                    <a:pt x="1403" y="91"/>
                  </a:lnTo>
                  <a:lnTo>
                    <a:pt x="1394" y="86"/>
                  </a:lnTo>
                  <a:lnTo>
                    <a:pt x="1385" y="81"/>
                  </a:lnTo>
                  <a:lnTo>
                    <a:pt x="1375" y="77"/>
                  </a:lnTo>
                  <a:lnTo>
                    <a:pt x="1365" y="74"/>
                  </a:lnTo>
                  <a:lnTo>
                    <a:pt x="1355" y="71"/>
                  </a:lnTo>
                  <a:lnTo>
                    <a:pt x="1344" y="68"/>
                  </a:lnTo>
                  <a:lnTo>
                    <a:pt x="1334" y="67"/>
                  </a:lnTo>
                  <a:lnTo>
                    <a:pt x="1321" y="66"/>
                  </a:lnTo>
                  <a:lnTo>
                    <a:pt x="1309" y="66"/>
                  </a:lnTo>
                  <a:lnTo>
                    <a:pt x="1297" y="67"/>
                  </a:lnTo>
                  <a:lnTo>
                    <a:pt x="1284" y="69"/>
                  </a:lnTo>
                  <a:lnTo>
                    <a:pt x="1213" y="79"/>
                  </a:lnTo>
                  <a:lnTo>
                    <a:pt x="1142" y="90"/>
                  </a:lnTo>
                  <a:lnTo>
                    <a:pt x="1072" y="103"/>
                  </a:lnTo>
                  <a:lnTo>
                    <a:pt x="1002" y="115"/>
                  </a:lnTo>
                  <a:lnTo>
                    <a:pt x="932" y="128"/>
                  </a:lnTo>
                  <a:lnTo>
                    <a:pt x="861" y="139"/>
                  </a:lnTo>
                  <a:lnTo>
                    <a:pt x="825" y="144"/>
                  </a:lnTo>
                  <a:lnTo>
                    <a:pt x="788" y="149"/>
                  </a:lnTo>
                  <a:lnTo>
                    <a:pt x="752" y="153"/>
                  </a:lnTo>
                  <a:lnTo>
                    <a:pt x="716" y="157"/>
                  </a:lnTo>
                  <a:lnTo>
                    <a:pt x="692" y="154"/>
                  </a:lnTo>
                  <a:lnTo>
                    <a:pt x="669" y="153"/>
                  </a:lnTo>
                  <a:lnTo>
                    <a:pt x="644" y="153"/>
                  </a:lnTo>
                  <a:lnTo>
                    <a:pt x="621" y="153"/>
                  </a:lnTo>
                  <a:lnTo>
                    <a:pt x="575" y="155"/>
                  </a:lnTo>
                  <a:lnTo>
                    <a:pt x="530" y="160"/>
                  </a:lnTo>
                  <a:lnTo>
                    <a:pt x="484" y="165"/>
                  </a:lnTo>
                  <a:lnTo>
                    <a:pt x="439" y="171"/>
                  </a:lnTo>
                  <a:lnTo>
                    <a:pt x="395" y="177"/>
                  </a:lnTo>
                  <a:lnTo>
                    <a:pt x="350" y="182"/>
                  </a:lnTo>
                  <a:lnTo>
                    <a:pt x="306" y="186"/>
                  </a:lnTo>
                  <a:lnTo>
                    <a:pt x="263" y="189"/>
                  </a:lnTo>
                  <a:lnTo>
                    <a:pt x="240" y="189"/>
                  </a:lnTo>
                  <a:lnTo>
                    <a:pt x="218" y="189"/>
                  </a:lnTo>
                  <a:lnTo>
                    <a:pt x="197" y="189"/>
                  </a:lnTo>
                  <a:lnTo>
                    <a:pt x="175" y="187"/>
                  </a:lnTo>
                  <a:lnTo>
                    <a:pt x="153" y="185"/>
                  </a:lnTo>
                  <a:lnTo>
                    <a:pt x="132" y="182"/>
                  </a:lnTo>
                  <a:lnTo>
                    <a:pt x="109" y="178"/>
                  </a:lnTo>
                  <a:lnTo>
                    <a:pt x="87" y="173"/>
                  </a:lnTo>
                  <a:lnTo>
                    <a:pt x="66" y="167"/>
                  </a:lnTo>
                  <a:lnTo>
                    <a:pt x="44" y="159"/>
                  </a:lnTo>
                  <a:lnTo>
                    <a:pt x="22" y="150"/>
                  </a:lnTo>
                  <a:lnTo>
                    <a:pt x="0" y="140"/>
                  </a:lnTo>
                  <a:lnTo>
                    <a:pt x="80" y="134"/>
                  </a:lnTo>
                  <a:lnTo>
                    <a:pt x="163" y="127"/>
                  </a:lnTo>
                  <a:lnTo>
                    <a:pt x="246" y="120"/>
                  </a:lnTo>
                  <a:lnTo>
                    <a:pt x="332" y="114"/>
                  </a:lnTo>
                  <a:lnTo>
                    <a:pt x="418" y="107"/>
                  </a:lnTo>
                  <a:lnTo>
                    <a:pt x="504" y="100"/>
                  </a:lnTo>
                  <a:lnTo>
                    <a:pt x="591" y="92"/>
                  </a:lnTo>
                  <a:lnTo>
                    <a:pt x="679" y="85"/>
                  </a:lnTo>
                  <a:lnTo>
                    <a:pt x="766" y="77"/>
                  </a:lnTo>
                  <a:lnTo>
                    <a:pt x="854" y="68"/>
                  </a:lnTo>
                  <a:lnTo>
                    <a:pt x="942" y="59"/>
                  </a:lnTo>
                  <a:lnTo>
                    <a:pt x="1029" y="50"/>
                  </a:lnTo>
                  <a:lnTo>
                    <a:pt x="1116" y="40"/>
                  </a:lnTo>
                  <a:lnTo>
                    <a:pt x="1203" y="28"/>
                  </a:lnTo>
                  <a:lnTo>
                    <a:pt x="1288" y="16"/>
                  </a:lnTo>
                  <a:lnTo>
                    <a:pt x="1373" y="4"/>
                  </a:lnTo>
                  <a:lnTo>
                    <a:pt x="1385" y="2"/>
                  </a:lnTo>
                  <a:lnTo>
                    <a:pt x="1397" y="0"/>
                  </a:lnTo>
                  <a:lnTo>
                    <a:pt x="1408" y="0"/>
                  </a:lnTo>
                  <a:lnTo>
                    <a:pt x="1418" y="0"/>
                  </a:lnTo>
                  <a:lnTo>
                    <a:pt x="1428" y="2"/>
                  </a:lnTo>
                  <a:lnTo>
                    <a:pt x="1437" y="4"/>
                  </a:lnTo>
                  <a:lnTo>
                    <a:pt x="1446" y="7"/>
                  </a:lnTo>
                  <a:lnTo>
                    <a:pt x="1455" y="11"/>
                  </a:lnTo>
                  <a:lnTo>
                    <a:pt x="1463" y="15"/>
                  </a:lnTo>
                  <a:lnTo>
                    <a:pt x="1471" y="20"/>
                  </a:lnTo>
                  <a:lnTo>
                    <a:pt x="1479" y="25"/>
                  </a:lnTo>
                  <a:lnTo>
                    <a:pt x="1486" y="31"/>
                  </a:lnTo>
                  <a:lnTo>
                    <a:pt x="1499" y="46"/>
                  </a:lnTo>
                  <a:lnTo>
                    <a:pt x="1511" y="60"/>
                  </a:lnTo>
                  <a:lnTo>
                    <a:pt x="1535" y="92"/>
                  </a:lnTo>
                  <a:lnTo>
                    <a:pt x="1559" y="123"/>
                  </a:lnTo>
                  <a:lnTo>
                    <a:pt x="1571" y="138"/>
                  </a:lnTo>
                  <a:lnTo>
                    <a:pt x="1585" y="151"/>
                  </a:lnTo>
                  <a:lnTo>
                    <a:pt x="1592" y="158"/>
                  </a:lnTo>
                  <a:lnTo>
                    <a:pt x="1600" y="164"/>
                  </a:lnTo>
                  <a:lnTo>
                    <a:pt x="1609" y="169"/>
                  </a:lnTo>
                  <a:lnTo>
                    <a:pt x="1617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72" name="Freeform 33"/>
            <p:cNvSpPr>
              <a:spLocks/>
            </p:cNvSpPr>
            <p:nvPr/>
          </p:nvSpPr>
          <p:spPr bwMode="auto">
            <a:xfrm>
              <a:off x="3906" y="1802"/>
              <a:ext cx="130" cy="32"/>
            </a:xfrm>
            <a:custGeom>
              <a:avLst/>
              <a:gdLst>
                <a:gd name="T0" fmla="*/ 0 w 701"/>
                <a:gd name="T1" fmla="*/ 0 h 175"/>
                <a:gd name="T2" fmla="*/ 0 w 701"/>
                <a:gd name="T3" fmla="*/ 0 h 175"/>
                <a:gd name="T4" fmla="*/ 0 w 701"/>
                <a:gd name="T5" fmla="*/ 0 h 175"/>
                <a:gd name="T6" fmla="*/ 0 w 701"/>
                <a:gd name="T7" fmla="*/ 0 h 175"/>
                <a:gd name="T8" fmla="*/ 0 w 701"/>
                <a:gd name="T9" fmla="*/ 0 h 175"/>
                <a:gd name="T10" fmla="*/ 0 w 701"/>
                <a:gd name="T11" fmla="*/ 0 h 175"/>
                <a:gd name="T12" fmla="*/ 0 w 701"/>
                <a:gd name="T13" fmla="*/ 0 h 175"/>
                <a:gd name="T14" fmla="*/ 0 w 701"/>
                <a:gd name="T15" fmla="*/ 0 h 175"/>
                <a:gd name="T16" fmla="*/ 0 w 701"/>
                <a:gd name="T17" fmla="*/ 0 h 175"/>
                <a:gd name="T18" fmla="*/ 0 w 701"/>
                <a:gd name="T19" fmla="*/ 0 h 175"/>
                <a:gd name="T20" fmla="*/ 0 w 701"/>
                <a:gd name="T21" fmla="*/ 0 h 175"/>
                <a:gd name="T22" fmla="*/ 0 w 701"/>
                <a:gd name="T23" fmla="*/ 0 h 175"/>
                <a:gd name="T24" fmla="*/ 0 w 701"/>
                <a:gd name="T25" fmla="*/ 0 h 175"/>
                <a:gd name="T26" fmla="*/ 0 w 701"/>
                <a:gd name="T27" fmla="*/ 0 h 175"/>
                <a:gd name="T28" fmla="*/ 0 w 701"/>
                <a:gd name="T29" fmla="*/ 0 h 175"/>
                <a:gd name="T30" fmla="*/ 0 w 701"/>
                <a:gd name="T31" fmla="*/ 0 h 175"/>
                <a:gd name="T32" fmla="*/ 0 w 701"/>
                <a:gd name="T33" fmla="*/ 0 h 175"/>
                <a:gd name="T34" fmla="*/ 0 w 701"/>
                <a:gd name="T35" fmla="*/ 0 h 175"/>
                <a:gd name="T36" fmla="*/ 0 w 701"/>
                <a:gd name="T37" fmla="*/ 0 h 175"/>
                <a:gd name="T38" fmla="*/ 0 w 701"/>
                <a:gd name="T39" fmla="*/ 0 h 175"/>
                <a:gd name="T40" fmla="*/ 0 w 701"/>
                <a:gd name="T41" fmla="*/ 0 h 175"/>
                <a:gd name="T42" fmla="*/ 0 w 701"/>
                <a:gd name="T43" fmla="*/ 0 h 17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01" h="175">
                  <a:moveTo>
                    <a:pt x="701" y="173"/>
                  </a:moveTo>
                  <a:lnTo>
                    <a:pt x="657" y="174"/>
                  </a:lnTo>
                  <a:lnTo>
                    <a:pt x="614" y="175"/>
                  </a:lnTo>
                  <a:lnTo>
                    <a:pt x="571" y="175"/>
                  </a:lnTo>
                  <a:lnTo>
                    <a:pt x="527" y="173"/>
                  </a:lnTo>
                  <a:lnTo>
                    <a:pt x="483" y="171"/>
                  </a:lnTo>
                  <a:lnTo>
                    <a:pt x="439" y="168"/>
                  </a:lnTo>
                  <a:lnTo>
                    <a:pt x="394" y="165"/>
                  </a:lnTo>
                  <a:lnTo>
                    <a:pt x="350" y="161"/>
                  </a:lnTo>
                  <a:lnTo>
                    <a:pt x="261" y="152"/>
                  </a:lnTo>
                  <a:lnTo>
                    <a:pt x="174" y="143"/>
                  </a:lnTo>
                  <a:lnTo>
                    <a:pt x="86" y="133"/>
                  </a:lnTo>
                  <a:lnTo>
                    <a:pt x="0" y="125"/>
                  </a:lnTo>
                  <a:lnTo>
                    <a:pt x="56" y="0"/>
                  </a:lnTo>
                  <a:lnTo>
                    <a:pt x="137" y="19"/>
                  </a:lnTo>
                  <a:lnTo>
                    <a:pt x="218" y="38"/>
                  </a:lnTo>
                  <a:lnTo>
                    <a:pt x="299" y="58"/>
                  </a:lnTo>
                  <a:lnTo>
                    <a:pt x="380" y="79"/>
                  </a:lnTo>
                  <a:lnTo>
                    <a:pt x="460" y="101"/>
                  </a:lnTo>
                  <a:lnTo>
                    <a:pt x="540" y="123"/>
                  </a:lnTo>
                  <a:lnTo>
                    <a:pt x="621" y="148"/>
                  </a:lnTo>
                  <a:lnTo>
                    <a:pt x="701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73" name="Freeform 34"/>
            <p:cNvSpPr>
              <a:spLocks/>
            </p:cNvSpPr>
            <p:nvPr/>
          </p:nvSpPr>
          <p:spPr bwMode="auto">
            <a:xfrm>
              <a:off x="3806" y="1811"/>
              <a:ext cx="86" cy="15"/>
            </a:xfrm>
            <a:custGeom>
              <a:avLst/>
              <a:gdLst>
                <a:gd name="T0" fmla="*/ 0 w 461"/>
                <a:gd name="T1" fmla="*/ 0 h 80"/>
                <a:gd name="T2" fmla="*/ 0 w 461"/>
                <a:gd name="T3" fmla="*/ 0 h 80"/>
                <a:gd name="T4" fmla="*/ 0 w 461"/>
                <a:gd name="T5" fmla="*/ 0 h 80"/>
                <a:gd name="T6" fmla="*/ 0 w 461"/>
                <a:gd name="T7" fmla="*/ 0 h 80"/>
                <a:gd name="T8" fmla="*/ 0 w 461"/>
                <a:gd name="T9" fmla="*/ 0 h 80"/>
                <a:gd name="T10" fmla="*/ 0 w 461"/>
                <a:gd name="T11" fmla="*/ 0 h 80"/>
                <a:gd name="T12" fmla="*/ 0 w 461"/>
                <a:gd name="T13" fmla="*/ 0 h 80"/>
                <a:gd name="T14" fmla="*/ 0 w 461"/>
                <a:gd name="T15" fmla="*/ 0 h 80"/>
                <a:gd name="T16" fmla="*/ 0 w 461"/>
                <a:gd name="T17" fmla="*/ 0 h 80"/>
                <a:gd name="T18" fmla="*/ 0 w 461"/>
                <a:gd name="T19" fmla="*/ 0 h 80"/>
                <a:gd name="T20" fmla="*/ 0 w 461"/>
                <a:gd name="T21" fmla="*/ 0 h 80"/>
                <a:gd name="T22" fmla="*/ 0 w 461"/>
                <a:gd name="T23" fmla="*/ 0 h 80"/>
                <a:gd name="T24" fmla="*/ 0 w 461"/>
                <a:gd name="T25" fmla="*/ 0 h 80"/>
                <a:gd name="T26" fmla="*/ 0 w 461"/>
                <a:gd name="T27" fmla="*/ 0 h 80"/>
                <a:gd name="T28" fmla="*/ 0 w 461"/>
                <a:gd name="T29" fmla="*/ 0 h 80"/>
                <a:gd name="T30" fmla="*/ 0 w 461"/>
                <a:gd name="T31" fmla="*/ 0 h 80"/>
                <a:gd name="T32" fmla="*/ 0 w 461"/>
                <a:gd name="T33" fmla="*/ 0 h 80"/>
                <a:gd name="T34" fmla="*/ 0 w 461"/>
                <a:gd name="T35" fmla="*/ 0 h 80"/>
                <a:gd name="T36" fmla="*/ 0 w 461"/>
                <a:gd name="T37" fmla="*/ 0 h 80"/>
                <a:gd name="T38" fmla="*/ 0 w 461"/>
                <a:gd name="T39" fmla="*/ 0 h 80"/>
                <a:gd name="T40" fmla="*/ 0 w 461"/>
                <a:gd name="T41" fmla="*/ 0 h 80"/>
                <a:gd name="T42" fmla="*/ 0 w 461"/>
                <a:gd name="T43" fmla="*/ 0 h 80"/>
                <a:gd name="T44" fmla="*/ 0 w 461"/>
                <a:gd name="T45" fmla="*/ 0 h 80"/>
                <a:gd name="T46" fmla="*/ 0 w 461"/>
                <a:gd name="T47" fmla="*/ 0 h 80"/>
                <a:gd name="T48" fmla="*/ 0 w 461"/>
                <a:gd name="T49" fmla="*/ 0 h 80"/>
                <a:gd name="T50" fmla="*/ 0 w 461"/>
                <a:gd name="T51" fmla="*/ 0 h 80"/>
                <a:gd name="T52" fmla="*/ 0 w 461"/>
                <a:gd name="T53" fmla="*/ 0 h 80"/>
                <a:gd name="T54" fmla="*/ 0 w 461"/>
                <a:gd name="T55" fmla="*/ 0 h 80"/>
                <a:gd name="T56" fmla="*/ 0 w 461"/>
                <a:gd name="T57" fmla="*/ 0 h 80"/>
                <a:gd name="T58" fmla="*/ 0 w 461"/>
                <a:gd name="T59" fmla="*/ 0 h 80"/>
                <a:gd name="T60" fmla="*/ 0 w 461"/>
                <a:gd name="T61" fmla="*/ 0 h 80"/>
                <a:gd name="T62" fmla="*/ 0 w 461"/>
                <a:gd name="T63" fmla="*/ 0 h 8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1" h="80">
                  <a:moveTo>
                    <a:pt x="461" y="35"/>
                  </a:moveTo>
                  <a:lnTo>
                    <a:pt x="437" y="72"/>
                  </a:lnTo>
                  <a:lnTo>
                    <a:pt x="424" y="69"/>
                  </a:lnTo>
                  <a:lnTo>
                    <a:pt x="410" y="68"/>
                  </a:lnTo>
                  <a:lnTo>
                    <a:pt x="396" y="67"/>
                  </a:lnTo>
                  <a:lnTo>
                    <a:pt x="382" y="67"/>
                  </a:lnTo>
                  <a:lnTo>
                    <a:pt x="354" y="68"/>
                  </a:lnTo>
                  <a:lnTo>
                    <a:pt x="324" y="69"/>
                  </a:lnTo>
                  <a:lnTo>
                    <a:pt x="262" y="76"/>
                  </a:lnTo>
                  <a:lnTo>
                    <a:pt x="201" y="80"/>
                  </a:lnTo>
                  <a:lnTo>
                    <a:pt x="171" y="80"/>
                  </a:lnTo>
                  <a:lnTo>
                    <a:pt x="141" y="78"/>
                  </a:lnTo>
                  <a:lnTo>
                    <a:pt x="127" y="76"/>
                  </a:lnTo>
                  <a:lnTo>
                    <a:pt x="113" y="74"/>
                  </a:lnTo>
                  <a:lnTo>
                    <a:pt x="100" y="70"/>
                  </a:lnTo>
                  <a:lnTo>
                    <a:pt x="87" y="66"/>
                  </a:lnTo>
                  <a:lnTo>
                    <a:pt x="74" y="61"/>
                  </a:lnTo>
                  <a:lnTo>
                    <a:pt x="62" y="56"/>
                  </a:lnTo>
                  <a:lnTo>
                    <a:pt x="50" y="49"/>
                  </a:lnTo>
                  <a:lnTo>
                    <a:pt x="39" y="42"/>
                  </a:lnTo>
                  <a:lnTo>
                    <a:pt x="29" y="33"/>
                  </a:lnTo>
                  <a:lnTo>
                    <a:pt x="18" y="23"/>
                  </a:lnTo>
                  <a:lnTo>
                    <a:pt x="9" y="12"/>
                  </a:lnTo>
                  <a:lnTo>
                    <a:pt x="0" y="0"/>
                  </a:lnTo>
                  <a:lnTo>
                    <a:pt x="60" y="0"/>
                  </a:lnTo>
                  <a:lnTo>
                    <a:pt x="120" y="3"/>
                  </a:lnTo>
                  <a:lnTo>
                    <a:pt x="180" y="7"/>
                  </a:lnTo>
                  <a:lnTo>
                    <a:pt x="240" y="12"/>
                  </a:lnTo>
                  <a:lnTo>
                    <a:pt x="299" y="17"/>
                  </a:lnTo>
                  <a:lnTo>
                    <a:pt x="355" y="23"/>
                  </a:lnTo>
                  <a:lnTo>
                    <a:pt x="409" y="29"/>
                  </a:lnTo>
                  <a:lnTo>
                    <a:pt x="46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74" name="Freeform 35"/>
            <p:cNvSpPr>
              <a:spLocks/>
            </p:cNvSpPr>
            <p:nvPr/>
          </p:nvSpPr>
          <p:spPr bwMode="auto">
            <a:xfrm>
              <a:off x="3810" y="1827"/>
              <a:ext cx="767" cy="179"/>
            </a:xfrm>
            <a:custGeom>
              <a:avLst/>
              <a:gdLst>
                <a:gd name="T0" fmla="*/ 0 w 4138"/>
                <a:gd name="T1" fmla="*/ 0 h 964"/>
                <a:gd name="T2" fmla="*/ 0 w 4138"/>
                <a:gd name="T3" fmla="*/ 0 h 964"/>
                <a:gd name="T4" fmla="*/ 0 w 4138"/>
                <a:gd name="T5" fmla="*/ 0 h 964"/>
                <a:gd name="T6" fmla="*/ 0 w 4138"/>
                <a:gd name="T7" fmla="*/ 0 h 964"/>
                <a:gd name="T8" fmla="*/ 0 w 4138"/>
                <a:gd name="T9" fmla="*/ 0 h 964"/>
                <a:gd name="T10" fmla="*/ 0 w 4138"/>
                <a:gd name="T11" fmla="*/ 0 h 964"/>
                <a:gd name="T12" fmla="*/ 0 w 4138"/>
                <a:gd name="T13" fmla="*/ 0 h 964"/>
                <a:gd name="T14" fmla="*/ 0 w 4138"/>
                <a:gd name="T15" fmla="*/ 0 h 964"/>
                <a:gd name="T16" fmla="*/ 0 w 4138"/>
                <a:gd name="T17" fmla="*/ 0 h 964"/>
                <a:gd name="T18" fmla="*/ 0 w 4138"/>
                <a:gd name="T19" fmla="*/ 0 h 964"/>
                <a:gd name="T20" fmla="*/ 0 w 4138"/>
                <a:gd name="T21" fmla="*/ 0 h 964"/>
                <a:gd name="T22" fmla="*/ 0 w 4138"/>
                <a:gd name="T23" fmla="*/ 0 h 964"/>
                <a:gd name="T24" fmla="*/ 0 w 4138"/>
                <a:gd name="T25" fmla="*/ 0 h 964"/>
                <a:gd name="T26" fmla="*/ 0 w 4138"/>
                <a:gd name="T27" fmla="*/ 0 h 964"/>
                <a:gd name="T28" fmla="*/ 0 w 4138"/>
                <a:gd name="T29" fmla="*/ 0 h 964"/>
                <a:gd name="T30" fmla="*/ 0 w 4138"/>
                <a:gd name="T31" fmla="*/ 0 h 964"/>
                <a:gd name="T32" fmla="*/ 0 w 4138"/>
                <a:gd name="T33" fmla="*/ 0 h 964"/>
                <a:gd name="T34" fmla="*/ 0 w 4138"/>
                <a:gd name="T35" fmla="*/ 0 h 964"/>
                <a:gd name="T36" fmla="*/ 0 w 4138"/>
                <a:gd name="T37" fmla="*/ 0 h 964"/>
                <a:gd name="T38" fmla="*/ 0 w 4138"/>
                <a:gd name="T39" fmla="*/ 0 h 964"/>
                <a:gd name="T40" fmla="*/ 0 w 4138"/>
                <a:gd name="T41" fmla="*/ 0 h 964"/>
                <a:gd name="T42" fmla="*/ 0 w 4138"/>
                <a:gd name="T43" fmla="*/ 0 h 964"/>
                <a:gd name="T44" fmla="*/ 0 w 4138"/>
                <a:gd name="T45" fmla="*/ 0 h 964"/>
                <a:gd name="T46" fmla="*/ 0 w 4138"/>
                <a:gd name="T47" fmla="*/ 0 h 964"/>
                <a:gd name="T48" fmla="*/ 0 w 4138"/>
                <a:gd name="T49" fmla="*/ 0 h 964"/>
                <a:gd name="T50" fmla="*/ 0 w 4138"/>
                <a:gd name="T51" fmla="*/ 0 h 964"/>
                <a:gd name="T52" fmla="*/ 0 w 4138"/>
                <a:gd name="T53" fmla="*/ 0 h 964"/>
                <a:gd name="T54" fmla="*/ 0 w 4138"/>
                <a:gd name="T55" fmla="*/ 0 h 964"/>
                <a:gd name="T56" fmla="*/ 0 w 4138"/>
                <a:gd name="T57" fmla="*/ 0 h 964"/>
                <a:gd name="T58" fmla="*/ 0 w 4138"/>
                <a:gd name="T59" fmla="*/ 0 h 964"/>
                <a:gd name="T60" fmla="*/ 0 w 4138"/>
                <a:gd name="T61" fmla="*/ 0 h 964"/>
                <a:gd name="T62" fmla="*/ 0 w 4138"/>
                <a:gd name="T63" fmla="*/ 0 h 964"/>
                <a:gd name="T64" fmla="*/ 0 w 4138"/>
                <a:gd name="T65" fmla="*/ 0 h 964"/>
                <a:gd name="T66" fmla="*/ 0 w 4138"/>
                <a:gd name="T67" fmla="*/ 0 h 964"/>
                <a:gd name="T68" fmla="*/ 0 w 4138"/>
                <a:gd name="T69" fmla="*/ 0 h 964"/>
                <a:gd name="T70" fmla="*/ 0 w 4138"/>
                <a:gd name="T71" fmla="*/ 0 h 964"/>
                <a:gd name="T72" fmla="*/ 0 w 4138"/>
                <a:gd name="T73" fmla="*/ 0 h 964"/>
                <a:gd name="T74" fmla="*/ 0 w 4138"/>
                <a:gd name="T75" fmla="*/ 0 h 964"/>
                <a:gd name="T76" fmla="*/ 0 w 4138"/>
                <a:gd name="T77" fmla="*/ 0 h 964"/>
                <a:gd name="T78" fmla="*/ 0 w 4138"/>
                <a:gd name="T79" fmla="*/ 0 h 964"/>
                <a:gd name="T80" fmla="*/ 0 w 4138"/>
                <a:gd name="T81" fmla="*/ 0 h 964"/>
                <a:gd name="T82" fmla="*/ 0 w 4138"/>
                <a:gd name="T83" fmla="*/ 0 h 964"/>
                <a:gd name="T84" fmla="*/ 0 w 4138"/>
                <a:gd name="T85" fmla="*/ 0 h 964"/>
                <a:gd name="T86" fmla="*/ 0 w 4138"/>
                <a:gd name="T87" fmla="*/ 0 h 964"/>
                <a:gd name="T88" fmla="*/ 0 w 4138"/>
                <a:gd name="T89" fmla="*/ 0 h 964"/>
                <a:gd name="T90" fmla="*/ 0 w 4138"/>
                <a:gd name="T91" fmla="*/ 0 h 964"/>
                <a:gd name="T92" fmla="*/ 0 w 4138"/>
                <a:gd name="T93" fmla="*/ 0 h 964"/>
                <a:gd name="T94" fmla="*/ 0 w 4138"/>
                <a:gd name="T95" fmla="*/ 0 h 964"/>
                <a:gd name="T96" fmla="*/ 0 w 4138"/>
                <a:gd name="T97" fmla="*/ 0 h 964"/>
                <a:gd name="T98" fmla="*/ 0 w 4138"/>
                <a:gd name="T99" fmla="*/ 0 h 964"/>
                <a:gd name="T100" fmla="*/ 0 w 4138"/>
                <a:gd name="T101" fmla="*/ 0 h 964"/>
                <a:gd name="T102" fmla="*/ 0 w 4138"/>
                <a:gd name="T103" fmla="*/ 0 h 964"/>
                <a:gd name="T104" fmla="*/ 0 w 4138"/>
                <a:gd name="T105" fmla="*/ 0 h 964"/>
                <a:gd name="T106" fmla="*/ 0 w 4138"/>
                <a:gd name="T107" fmla="*/ 0 h 964"/>
                <a:gd name="T108" fmla="*/ 0 w 4138"/>
                <a:gd name="T109" fmla="*/ 0 h 96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138" h="964">
                  <a:moveTo>
                    <a:pt x="2710" y="28"/>
                  </a:moveTo>
                  <a:lnTo>
                    <a:pt x="2749" y="67"/>
                  </a:lnTo>
                  <a:lnTo>
                    <a:pt x="2788" y="105"/>
                  </a:lnTo>
                  <a:lnTo>
                    <a:pt x="2829" y="143"/>
                  </a:lnTo>
                  <a:lnTo>
                    <a:pt x="2869" y="180"/>
                  </a:lnTo>
                  <a:lnTo>
                    <a:pt x="2910" y="215"/>
                  </a:lnTo>
                  <a:lnTo>
                    <a:pt x="2951" y="251"/>
                  </a:lnTo>
                  <a:lnTo>
                    <a:pt x="2993" y="285"/>
                  </a:lnTo>
                  <a:lnTo>
                    <a:pt x="3035" y="318"/>
                  </a:lnTo>
                  <a:lnTo>
                    <a:pt x="3077" y="350"/>
                  </a:lnTo>
                  <a:lnTo>
                    <a:pt x="3121" y="383"/>
                  </a:lnTo>
                  <a:lnTo>
                    <a:pt x="3164" y="414"/>
                  </a:lnTo>
                  <a:lnTo>
                    <a:pt x="3207" y="444"/>
                  </a:lnTo>
                  <a:lnTo>
                    <a:pt x="3251" y="473"/>
                  </a:lnTo>
                  <a:lnTo>
                    <a:pt x="3295" y="503"/>
                  </a:lnTo>
                  <a:lnTo>
                    <a:pt x="3340" y="531"/>
                  </a:lnTo>
                  <a:lnTo>
                    <a:pt x="3385" y="559"/>
                  </a:lnTo>
                  <a:lnTo>
                    <a:pt x="3430" y="586"/>
                  </a:lnTo>
                  <a:lnTo>
                    <a:pt x="3475" y="613"/>
                  </a:lnTo>
                  <a:lnTo>
                    <a:pt x="3522" y="639"/>
                  </a:lnTo>
                  <a:lnTo>
                    <a:pt x="3567" y="664"/>
                  </a:lnTo>
                  <a:lnTo>
                    <a:pt x="3613" y="689"/>
                  </a:lnTo>
                  <a:lnTo>
                    <a:pt x="3660" y="714"/>
                  </a:lnTo>
                  <a:lnTo>
                    <a:pt x="3707" y="738"/>
                  </a:lnTo>
                  <a:lnTo>
                    <a:pt x="3754" y="762"/>
                  </a:lnTo>
                  <a:lnTo>
                    <a:pt x="3849" y="807"/>
                  </a:lnTo>
                  <a:lnTo>
                    <a:pt x="3945" y="853"/>
                  </a:lnTo>
                  <a:lnTo>
                    <a:pt x="4042" y="895"/>
                  </a:lnTo>
                  <a:lnTo>
                    <a:pt x="4138" y="937"/>
                  </a:lnTo>
                  <a:lnTo>
                    <a:pt x="4133" y="941"/>
                  </a:lnTo>
                  <a:lnTo>
                    <a:pt x="4126" y="945"/>
                  </a:lnTo>
                  <a:lnTo>
                    <a:pt x="4120" y="949"/>
                  </a:lnTo>
                  <a:lnTo>
                    <a:pt x="4113" y="952"/>
                  </a:lnTo>
                  <a:lnTo>
                    <a:pt x="4105" y="955"/>
                  </a:lnTo>
                  <a:lnTo>
                    <a:pt x="4097" y="958"/>
                  </a:lnTo>
                  <a:lnTo>
                    <a:pt x="4089" y="960"/>
                  </a:lnTo>
                  <a:lnTo>
                    <a:pt x="4080" y="962"/>
                  </a:lnTo>
                  <a:lnTo>
                    <a:pt x="4071" y="963"/>
                  </a:lnTo>
                  <a:lnTo>
                    <a:pt x="4062" y="964"/>
                  </a:lnTo>
                  <a:lnTo>
                    <a:pt x="4053" y="964"/>
                  </a:lnTo>
                  <a:lnTo>
                    <a:pt x="4044" y="964"/>
                  </a:lnTo>
                  <a:lnTo>
                    <a:pt x="4034" y="963"/>
                  </a:lnTo>
                  <a:lnTo>
                    <a:pt x="4024" y="961"/>
                  </a:lnTo>
                  <a:lnTo>
                    <a:pt x="4015" y="959"/>
                  </a:lnTo>
                  <a:lnTo>
                    <a:pt x="4006" y="957"/>
                  </a:lnTo>
                  <a:lnTo>
                    <a:pt x="3971" y="943"/>
                  </a:lnTo>
                  <a:lnTo>
                    <a:pt x="3936" y="929"/>
                  </a:lnTo>
                  <a:lnTo>
                    <a:pt x="3901" y="915"/>
                  </a:lnTo>
                  <a:lnTo>
                    <a:pt x="3865" y="900"/>
                  </a:lnTo>
                  <a:lnTo>
                    <a:pt x="3796" y="869"/>
                  </a:lnTo>
                  <a:lnTo>
                    <a:pt x="3727" y="835"/>
                  </a:lnTo>
                  <a:lnTo>
                    <a:pt x="3659" y="801"/>
                  </a:lnTo>
                  <a:lnTo>
                    <a:pt x="3591" y="764"/>
                  </a:lnTo>
                  <a:lnTo>
                    <a:pt x="3525" y="726"/>
                  </a:lnTo>
                  <a:lnTo>
                    <a:pt x="3458" y="686"/>
                  </a:lnTo>
                  <a:lnTo>
                    <a:pt x="3393" y="645"/>
                  </a:lnTo>
                  <a:lnTo>
                    <a:pt x="3328" y="603"/>
                  </a:lnTo>
                  <a:lnTo>
                    <a:pt x="3264" y="559"/>
                  </a:lnTo>
                  <a:lnTo>
                    <a:pt x="3199" y="515"/>
                  </a:lnTo>
                  <a:lnTo>
                    <a:pt x="3137" y="469"/>
                  </a:lnTo>
                  <a:lnTo>
                    <a:pt x="3073" y="423"/>
                  </a:lnTo>
                  <a:lnTo>
                    <a:pt x="3011" y="376"/>
                  </a:lnTo>
                  <a:lnTo>
                    <a:pt x="2949" y="328"/>
                  </a:lnTo>
                  <a:lnTo>
                    <a:pt x="2933" y="314"/>
                  </a:lnTo>
                  <a:lnTo>
                    <a:pt x="2918" y="300"/>
                  </a:lnTo>
                  <a:lnTo>
                    <a:pt x="2903" y="285"/>
                  </a:lnTo>
                  <a:lnTo>
                    <a:pt x="2889" y="271"/>
                  </a:lnTo>
                  <a:lnTo>
                    <a:pt x="2862" y="240"/>
                  </a:lnTo>
                  <a:lnTo>
                    <a:pt x="2836" y="208"/>
                  </a:lnTo>
                  <a:lnTo>
                    <a:pt x="2810" y="177"/>
                  </a:lnTo>
                  <a:lnTo>
                    <a:pt x="2783" y="147"/>
                  </a:lnTo>
                  <a:lnTo>
                    <a:pt x="2770" y="133"/>
                  </a:lnTo>
                  <a:lnTo>
                    <a:pt x="2756" y="119"/>
                  </a:lnTo>
                  <a:lnTo>
                    <a:pt x="2741" y="104"/>
                  </a:lnTo>
                  <a:lnTo>
                    <a:pt x="2726" y="91"/>
                  </a:lnTo>
                  <a:lnTo>
                    <a:pt x="2666" y="101"/>
                  </a:lnTo>
                  <a:lnTo>
                    <a:pt x="2608" y="109"/>
                  </a:lnTo>
                  <a:lnTo>
                    <a:pt x="2548" y="116"/>
                  </a:lnTo>
                  <a:lnTo>
                    <a:pt x="2489" y="120"/>
                  </a:lnTo>
                  <a:lnTo>
                    <a:pt x="2430" y="124"/>
                  </a:lnTo>
                  <a:lnTo>
                    <a:pt x="2369" y="127"/>
                  </a:lnTo>
                  <a:lnTo>
                    <a:pt x="2310" y="130"/>
                  </a:lnTo>
                  <a:lnTo>
                    <a:pt x="2250" y="132"/>
                  </a:lnTo>
                  <a:lnTo>
                    <a:pt x="2191" y="134"/>
                  </a:lnTo>
                  <a:lnTo>
                    <a:pt x="2131" y="136"/>
                  </a:lnTo>
                  <a:lnTo>
                    <a:pt x="2072" y="139"/>
                  </a:lnTo>
                  <a:lnTo>
                    <a:pt x="2012" y="142"/>
                  </a:lnTo>
                  <a:lnTo>
                    <a:pt x="1954" y="147"/>
                  </a:lnTo>
                  <a:lnTo>
                    <a:pt x="1896" y="152"/>
                  </a:lnTo>
                  <a:lnTo>
                    <a:pt x="1838" y="159"/>
                  </a:lnTo>
                  <a:lnTo>
                    <a:pt x="1781" y="168"/>
                  </a:lnTo>
                  <a:lnTo>
                    <a:pt x="1676" y="173"/>
                  </a:lnTo>
                  <a:lnTo>
                    <a:pt x="1571" y="179"/>
                  </a:lnTo>
                  <a:lnTo>
                    <a:pt x="1467" y="184"/>
                  </a:lnTo>
                  <a:lnTo>
                    <a:pt x="1364" y="189"/>
                  </a:lnTo>
                  <a:lnTo>
                    <a:pt x="1260" y="193"/>
                  </a:lnTo>
                  <a:lnTo>
                    <a:pt x="1156" y="196"/>
                  </a:lnTo>
                  <a:lnTo>
                    <a:pt x="1052" y="199"/>
                  </a:lnTo>
                  <a:lnTo>
                    <a:pt x="949" y="200"/>
                  </a:lnTo>
                  <a:lnTo>
                    <a:pt x="844" y="200"/>
                  </a:lnTo>
                  <a:lnTo>
                    <a:pt x="740" y="198"/>
                  </a:lnTo>
                  <a:lnTo>
                    <a:pt x="688" y="197"/>
                  </a:lnTo>
                  <a:lnTo>
                    <a:pt x="635" y="194"/>
                  </a:lnTo>
                  <a:lnTo>
                    <a:pt x="583" y="192"/>
                  </a:lnTo>
                  <a:lnTo>
                    <a:pt x="530" y="189"/>
                  </a:lnTo>
                  <a:lnTo>
                    <a:pt x="477" y="185"/>
                  </a:lnTo>
                  <a:lnTo>
                    <a:pt x="425" y="180"/>
                  </a:lnTo>
                  <a:lnTo>
                    <a:pt x="371" y="175"/>
                  </a:lnTo>
                  <a:lnTo>
                    <a:pt x="318" y="170"/>
                  </a:lnTo>
                  <a:lnTo>
                    <a:pt x="264" y="164"/>
                  </a:lnTo>
                  <a:lnTo>
                    <a:pt x="211" y="156"/>
                  </a:lnTo>
                  <a:lnTo>
                    <a:pt x="158" y="149"/>
                  </a:lnTo>
                  <a:lnTo>
                    <a:pt x="103" y="140"/>
                  </a:lnTo>
                  <a:lnTo>
                    <a:pt x="99" y="135"/>
                  </a:lnTo>
                  <a:lnTo>
                    <a:pt x="93" y="130"/>
                  </a:lnTo>
                  <a:lnTo>
                    <a:pt x="88" y="126"/>
                  </a:lnTo>
                  <a:lnTo>
                    <a:pt x="82" y="123"/>
                  </a:lnTo>
                  <a:lnTo>
                    <a:pt x="69" y="119"/>
                  </a:lnTo>
                  <a:lnTo>
                    <a:pt x="55" y="115"/>
                  </a:lnTo>
                  <a:lnTo>
                    <a:pt x="40" y="112"/>
                  </a:lnTo>
                  <a:lnTo>
                    <a:pt x="26" y="108"/>
                  </a:lnTo>
                  <a:lnTo>
                    <a:pt x="19" y="106"/>
                  </a:lnTo>
                  <a:lnTo>
                    <a:pt x="13" y="103"/>
                  </a:lnTo>
                  <a:lnTo>
                    <a:pt x="6" y="99"/>
                  </a:lnTo>
                  <a:lnTo>
                    <a:pt x="0" y="95"/>
                  </a:lnTo>
                  <a:lnTo>
                    <a:pt x="62" y="94"/>
                  </a:lnTo>
                  <a:lnTo>
                    <a:pt x="124" y="93"/>
                  </a:lnTo>
                  <a:lnTo>
                    <a:pt x="187" y="93"/>
                  </a:lnTo>
                  <a:lnTo>
                    <a:pt x="249" y="94"/>
                  </a:lnTo>
                  <a:lnTo>
                    <a:pt x="373" y="98"/>
                  </a:lnTo>
                  <a:lnTo>
                    <a:pt x="498" y="103"/>
                  </a:lnTo>
                  <a:lnTo>
                    <a:pt x="622" y="109"/>
                  </a:lnTo>
                  <a:lnTo>
                    <a:pt x="746" y="117"/>
                  </a:lnTo>
                  <a:lnTo>
                    <a:pt x="870" y="124"/>
                  </a:lnTo>
                  <a:lnTo>
                    <a:pt x="994" y="130"/>
                  </a:lnTo>
                  <a:lnTo>
                    <a:pt x="1118" y="135"/>
                  </a:lnTo>
                  <a:lnTo>
                    <a:pt x="1242" y="139"/>
                  </a:lnTo>
                  <a:lnTo>
                    <a:pt x="1304" y="140"/>
                  </a:lnTo>
                  <a:lnTo>
                    <a:pt x="1367" y="140"/>
                  </a:lnTo>
                  <a:lnTo>
                    <a:pt x="1429" y="140"/>
                  </a:lnTo>
                  <a:lnTo>
                    <a:pt x="1492" y="139"/>
                  </a:lnTo>
                  <a:lnTo>
                    <a:pt x="1554" y="137"/>
                  </a:lnTo>
                  <a:lnTo>
                    <a:pt x="1618" y="134"/>
                  </a:lnTo>
                  <a:lnTo>
                    <a:pt x="1680" y="130"/>
                  </a:lnTo>
                  <a:lnTo>
                    <a:pt x="1743" y="125"/>
                  </a:lnTo>
                  <a:lnTo>
                    <a:pt x="1806" y="119"/>
                  </a:lnTo>
                  <a:lnTo>
                    <a:pt x="1869" y="111"/>
                  </a:lnTo>
                  <a:lnTo>
                    <a:pt x="1933" y="102"/>
                  </a:lnTo>
                  <a:lnTo>
                    <a:pt x="1997" y="91"/>
                  </a:lnTo>
                  <a:lnTo>
                    <a:pt x="2018" y="92"/>
                  </a:lnTo>
                  <a:lnTo>
                    <a:pt x="2038" y="93"/>
                  </a:lnTo>
                  <a:lnTo>
                    <a:pt x="2059" y="92"/>
                  </a:lnTo>
                  <a:lnTo>
                    <a:pt x="2079" y="92"/>
                  </a:lnTo>
                  <a:lnTo>
                    <a:pt x="2120" y="89"/>
                  </a:lnTo>
                  <a:lnTo>
                    <a:pt x="2162" y="84"/>
                  </a:lnTo>
                  <a:lnTo>
                    <a:pt x="2202" y="79"/>
                  </a:lnTo>
                  <a:lnTo>
                    <a:pt x="2243" y="72"/>
                  </a:lnTo>
                  <a:lnTo>
                    <a:pt x="2285" y="64"/>
                  </a:lnTo>
                  <a:lnTo>
                    <a:pt x="2325" y="56"/>
                  </a:lnTo>
                  <a:lnTo>
                    <a:pt x="2407" y="39"/>
                  </a:lnTo>
                  <a:lnTo>
                    <a:pt x="2489" y="23"/>
                  </a:lnTo>
                  <a:lnTo>
                    <a:pt x="2530" y="15"/>
                  </a:lnTo>
                  <a:lnTo>
                    <a:pt x="2571" y="9"/>
                  </a:lnTo>
                  <a:lnTo>
                    <a:pt x="2612" y="4"/>
                  </a:lnTo>
                  <a:lnTo>
                    <a:pt x="2653" y="0"/>
                  </a:lnTo>
                  <a:lnTo>
                    <a:pt x="271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75" name="Freeform 36"/>
            <p:cNvSpPr>
              <a:spLocks/>
            </p:cNvSpPr>
            <p:nvPr/>
          </p:nvSpPr>
          <p:spPr bwMode="auto">
            <a:xfrm>
              <a:off x="4167" y="1864"/>
              <a:ext cx="398" cy="172"/>
            </a:xfrm>
            <a:custGeom>
              <a:avLst/>
              <a:gdLst>
                <a:gd name="T0" fmla="*/ 0 w 2150"/>
                <a:gd name="T1" fmla="*/ 0 h 925"/>
                <a:gd name="T2" fmla="*/ 0 w 2150"/>
                <a:gd name="T3" fmla="*/ 0 h 925"/>
                <a:gd name="T4" fmla="*/ 0 w 2150"/>
                <a:gd name="T5" fmla="*/ 0 h 925"/>
                <a:gd name="T6" fmla="*/ 0 w 2150"/>
                <a:gd name="T7" fmla="*/ 0 h 925"/>
                <a:gd name="T8" fmla="*/ 0 w 2150"/>
                <a:gd name="T9" fmla="*/ 0 h 925"/>
                <a:gd name="T10" fmla="*/ 0 w 2150"/>
                <a:gd name="T11" fmla="*/ 0 h 925"/>
                <a:gd name="T12" fmla="*/ 0 w 2150"/>
                <a:gd name="T13" fmla="*/ 0 h 925"/>
                <a:gd name="T14" fmla="*/ 0 w 2150"/>
                <a:gd name="T15" fmla="*/ 0 h 925"/>
                <a:gd name="T16" fmla="*/ 0 w 2150"/>
                <a:gd name="T17" fmla="*/ 0 h 925"/>
                <a:gd name="T18" fmla="*/ 0 w 2150"/>
                <a:gd name="T19" fmla="*/ 0 h 925"/>
                <a:gd name="T20" fmla="*/ 0 w 2150"/>
                <a:gd name="T21" fmla="*/ 0 h 925"/>
                <a:gd name="T22" fmla="*/ 0 w 2150"/>
                <a:gd name="T23" fmla="*/ 0 h 925"/>
                <a:gd name="T24" fmla="*/ 0 w 2150"/>
                <a:gd name="T25" fmla="*/ 0 h 925"/>
                <a:gd name="T26" fmla="*/ 0 w 2150"/>
                <a:gd name="T27" fmla="*/ 0 h 925"/>
                <a:gd name="T28" fmla="*/ 0 w 2150"/>
                <a:gd name="T29" fmla="*/ 0 h 925"/>
                <a:gd name="T30" fmla="*/ 0 w 2150"/>
                <a:gd name="T31" fmla="*/ 0 h 925"/>
                <a:gd name="T32" fmla="*/ 0 w 2150"/>
                <a:gd name="T33" fmla="*/ 0 h 925"/>
                <a:gd name="T34" fmla="*/ 0 w 2150"/>
                <a:gd name="T35" fmla="*/ 0 h 925"/>
                <a:gd name="T36" fmla="*/ 0 w 2150"/>
                <a:gd name="T37" fmla="*/ 0 h 925"/>
                <a:gd name="T38" fmla="*/ 0 w 2150"/>
                <a:gd name="T39" fmla="*/ 0 h 925"/>
                <a:gd name="T40" fmla="*/ 0 w 2150"/>
                <a:gd name="T41" fmla="*/ 0 h 925"/>
                <a:gd name="T42" fmla="*/ 0 w 2150"/>
                <a:gd name="T43" fmla="*/ 0 h 925"/>
                <a:gd name="T44" fmla="*/ 0 w 2150"/>
                <a:gd name="T45" fmla="*/ 0 h 925"/>
                <a:gd name="T46" fmla="*/ 0 w 2150"/>
                <a:gd name="T47" fmla="*/ 0 h 925"/>
                <a:gd name="T48" fmla="*/ 0 w 2150"/>
                <a:gd name="T49" fmla="*/ 0 h 925"/>
                <a:gd name="T50" fmla="*/ 0 w 2150"/>
                <a:gd name="T51" fmla="*/ 0 h 925"/>
                <a:gd name="T52" fmla="*/ 0 w 2150"/>
                <a:gd name="T53" fmla="*/ 0 h 925"/>
                <a:gd name="T54" fmla="*/ 0 w 2150"/>
                <a:gd name="T55" fmla="*/ 0 h 925"/>
                <a:gd name="T56" fmla="*/ 0 w 2150"/>
                <a:gd name="T57" fmla="*/ 0 h 925"/>
                <a:gd name="T58" fmla="*/ 0 w 2150"/>
                <a:gd name="T59" fmla="*/ 0 h 925"/>
                <a:gd name="T60" fmla="*/ 0 w 2150"/>
                <a:gd name="T61" fmla="*/ 0 h 925"/>
                <a:gd name="T62" fmla="*/ 0 w 2150"/>
                <a:gd name="T63" fmla="*/ 0 h 925"/>
                <a:gd name="T64" fmla="*/ 0 w 2150"/>
                <a:gd name="T65" fmla="*/ 0 h 925"/>
                <a:gd name="T66" fmla="*/ 0 w 2150"/>
                <a:gd name="T67" fmla="*/ 0 h 925"/>
                <a:gd name="T68" fmla="*/ 0 w 2150"/>
                <a:gd name="T69" fmla="*/ 0 h 925"/>
                <a:gd name="T70" fmla="*/ 0 w 2150"/>
                <a:gd name="T71" fmla="*/ 0 h 925"/>
                <a:gd name="T72" fmla="*/ 0 w 2150"/>
                <a:gd name="T73" fmla="*/ 0 h 925"/>
                <a:gd name="T74" fmla="*/ 0 w 2150"/>
                <a:gd name="T75" fmla="*/ 0 h 925"/>
                <a:gd name="T76" fmla="*/ 0 w 2150"/>
                <a:gd name="T77" fmla="*/ 0 h 925"/>
                <a:gd name="T78" fmla="*/ 0 w 2150"/>
                <a:gd name="T79" fmla="*/ 0 h 925"/>
                <a:gd name="T80" fmla="*/ 0 w 2150"/>
                <a:gd name="T81" fmla="*/ 0 h 925"/>
                <a:gd name="T82" fmla="*/ 0 w 2150"/>
                <a:gd name="T83" fmla="*/ 0 h 925"/>
                <a:gd name="T84" fmla="*/ 0 w 2150"/>
                <a:gd name="T85" fmla="*/ 0 h 925"/>
                <a:gd name="T86" fmla="*/ 0 w 2150"/>
                <a:gd name="T87" fmla="*/ 0 h 925"/>
                <a:gd name="T88" fmla="*/ 0 w 2150"/>
                <a:gd name="T89" fmla="*/ 0 h 925"/>
                <a:gd name="T90" fmla="*/ 0 w 2150"/>
                <a:gd name="T91" fmla="*/ 0 h 925"/>
                <a:gd name="T92" fmla="*/ 0 w 2150"/>
                <a:gd name="T93" fmla="*/ 0 h 925"/>
                <a:gd name="T94" fmla="*/ 0 w 2150"/>
                <a:gd name="T95" fmla="*/ 0 h 925"/>
                <a:gd name="T96" fmla="*/ 0 w 2150"/>
                <a:gd name="T97" fmla="*/ 0 h 925"/>
                <a:gd name="T98" fmla="*/ 0 w 2150"/>
                <a:gd name="T99" fmla="*/ 0 h 9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150" h="925">
                  <a:moveTo>
                    <a:pt x="752" y="0"/>
                  </a:moveTo>
                  <a:lnTo>
                    <a:pt x="780" y="29"/>
                  </a:lnTo>
                  <a:lnTo>
                    <a:pt x="808" y="58"/>
                  </a:lnTo>
                  <a:lnTo>
                    <a:pt x="836" y="87"/>
                  </a:lnTo>
                  <a:lnTo>
                    <a:pt x="864" y="115"/>
                  </a:lnTo>
                  <a:lnTo>
                    <a:pt x="893" y="143"/>
                  </a:lnTo>
                  <a:lnTo>
                    <a:pt x="924" y="172"/>
                  </a:lnTo>
                  <a:lnTo>
                    <a:pt x="954" y="199"/>
                  </a:lnTo>
                  <a:lnTo>
                    <a:pt x="984" y="226"/>
                  </a:lnTo>
                  <a:lnTo>
                    <a:pt x="1015" y="253"/>
                  </a:lnTo>
                  <a:lnTo>
                    <a:pt x="1047" y="280"/>
                  </a:lnTo>
                  <a:lnTo>
                    <a:pt x="1078" y="307"/>
                  </a:lnTo>
                  <a:lnTo>
                    <a:pt x="1110" y="332"/>
                  </a:lnTo>
                  <a:lnTo>
                    <a:pt x="1142" y="358"/>
                  </a:lnTo>
                  <a:lnTo>
                    <a:pt x="1176" y="383"/>
                  </a:lnTo>
                  <a:lnTo>
                    <a:pt x="1209" y="408"/>
                  </a:lnTo>
                  <a:lnTo>
                    <a:pt x="1242" y="432"/>
                  </a:lnTo>
                  <a:lnTo>
                    <a:pt x="1276" y="456"/>
                  </a:lnTo>
                  <a:lnTo>
                    <a:pt x="1311" y="479"/>
                  </a:lnTo>
                  <a:lnTo>
                    <a:pt x="1345" y="502"/>
                  </a:lnTo>
                  <a:lnTo>
                    <a:pt x="1379" y="525"/>
                  </a:lnTo>
                  <a:lnTo>
                    <a:pt x="1414" y="547"/>
                  </a:lnTo>
                  <a:lnTo>
                    <a:pt x="1450" y="569"/>
                  </a:lnTo>
                  <a:lnTo>
                    <a:pt x="1485" y="589"/>
                  </a:lnTo>
                  <a:lnTo>
                    <a:pt x="1521" y="610"/>
                  </a:lnTo>
                  <a:lnTo>
                    <a:pt x="1556" y="630"/>
                  </a:lnTo>
                  <a:lnTo>
                    <a:pt x="1593" y="650"/>
                  </a:lnTo>
                  <a:lnTo>
                    <a:pt x="1629" y="668"/>
                  </a:lnTo>
                  <a:lnTo>
                    <a:pt x="1665" y="686"/>
                  </a:lnTo>
                  <a:lnTo>
                    <a:pt x="1703" y="704"/>
                  </a:lnTo>
                  <a:lnTo>
                    <a:pt x="1739" y="721"/>
                  </a:lnTo>
                  <a:lnTo>
                    <a:pt x="1776" y="737"/>
                  </a:lnTo>
                  <a:lnTo>
                    <a:pt x="1813" y="753"/>
                  </a:lnTo>
                  <a:lnTo>
                    <a:pt x="1834" y="760"/>
                  </a:lnTo>
                  <a:lnTo>
                    <a:pt x="1857" y="769"/>
                  </a:lnTo>
                  <a:lnTo>
                    <a:pt x="1878" y="779"/>
                  </a:lnTo>
                  <a:lnTo>
                    <a:pt x="1899" y="789"/>
                  </a:lnTo>
                  <a:lnTo>
                    <a:pt x="1942" y="809"/>
                  </a:lnTo>
                  <a:lnTo>
                    <a:pt x="1985" y="832"/>
                  </a:lnTo>
                  <a:lnTo>
                    <a:pt x="2026" y="855"/>
                  </a:lnTo>
                  <a:lnTo>
                    <a:pt x="2067" y="878"/>
                  </a:lnTo>
                  <a:lnTo>
                    <a:pt x="2109" y="903"/>
                  </a:lnTo>
                  <a:lnTo>
                    <a:pt x="2150" y="925"/>
                  </a:lnTo>
                  <a:lnTo>
                    <a:pt x="1925" y="914"/>
                  </a:lnTo>
                  <a:lnTo>
                    <a:pt x="1849" y="866"/>
                  </a:lnTo>
                  <a:lnTo>
                    <a:pt x="1770" y="821"/>
                  </a:lnTo>
                  <a:lnTo>
                    <a:pt x="1692" y="775"/>
                  </a:lnTo>
                  <a:lnTo>
                    <a:pt x="1614" y="730"/>
                  </a:lnTo>
                  <a:lnTo>
                    <a:pt x="1535" y="685"/>
                  </a:lnTo>
                  <a:lnTo>
                    <a:pt x="1457" y="639"/>
                  </a:lnTo>
                  <a:lnTo>
                    <a:pt x="1378" y="593"/>
                  </a:lnTo>
                  <a:lnTo>
                    <a:pt x="1301" y="546"/>
                  </a:lnTo>
                  <a:lnTo>
                    <a:pt x="1223" y="497"/>
                  </a:lnTo>
                  <a:lnTo>
                    <a:pt x="1147" y="448"/>
                  </a:lnTo>
                  <a:lnTo>
                    <a:pt x="1109" y="422"/>
                  </a:lnTo>
                  <a:lnTo>
                    <a:pt x="1072" y="395"/>
                  </a:lnTo>
                  <a:lnTo>
                    <a:pt x="1035" y="369"/>
                  </a:lnTo>
                  <a:lnTo>
                    <a:pt x="998" y="342"/>
                  </a:lnTo>
                  <a:lnTo>
                    <a:pt x="962" y="314"/>
                  </a:lnTo>
                  <a:lnTo>
                    <a:pt x="926" y="286"/>
                  </a:lnTo>
                  <a:lnTo>
                    <a:pt x="890" y="256"/>
                  </a:lnTo>
                  <a:lnTo>
                    <a:pt x="855" y="227"/>
                  </a:lnTo>
                  <a:lnTo>
                    <a:pt x="821" y="197"/>
                  </a:lnTo>
                  <a:lnTo>
                    <a:pt x="787" y="166"/>
                  </a:lnTo>
                  <a:lnTo>
                    <a:pt x="753" y="133"/>
                  </a:lnTo>
                  <a:lnTo>
                    <a:pt x="720" y="100"/>
                  </a:lnTo>
                  <a:lnTo>
                    <a:pt x="703" y="92"/>
                  </a:lnTo>
                  <a:lnTo>
                    <a:pt x="686" y="84"/>
                  </a:lnTo>
                  <a:lnTo>
                    <a:pt x="669" y="78"/>
                  </a:lnTo>
                  <a:lnTo>
                    <a:pt x="652" y="72"/>
                  </a:lnTo>
                  <a:lnTo>
                    <a:pt x="635" y="67"/>
                  </a:lnTo>
                  <a:lnTo>
                    <a:pt x="617" y="62"/>
                  </a:lnTo>
                  <a:lnTo>
                    <a:pt x="599" y="58"/>
                  </a:lnTo>
                  <a:lnTo>
                    <a:pt x="581" y="55"/>
                  </a:lnTo>
                  <a:lnTo>
                    <a:pt x="546" y="49"/>
                  </a:lnTo>
                  <a:lnTo>
                    <a:pt x="510" y="46"/>
                  </a:lnTo>
                  <a:lnTo>
                    <a:pt x="473" y="44"/>
                  </a:lnTo>
                  <a:lnTo>
                    <a:pt x="436" y="43"/>
                  </a:lnTo>
                  <a:lnTo>
                    <a:pt x="362" y="45"/>
                  </a:lnTo>
                  <a:lnTo>
                    <a:pt x="285" y="49"/>
                  </a:lnTo>
                  <a:lnTo>
                    <a:pt x="246" y="50"/>
                  </a:lnTo>
                  <a:lnTo>
                    <a:pt x="207" y="52"/>
                  </a:lnTo>
                  <a:lnTo>
                    <a:pt x="168" y="53"/>
                  </a:lnTo>
                  <a:lnTo>
                    <a:pt x="128" y="52"/>
                  </a:lnTo>
                  <a:lnTo>
                    <a:pt x="0" y="52"/>
                  </a:lnTo>
                  <a:lnTo>
                    <a:pt x="47" y="49"/>
                  </a:lnTo>
                  <a:lnTo>
                    <a:pt x="95" y="47"/>
                  </a:lnTo>
                  <a:lnTo>
                    <a:pt x="141" y="44"/>
                  </a:lnTo>
                  <a:lnTo>
                    <a:pt x="188" y="41"/>
                  </a:lnTo>
                  <a:lnTo>
                    <a:pt x="236" y="39"/>
                  </a:lnTo>
                  <a:lnTo>
                    <a:pt x="282" y="36"/>
                  </a:lnTo>
                  <a:lnTo>
                    <a:pt x="329" y="34"/>
                  </a:lnTo>
                  <a:lnTo>
                    <a:pt x="377" y="30"/>
                  </a:lnTo>
                  <a:lnTo>
                    <a:pt x="423" y="27"/>
                  </a:lnTo>
                  <a:lnTo>
                    <a:pt x="470" y="24"/>
                  </a:lnTo>
                  <a:lnTo>
                    <a:pt x="517" y="21"/>
                  </a:lnTo>
                  <a:lnTo>
                    <a:pt x="564" y="17"/>
                  </a:lnTo>
                  <a:lnTo>
                    <a:pt x="611" y="13"/>
                  </a:lnTo>
                  <a:lnTo>
                    <a:pt x="658" y="9"/>
                  </a:lnTo>
                  <a:lnTo>
                    <a:pt x="705" y="5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76" name="Freeform 37"/>
            <p:cNvSpPr>
              <a:spLocks/>
            </p:cNvSpPr>
            <p:nvPr/>
          </p:nvSpPr>
          <p:spPr bwMode="auto">
            <a:xfrm>
              <a:off x="3784" y="1872"/>
              <a:ext cx="250" cy="20"/>
            </a:xfrm>
            <a:custGeom>
              <a:avLst/>
              <a:gdLst>
                <a:gd name="T0" fmla="*/ 0 w 1350"/>
                <a:gd name="T1" fmla="*/ 0 h 111"/>
                <a:gd name="T2" fmla="*/ 0 w 1350"/>
                <a:gd name="T3" fmla="*/ 0 h 111"/>
                <a:gd name="T4" fmla="*/ 0 w 1350"/>
                <a:gd name="T5" fmla="*/ 0 h 111"/>
                <a:gd name="T6" fmla="*/ 0 w 1350"/>
                <a:gd name="T7" fmla="*/ 0 h 111"/>
                <a:gd name="T8" fmla="*/ 0 w 1350"/>
                <a:gd name="T9" fmla="*/ 0 h 111"/>
                <a:gd name="T10" fmla="*/ 0 w 1350"/>
                <a:gd name="T11" fmla="*/ 0 h 111"/>
                <a:gd name="T12" fmla="*/ 0 w 1350"/>
                <a:gd name="T13" fmla="*/ 0 h 111"/>
                <a:gd name="T14" fmla="*/ 0 w 1350"/>
                <a:gd name="T15" fmla="*/ 0 h 111"/>
                <a:gd name="T16" fmla="*/ 0 w 1350"/>
                <a:gd name="T17" fmla="*/ 0 h 111"/>
                <a:gd name="T18" fmla="*/ 0 w 1350"/>
                <a:gd name="T19" fmla="*/ 0 h 111"/>
                <a:gd name="T20" fmla="*/ 0 w 1350"/>
                <a:gd name="T21" fmla="*/ 0 h 111"/>
                <a:gd name="T22" fmla="*/ 0 w 1350"/>
                <a:gd name="T23" fmla="*/ 0 h 111"/>
                <a:gd name="T24" fmla="*/ 0 w 1350"/>
                <a:gd name="T25" fmla="*/ 0 h 111"/>
                <a:gd name="T26" fmla="*/ 0 w 1350"/>
                <a:gd name="T27" fmla="*/ 0 h 111"/>
                <a:gd name="T28" fmla="*/ 0 w 1350"/>
                <a:gd name="T29" fmla="*/ 0 h 111"/>
                <a:gd name="T30" fmla="*/ 0 w 1350"/>
                <a:gd name="T31" fmla="*/ 0 h 111"/>
                <a:gd name="T32" fmla="*/ 0 w 1350"/>
                <a:gd name="T33" fmla="*/ 0 h 111"/>
                <a:gd name="T34" fmla="*/ 0 w 1350"/>
                <a:gd name="T35" fmla="*/ 0 h 111"/>
                <a:gd name="T36" fmla="*/ 0 w 1350"/>
                <a:gd name="T37" fmla="*/ 0 h 111"/>
                <a:gd name="T38" fmla="*/ 0 w 1350"/>
                <a:gd name="T39" fmla="*/ 0 h 111"/>
                <a:gd name="T40" fmla="*/ 0 w 1350"/>
                <a:gd name="T41" fmla="*/ 0 h 111"/>
                <a:gd name="T42" fmla="*/ 0 w 1350"/>
                <a:gd name="T43" fmla="*/ 0 h 111"/>
                <a:gd name="T44" fmla="*/ 0 w 1350"/>
                <a:gd name="T45" fmla="*/ 0 h 111"/>
                <a:gd name="T46" fmla="*/ 0 w 1350"/>
                <a:gd name="T47" fmla="*/ 0 h 111"/>
                <a:gd name="T48" fmla="*/ 0 w 1350"/>
                <a:gd name="T49" fmla="*/ 0 h 111"/>
                <a:gd name="T50" fmla="*/ 0 w 1350"/>
                <a:gd name="T51" fmla="*/ 0 h 111"/>
                <a:gd name="T52" fmla="*/ 0 w 1350"/>
                <a:gd name="T53" fmla="*/ 0 h 111"/>
                <a:gd name="T54" fmla="*/ 0 w 1350"/>
                <a:gd name="T55" fmla="*/ 0 h 111"/>
                <a:gd name="T56" fmla="*/ 0 w 1350"/>
                <a:gd name="T57" fmla="*/ 0 h 111"/>
                <a:gd name="T58" fmla="*/ 0 w 1350"/>
                <a:gd name="T59" fmla="*/ 0 h 111"/>
                <a:gd name="T60" fmla="*/ 0 w 1350"/>
                <a:gd name="T61" fmla="*/ 0 h 111"/>
                <a:gd name="T62" fmla="*/ 0 w 1350"/>
                <a:gd name="T63" fmla="*/ 0 h 111"/>
                <a:gd name="T64" fmla="*/ 0 w 1350"/>
                <a:gd name="T65" fmla="*/ 0 h 111"/>
                <a:gd name="T66" fmla="*/ 0 w 1350"/>
                <a:gd name="T67" fmla="*/ 0 h 111"/>
                <a:gd name="T68" fmla="*/ 0 w 1350"/>
                <a:gd name="T69" fmla="*/ 0 h 111"/>
                <a:gd name="T70" fmla="*/ 0 w 1350"/>
                <a:gd name="T71" fmla="*/ 0 h 111"/>
                <a:gd name="T72" fmla="*/ 0 w 1350"/>
                <a:gd name="T73" fmla="*/ 0 h 111"/>
                <a:gd name="T74" fmla="*/ 0 w 1350"/>
                <a:gd name="T75" fmla="*/ 0 h 111"/>
                <a:gd name="T76" fmla="*/ 0 w 1350"/>
                <a:gd name="T77" fmla="*/ 0 h 111"/>
                <a:gd name="T78" fmla="*/ 0 w 1350"/>
                <a:gd name="T79" fmla="*/ 0 h 111"/>
                <a:gd name="T80" fmla="*/ 0 w 1350"/>
                <a:gd name="T81" fmla="*/ 0 h 111"/>
                <a:gd name="T82" fmla="*/ 0 w 1350"/>
                <a:gd name="T83" fmla="*/ 0 h 1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50" h="111">
                  <a:moveTo>
                    <a:pt x="1350" y="52"/>
                  </a:moveTo>
                  <a:lnTo>
                    <a:pt x="1275" y="58"/>
                  </a:lnTo>
                  <a:lnTo>
                    <a:pt x="1199" y="65"/>
                  </a:lnTo>
                  <a:lnTo>
                    <a:pt x="1122" y="72"/>
                  </a:lnTo>
                  <a:lnTo>
                    <a:pt x="1044" y="79"/>
                  </a:lnTo>
                  <a:lnTo>
                    <a:pt x="965" y="86"/>
                  </a:lnTo>
                  <a:lnTo>
                    <a:pt x="885" y="93"/>
                  </a:lnTo>
                  <a:lnTo>
                    <a:pt x="804" y="99"/>
                  </a:lnTo>
                  <a:lnTo>
                    <a:pt x="724" y="104"/>
                  </a:lnTo>
                  <a:lnTo>
                    <a:pt x="643" y="108"/>
                  </a:lnTo>
                  <a:lnTo>
                    <a:pt x="563" y="110"/>
                  </a:lnTo>
                  <a:lnTo>
                    <a:pt x="482" y="111"/>
                  </a:lnTo>
                  <a:lnTo>
                    <a:pt x="402" y="110"/>
                  </a:lnTo>
                  <a:lnTo>
                    <a:pt x="363" y="109"/>
                  </a:lnTo>
                  <a:lnTo>
                    <a:pt x="324" y="107"/>
                  </a:lnTo>
                  <a:lnTo>
                    <a:pt x="285" y="105"/>
                  </a:lnTo>
                  <a:lnTo>
                    <a:pt x="245" y="102"/>
                  </a:lnTo>
                  <a:lnTo>
                    <a:pt x="207" y="99"/>
                  </a:lnTo>
                  <a:lnTo>
                    <a:pt x="169" y="94"/>
                  </a:lnTo>
                  <a:lnTo>
                    <a:pt x="130" y="89"/>
                  </a:lnTo>
                  <a:lnTo>
                    <a:pt x="92" y="84"/>
                  </a:lnTo>
                  <a:lnTo>
                    <a:pt x="0" y="0"/>
                  </a:lnTo>
                  <a:lnTo>
                    <a:pt x="86" y="3"/>
                  </a:lnTo>
                  <a:lnTo>
                    <a:pt x="171" y="7"/>
                  </a:lnTo>
                  <a:lnTo>
                    <a:pt x="255" y="12"/>
                  </a:lnTo>
                  <a:lnTo>
                    <a:pt x="340" y="19"/>
                  </a:lnTo>
                  <a:lnTo>
                    <a:pt x="425" y="26"/>
                  </a:lnTo>
                  <a:lnTo>
                    <a:pt x="508" y="33"/>
                  </a:lnTo>
                  <a:lnTo>
                    <a:pt x="593" y="40"/>
                  </a:lnTo>
                  <a:lnTo>
                    <a:pt x="676" y="47"/>
                  </a:lnTo>
                  <a:lnTo>
                    <a:pt x="760" y="53"/>
                  </a:lnTo>
                  <a:lnTo>
                    <a:pt x="844" y="59"/>
                  </a:lnTo>
                  <a:lnTo>
                    <a:pt x="928" y="63"/>
                  </a:lnTo>
                  <a:lnTo>
                    <a:pt x="1012" y="65"/>
                  </a:lnTo>
                  <a:lnTo>
                    <a:pt x="1054" y="66"/>
                  </a:lnTo>
                  <a:lnTo>
                    <a:pt x="1096" y="66"/>
                  </a:lnTo>
                  <a:lnTo>
                    <a:pt x="1138" y="65"/>
                  </a:lnTo>
                  <a:lnTo>
                    <a:pt x="1180" y="64"/>
                  </a:lnTo>
                  <a:lnTo>
                    <a:pt x="1223" y="62"/>
                  </a:lnTo>
                  <a:lnTo>
                    <a:pt x="1265" y="59"/>
                  </a:lnTo>
                  <a:lnTo>
                    <a:pt x="1307" y="56"/>
                  </a:lnTo>
                  <a:lnTo>
                    <a:pt x="135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77" name="Freeform 38"/>
            <p:cNvSpPr>
              <a:spLocks/>
            </p:cNvSpPr>
            <p:nvPr/>
          </p:nvSpPr>
          <p:spPr bwMode="auto">
            <a:xfrm>
              <a:off x="3764" y="1895"/>
              <a:ext cx="406" cy="28"/>
            </a:xfrm>
            <a:custGeom>
              <a:avLst/>
              <a:gdLst>
                <a:gd name="T0" fmla="*/ 0 w 2193"/>
                <a:gd name="T1" fmla="*/ 0 h 158"/>
                <a:gd name="T2" fmla="*/ 0 w 2193"/>
                <a:gd name="T3" fmla="*/ 0 h 158"/>
                <a:gd name="T4" fmla="*/ 0 w 2193"/>
                <a:gd name="T5" fmla="*/ 0 h 158"/>
                <a:gd name="T6" fmla="*/ 0 w 2193"/>
                <a:gd name="T7" fmla="*/ 0 h 158"/>
                <a:gd name="T8" fmla="*/ 0 w 2193"/>
                <a:gd name="T9" fmla="*/ 0 h 158"/>
                <a:gd name="T10" fmla="*/ 0 w 2193"/>
                <a:gd name="T11" fmla="*/ 0 h 158"/>
                <a:gd name="T12" fmla="*/ 0 w 2193"/>
                <a:gd name="T13" fmla="*/ 0 h 158"/>
                <a:gd name="T14" fmla="*/ 0 w 2193"/>
                <a:gd name="T15" fmla="*/ 0 h 158"/>
                <a:gd name="T16" fmla="*/ 0 w 2193"/>
                <a:gd name="T17" fmla="*/ 0 h 158"/>
                <a:gd name="T18" fmla="*/ 0 w 2193"/>
                <a:gd name="T19" fmla="*/ 0 h 158"/>
                <a:gd name="T20" fmla="*/ 0 w 2193"/>
                <a:gd name="T21" fmla="*/ 0 h 158"/>
                <a:gd name="T22" fmla="*/ 0 w 2193"/>
                <a:gd name="T23" fmla="*/ 0 h 158"/>
                <a:gd name="T24" fmla="*/ 0 w 2193"/>
                <a:gd name="T25" fmla="*/ 0 h 158"/>
                <a:gd name="T26" fmla="*/ 0 w 2193"/>
                <a:gd name="T27" fmla="*/ 0 h 158"/>
                <a:gd name="T28" fmla="*/ 0 w 2193"/>
                <a:gd name="T29" fmla="*/ 0 h 158"/>
                <a:gd name="T30" fmla="*/ 0 w 2193"/>
                <a:gd name="T31" fmla="*/ 0 h 158"/>
                <a:gd name="T32" fmla="*/ 0 w 2193"/>
                <a:gd name="T33" fmla="*/ 0 h 158"/>
                <a:gd name="T34" fmla="*/ 0 w 2193"/>
                <a:gd name="T35" fmla="*/ 0 h 158"/>
                <a:gd name="T36" fmla="*/ 0 w 2193"/>
                <a:gd name="T37" fmla="*/ 0 h 158"/>
                <a:gd name="T38" fmla="*/ 0 w 2193"/>
                <a:gd name="T39" fmla="*/ 0 h 158"/>
                <a:gd name="T40" fmla="*/ 0 w 2193"/>
                <a:gd name="T41" fmla="*/ 0 h 158"/>
                <a:gd name="T42" fmla="*/ 0 w 2193"/>
                <a:gd name="T43" fmla="*/ 0 h 158"/>
                <a:gd name="T44" fmla="*/ 0 w 2193"/>
                <a:gd name="T45" fmla="*/ 0 h 158"/>
                <a:gd name="T46" fmla="*/ 0 w 2193"/>
                <a:gd name="T47" fmla="*/ 0 h 158"/>
                <a:gd name="T48" fmla="*/ 0 w 2193"/>
                <a:gd name="T49" fmla="*/ 0 h 158"/>
                <a:gd name="T50" fmla="*/ 0 w 2193"/>
                <a:gd name="T51" fmla="*/ 0 h 158"/>
                <a:gd name="T52" fmla="*/ 0 w 2193"/>
                <a:gd name="T53" fmla="*/ 0 h 158"/>
                <a:gd name="T54" fmla="*/ 0 w 2193"/>
                <a:gd name="T55" fmla="*/ 0 h 158"/>
                <a:gd name="T56" fmla="*/ 0 w 2193"/>
                <a:gd name="T57" fmla="*/ 0 h 158"/>
                <a:gd name="T58" fmla="*/ 0 w 2193"/>
                <a:gd name="T59" fmla="*/ 0 h 158"/>
                <a:gd name="T60" fmla="*/ 0 w 2193"/>
                <a:gd name="T61" fmla="*/ 0 h 158"/>
                <a:gd name="T62" fmla="*/ 0 w 2193"/>
                <a:gd name="T63" fmla="*/ 0 h 15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93" h="158">
                  <a:moveTo>
                    <a:pt x="768" y="109"/>
                  </a:moveTo>
                  <a:lnTo>
                    <a:pt x="239" y="158"/>
                  </a:lnTo>
                  <a:lnTo>
                    <a:pt x="0" y="25"/>
                  </a:lnTo>
                  <a:lnTo>
                    <a:pt x="63" y="41"/>
                  </a:lnTo>
                  <a:lnTo>
                    <a:pt x="128" y="54"/>
                  </a:lnTo>
                  <a:lnTo>
                    <a:pt x="192" y="66"/>
                  </a:lnTo>
                  <a:lnTo>
                    <a:pt x="258" y="75"/>
                  </a:lnTo>
                  <a:lnTo>
                    <a:pt x="323" y="82"/>
                  </a:lnTo>
                  <a:lnTo>
                    <a:pt x="390" y="88"/>
                  </a:lnTo>
                  <a:lnTo>
                    <a:pt x="457" y="91"/>
                  </a:lnTo>
                  <a:lnTo>
                    <a:pt x="524" y="94"/>
                  </a:lnTo>
                  <a:lnTo>
                    <a:pt x="592" y="95"/>
                  </a:lnTo>
                  <a:lnTo>
                    <a:pt x="660" y="94"/>
                  </a:lnTo>
                  <a:lnTo>
                    <a:pt x="728" y="93"/>
                  </a:lnTo>
                  <a:lnTo>
                    <a:pt x="797" y="90"/>
                  </a:lnTo>
                  <a:lnTo>
                    <a:pt x="865" y="87"/>
                  </a:lnTo>
                  <a:lnTo>
                    <a:pt x="935" y="82"/>
                  </a:lnTo>
                  <a:lnTo>
                    <a:pt x="1004" y="77"/>
                  </a:lnTo>
                  <a:lnTo>
                    <a:pt x="1074" y="72"/>
                  </a:lnTo>
                  <a:lnTo>
                    <a:pt x="1214" y="59"/>
                  </a:lnTo>
                  <a:lnTo>
                    <a:pt x="1354" y="46"/>
                  </a:lnTo>
                  <a:lnTo>
                    <a:pt x="1494" y="33"/>
                  </a:lnTo>
                  <a:lnTo>
                    <a:pt x="1635" y="20"/>
                  </a:lnTo>
                  <a:lnTo>
                    <a:pt x="1704" y="15"/>
                  </a:lnTo>
                  <a:lnTo>
                    <a:pt x="1775" y="10"/>
                  </a:lnTo>
                  <a:lnTo>
                    <a:pt x="1845" y="6"/>
                  </a:lnTo>
                  <a:lnTo>
                    <a:pt x="1915" y="3"/>
                  </a:lnTo>
                  <a:lnTo>
                    <a:pt x="1984" y="1"/>
                  </a:lnTo>
                  <a:lnTo>
                    <a:pt x="2054" y="0"/>
                  </a:lnTo>
                  <a:lnTo>
                    <a:pt x="2123" y="0"/>
                  </a:lnTo>
                  <a:lnTo>
                    <a:pt x="2193" y="2"/>
                  </a:lnTo>
                  <a:lnTo>
                    <a:pt x="768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78" name="Freeform 39"/>
            <p:cNvSpPr>
              <a:spLocks/>
            </p:cNvSpPr>
            <p:nvPr/>
          </p:nvSpPr>
          <p:spPr bwMode="auto">
            <a:xfrm>
              <a:off x="4420" y="1895"/>
              <a:ext cx="98" cy="40"/>
            </a:xfrm>
            <a:custGeom>
              <a:avLst/>
              <a:gdLst>
                <a:gd name="T0" fmla="*/ 0 w 528"/>
                <a:gd name="T1" fmla="*/ 0 h 219"/>
                <a:gd name="T2" fmla="*/ 0 w 528"/>
                <a:gd name="T3" fmla="*/ 0 h 219"/>
                <a:gd name="T4" fmla="*/ 0 w 528"/>
                <a:gd name="T5" fmla="*/ 0 h 219"/>
                <a:gd name="T6" fmla="*/ 0 w 528"/>
                <a:gd name="T7" fmla="*/ 0 h 219"/>
                <a:gd name="T8" fmla="*/ 0 w 528"/>
                <a:gd name="T9" fmla="*/ 0 h 219"/>
                <a:gd name="T10" fmla="*/ 0 w 528"/>
                <a:gd name="T11" fmla="*/ 0 h 219"/>
                <a:gd name="T12" fmla="*/ 0 w 528"/>
                <a:gd name="T13" fmla="*/ 0 h 219"/>
                <a:gd name="T14" fmla="*/ 0 w 528"/>
                <a:gd name="T15" fmla="*/ 0 h 219"/>
                <a:gd name="T16" fmla="*/ 0 w 528"/>
                <a:gd name="T17" fmla="*/ 0 h 219"/>
                <a:gd name="T18" fmla="*/ 0 w 528"/>
                <a:gd name="T19" fmla="*/ 0 h 219"/>
                <a:gd name="T20" fmla="*/ 0 w 528"/>
                <a:gd name="T21" fmla="*/ 0 h 219"/>
                <a:gd name="T22" fmla="*/ 0 w 528"/>
                <a:gd name="T23" fmla="*/ 0 h 219"/>
                <a:gd name="T24" fmla="*/ 0 w 528"/>
                <a:gd name="T25" fmla="*/ 0 h 219"/>
                <a:gd name="T26" fmla="*/ 0 w 528"/>
                <a:gd name="T27" fmla="*/ 0 h 219"/>
                <a:gd name="T28" fmla="*/ 0 w 528"/>
                <a:gd name="T29" fmla="*/ 0 h 219"/>
                <a:gd name="T30" fmla="*/ 0 w 528"/>
                <a:gd name="T31" fmla="*/ 0 h 219"/>
                <a:gd name="T32" fmla="*/ 0 w 528"/>
                <a:gd name="T33" fmla="*/ 0 h 219"/>
                <a:gd name="T34" fmla="*/ 0 w 528"/>
                <a:gd name="T35" fmla="*/ 0 h 219"/>
                <a:gd name="T36" fmla="*/ 0 w 528"/>
                <a:gd name="T37" fmla="*/ 0 h 219"/>
                <a:gd name="T38" fmla="*/ 0 w 528"/>
                <a:gd name="T39" fmla="*/ 0 h 219"/>
                <a:gd name="T40" fmla="*/ 0 w 528"/>
                <a:gd name="T41" fmla="*/ 0 h 219"/>
                <a:gd name="T42" fmla="*/ 0 w 528"/>
                <a:gd name="T43" fmla="*/ 0 h 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28" h="219">
                  <a:moveTo>
                    <a:pt x="528" y="156"/>
                  </a:moveTo>
                  <a:lnTo>
                    <a:pt x="364" y="219"/>
                  </a:lnTo>
                  <a:lnTo>
                    <a:pt x="316" y="196"/>
                  </a:lnTo>
                  <a:lnTo>
                    <a:pt x="268" y="173"/>
                  </a:lnTo>
                  <a:lnTo>
                    <a:pt x="221" y="148"/>
                  </a:lnTo>
                  <a:lnTo>
                    <a:pt x="174" y="122"/>
                  </a:lnTo>
                  <a:lnTo>
                    <a:pt x="151" y="107"/>
                  </a:lnTo>
                  <a:lnTo>
                    <a:pt x="129" y="93"/>
                  </a:lnTo>
                  <a:lnTo>
                    <a:pt x="107" y="79"/>
                  </a:lnTo>
                  <a:lnTo>
                    <a:pt x="85" y="64"/>
                  </a:lnTo>
                  <a:lnTo>
                    <a:pt x="62" y="49"/>
                  </a:lnTo>
                  <a:lnTo>
                    <a:pt x="41" y="33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68" y="15"/>
                  </a:lnTo>
                  <a:lnTo>
                    <a:pt x="134" y="33"/>
                  </a:lnTo>
                  <a:lnTo>
                    <a:pt x="199" y="51"/>
                  </a:lnTo>
                  <a:lnTo>
                    <a:pt x="266" y="71"/>
                  </a:lnTo>
                  <a:lnTo>
                    <a:pt x="331" y="92"/>
                  </a:lnTo>
                  <a:lnTo>
                    <a:pt x="397" y="112"/>
                  </a:lnTo>
                  <a:lnTo>
                    <a:pt x="462" y="135"/>
                  </a:lnTo>
                  <a:lnTo>
                    <a:pt x="528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79" name="Freeform 40"/>
            <p:cNvSpPr>
              <a:spLocks/>
            </p:cNvSpPr>
            <p:nvPr/>
          </p:nvSpPr>
          <p:spPr bwMode="auto">
            <a:xfrm>
              <a:off x="4182" y="1892"/>
              <a:ext cx="388" cy="192"/>
            </a:xfrm>
            <a:custGeom>
              <a:avLst/>
              <a:gdLst>
                <a:gd name="T0" fmla="*/ 0 w 2093"/>
                <a:gd name="T1" fmla="*/ 0 h 1034"/>
                <a:gd name="T2" fmla="*/ 0 w 2093"/>
                <a:gd name="T3" fmla="*/ 0 h 1034"/>
                <a:gd name="T4" fmla="*/ 0 w 2093"/>
                <a:gd name="T5" fmla="*/ 0 h 1034"/>
                <a:gd name="T6" fmla="*/ 0 w 2093"/>
                <a:gd name="T7" fmla="*/ 0 h 1034"/>
                <a:gd name="T8" fmla="*/ 0 w 2093"/>
                <a:gd name="T9" fmla="*/ 0 h 1034"/>
                <a:gd name="T10" fmla="*/ 0 w 2093"/>
                <a:gd name="T11" fmla="*/ 0 h 1034"/>
                <a:gd name="T12" fmla="*/ 0 w 2093"/>
                <a:gd name="T13" fmla="*/ 0 h 1034"/>
                <a:gd name="T14" fmla="*/ 0 w 2093"/>
                <a:gd name="T15" fmla="*/ 0 h 1034"/>
                <a:gd name="T16" fmla="*/ 0 w 2093"/>
                <a:gd name="T17" fmla="*/ 0 h 1034"/>
                <a:gd name="T18" fmla="*/ 0 w 2093"/>
                <a:gd name="T19" fmla="*/ 0 h 1034"/>
                <a:gd name="T20" fmla="*/ 0 w 2093"/>
                <a:gd name="T21" fmla="*/ 0 h 1034"/>
                <a:gd name="T22" fmla="*/ 0 w 2093"/>
                <a:gd name="T23" fmla="*/ 0 h 1034"/>
                <a:gd name="T24" fmla="*/ 0 w 2093"/>
                <a:gd name="T25" fmla="*/ 0 h 1034"/>
                <a:gd name="T26" fmla="*/ 0 w 2093"/>
                <a:gd name="T27" fmla="*/ 0 h 1034"/>
                <a:gd name="T28" fmla="*/ 0 w 2093"/>
                <a:gd name="T29" fmla="*/ 0 h 1034"/>
                <a:gd name="T30" fmla="*/ 0 w 2093"/>
                <a:gd name="T31" fmla="*/ 0 h 1034"/>
                <a:gd name="T32" fmla="*/ 0 w 2093"/>
                <a:gd name="T33" fmla="*/ 0 h 1034"/>
                <a:gd name="T34" fmla="*/ 0 w 2093"/>
                <a:gd name="T35" fmla="*/ 0 h 1034"/>
                <a:gd name="T36" fmla="*/ 0 w 2093"/>
                <a:gd name="T37" fmla="*/ 0 h 1034"/>
                <a:gd name="T38" fmla="*/ 0 w 2093"/>
                <a:gd name="T39" fmla="*/ 0 h 1034"/>
                <a:gd name="T40" fmla="*/ 0 w 2093"/>
                <a:gd name="T41" fmla="*/ 0 h 1034"/>
                <a:gd name="T42" fmla="*/ 0 w 2093"/>
                <a:gd name="T43" fmla="*/ 0 h 1034"/>
                <a:gd name="T44" fmla="*/ 0 w 2093"/>
                <a:gd name="T45" fmla="*/ 0 h 1034"/>
                <a:gd name="T46" fmla="*/ 0 w 2093"/>
                <a:gd name="T47" fmla="*/ 0 h 1034"/>
                <a:gd name="T48" fmla="*/ 0 w 2093"/>
                <a:gd name="T49" fmla="*/ 0 h 1034"/>
                <a:gd name="T50" fmla="*/ 0 w 2093"/>
                <a:gd name="T51" fmla="*/ 0 h 1034"/>
                <a:gd name="T52" fmla="*/ 0 w 2093"/>
                <a:gd name="T53" fmla="*/ 0 h 1034"/>
                <a:gd name="T54" fmla="*/ 0 w 2093"/>
                <a:gd name="T55" fmla="*/ 0 h 1034"/>
                <a:gd name="T56" fmla="*/ 0 w 2093"/>
                <a:gd name="T57" fmla="*/ 0 h 1034"/>
                <a:gd name="T58" fmla="*/ 0 w 2093"/>
                <a:gd name="T59" fmla="*/ 0 h 1034"/>
                <a:gd name="T60" fmla="*/ 0 w 2093"/>
                <a:gd name="T61" fmla="*/ 0 h 1034"/>
                <a:gd name="T62" fmla="*/ 0 w 2093"/>
                <a:gd name="T63" fmla="*/ 0 h 1034"/>
                <a:gd name="T64" fmla="*/ 0 w 2093"/>
                <a:gd name="T65" fmla="*/ 0 h 1034"/>
                <a:gd name="T66" fmla="*/ 0 w 2093"/>
                <a:gd name="T67" fmla="*/ 0 h 1034"/>
                <a:gd name="T68" fmla="*/ 0 w 2093"/>
                <a:gd name="T69" fmla="*/ 0 h 1034"/>
                <a:gd name="T70" fmla="*/ 0 w 2093"/>
                <a:gd name="T71" fmla="*/ 0 h 1034"/>
                <a:gd name="T72" fmla="*/ 0 w 2093"/>
                <a:gd name="T73" fmla="*/ 0 h 1034"/>
                <a:gd name="T74" fmla="*/ 0 w 2093"/>
                <a:gd name="T75" fmla="*/ 0 h 1034"/>
                <a:gd name="T76" fmla="*/ 0 w 2093"/>
                <a:gd name="T77" fmla="*/ 0 h 1034"/>
                <a:gd name="T78" fmla="*/ 0 w 2093"/>
                <a:gd name="T79" fmla="*/ 0 h 1034"/>
                <a:gd name="T80" fmla="*/ 0 w 2093"/>
                <a:gd name="T81" fmla="*/ 0 h 1034"/>
                <a:gd name="T82" fmla="*/ 0 w 2093"/>
                <a:gd name="T83" fmla="*/ 0 h 1034"/>
                <a:gd name="T84" fmla="*/ 0 w 2093"/>
                <a:gd name="T85" fmla="*/ 0 h 1034"/>
                <a:gd name="T86" fmla="*/ 0 w 2093"/>
                <a:gd name="T87" fmla="*/ 0 h 1034"/>
                <a:gd name="T88" fmla="*/ 0 w 2093"/>
                <a:gd name="T89" fmla="*/ 0 h 1034"/>
                <a:gd name="T90" fmla="*/ 0 w 2093"/>
                <a:gd name="T91" fmla="*/ 0 h 1034"/>
                <a:gd name="T92" fmla="*/ 0 w 2093"/>
                <a:gd name="T93" fmla="*/ 0 h 1034"/>
                <a:gd name="T94" fmla="*/ 0 w 2093"/>
                <a:gd name="T95" fmla="*/ 0 h 10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93" h="1034">
                  <a:moveTo>
                    <a:pt x="604" y="52"/>
                  </a:moveTo>
                  <a:lnTo>
                    <a:pt x="632" y="82"/>
                  </a:lnTo>
                  <a:lnTo>
                    <a:pt x="660" y="112"/>
                  </a:lnTo>
                  <a:lnTo>
                    <a:pt x="691" y="141"/>
                  </a:lnTo>
                  <a:lnTo>
                    <a:pt x="720" y="169"/>
                  </a:lnTo>
                  <a:lnTo>
                    <a:pt x="751" y="196"/>
                  </a:lnTo>
                  <a:lnTo>
                    <a:pt x="782" y="222"/>
                  </a:lnTo>
                  <a:lnTo>
                    <a:pt x="815" y="247"/>
                  </a:lnTo>
                  <a:lnTo>
                    <a:pt x="847" y="273"/>
                  </a:lnTo>
                  <a:lnTo>
                    <a:pt x="880" y="298"/>
                  </a:lnTo>
                  <a:lnTo>
                    <a:pt x="914" y="321"/>
                  </a:lnTo>
                  <a:lnTo>
                    <a:pt x="947" y="345"/>
                  </a:lnTo>
                  <a:lnTo>
                    <a:pt x="983" y="368"/>
                  </a:lnTo>
                  <a:lnTo>
                    <a:pt x="1052" y="413"/>
                  </a:lnTo>
                  <a:lnTo>
                    <a:pt x="1124" y="457"/>
                  </a:lnTo>
                  <a:lnTo>
                    <a:pt x="1195" y="500"/>
                  </a:lnTo>
                  <a:lnTo>
                    <a:pt x="1268" y="542"/>
                  </a:lnTo>
                  <a:lnTo>
                    <a:pt x="1341" y="583"/>
                  </a:lnTo>
                  <a:lnTo>
                    <a:pt x="1414" y="626"/>
                  </a:lnTo>
                  <a:lnTo>
                    <a:pt x="1487" y="668"/>
                  </a:lnTo>
                  <a:lnTo>
                    <a:pt x="1558" y="711"/>
                  </a:lnTo>
                  <a:lnTo>
                    <a:pt x="1628" y="756"/>
                  </a:lnTo>
                  <a:lnTo>
                    <a:pt x="1697" y="801"/>
                  </a:lnTo>
                  <a:lnTo>
                    <a:pt x="1748" y="824"/>
                  </a:lnTo>
                  <a:lnTo>
                    <a:pt x="1799" y="847"/>
                  </a:lnTo>
                  <a:lnTo>
                    <a:pt x="1849" y="872"/>
                  </a:lnTo>
                  <a:lnTo>
                    <a:pt x="1900" y="897"/>
                  </a:lnTo>
                  <a:lnTo>
                    <a:pt x="1949" y="923"/>
                  </a:lnTo>
                  <a:lnTo>
                    <a:pt x="1998" y="950"/>
                  </a:lnTo>
                  <a:lnTo>
                    <a:pt x="2047" y="979"/>
                  </a:lnTo>
                  <a:lnTo>
                    <a:pt x="2093" y="1010"/>
                  </a:lnTo>
                  <a:lnTo>
                    <a:pt x="2069" y="1019"/>
                  </a:lnTo>
                  <a:lnTo>
                    <a:pt x="2045" y="1026"/>
                  </a:lnTo>
                  <a:lnTo>
                    <a:pt x="2021" y="1031"/>
                  </a:lnTo>
                  <a:lnTo>
                    <a:pt x="1999" y="1033"/>
                  </a:lnTo>
                  <a:lnTo>
                    <a:pt x="1977" y="1034"/>
                  </a:lnTo>
                  <a:lnTo>
                    <a:pt x="1955" y="1034"/>
                  </a:lnTo>
                  <a:lnTo>
                    <a:pt x="1934" y="1032"/>
                  </a:lnTo>
                  <a:lnTo>
                    <a:pt x="1913" y="1028"/>
                  </a:lnTo>
                  <a:lnTo>
                    <a:pt x="1893" y="1023"/>
                  </a:lnTo>
                  <a:lnTo>
                    <a:pt x="1872" y="1016"/>
                  </a:lnTo>
                  <a:lnTo>
                    <a:pt x="1853" y="1009"/>
                  </a:lnTo>
                  <a:lnTo>
                    <a:pt x="1833" y="1000"/>
                  </a:lnTo>
                  <a:lnTo>
                    <a:pt x="1814" y="989"/>
                  </a:lnTo>
                  <a:lnTo>
                    <a:pt x="1795" y="979"/>
                  </a:lnTo>
                  <a:lnTo>
                    <a:pt x="1777" y="967"/>
                  </a:lnTo>
                  <a:lnTo>
                    <a:pt x="1759" y="955"/>
                  </a:lnTo>
                  <a:lnTo>
                    <a:pt x="1721" y="930"/>
                  </a:lnTo>
                  <a:lnTo>
                    <a:pt x="1686" y="903"/>
                  </a:lnTo>
                  <a:lnTo>
                    <a:pt x="1650" y="875"/>
                  </a:lnTo>
                  <a:lnTo>
                    <a:pt x="1613" y="847"/>
                  </a:lnTo>
                  <a:lnTo>
                    <a:pt x="1577" y="821"/>
                  </a:lnTo>
                  <a:lnTo>
                    <a:pt x="1541" y="797"/>
                  </a:lnTo>
                  <a:lnTo>
                    <a:pt x="1522" y="786"/>
                  </a:lnTo>
                  <a:lnTo>
                    <a:pt x="1504" y="775"/>
                  </a:lnTo>
                  <a:lnTo>
                    <a:pt x="1484" y="766"/>
                  </a:lnTo>
                  <a:lnTo>
                    <a:pt x="1465" y="758"/>
                  </a:lnTo>
                  <a:lnTo>
                    <a:pt x="1379" y="700"/>
                  </a:lnTo>
                  <a:lnTo>
                    <a:pt x="1292" y="642"/>
                  </a:lnTo>
                  <a:lnTo>
                    <a:pt x="1206" y="583"/>
                  </a:lnTo>
                  <a:lnTo>
                    <a:pt x="1121" y="525"/>
                  </a:lnTo>
                  <a:lnTo>
                    <a:pt x="1035" y="466"/>
                  </a:lnTo>
                  <a:lnTo>
                    <a:pt x="950" y="408"/>
                  </a:lnTo>
                  <a:lnTo>
                    <a:pt x="863" y="350"/>
                  </a:lnTo>
                  <a:lnTo>
                    <a:pt x="776" y="293"/>
                  </a:lnTo>
                  <a:lnTo>
                    <a:pt x="765" y="277"/>
                  </a:lnTo>
                  <a:lnTo>
                    <a:pt x="754" y="262"/>
                  </a:lnTo>
                  <a:lnTo>
                    <a:pt x="748" y="256"/>
                  </a:lnTo>
                  <a:lnTo>
                    <a:pt x="741" y="250"/>
                  </a:lnTo>
                  <a:lnTo>
                    <a:pt x="736" y="249"/>
                  </a:lnTo>
                  <a:lnTo>
                    <a:pt x="732" y="248"/>
                  </a:lnTo>
                  <a:lnTo>
                    <a:pt x="726" y="248"/>
                  </a:lnTo>
                  <a:lnTo>
                    <a:pt x="721" y="248"/>
                  </a:lnTo>
                  <a:lnTo>
                    <a:pt x="352" y="289"/>
                  </a:lnTo>
                  <a:lnTo>
                    <a:pt x="344" y="137"/>
                  </a:lnTo>
                  <a:lnTo>
                    <a:pt x="336" y="112"/>
                  </a:lnTo>
                  <a:lnTo>
                    <a:pt x="327" y="85"/>
                  </a:lnTo>
                  <a:lnTo>
                    <a:pt x="324" y="78"/>
                  </a:lnTo>
                  <a:lnTo>
                    <a:pt x="320" y="72"/>
                  </a:lnTo>
                  <a:lnTo>
                    <a:pt x="317" y="66"/>
                  </a:lnTo>
                  <a:lnTo>
                    <a:pt x="312" y="60"/>
                  </a:lnTo>
                  <a:lnTo>
                    <a:pt x="307" y="54"/>
                  </a:lnTo>
                  <a:lnTo>
                    <a:pt x="302" y="49"/>
                  </a:lnTo>
                  <a:lnTo>
                    <a:pt x="296" y="44"/>
                  </a:lnTo>
                  <a:lnTo>
                    <a:pt x="289" y="40"/>
                  </a:lnTo>
                  <a:lnTo>
                    <a:pt x="0" y="17"/>
                  </a:lnTo>
                  <a:lnTo>
                    <a:pt x="31" y="12"/>
                  </a:lnTo>
                  <a:lnTo>
                    <a:pt x="63" y="9"/>
                  </a:lnTo>
                  <a:lnTo>
                    <a:pt x="95" y="5"/>
                  </a:lnTo>
                  <a:lnTo>
                    <a:pt x="127" y="3"/>
                  </a:lnTo>
                  <a:lnTo>
                    <a:pt x="193" y="1"/>
                  </a:lnTo>
                  <a:lnTo>
                    <a:pt x="259" y="0"/>
                  </a:lnTo>
                  <a:lnTo>
                    <a:pt x="326" y="0"/>
                  </a:lnTo>
                  <a:lnTo>
                    <a:pt x="391" y="2"/>
                  </a:lnTo>
                  <a:lnTo>
                    <a:pt x="455" y="5"/>
                  </a:lnTo>
                  <a:lnTo>
                    <a:pt x="516" y="9"/>
                  </a:lnTo>
                  <a:lnTo>
                    <a:pt x="60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80" name="Freeform 41"/>
            <p:cNvSpPr>
              <a:spLocks/>
            </p:cNvSpPr>
            <p:nvPr/>
          </p:nvSpPr>
          <p:spPr bwMode="auto">
            <a:xfrm>
              <a:off x="3745" y="1913"/>
              <a:ext cx="489" cy="40"/>
            </a:xfrm>
            <a:custGeom>
              <a:avLst/>
              <a:gdLst>
                <a:gd name="T0" fmla="*/ 0 w 2639"/>
                <a:gd name="T1" fmla="*/ 0 h 217"/>
                <a:gd name="T2" fmla="*/ 0 w 2639"/>
                <a:gd name="T3" fmla="*/ 0 h 217"/>
                <a:gd name="T4" fmla="*/ 0 w 2639"/>
                <a:gd name="T5" fmla="*/ 0 h 217"/>
                <a:gd name="T6" fmla="*/ 0 w 2639"/>
                <a:gd name="T7" fmla="*/ 0 h 217"/>
                <a:gd name="T8" fmla="*/ 0 w 2639"/>
                <a:gd name="T9" fmla="*/ 0 h 217"/>
                <a:gd name="T10" fmla="*/ 0 w 2639"/>
                <a:gd name="T11" fmla="*/ 0 h 217"/>
                <a:gd name="T12" fmla="*/ 0 w 2639"/>
                <a:gd name="T13" fmla="*/ 0 h 217"/>
                <a:gd name="T14" fmla="*/ 0 w 2639"/>
                <a:gd name="T15" fmla="*/ 0 h 217"/>
                <a:gd name="T16" fmla="*/ 0 w 2639"/>
                <a:gd name="T17" fmla="*/ 0 h 217"/>
                <a:gd name="T18" fmla="*/ 0 w 2639"/>
                <a:gd name="T19" fmla="*/ 0 h 217"/>
                <a:gd name="T20" fmla="*/ 0 w 2639"/>
                <a:gd name="T21" fmla="*/ 0 h 217"/>
                <a:gd name="T22" fmla="*/ 0 w 2639"/>
                <a:gd name="T23" fmla="*/ 0 h 217"/>
                <a:gd name="T24" fmla="*/ 0 w 2639"/>
                <a:gd name="T25" fmla="*/ 0 h 217"/>
                <a:gd name="T26" fmla="*/ 0 w 2639"/>
                <a:gd name="T27" fmla="*/ 0 h 217"/>
                <a:gd name="T28" fmla="*/ 0 w 2639"/>
                <a:gd name="T29" fmla="*/ 0 h 217"/>
                <a:gd name="T30" fmla="*/ 0 w 2639"/>
                <a:gd name="T31" fmla="*/ 0 h 217"/>
                <a:gd name="T32" fmla="*/ 0 w 2639"/>
                <a:gd name="T33" fmla="*/ 0 h 217"/>
                <a:gd name="T34" fmla="*/ 0 w 2639"/>
                <a:gd name="T35" fmla="*/ 0 h 217"/>
                <a:gd name="T36" fmla="*/ 0 w 2639"/>
                <a:gd name="T37" fmla="*/ 0 h 217"/>
                <a:gd name="T38" fmla="*/ 0 w 2639"/>
                <a:gd name="T39" fmla="*/ 0 h 217"/>
                <a:gd name="T40" fmla="*/ 0 w 2639"/>
                <a:gd name="T41" fmla="*/ 0 h 217"/>
                <a:gd name="T42" fmla="*/ 0 w 2639"/>
                <a:gd name="T43" fmla="*/ 0 h 217"/>
                <a:gd name="T44" fmla="*/ 0 w 2639"/>
                <a:gd name="T45" fmla="*/ 0 h 217"/>
                <a:gd name="T46" fmla="*/ 0 w 2639"/>
                <a:gd name="T47" fmla="*/ 0 h 217"/>
                <a:gd name="T48" fmla="*/ 0 w 2639"/>
                <a:gd name="T49" fmla="*/ 0 h 217"/>
                <a:gd name="T50" fmla="*/ 0 w 2639"/>
                <a:gd name="T51" fmla="*/ 0 h 217"/>
                <a:gd name="T52" fmla="*/ 0 w 2639"/>
                <a:gd name="T53" fmla="*/ 0 h 217"/>
                <a:gd name="T54" fmla="*/ 0 w 2639"/>
                <a:gd name="T55" fmla="*/ 0 h 217"/>
                <a:gd name="T56" fmla="*/ 0 w 2639"/>
                <a:gd name="T57" fmla="*/ 0 h 217"/>
                <a:gd name="T58" fmla="*/ 0 w 2639"/>
                <a:gd name="T59" fmla="*/ 0 h 217"/>
                <a:gd name="T60" fmla="*/ 0 w 2639"/>
                <a:gd name="T61" fmla="*/ 0 h 217"/>
                <a:gd name="T62" fmla="*/ 0 w 2639"/>
                <a:gd name="T63" fmla="*/ 0 h 217"/>
                <a:gd name="T64" fmla="*/ 0 w 2639"/>
                <a:gd name="T65" fmla="*/ 0 h 217"/>
                <a:gd name="T66" fmla="*/ 0 w 2639"/>
                <a:gd name="T67" fmla="*/ 0 h 217"/>
                <a:gd name="T68" fmla="*/ 0 w 2639"/>
                <a:gd name="T69" fmla="*/ 0 h 217"/>
                <a:gd name="T70" fmla="*/ 0 w 2639"/>
                <a:gd name="T71" fmla="*/ 0 h 217"/>
                <a:gd name="T72" fmla="*/ 0 w 2639"/>
                <a:gd name="T73" fmla="*/ 0 h 217"/>
                <a:gd name="T74" fmla="*/ 0 w 2639"/>
                <a:gd name="T75" fmla="*/ 0 h 217"/>
                <a:gd name="T76" fmla="*/ 0 w 2639"/>
                <a:gd name="T77" fmla="*/ 0 h 217"/>
                <a:gd name="T78" fmla="*/ 0 w 2639"/>
                <a:gd name="T79" fmla="*/ 0 h 217"/>
                <a:gd name="T80" fmla="*/ 0 w 2639"/>
                <a:gd name="T81" fmla="*/ 0 h 217"/>
                <a:gd name="T82" fmla="*/ 0 w 2639"/>
                <a:gd name="T83" fmla="*/ 0 h 217"/>
                <a:gd name="T84" fmla="*/ 0 w 2639"/>
                <a:gd name="T85" fmla="*/ 0 h 217"/>
                <a:gd name="T86" fmla="*/ 0 w 2639"/>
                <a:gd name="T87" fmla="*/ 0 h 217"/>
                <a:gd name="T88" fmla="*/ 0 w 2639"/>
                <a:gd name="T89" fmla="*/ 0 h 217"/>
                <a:gd name="T90" fmla="*/ 0 w 2639"/>
                <a:gd name="T91" fmla="*/ 0 h 217"/>
                <a:gd name="T92" fmla="*/ 0 w 2639"/>
                <a:gd name="T93" fmla="*/ 0 h 217"/>
                <a:gd name="T94" fmla="*/ 0 w 2639"/>
                <a:gd name="T95" fmla="*/ 0 h 2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639" h="217">
                  <a:moveTo>
                    <a:pt x="2618" y="21"/>
                  </a:moveTo>
                  <a:lnTo>
                    <a:pt x="2622" y="30"/>
                  </a:lnTo>
                  <a:lnTo>
                    <a:pt x="2626" y="40"/>
                  </a:lnTo>
                  <a:lnTo>
                    <a:pt x="2629" y="50"/>
                  </a:lnTo>
                  <a:lnTo>
                    <a:pt x="2630" y="59"/>
                  </a:lnTo>
                  <a:lnTo>
                    <a:pt x="2632" y="78"/>
                  </a:lnTo>
                  <a:lnTo>
                    <a:pt x="2632" y="97"/>
                  </a:lnTo>
                  <a:lnTo>
                    <a:pt x="2632" y="116"/>
                  </a:lnTo>
                  <a:lnTo>
                    <a:pt x="2632" y="135"/>
                  </a:lnTo>
                  <a:lnTo>
                    <a:pt x="2632" y="146"/>
                  </a:lnTo>
                  <a:lnTo>
                    <a:pt x="2633" y="156"/>
                  </a:lnTo>
                  <a:lnTo>
                    <a:pt x="2636" y="166"/>
                  </a:lnTo>
                  <a:lnTo>
                    <a:pt x="2639" y="177"/>
                  </a:lnTo>
                  <a:lnTo>
                    <a:pt x="2562" y="177"/>
                  </a:lnTo>
                  <a:lnTo>
                    <a:pt x="2566" y="171"/>
                  </a:lnTo>
                  <a:lnTo>
                    <a:pt x="2568" y="165"/>
                  </a:lnTo>
                  <a:lnTo>
                    <a:pt x="2569" y="160"/>
                  </a:lnTo>
                  <a:lnTo>
                    <a:pt x="2569" y="155"/>
                  </a:lnTo>
                  <a:lnTo>
                    <a:pt x="2568" y="150"/>
                  </a:lnTo>
                  <a:lnTo>
                    <a:pt x="2567" y="145"/>
                  </a:lnTo>
                  <a:lnTo>
                    <a:pt x="2565" y="140"/>
                  </a:lnTo>
                  <a:lnTo>
                    <a:pt x="2562" y="134"/>
                  </a:lnTo>
                  <a:lnTo>
                    <a:pt x="2557" y="124"/>
                  </a:lnTo>
                  <a:lnTo>
                    <a:pt x="2552" y="114"/>
                  </a:lnTo>
                  <a:lnTo>
                    <a:pt x="2550" y="109"/>
                  </a:lnTo>
                  <a:lnTo>
                    <a:pt x="2549" y="104"/>
                  </a:lnTo>
                  <a:lnTo>
                    <a:pt x="2549" y="98"/>
                  </a:lnTo>
                  <a:lnTo>
                    <a:pt x="2550" y="92"/>
                  </a:lnTo>
                  <a:lnTo>
                    <a:pt x="2531" y="86"/>
                  </a:lnTo>
                  <a:lnTo>
                    <a:pt x="2512" y="81"/>
                  </a:lnTo>
                  <a:lnTo>
                    <a:pt x="2492" y="77"/>
                  </a:lnTo>
                  <a:lnTo>
                    <a:pt x="2473" y="73"/>
                  </a:lnTo>
                  <a:lnTo>
                    <a:pt x="2454" y="70"/>
                  </a:lnTo>
                  <a:lnTo>
                    <a:pt x="2435" y="68"/>
                  </a:lnTo>
                  <a:lnTo>
                    <a:pt x="2416" y="66"/>
                  </a:lnTo>
                  <a:lnTo>
                    <a:pt x="2397" y="65"/>
                  </a:lnTo>
                  <a:lnTo>
                    <a:pt x="2357" y="64"/>
                  </a:lnTo>
                  <a:lnTo>
                    <a:pt x="2319" y="65"/>
                  </a:lnTo>
                  <a:lnTo>
                    <a:pt x="2281" y="68"/>
                  </a:lnTo>
                  <a:lnTo>
                    <a:pt x="2242" y="71"/>
                  </a:lnTo>
                  <a:lnTo>
                    <a:pt x="2165" y="81"/>
                  </a:lnTo>
                  <a:lnTo>
                    <a:pt x="2087" y="91"/>
                  </a:lnTo>
                  <a:lnTo>
                    <a:pt x="2049" y="96"/>
                  </a:lnTo>
                  <a:lnTo>
                    <a:pt x="2011" y="100"/>
                  </a:lnTo>
                  <a:lnTo>
                    <a:pt x="1972" y="103"/>
                  </a:lnTo>
                  <a:lnTo>
                    <a:pt x="1933" y="104"/>
                  </a:lnTo>
                  <a:lnTo>
                    <a:pt x="1878" y="104"/>
                  </a:lnTo>
                  <a:lnTo>
                    <a:pt x="1823" y="105"/>
                  </a:lnTo>
                  <a:lnTo>
                    <a:pt x="1768" y="106"/>
                  </a:lnTo>
                  <a:lnTo>
                    <a:pt x="1714" y="109"/>
                  </a:lnTo>
                  <a:lnTo>
                    <a:pt x="1660" y="112"/>
                  </a:lnTo>
                  <a:lnTo>
                    <a:pt x="1606" y="116"/>
                  </a:lnTo>
                  <a:lnTo>
                    <a:pt x="1552" y="120"/>
                  </a:lnTo>
                  <a:lnTo>
                    <a:pt x="1499" y="125"/>
                  </a:lnTo>
                  <a:lnTo>
                    <a:pt x="1392" y="136"/>
                  </a:lnTo>
                  <a:lnTo>
                    <a:pt x="1287" y="149"/>
                  </a:lnTo>
                  <a:lnTo>
                    <a:pt x="1182" y="162"/>
                  </a:lnTo>
                  <a:lnTo>
                    <a:pt x="1077" y="174"/>
                  </a:lnTo>
                  <a:lnTo>
                    <a:pt x="972" y="186"/>
                  </a:lnTo>
                  <a:lnTo>
                    <a:pt x="867" y="197"/>
                  </a:lnTo>
                  <a:lnTo>
                    <a:pt x="816" y="202"/>
                  </a:lnTo>
                  <a:lnTo>
                    <a:pt x="764" y="206"/>
                  </a:lnTo>
                  <a:lnTo>
                    <a:pt x="710" y="210"/>
                  </a:lnTo>
                  <a:lnTo>
                    <a:pt x="658" y="213"/>
                  </a:lnTo>
                  <a:lnTo>
                    <a:pt x="605" y="215"/>
                  </a:lnTo>
                  <a:lnTo>
                    <a:pt x="553" y="217"/>
                  </a:lnTo>
                  <a:lnTo>
                    <a:pt x="500" y="217"/>
                  </a:lnTo>
                  <a:lnTo>
                    <a:pt x="447" y="217"/>
                  </a:lnTo>
                  <a:lnTo>
                    <a:pt x="394" y="216"/>
                  </a:lnTo>
                  <a:lnTo>
                    <a:pt x="340" y="213"/>
                  </a:lnTo>
                  <a:lnTo>
                    <a:pt x="286" y="209"/>
                  </a:lnTo>
                  <a:lnTo>
                    <a:pt x="233" y="205"/>
                  </a:lnTo>
                  <a:lnTo>
                    <a:pt x="0" y="193"/>
                  </a:lnTo>
                  <a:lnTo>
                    <a:pt x="5" y="189"/>
                  </a:lnTo>
                  <a:lnTo>
                    <a:pt x="8" y="186"/>
                  </a:lnTo>
                  <a:lnTo>
                    <a:pt x="9" y="182"/>
                  </a:lnTo>
                  <a:lnTo>
                    <a:pt x="9" y="178"/>
                  </a:lnTo>
                  <a:lnTo>
                    <a:pt x="8" y="170"/>
                  </a:lnTo>
                  <a:lnTo>
                    <a:pt x="8" y="161"/>
                  </a:lnTo>
                  <a:lnTo>
                    <a:pt x="153" y="156"/>
                  </a:lnTo>
                  <a:lnTo>
                    <a:pt x="297" y="151"/>
                  </a:lnTo>
                  <a:lnTo>
                    <a:pt x="440" y="144"/>
                  </a:lnTo>
                  <a:lnTo>
                    <a:pt x="583" y="135"/>
                  </a:lnTo>
                  <a:lnTo>
                    <a:pt x="725" y="126"/>
                  </a:lnTo>
                  <a:lnTo>
                    <a:pt x="867" y="117"/>
                  </a:lnTo>
                  <a:lnTo>
                    <a:pt x="1009" y="106"/>
                  </a:lnTo>
                  <a:lnTo>
                    <a:pt x="1152" y="95"/>
                  </a:lnTo>
                  <a:lnTo>
                    <a:pt x="1295" y="84"/>
                  </a:lnTo>
                  <a:lnTo>
                    <a:pt x="1437" y="72"/>
                  </a:lnTo>
                  <a:lnTo>
                    <a:pt x="1580" y="60"/>
                  </a:lnTo>
                  <a:lnTo>
                    <a:pt x="1723" y="48"/>
                  </a:lnTo>
                  <a:lnTo>
                    <a:pt x="1867" y="36"/>
                  </a:lnTo>
                  <a:lnTo>
                    <a:pt x="2011" y="24"/>
                  </a:lnTo>
                  <a:lnTo>
                    <a:pt x="2156" y="11"/>
                  </a:lnTo>
                  <a:lnTo>
                    <a:pt x="2302" y="0"/>
                  </a:lnTo>
                  <a:lnTo>
                    <a:pt x="261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81" name="Freeform 42"/>
            <p:cNvSpPr>
              <a:spLocks/>
            </p:cNvSpPr>
            <p:nvPr/>
          </p:nvSpPr>
          <p:spPr bwMode="auto">
            <a:xfrm>
              <a:off x="4509" y="1941"/>
              <a:ext cx="82" cy="36"/>
            </a:xfrm>
            <a:custGeom>
              <a:avLst/>
              <a:gdLst>
                <a:gd name="T0" fmla="*/ 0 w 444"/>
                <a:gd name="T1" fmla="*/ 0 h 196"/>
                <a:gd name="T2" fmla="*/ 0 w 444"/>
                <a:gd name="T3" fmla="*/ 0 h 196"/>
                <a:gd name="T4" fmla="*/ 0 w 444"/>
                <a:gd name="T5" fmla="*/ 0 h 196"/>
                <a:gd name="T6" fmla="*/ 0 w 444"/>
                <a:gd name="T7" fmla="*/ 0 h 196"/>
                <a:gd name="T8" fmla="*/ 0 w 444"/>
                <a:gd name="T9" fmla="*/ 0 h 196"/>
                <a:gd name="T10" fmla="*/ 0 w 444"/>
                <a:gd name="T11" fmla="*/ 0 h 196"/>
                <a:gd name="T12" fmla="*/ 0 w 444"/>
                <a:gd name="T13" fmla="*/ 0 h 196"/>
                <a:gd name="T14" fmla="*/ 0 w 444"/>
                <a:gd name="T15" fmla="*/ 0 h 196"/>
                <a:gd name="T16" fmla="*/ 0 w 444"/>
                <a:gd name="T17" fmla="*/ 0 h 196"/>
                <a:gd name="T18" fmla="*/ 0 w 444"/>
                <a:gd name="T19" fmla="*/ 0 h 196"/>
                <a:gd name="T20" fmla="*/ 0 w 444"/>
                <a:gd name="T21" fmla="*/ 0 h 196"/>
                <a:gd name="T22" fmla="*/ 0 w 444"/>
                <a:gd name="T23" fmla="*/ 0 h 1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" h="196">
                  <a:moveTo>
                    <a:pt x="444" y="168"/>
                  </a:moveTo>
                  <a:lnTo>
                    <a:pt x="351" y="196"/>
                  </a:lnTo>
                  <a:lnTo>
                    <a:pt x="0" y="32"/>
                  </a:lnTo>
                  <a:lnTo>
                    <a:pt x="75" y="0"/>
                  </a:lnTo>
                  <a:lnTo>
                    <a:pt x="121" y="21"/>
                  </a:lnTo>
                  <a:lnTo>
                    <a:pt x="168" y="41"/>
                  </a:lnTo>
                  <a:lnTo>
                    <a:pt x="214" y="61"/>
                  </a:lnTo>
                  <a:lnTo>
                    <a:pt x="260" y="82"/>
                  </a:lnTo>
                  <a:lnTo>
                    <a:pt x="307" y="102"/>
                  </a:lnTo>
                  <a:lnTo>
                    <a:pt x="353" y="124"/>
                  </a:lnTo>
                  <a:lnTo>
                    <a:pt x="399" y="146"/>
                  </a:lnTo>
                  <a:lnTo>
                    <a:pt x="44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82" name="Freeform 43"/>
            <p:cNvSpPr>
              <a:spLocks/>
            </p:cNvSpPr>
            <p:nvPr/>
          </p:nvSpPr>
          <p:spPr bwMode="auto">
            <a:xfrm>
              <a:off x="3710" y="1943"/>
              <a:ext cx="493" cy="43"/>
            </a:xfrm>
            <a:custGeom>
              <a:avLst/>
              <a:gdLst>
                <a:gd name="T0" fmla="*/ 0 w 2659"/>
                <a:gd name="T1" fmla="*/ 0 h 232"/>
                <a:gd name="T2" fmla="*/ 0 w 2659"/>
                <a:gd name="T3" fmla="*/ 0 h 232"/>
                <a:gd name="T4" fmla="*/ 0 w 2659"/>
                <a:gd name="T5" fmla="*/ 0 h 232"/>
                <a:gd name="T6" fmla="*/ 0 w 2659"/>
                <a:gd name="T7" fmla="*/ 0 h 232"/>
                <a:gd name="T8" fmla="*/ 0 w 2659"/>
                <a:gd name="T9" fmla="*/ 0 h 232"/>
                <a:gd name="T10" fmla="*/ 0 w 2659"/>
                <a:gd name="T11" fmla="*/ 0 h 232"/>
                <a:gd name="T12" fmla="*/ 0 w 2659"/>
                <a:gd name="T13" fmla="*/ 0 h 232"/>
                <a:gd name="T14" fmla="*/ 0 w 2659"/>
                <a:gd name="T15" fmla="*/ 0 h 232"/>
                <a:gd name="T16" fmla="*/ 0 w 2659"/>
                <a:gd name="T17" fmla="*/ 0 h 232"/>
                <a:gd name="T18" fmla="*/ 0 w 2659"/>
                <a:gd name="T19" fmla="*/ 0 h 232"/>
                <a:gd name="T20" fmla="*/ 0 w 2659"/>
                <a:gd name="T21" fmla="*/ 0 h 232"/>
                <a:gd name="T22" fmla="*/ 0 w 2659"/>
                <a:gd name="T23" fmla="*/ 0 h 232"/>
                <a:gd name="T24" fmla="*/ 0 w 2659"/>
                <a:gd name="T25" fmla="*/ 0 h 232"/>
                <a:gd name="T26" fmla="*/ 0 w 2659"/>
                <a:gd name="T27" fmla="*/ 0 h 232"/>
                <a:gd name="T28" fmla="*/ 0 w 2659"/>
                <a:gd name="T29" fmla="*/ 0 h 232"/>
                <a:gd name="T30" fmla="*/ 0 w 2659"/>
                <a:gd name="T31" fmla="*/ 0 h 232"/>
                <a:gd name="T32" fmla="*/ 0 w 2659"/>
                <a:gd name="T33" fmla="*/ 0 h 232"/>
                <a:gd name="T34" fmla="*/ 0 w 2659"/>
                <a:gd name="T35" fmla="*/ 0 h 232"/>
                <a:gd name="T36" fmla="*/ 0 w 2659"/>
                <a:gd name="T37" fmla="*/ 0 h 232"/>
                <a:gd name="T38" fmla="*/ 0 w 2659"/>
                <a:gd name="T39" fmla="*/ 0 h 232"/>
                <a:gd name="T40" fmla="*/ 0 w 2659"/>
                <a:gd name="T41" fmla="*/ 0 h 232"/>
                <a:gd name="T42" fmla="*/ 0 w 2659"/>
                <a:gd name="T43" fmla="*/ 0 h 232"/>
                <a:gd name="T44" fmla="*/ 0 w 2659"/>
                <a:gd name="T45" fmla="*/ 0 h 232"/>
                <a:gd name="T46" fmla="*/ 0 w 2659"/>
                <a:gd name="T47" fmla="*/ 0 h 232"/>
                <a:gd name="T48" fmla="*/ 0 w 2659"/>
                <a:gd name="T49" fmla="*/ 0 h 232"/>
                <a:gd name="T50" fmla="*/ 0 w 2659"/>
                <a:gd name="T51" fmla="*/ 0 h 232"/>
                <a:gd name="T52" fmla="*/ 0 w 2659"/>
                <a:gd name="T53" fmla="*/ 0 h 232"/>
                <a:gd name="T54" fmla="*/ 0 w 2659"/>
                <a:gd name="T55" fmla="*/ 0 h 232"/>
                <a:gd name="T56" fmla="*/ 0 w 2659"/>
                <a:gd name="T57" fmla="*/ 0 h 232"/>
                <a:gd name="T58" fmla="*/ 0 w 2659"/>
                <a:gd name="T59" fmla="*/ 0 h 232"/>
                <a:gd name="T60" fmla="*/ 0 w 2659"/>
                <a:gd name="T61" fmla="*/ 0 h 232"/>
                <a:gd name="T62" fmla="*/ 0 w 2659"/>
                <a:gd name="T63" fmla="*/ 0 h 232"/>
                <a:gd name="T64" fmla="*/ 0 w 2659"/>
                <a:gd name="T65" fmla="*/ 0 h 232"/>
                <a:gd name="T66" fmla="*/ 0 w 2659"/>
                <a:gd name="T67" fmla="*/ 0 h 232"/>
                <a:gd name="T68" fmla="*/ 0 w 2659"/>
                <a:gd name="T69" fmla="*/ 0 h 232"/>
                <a:gd name="T70" fmla="*/ 0 w 2659"/>
                <a:gd name="T71" fmla="*/ 0 h 232"/>
                <a:gd name="T72" fmla="*/ 0 w 2659"/>
                <a:gd name="T73" fmla="*/ 0 h 232"/>
                <a:gd name="T74" fmla="*/ 0 w 2659"/>
                <a:gd name="T75" fmla="*/ 0 h 232"/>
                <a:gd name="T76" fmla="*/ 0 w 2659"/>
                <a:gd name="T77" fmla="*/ 0 h 232"/>
                <a:gd name="T78" fmla="*/ 0 w 2659"/>
                <a:gd name="T79" fmla="*/ 0 h 232"/>
                <a:gd name="T80" fmla="*/ 0 w 2659"/>
                <a:gd name="T81" fmla="*/ 0 h 232"/>
                <a:gd name="T82" fmla="*/ 0 w 2659"/>
                <a:gd name="T83" fmla="*/ 0 h 232"/>
                <a:gd name="T84" fmla="*/ 0 w 2659"/>
                <a:gd name="T85" fmla="*/ 0 h 2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659" h="232">
                  <a:moveTo>
                    <a:pt x="2659" y="12"/>
                  </a:moveTo>
                  <a:lnTo>
                    <a:pt x="2635" y="21"/>
                  </a:lnTo>
                  <a:lnTo>
                    <a:pt x="2609" y="29"/>
                  </a:lnTo>
                  <a:lnTo>
                    <a:pt x="2584" y="37"/>
                  </a:lnTo>
                  <a:lnTo>
                    <a:pt x="2557" y="43"/>
                  </a:lnTo>
                  <a:lnTo>
                    <a:pt x="2530" y="49"/>
                  </a:lnTo>
                  <a:lnTo>
                    <a:pt x="2502" y="54"/>
                  </a:lnTo>
                  <a:lnTo>
                    <a:pt x="2474" y="59"/>
                  </a:lnTo>
                  <a:lnTo>
                    <a:pt x="2446" y="63"/>
                  </a:lnTo>
                  <a:lnTo>
                    <a:pt x="2388" y="71"/>
                  </a:lnTo>
                  <a:lnTo>
                    <a:pt x="2330" y="78"/>
                  </a:lnTo>
                  <a:lnTo>
                    <a:pt x="2272" y="84"/>
                  </a:lnTo>
                  <a:lnTo>
                    <a:pt x="2215" y="91"/>
                  </a:lnTo>
                  <a:lnTo>
                    <a:pt x="2147" y="104"/>
                  </a:lnTo>
                  <a:lnTo>
                    <a:pt x="2080" y="115"/>
                  </a:lnTo>
                  <a:lnTo>
                    <a:pt x="2013" y="125"/>
                  </a:lnTo>
                  <a:lnTo>
                    <a:pt x="1946" y="134"/>
                  </a:lnTo>
                  <a:lnTo>
                    <a:pt x="1879" y="142"/>
                  </a:lnTo>
                  <a:lnTo>
                    <a:pt x="1812" y="150"/>
                  </a:lnTo>
                  <a:lnTo>
                    <a:pt x="1744" y="157"/>
                  </a:lnTo>
                  <a:lnTo>
                    <a:pt x="1678" y="163"/>
                  </a:lnTo>
                  <a:lnTo>
                    <a:pt x="1610" y="169"/>
                  </a:lnTo>
                  <a:lnTo>
                    <a:pt x="1543" y="174"/>
                  </a:lnTo>
                  <a:lnTo>
                    <a:pt x="1475" y="178"/>
                  </a:lnTo>
                  <a:lnTo>
                    <a:pt x="1408" y="182"/>
                  </a:lnTo>
                  <a:lnTo>
                    <a:pt x="1274" y="189"/>
                  </a:lnTo>
                  <a:lnTo>
                    <a:pt x="1139" y="195"/>
                  </a:lnTo>
                  <a:lnTo>
                    <a:pt x="1003" y="199"/>
                  </a:lnTo>
                  <a:lnTo>
                    <a:pt x="867" y="203"/>
                  </a:lnTo>
                  <a:lnTo>
                    <a:pt x="731" y="206"/>
                  </a:lnTo>
                  <a:lnTo>
                    <a:pt x="594" y="210"/>
                  </a:lnTo>
                  <a:lnTo>
                    <a:pt x="457" y="213"/>
                  </a:lnTo>
                  <a:lnTo>
                    <a:pt x="319" y="218"/>
                  </a:lnTo>
                  <a:lnTo>
                    <a:pt x="181" y="225"/>
                  </a:lnTo>
                  <a:lnTo>
                    <a:pt x="41" y="232"/>
                  </a:lnTo>
                  <a:lnTo>
                    <a:pt x="40" y="225"/>
                  </a:lnTo>
                  <a:lnTo>
                    <a:pt x="38" y="217"/>
                  </a:lnTo>
                  <a:lnTo>
                    <a:pt x="36" y="210"/>
                  </a:lnTo>
                  <a:lnTo>
                    <a:pt x="32" y="204"/>
                  </a:lnTo>
                  <a:lnTo>
                    <a:pt x="25" y="191"/>
                  </a:lnTo>
                  <a:lnTo>
                    <a:pt x="17" y="179"/>
                  </a:lnTo>
                  <a:lnTo>
                    <a:pt x="10" y="166"/>
                  </a:lnTo>
                  <a:lnTo>
                    <a:pt x="4" y="152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0" y="129"/>
                  </a:lnTo>
                  <a:lnTo>
                    <a:pt x="1" y="120"/>
                  </a:lnTo>
                  <a:lnTo>
                    <a:pt x="95" y="130"/>
                  </a:lnTo>
                  <a:lnTo>
                    <a:pt x="189" y="139"/>
                  </a:lnTo>
                  <a:lnTo>
                    <a:pt x="285" y="145"/>
                  </a:lnTo>
                  <a:lnTo>
                    <a:pt x="380" y="150"/>
                  </a:lnTo>
                  <a:lnTo>
                    <a:pt x="477" y="154"/>
                  </a:lnTo>
                  <a:lnTo>
                    <a:pt x="574" y="155"/>
                  </a:lnTo>
                  <a:lnTo>
                    <a:pt x="671" y="155"/>
                  </a:lnTo>
                  <a:lnTo>
                    <a:pt x="768" y="154"/>
                  </a:lnTo>
                  <a:lnTo>
                    <a:pt x="865" y="151"/>
                  </a:lnTo>
                  <a:lnTo>
                    <a:pt x="962" y="146"/>
                  </a:lnTo>
                  <a:lnTo>
                    <a:pt x="1058" y="141"/>
                  </a:lnTo>
                  <a:lnTo>
                    <a:pt x="1153" y="133"/>
                  </a:lnTo>
                  <a:lnTo>
                    <a:pt x="1248" y="125"/>
                  </a:lnTo>
                  <a:lnTo>
                    <a:pt x="1342" y="115"/>
                  </a:lnTo>
                  <a:lnTo>
                    <a:pt x="1435" y="104"/>
                  </a:lnTo>
                  <a:lnTo>
                    <a:pt x="1526" y="91"/>
                  </a:lnTo>
                  <a:lnTo>
                    <a:pt x="1583" y="86"/>
                  </a:lnTo>
                  <a:lnTo>
                    <a:pt x="1642" y="82"/>
                  </a:lnTo>
                  <a:lnTo>
                    <a:pt x="1701" y="79"/>
                  </a:lnTo>
                  <a:lnTo>
                    <a:pt x="1761" y="75"/>
                  </a:lnTo>
                  <a:lnTo>
                    <a:pt x="1822" y="72"/>
                  </a:lnTo>
                  <a:lnTo>
                    <a:pt x="1883" y="69"/>
                  </a:lnTo>
                  <a:lnTo>
                    <a:pt x="1945" y="66"/>
                  </a:lnTo>
                  <a:lnTo>
                    <a:pt x="2007" y="62"/>
                  </a:lnTo>
                  <a:lnTo>
                    <a:pt x="2069" y="58"/>
                  </a:lnTo>
                  <a:lnTo>
                    <a:pt x="2131" y="53"/>
                  </a:lnTo>
                  <a:lnTo>
                    <a:pt x="2193" y="47"/>
                  </a:lnTo>
                  <a:lnTo>
                    <a:pt x="2254" y="40"/>
                  </a:lnTo>
                  <a:lnTo>
                    <a:pt x="2315" y="32"/>
                  </a:lnTo>
                  <a:lnTo>
                    <a:pt x="2374" y="23"/>
                  </a:lnTo>
                  <a:lnTo>
                    <a:pt x="2434" y="12"/>
                  </a:lnTo>
                  <a:lnTo>
                    <a:pt x="2491" y="0"/>
                  </a:lnTo>
                  <a:lnTo>
                    <a:pt x="2512" y="1"/>
                  </a:lnTo>
                  <a:lnTo>
                    <a:pt x="2533" y="1"/>
                  </a:lnTo>
                  <a:lnTo>
                    <a:pt x="2556" y="1"/>
                  </a:lnTo>
                  <a:lnTo>
                    <a:pt x="2577" y="1"/>
                  </a:lnTo>
                  <a:lnTo>
                    <a:pt x="2598" y="2"/>
                  </a:lnTo>
                  <a:lnTo>
                    <a:pt x="2619" y="4"/>
                  </a:lnTo>
                  <a:lnTo>
                    <a:pt x="2639" y="7"/>
                  </a:lnTo>
                  <a:lnTo>
                    <a:pt x="2659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83" name="Freeform 44"/>
            <p:cNvSpPr>
              <a:spLocks/>
            </p:cNvSpPr>
            <p:nvPr/>
          </p:nvSpPr>
          <p:spPr bwMode="auto">
            <a:xfrm>
              <a:off x="3540" y="1955"/>
              <a:ext cx="771" cy="1811"/>
            </a:xfrm>
            <a:custGeom>
              <a:avLst/>
              <a:gdLst>
                <a:gd name="T0" fmla="*/ 0 w 4161"/>
                <a:gd name="T1" fmla="*/ 0 h 9778"/>
                <a:gd name="T2" fmla="*/ 0 w 4161"/>
                <a:gd name="T3" fmla="*/ 0 h 9778"/>
                <a:gd name="T4" fmla="*/ 0 w 4161"/>
                <a:gd name="T5" fmla="*/ 0 h 9778"/>
                <a:gd name="T6" fmla="*/ 0 w 4161"/>
                <a:gd name="T7" fmla="*/ 0 h 9778"/>
                <a:gd name="T8" fmla="*/ 0 w 4161"/>
                <a:gd name="T9" fmla="*/ 0 h 9778"/>
                <a:gd name="T10" fmla="*/ 0 w 4161"/>
                <a:gd name="T11" fmla="*/ 0 h 9778"/>
                <a:gd name="T12" fmla="*/ 0 w 4161"/>
                <a:gd name="T13" fmla="*/ 0 h 9778"/>
                <a:gd name="T14" fmla="*/ 0 w 4161"/>
                <a:gd name="T15" fmla="*/ 0 h 9778"/>
                <a:gd name="T16" fmla="*/ 0 w 4161"/>
                <a:gd name="T17" fmla="*/ 0 h 9778"/>
                <a:gd name="T18" fmla="*/ 0 w 4161"/>
                <a:gd name="T19" fmla="*/ 0 h 9778"/>
                <a:gd name="T20" fmla="*/ 0 w 4161"/>
                <a:gd name="T21" fmla="*/ 0 h 9778"/>
                <a:gd name="T22" fmla="*/ 0 w 4161"/>
                <a:gd name="T23" fmla="*/ 0 h 9778"/>
                <a:gd name="T24" fmla="*/ 0 w 4161"/>
                <a:gd name="T25" fmla="*/ 0 h 9778"/>
                <a:gd name="T26" fmla="*/ 0 w 4161"/>
                <a:gd name="T27" fmla="*/ 0 h 9778"/>
                <a:gd name="T28" fmla="*/ 0 w 4161"/>
                <a:gd name="T29" fmla="*/ 0 h 9778"/>
                <a:gd name="T30" fmla="*/ 0 w 4161"/>
                <a:gd name="T31" fmla="*/ 0 h 9778"/>
                <a:gd name="T32" fmla="*/ 0 w 4161"/>
                <a:gd name="T33" fmla="*/ 0 h 9778"/>
                <a:gd name="T34" fmla="*/ 0 w 4161"/>
                <a:gd name="T35" fmla="*/ 0 h 9778"/>
                <a:gd name="T36" fmla="*/ 0 w 4161"/>
                <a:gd name="T37" fmla="*/ 0 h 9778"/>
                <a:gd name="T38" fmla="*/ 0 w 4161"/>
                <a:gd name="T39" fmla="*/ 0 h 9778"/>
                <a:gd name="T40" fmla="*/ 0 w 4161"/>
                <a:gd name="T41" fmla="*/ 0 h 9778"/>
                <a:gd name="T42" fmla="*/ 0 w 4161"/>
                <a:gd name="T43" fmla="*/ 0 h 9778"/>
                <a:gd name="T44" fmla="*/ 0 w 4161"/>
                <a:gd name="T45" fmla="*/ 0 h 9778"/>
                <a:gd name="T46" fmla="*/ 0 w 4161"/>
                <a:gd name="T47" fmla="*/ 0 h 9778"/>
                <a:gd name="T48" fmla="*/ 0 w 4161"/>
                <a:gd name="T49" fmla="*/ 0 h 9778"/>
                <a:gd name="T50" fmla="*/ 0 w 4161"/>
                <a:gd name="T51" fmla="*/ 0 h 9778"/>
                <a:gd name="T52" fmla="*/ 0 w 4161"/>
                <a:gd name="T53" fmla="*/ 0 h 9778"/>
                <a:gd name="T54" fmla="*/ 0 w 4161"/>
                <a:gd name="T55" fmla="*/ 0 h 9778"/>
                <a:gd name="T56" fmla="*/ 0 w 4161"/>
                <a:gd name="T57" fmla="*/ 0 h 9778"/>
                <a:gd name="T58" fmla="*/ 0 w 4161"/>
                <a:gd name="T59" fmla="*/ 0 h 9778"/>
                <a:gd name="T60" fmla="*/ 0 w 4161"/>
                <a:gd name="T61" fmla="*/ 0 h 9778"/>
                <a:gd name="T62" fmla="*/ 0 w 4161"/>
                <a:gd name="T63" fmla="*/ 0 h 9778"/>
                <a:gd name="T64" fmla="*/ 0 w 4161"/>
                <a:gd name="T65" fmla="*/ 0 h 9778"/>
                <a:gd name="T66" fmla="*/ 0 w 4161"/>
                <a:gd name="T67" fmla="*/ 0 h 9778"/>
                <a:gd name="T68" fmla="*/ 0 w 4161"/>
                <a:gd name="T69" fmla="*/ 0 h 9778"/>
                <a:gd name="T70" fmla="*/ 0 w 4161"/>
                <a:gd name="T71" fmla="*/ 0 h 9778"/>
                <a:gd name="T72" fmla="*/ 0 w 4161"/>
                <a:gd name="T73" fmla="*/ 0 h 9778"/>
                <a:gd name="T74" fmla="*/ 0 w 4161"/>
                <a:gd name="T75" fmla="*/ 0 h 9778"/>
                <a:gd name="T76" fmla="*/ 0 w 4161"/>
                <a:gd name="T77" fmla="*/ 0 h 9778"/>
                <a:gd name="T78" fmla="*/ 0 w 4161"/>
                <a:gd name="T79" fmla="*/ 0 h 9778"/>
                <a:gd name="T80" fmla="*/ 0 w 4161"/>
                <a:gd name="T81" fmla="*/ 0 h 9778"/>
                <a:gd name="T82" fmla="*/ 0 w 4161"/>
                <a:gd name="T83" fmla="*/ 0 h 9778"/>
                <a:gd name="T84" fmla="*/ 0 w 4161"/>
                <a:gd name="T85" fmla="*/ 0 h 9778"/>
                <a:gd name="T86" fmla="*/ 0 w 4161"/>
                <a:gd name="T87" fmla="*/ 0 h 9778"/>
                <a:gd name="T88" fmla="*/ 0 w 4161"/>
                <a:gd name="T89" fmla="*/ 0 h 9778"/>
                <a:gd name="T90" fmla="*/ 0 w 4161"/>
                <a:gd name="T91" fmla="*/ 0 h 9778"/>
                <a:gd name="T92" fmla="*/ 0 w 4161"/>
                <a:gd name="T93" fmla="*/ 0 h 9778"/>
                <a:gd name="T94" fmla="*/ 0 w 4161"/>
                <a:gd name="T95" fmla="*/ 0 h 9778"/>
                <a:gd name="T96" fmla="*/ 0 w 4161"/>
                <a:gd name="T97" fmla="*/ 0 h 9778"/>
                <a:gd name="T98" fmla="*/ 0 w 4161"/>
                <a:gd name="T99" fmla="*/ 0 h 9778"/>
                <a:gd name="T100" fmla="*/ 0 w 4161"/>
                <a:gd name="T101" fmla="*/ 0 h 9778"/>
                <a:gd name="T102" fmla="*/ 0 w 4161"/>
                <a:gd name="T103" fmla="*/ 0 h 9778"/>
                <a:gd name="T104" fmla="*/ 0 w 4161"/>
                <a:gd name="T105" fmla="*/ 0 h 9778"/>
                <a:gd name="T106" fmla="*/ 0 w 4161"/>
                <a:gd name="T107" fmla="*/ 0 h 9778"/>
                <a:gd name="T108" fmla="*/ 0 w 4161"/>
                <a:gd name="T109" fmla="*/ 0 h 9778"/>
                <a:gd name="T110" fmla="*/ 0 w 4161"/>
                <a:gd name="T111" fmla="*/ 0 h 9778"/>
                <a:gd name="T112" fmla="*/ 0 w 4161"/>
                <a:gd name="T113" fmla="*/ 0 h 9778"/>
                <a:gd name="T114" fmla="*/ 0 w 4161"/>
                <a:gd name="T115" fmla="*/ 0 h 9778"/>
                <a:gd name="T116" fmla="*/ 0 w 4161"/>
                <a:gd name="T117" fmla="*/ 0 h 9778"/>
                <a:gd name="T118" fmla="*/ 0 w 4161"/>
                <a:gd name="T119" fmla="*/ 0 h 977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161" h="9778">
                  <a:moveTo>
                    <a:pt x="4161" y="0"/>
                  </a:moveTo>
                  <a:lnTo>
                    <a:pt x="4152" y="44"/>
                  </a:lnTo>
                  <a:lnTo>
                    <a:pt x="4142" y="87"/>
                  </a:lnTo>
                  <a:lnTo>
                    <a:pt x="4135" y="131"/>
                  </a:lnTo>
                  <a:lnTo>
                    <a:pt x="4128" y="175"/>
                  </a:lnTo>
                  <a:lnTo>
                    <a:pt x="4122" y="219"/>
                  </a:lnTo>
                  <a:lnTo>
                    <a:pt x="4116" y="264"/>
                  </a:lnTo>
                  <a:lnTo>
                    <a:pt x="4111" y="309"/>
                  </a:lnTo>
                  <a:lnTo>
                    <a:pt x="4107" y="354"/>
                  </a:lnTo>
                  <a:lnTo>
                    <a:pt x="4100" y="445"/>
                  </a:lnTo>
                  <a:lnTo>
                    <a:pt x="4095" y="538"/>
                  </a:lnTo>
                  <a:lnTo>
                    <a:pt x="4091" y="629"/>
                  </a:lnTo>
                  <a:lnTo>
                    <a:pt x="4089" y="723"/>
                  </a:lnTo>
                  <a:lnTo>
                    <a:pt x="4087" y="816"/>
                  </a:lnTo>
                  <a:lnTo>
                    <a:pt x="4086" y="910"/>
                  </a:lnTo>
                  <a:lnTo>
                    <a:pt x="4085" y="1002"/>
                  </a:lnTo>
                  <a:lnTo>
                    <a:pt x="4083" y="1096"/>
                  </a:lnTo>
                  <a:lnTo>
                    <a:pt x="4081" y="1189"/>
                  </a:lnTo>
                  <a:lnTo>
                    <a:pt x="4078" y="1281"/>
                  </a:lnTo>
                  <a:lnTo>
                    <a:pt x="4074" y="1372"/>
                  </a:lnTo>
                  <a:lnTo>
                    <a:pt x="4068" y="1463"/>
                  </a:lnTo>
                  <a:lnTo>
                    <a:pt x="4088" y="2672"/>
                  </a:lnTo>
                  <a:lnTo>
                    <a:pt x="4064" y="4339"/>
                  </a:lnTo>
                  <a:lnTo>
                    <a:pt x="4065" y="4501"/>
                  </a:lnTo>
                  <a:lnTo>
                    <a:pt x="4065" y="4661"/>
                  </a:lnTo>
                  <a:lnTo>
                    <a:pt x="4065" y="4819"/>
                  </a:lnTo>
                  <a:lnTo>
                    <a:pt x="4064" y="4976"/>
                  </a:lnTo>
                  <a:lnTo>
                    <a:pt x="4063" y="5131"/>
                  </a:lnTo>
                  <a:lnTo>
                    <a:pt x="4062" y="5285"/>
                  </a:lnTo>
                  <a:lnTo>
                    <a:pt x="4060" y="5438"/>
                  </a:lnTo>
                  <a:lnTo>
                    <a:pt x="4059" y="5591"/>
                  </a:lnTo>
                  <a:lnTo>
                    <a:pt x="4058" y="5742"/>
                  </a:lnTo>
                  <a:lnTo>
                    <a:pt x="4057" y="5894"/>
                  </a:lnTo>
                  <a:lnTo>
                    <a:pt x="4056" y="6046"/>
                  </a:lnTo>
                  <a:lnTo>
                    <a:pt x="4055" y="6199"/>
                  </a:lnTo>
                  <a:lnTo>
                    <a:pt x="4055" y="6352"/>
                  </a:lnTo>
                  <a:lnTo>
                    <a:pt x="4055" y="6506"/>
                  </a:lnTo>
                  <a:lnTo>
                    <a:pt x="4055" y="6661"/>
                  </a:lnTo>
                  <a:lnTo>
                    <a:pt x="4057" y="6818"/>
                  </a:lnTo>
                  <a:lnTo>
                    <a:pt x="4041" y="9274"/>
                  </a:lnTo>
                  <a:lnTo>
                    <a:pt x="4064" y="9771"/>
                  </a:lnTo>
                  <a:lnTo>
                    <a:pt x="3948" y="9772"/>
                  </a:lnTo>
                  <a:lnTo>
                    <a:pt x="3831" y="9773"/>
                  </a:lnTo>
                  <a:lnTo>
                    <a:pt x="3713" y="9773"/>
                  </a:lnTo>
                  <a:lnTo>
                    <a:pt x="3595" y="9773"/>
                  </a:lnTo>
                  <a:lnTo>
                    <a:pt x="3478" y="9772"/>
                  </a:lnTo>
                  <a:lnTo>
                    <a:pt x="3360" y="9770"/>
                  </a:lnTo>
                  <a:lnTo>
                    <a:pt x="3242" y="9768"/>
                  </a:lnTo>
                  <a:lnTo>
                    <a:pt x="3123" y="9766"/>
                  </a:lnTo>
                  <a:lnTo>
                    <a:pt x="3005" y="9763"/>
                  </a:lnTo>
                  <a:lnTo>
                    <a:pt x="2886" y="9760"/>
                  </a:lnTo>
                  <a:lnTo>
                    <a:pt x="2768" y="9757"/>
                  </a:lnTo>
                  <a:lnTo>
                    <a:pt x="2649" y="9754"/>
                  </a:lnTo>
                  <a:lnTo>
                    <a:pt x="2531" y="9751"/>
                  </a:lnTo>
                  <a:lnTo>
                    <a:pt x="2414" y="9748"/>
                  </a:lnTo>
                  <a:lnTo>
                    <a:pt x="2297" y="9744"/>
                  </a:lnTo>
                  <a:lnTo>
                    <a:pt x="2179" y="9742"/>
                  </a:lnTo>
                  <a:lnTo>
                    <a:pt x="2058" y="9740"/>
                  </a:lnTo>
                  <a:lnTo>
                    <a:pt x="1938" y="9739"/>
                  </a:lnTo>
                  <a:lnTo>
                    <a:pt x="1817" y="9738"/>
                  </a:lnTo>
                  <a:lnTo>
                    <a:pt x="1697" y="9737"/>
                  </a:lnTo>
                  <a:lnTo>
                    <a:pt x="1576" y="9736"/>
                  </a:lnTo>
                  <a:lnTo>
                    <a:pt x="1458" y="9736"/>
                  </a:lnTo>
                  <a:lnTo>
                    <a:pt x="1338" y="9736"/>
                  </a:lnTo>
                  <a:lnTo>
                    <a:pt x="1219" y="9737"/>
                  </a:lnTo>
                  <a:lnTo>
                    <a:pt x="1100" y="9739"/>
                  </a:lnTo>
                  <a:lnTo>
                    <a:pt x="981" y="9741"/>
                  </a:lnTo>
                  <a:lnTo>
                    <a:pt x="863" y="9745"/>
                  </a:lnTo>
                  <a:lnTo>
                    <a:pt x="746" y="9750"/>
                  </a:lnTo>
                  <a:lnTo>
                    <a:pt x="629" y="9755"/>
                  </a:lnTo>
                  <a:lnTo>
                    <a:pt x="512" y="9762"/>
                  </a:lnTo>
                  <a:lnTo>
                    <a:pt x="397" y="9770"/>
                  </a:lnTo>
                  <a:lnTo>
                    <a:pt x="282" y="9778"/>
                  </a:lnTo>
                  <a:lnTo>
                    <a:pt x="286" y="9675"/>
                  </a:lnTo>
                  <a:lnTo>
                    <a:pt x="290" y="9570"/>
                  </a:lnTo>
                  <a:lnTo>
                    <a:pt x="292" y="9466"/>
                  </a:lnTo>
                  <a:lnTo>
                    <a:pt x="294" y="9361"/>
                  </a:lnTo>
                  <a:lnTo>
                    <a:pt x="296" y="9257"/>
                  </a:lnTo>
                  <a:lnTo>
                    <a:pt x="297" y="9151"/>
                  </a:lnTo>
                  <a:lnTo>
                    <a:pt x="298" y="9046"/>
                  </a:lnTo>
                  <a:lnTo>
                    <a:pt x="298" y="8941"/>
                  </a:lnTo>
                  <a:lnTo>
                    <a:pt x="298" y="8835"/>
                  </a:lnTo>
                  <a:lnTo>
                    <a:pt x="297" y="8730"/>
                  </a:lnTo>
                  <a:lnTo>
                    <a:pt x="296" y="8624"/>
                  </a:lnTo>
                  <a:lnTo>
                    <a:pt x="295" y="8520"/>
                  </a:lnTo>
                  <a:lnTo>
                    <a:pt x="294" y="8415"/>
                  </a:lnTo>
                  <a:lnTo>
                    <a:pt x="293" y="8309"/>
                  </a:lnTo>
                  <a:lnTo>
                    <a:pt x="291" y="8204"/>
                  </a:lnTo>
                  <a:lnTo>
                    <a:pt x="290" y="8100"/>
                  </a:lnTo>
                  <a:lnTo>
                    <a:pt x="278" y="6878"/>
                  </a:lnTo>
                  <a:lnTo>
                    <a:pt x="241" y="5308"/>
                  </a:lnTo>
                  <a:lnTo>
                    <a:pt x="235" y="5186"/>
                  </a:lnTo>
                  <a:lnTo>
                    <a:pt x="230" y="5064"/>
                  </a:lnTo>
                  <a:lnTo>
                    <a:pt x="224" y="4943"/>
                  </a:lnTo>
                  <a:lnTo>
                    <a:pt x="218" y="4822"/>
                  </a:lnTo>
                  <a:lnTo>
                    <a:pt x="212" y="4700"/>
                  </a:lnTo>
                  <a:lnTo>
                    <a:pt x="207" y="4579"/>
                  </a:lnTo>
                  <a:lnTo>
                    <a:pt x="200" y="4458"/>
                  </a:lnTo>
                  <a:lnTo>
                    <a:pt x="194" y="4336"/>
                  </a:lnTo>
                  <a:lnTo>
                    <a:pt x="187" y="4216"/>
                  </a:lnTo>
                  <a:lnTo>
                    <a:pt x="180" y="4095"/>
                  </a:lnTo>
                  <a:lnTo>
                    <a:pt x="173" y="3973"/>
                  </a:lnTo>
                  <a:lnTo>
                    <a:pt x="165" y="3852"/>
                  </a:lnTo>
                  <a:lnTo>
                    <a:pt x="156" y="3730"/>
                  </a:lnTo>
                  <a:lnTo>
                    <a:pt x="147" y="3609"/>
                  </a:lnTo>
                  <a:lnTo>
                    <a:pt x="137" y="3487"/>
                  </a:lnTo>
                  <a:lnTo>
                    <a:pt x="126" y="3366"/>
                  </a:lnTo>
                  <a:lnTo>
                    <a:pt x="126" y="3141"/>
                  </a:lnTo>
                  <a:lnTo>
                    <a:pt x="513" y="3169"/>
                  </a:lnTo>
                  <a:lnTo>
                    <a:pt x="515" y="3283"/>
                  </a:lnTo>
                  <a:lnTo>
                    <a:pt x="518" y="3398"/>
                  </a:lnTo>
                  <a:lnTo>
                    <a:pt x="520" y="3512"/>
                  </a:lnTo>
                  <a:lnTo>
                    <a:pt x="524" y="3626"/>
                  </a:lnTo>
                  <a:lnTo>
                    <a:pt x="527" y="3741"/>
                  </a:lnTo>
                  <a:lnTo>
                    <a:pt x="531" y="3855"/>
                  </a:lnTo>
                  <a:lnTo>
                    <a:pt x="535" y="3968"/>
                  </a:lnTo>
                  <a:lnTo>
                    <a:pt x="539" y="4082"/>
                  </a:lnTo>
                  <a:lnTo>
                    <a:pt x="543" y="4196"/>
                  </a:lnTo>
                  <a:lnTo>
                    <a:pt x="547" y="4310"/>
                  </a:lnTo>
                  <a:lnTo>
                    <a:pt x="551" y="4424"/>
                  </a:lnTo>
                  <a:lnTo>
                    <a:pt x="554" y="4537"/>
                  </a:lnTo>
                  <a:lnTo>
                    <a:pt x="556" y="4650"/>
                  </a:lnTo>
                  <a:lnTo>
                    <a:pt x="558" y="4763"/>
                  </a:lnTo>
                  <a:lnTo>
                    <a:pt x="558" y="4876"/>
                  </a:lnTo>
                  <a:lnTo>
                    <a:pt x="558" y="4988"/>
                  </a:lnTo>
                  <a:lnTo>
                    <a:pt x="556" y="5028"/>
                  </a:lnTo>
                  <a:lnTo>
                    <a:pt x="554" y="5070"/>
                  </a:lnTo>
                  <a:lnTo>
                    <a:pt x="553" y="5114"/>
                  </a:lnTo>
                  <a:lnTo>
                    <a:pt x="552" y="5158"/>
                  </a:lnTo>
                  <a:lnTo>
                    <a:pt x="551" y="5203"/>
                  </a:lnTo>
                  <a:lnTo>
                    <a:pt x="551" y="5249"/>
                  </a:lnTo>
                  <a:lnTo>
                    <a:pt x="552" y="5295"/>
                  </a:lnTo>
                  <a:lnTo>
                    <a:pt x="553" y="5342"/>
                  </a:lnTo>
                  <a:lnTo>
                    <a:pt x="554" y="5389"/>
                  </a:lnTo>
                  <a:lnTo>
                    <a:pt x="557" y="5436"/>
                  </a:lnTo>
                  <a:lnTo>
                    <a:pt x="559" y="5483"/>
                  </a:lnTo>
                  <a:lnTo>
                    <a:pt x="563" y="5529"/>
                  </a:lnTo>
                  <a:lnTo>
                    <a:pt x="568" y="5576"/>
                  </a:lnTo>
                  <a:lnTo>
                    <a:pt x="573" y="5621"/>
                  </a:lnTo>
                  <a:lnTo>
                    <a:pt x="579" y="5665"/>
                  </a:lnTo>
                  <a:lnTo>
                    <a:pt x="586" y="5709"/>
                  </a:lnTo>
                  <a:lnTo>
                    <a:pt x="596" y="5715"/>
                  </a:lnTo>
                  <a:lnTo>
                    <a:pt x="611" y="5719"/>
                  </a:lnTo>
                  <a:lnTo>
                    <a:pt x="631" y="5724"/>
                  </a:lnTo>
                  <a:lnTo>
                    <a:pt x="656" y="5727"/>
                  </a:lnTo>
                  <a:lnTo>
                    <a:pt x="685" y="5731"/>
                  </a:lnTo>
                  <a:lnTo>
                    <a:pt x="718" y="5733"/>
                  </a:lnTo>
                  <a:lnTo>
                    <a:pt x="755" y="5735"/>
                  </a:lnTo>
                  <a:lnTo>
                    <a:pt x="797" y="5737"/>
                  </a:lnTo>
                  <a:lnTo>
                    <a:pt x="887" y="5739"/>
                  </a:lnTo>
                  <a:lnTo>
                    <a:pt x="988" y="5740"/>
                  </a:lnTo>
                  <a:lnTo>
                    <a:pt x="1098" y="5740"/>
                  </a:lnTo>
                  <a:lnTo>
                    <a:pt x="1214" y="5739"/>
                  </a:lnTo>
                  <a:lnTo>
                    <a:pt x="1334" y="5738"/>
                  </a:lnTo>
                  <a:lnTo>
                    <a:pt x="1454" y="5736"/>
                  </a:lnTo>
                  <a:lnTo>
                    <a:pt x="1574" y="5735"/>
                  </a:lnTo>
                  <a:lnTo>
                    <a:pt x="1691" y="5735"/>
                  </a:lnTo>
                  <a:lnTo>
                    <a:pt x="1802" y="5735"/>
                  </a:lnTo>
                  <a:lnTo>
                    <a:pt x="1905" y="5737"/>
                  </a:lnTo>
                  <a:lnTo>
                    <a:pt x="1953" y="5738"/>
                  </a:lnTo>
                  <a:lnTo>
                    <a:pt x="1999" y="5740"/>
                  </a:lnTo>
                  <a:lnTo>
                    <a:pt x="2041" y="5742"/>
                  </a:lnTo>
                  <a:lnTo>
                    <a:pt x="2079" y="5745"/>
                  </a:lnTo>
                  <a:lnTo>
                    <a:pt x="2164" y="5747"/>
                  </a:lnTo>
                  <a:lnTo>
                    <a:pt x="2260" y="5749"/>
                  </a:lnTo>
                  <a:lnTo>
                    <a:pt x="2369" y="5751"/>
                  </a:lnTo>
                  <a:lnTo>
                    <a:pt x="2485" y="5753"/>
                  </a:lnTo>
                  <a:lnTo>
                    <a:pt x="2608" y="5755"/>
                  </a:lnTo>
                  <a:lnTo>
                    <a:pt x="2734" y="5757"/>
                  </a:lnTo>
                  <a:lnTo>
                    <a:pt x="2862" y="5758"/>
                  </a:lnTo>
                  <a:lnTo>
                    <a:pt x="2989" y="5760"/>
                  </a:lnTo>
                  <a:lnTo>
                    <a:pt x="3113" y="5762"/>
                  </a:lnTo>
                  <a:lnTo>
                    <a:pt x="3231" y="5763"/>
                  </a:lnTo>
                  <a:lnTo>
                    <a:pt x="3342" y="5765"/>
                  </a:lnTo>
                  <a:lnTo>
                    <a:pt x="3442" y="5766"/>
                  </a:lnTo>
                  <a:lnTo>
                    <a:pt x="3531" y="5768"/>
                  </a:lnTo>
                  <a:lnTo>
                    <a:pt x="3604" y="5770"/>
                  </a:lnTo>
                  <a:lnTo>
                    <a:pt x="3662" y="5771"/>
                  </a:lnTo>
                  <a:lnTo>
                    <a:pt x="3700" y="5772"/>
                  </a:lnTo>
                  <a:lnTo>
                    <a:pt x="3724" y="5725"/>
                  </a:lnTo>
                  <a:lnTo>
                    <a:pt x="3728" y="5642"/>
                  </a:lnTo>
                  <a:lnTo>
                    <a:pt x="3731" y="5560"/>
                  </a:lnTo>
                  <a:lnTo>
                    <a:pt x="3733" y="5478"/>
                  </a:lnTo>
                  <a:lnTo>
                    <a:pt x="3734" y="5397"/>
                  </a:lnTo>
                  <a:lnTo>
                    <a:pt x="3734" y="5315"/>
                  </a:lnTo>
                  <a:lnTo>
                    <a:pt x="3733" y="5235"/>
                  </a:lnTo>
                  <a:lnTo>
                    <a:pt x="3731" y="5154"/>
                  </a:lnTo>
                  <a:lnTo>
                    <a:pt x="3728" y="5073"/>
                  </a:lnTo>
                  <a:lnTo>
                    <a:pt x="3724" y="4993"/>
                  </a:lnTo>
                  <a:lnTo>
                    <a:pt x="3719" y="4913"/>
                  </a:lnTo>
                  <a:lnTo>
                    <a:pt x="3714" y="4834"/>
                  </a:lnTo>
                  <a:lnTo>
                    <a:pt x="3709" y="4753"/>
                  </a:lnTo>
                  <a:lnTo>
                    <a:pt x="3696" y="4595"/>
                  </a:lnTo>
                  <a:lnTo>
                    <a:pt x="3683" y="4435"/>
                  </a:lnTo>
                  <a:lnTo>
                    <a:pt x="3669" y="4277"/>
                  </a:lnTo>
                  <a:lnTo>
                    <a:pt x="3655" y="4119"/>
                  </a:lnTo>
                  <a:lnTo>
                    <a:pt x="3642" y="3959"/>
                  </a:lnTo>
                  <a:lnTo>
                    <a:pt x="3631" y="3801"/>
                  </a:lnTo>
                  <a:lnTo>
                    <a:pt x="3626" y="3721"/>
                  </a:lnTo>
                  <a:lnTo>
                    <a:pt x="3622" y="3642"/>
                  </a:lnTo>
                  <a:lnTo>
                    <a:pt x="3618" y="3562"/>
                  </a:lnTo>
                  <a:lnTo>
                    <a:pt x="3615" y="3483"/>
                  </a:lnTo>
                  <a:lnTo>
                    <a:pt x="3613" y="3402"/>
                  </a:lnTo>
                  <a:lnTo>
                    <a:pt x="3612" y="3322"/>
                  </a:lnTo>
                  <a:lnTo>
                    <a:pt x="3612" y="3242"/>
                  </a:lnTo>
                  <a:lnTo>
                    <a:pt x="3613" y="3161"/>
                  </a:lnTo>
                  <a:lnTo>
                    <a:pt x="3610" y="3147"/>
                  </a:lnTo>
                  <a:lnTo>
                    <a:pt x="3605" y="3135"/>
                  </a:lnTo>
                  <a:lnTo>
                    <a:pt x="3601" y="3125"/>
                  </a:lnTo>
                  <a:lnTo>
                    <a:pt x="3596" y="3115"/>
                  </a:lnTo>
                  <a:lnTo>
                    <a:pt x="3590" y="3106"/>
                  </a:lnTo>
                  <a:lnTo>
                    <a:pt x="3583" y="3100"/>
                  </a:lnTo>
                  <a:lnTo>
                    <a:pt x="3576" y="3094"/>
                  </a:lnTo>
                  <a:lnTo>
                    <a:pt x="3568" y="3090"/>
                  </a:lnTo>
                  <a:lnTo>
                    <a:pt x="3559" y="3087"/>
                  </a:lnTo>
                  <a:lnTo>
                    <a:pt x="3550" y="3084"/>
                  </a:lnTo>
                  <a:lnTo>
                    <a:pt x="3541" y="3083"/>
                  </a:lnTo>
                  <a:lnTo>
                    <a:pt x="3531" y="3082"/>
                  </a:lnTo>
                  <a:lnTo>
                    <a:pt x="3521" y="3082"/>
                  </a:lnTo>
                  <a:lnTo>
                    <a:pt x="3510" y="3082"/>
                  </a:lnTo>
                  <a:lnTo>
                    <a:pt x="3499" y="3083"/>
                  </a:lnTo>
                  <a:lnTo>
                    <a:pt x="3488" y="3085"/>
                  </a:lnTo>
                  <a:lnTo>
                    <a:pt x="3441" y="3093"/>
                  </a:lnTo>
                  <a:lnTo>
                    <a:pt x="3394" y="3103"/>
                  </a:lnTo>
                  <a:lnTo>
                    <a:pt x="3372" y="3107"/>
                  </a:lnTo>
                  <a:lnTo>
                    <a:pt x="3351" y="3110"/>
                  </a:lnTo>
                  <a:lnTo>
                    <a:pt x="3340" y="3110"/>
                  </a:lnTo>
                  <a:lnTo>
                    <a:pt x="3330" y="3108"/>
                  </a:lnTo>
                  <a:lnTo>
                    <a:pt x="3320" y="3107"/>
                  </a:lnTo>
                  <a:lnTo>
                    <a:pt x="3312" y="3104"/>
                  </a:lnTo>
                  <a:lnTo>
                    <a:pt x="3221" y="3110"/>
                  </a:lnTo>
                  <a:lnTo>
                    <a:pt x="3131" y="3113"/>
                  </a:lnTo>
                  <a:lnTo>
                    <a:pt x="3044" y="3115"/>
                  </a:lnTo>
                  <a:lnTo>
                    <a:pt x="2958" y="3115"/>
                  </a:lnTo>
                  <a:lnTo>
                    <a:pt x="2873" y="3113"/>
                  </a:lnTo>
                  <a:lnTo>
                    <a:pt x="2789" y="3111"/>
                  </a:lnTo>
                  <a:lnTo>
                    <a:pt x="2707" y="3106"/>
                  </a:lnTo>
                  <a:lnTo>
                    <a:pt x="2625" y="3102"/>
                  </a:lnTo>
                  <a:lnTo>
                    <a:pt x="2543" y="3098"/>
                  </a:lnTo>
                  <a:lnTo>
                    <a:pt x="2461" y="3094"/>
                  </a:lnTo>
                  <a:lnTo>
                    <a:pt x="2379" y="3090"/>
                  </a:lnTo>
                  <a:lnTo>
                    <a:pt x="2297" y="3085"/>
                  </a:lnTo>
                  <a:lnTo>
                    <a:pt x="2214" y="3082"/>
                  </a:lnTo>
                  <a:lnTo>
                    <a:pt x="2131" y="3079"/>
                  </a:lnTo>
                  <a:lnTo>
                    <a:pt x="2045" y="3077"/>
                  </a:lnTo>
                  <a:lnTo>
                    <a:pt x="1959" y="3077"/>
                  </a:lnTo>
                  <a:lnTo>
                    <a:pt x="2047" y="3064"/>
                  </a:lnTo>
                  <a:lnTo>
                    <a:pt x="2137" y="3051"/>
                  </a:lnTo>
                  <a:lnTo>
                    <a:pt x="2226" y="3038"/>
                  </a:lnTo>
                  <a:lnTo>
                    <a:pt x="2316" y="3024"/>
                  </a:lnTo>
                  <a:lnTo>
                    <a:pt x="2407" y="3010"/>
                  </a:lnTo>
                  <a:lnTo>
                    <a:pt x="2498" y="2996"/>
                  </a:lnTo>
                  <a:lnTo>
                    <a:pt x="2590" y="2981"/>
                  </a:lnTo>
                  <a:lnTo>
                    <a:pt x="2682" y="2968"/>
                  </a:lnTo>
                  <a:lnTo>
                    <a:pt x="2773" y="2955"/>
                  </a:lnTo>
                  <a:lnTo>
                    <a:pt x="2866" y="2943"/>
                  </a:lnTo>
                  <a:lnTo>
                    <a:pt x="2958" y="2931"/>
                  </a:lnTo>
                  <a:lnTo>
                    <a:pt x="3049" y="2921"/>
                  </a:lnTo>
                  <a:lnTo>
                    <a:pt x="3142" y="2912"/>
                  </a:lnTo>
                  <a:lnTo>
                    <a:pt x="3234" y="2904"/>
                  </a:lnTo>
                  <a:lnTo>
                    <a:pt x="3324" y="2898"/>
                  </a:lnTo>
                  <a:lnTo>
                    <a:pt x="3416" y="2893"/>
                  </a:lnTo>
                  <a:lnTo>
                    <a:pt x="3446" y="2886"/>
                  </a:lnTo>
                  <a:lnTo>
                    <a:pt x="3476" y="2878"/>
                  </a:lnTo>
                  <a:lnTo>
                    <a:pt x="3506" y="2869"/>
                  </a:lnTo>
                  <a:lnTo>
                    <a:pt x="3535" y="2860"/>
                  </a:lnTo>
                  <a:lnTo>
                    <a:pt x="3563" y="2851"/>
                  </a:lnTo>
                  <a:lnTo>
                    <a:pt x="3591" y="2844"/>
                  </a:lnTo>
                  <a:lnTo>
                    <a:pt x="3604" y="2842"/>
                  </a:lnTo>
                  <a:lnTo>
                    <a:pt x="3618" y="2839"/>
                  </a:lnTo>
                  <a:lnTo>
                    <a:pt x="3631" y="2837"/>
                  </a:lnTo>
                  <a:lnTo>
                    <a:pt x="3644" y="2836"/>
                  </a:lnTo>
                  <a:lnTo>
                    <a:pt x="3651" y="2833"/>
                  </a:lnTo>
                  <a:lnTo>
                    <a:pt x="3656" y="2830"/>
                  </a:lnTo>
                  <a:lnTo>
                    <a:pt x="3661" y="2827"/>
                  </a:lnTo>
                  <a:lnTo>
                    <a:pt x="3665" y="2823"/>
                  </a:lnTo>
                  <a:lnTo>
                    <a:pt x="3668" y="2820"/>
                  </a:lnTo>
                  <a:lnTo>
                    <a:pt x="3670" y="2816"/>
                  </a:lnTo>
                  <a:lnTo>
                    <a:pt x="3672" y="2813"/>
                  </a:lnTo>
                  <a:lnTo>
                    <a:pt x="3674" y="2809"/>
                  </a:lnTo>
                  <a:lnTo>
                    <a:pt x="3675" y="2801"/>
                  </a:lnTo>
                  <a:lnTo>
                    <a:pt x="3674" y="2793"/>
                  </a:lnTo>
                  <a:lnTo>
                    <a:pt x="3673" y="2785"/>
                  </a:lnTo>
                  <a:lnTo>
                    <a:pt x="3670" y="2776"/>
                  </a:lnTo>
                  <a:lnTo>
                    <a:pt x="3664" y="2757"/>
                  </a:lnTo>
                  <a:lnTo>
                    <a:pt x="3658" y="2737"/>
                  </a:lnTo>
                  <a:lnTo>
                    <a:pt x="3656" y="2727"/>
                  </a:lnTo>
                  <a:lnTo>
                    <a:pt x="3656" y="2717"/>
                  </a:lnTo>
                  <a:lnTo>
                    <a:pt x="3657" y="2707"/>
                  </a:lnTo>
                  <a:lnTo>
                    <a:pt x="3660" y="2696"/>
                  </a:lnTo>
                  <a:lnTo>
                    <a:pt x="3655" y="2572"/>
                  </a:lnTo>
                  <a:lnTo>
                    <a:pt x="3652" y="2449"/>
                  </a:lnTo>
                  <a:lnTo>
                    <a:pt x="3649" y="2327"/>
                  </a:lnTo>
                  <a:lnTo>
                    <a:pt x="3648" y="2205"/>
                  </a:lnTo>
                  <a:lnTo>
                    <a:pt x="3648" y="2084"/>
                  </a:lnTo>
                  <a:lnTo>
                    <a:pt x="3649" y="1964"/>
                  </a:lnTo>
                  <a:lnTo>
                    <a:pt x="3652" y="1844"/>
                  </a:lnTo>
                  <a:lnTo>
                    <a:pt x="3656" y="1725"/>
                  </a:lnTo>
                  <a:lnTo>
                    <a:pt x="3662" y="1607"/>
                  </a:lnTo>
                  <a:lnTo>
                    <a:pt x="3670" y="1488"/>
                  </a:lnTo>
                  <a:lnTo>
                    <a:pt x="3680" y="1370"/>
                  </a:lnTo>
                  <a:lnTo>
                    <a:pt x="3691" y="1252"/>
                  </a:lnTo>
                  <a:lnTo>
                    <a:pt x="3698" y="1194"/>
                  </a:lnTo>
                  <a:lnTo>
                    <a:pt x="3705" y="1135"/>
                  </a:lnTo>
                  <a:lnTo>
                    <a:pt x="3713" y="1076"/>
                  </a:lnTo>
                  <a:lnTo>
                    <a:pt x="3721" y="1017"/>
                  </a:lnTo>
                  <a:lnTo>
                    <a:pt x="3730" y="958"/>
                  </a:lnTo>
                  <a:lnTo>
                    <a:pt x="3739" y="900"/>
                  </a:lnTo>
                  <a:lnTo>
                    <a:pt x="3750" y="841"/>
                  </a:lnTo>
                  <a:lnTo>
                    <a:pt x="3761" y="782"/>
                  </a:lnTo>
                  <a:lnTo>
                    <a:pt x="3755" y="772"/>
                  </a:lnTo>
                  <a:lnTo>
                    <a:pt x="3749" y="764"/>
                  </a:lnTo>
                  <a:lnTo>
                    <a:pt x="3743" y="757"/>
                  </a:lnTo>
                  <a:lnTo>
                    <a:pt x="3736" y="751"/>
                  </a:lnTo>
                  <a:lnTo>
                    <a:pt x="3730" y="746"/>
                  </a:lnTo>
                  <a:lnTo>
                    <a:pt x="3724" y="741"/>
                  </a:lnTo>
                  <a:lnTo>
                    <a:pt x="3717" y="737"/>
                  </a:lnTo>
                  <a:lnTo>
                    <a:pt x="3711" y="733"/>
                  </a:lnTo>
                  <a:lnTo>
                    <a:pt x="3704" y="731"/>
                  </a:lnTo>
                  <a:lnTo>
                    <a:pt x="3697" y="728"/>
                  </a:lnTo>
                  <a:lnTo>
                    <a:pt x="3690" y="726"/>
                  </a:lnTo>
                  <a:lnTo>
                    <a:pt x="3683" y="725"/>
                  </a:lnTo>
                  <a:lnTo>
                    <a:pt x="3669" y="724"/>
                  </a:lnTo>
                  <a:lnTo>
                    <a:pt x="3654" y="724"/>
                  </a:lnTo>
                  <a:lnTo>
                    <a:pt x="3623" y="726"/>
                  </a:lnTo>
                  <a:lnTo>
                    <a:pt x="3589" y="729"/>
                  </a:lnTo>
                  <a:lnTo>
                    <a:pt x="3572" y="730"/>
                  </a:lnTo>
                  <a:lnTo>
                    <a:pt x="3555" y="730"/>
                  </a:lnTo>
                  <a:lnTo>
                    <a:pt x="3538" y="728"/>
                  </a:lnTo>
                  <a:lnTo>
                    <a:pt x="3520" y="726"/>
                  </a:lnTo>
                  <a:lnTo>
                    <a:pt x="3421" y="717"/>
                  </a:lnTo>
                  <a:lnTo>
                    <a:pt x="3323" y="707"/>
                  </a:lnTo>
                  <a:lnTo>
                    <a:pt x="3227" y="696"/>
                  </a:lnTo>
                  <a:lnTo>
                    <a:pt x="3131" y="683"/>
                  </a:lnTo>
                  <a:lnTo>
                    <a:pt x="3036" y="670"/>
                  </a:lnTo>
                  <a:lnTo>
                    <a:pt x="2943" y="655"/>
                  </a:lnTo>
                  <a:lnTo>
                    <a:pt x="2849" y="638"/>
                  </a:lnTo>
                  <a:lnTo>
                    <a:pt x="2756" y="620"/>
                  </a:lnTo>
                  <a:lnTo>
                    <a:pt x="2663" y="601"/>
                  </a:lnTo>
                  <a:lnTo>
                    <a:pt x="2572" y="581"/>
                  </a:lnTo>
                  <a:lnTo>
                    <a:pt x="2481" y="559"/>
                  </a:lnTo>
                  <a:lnTo>
                    <a:pt x="2390" y="536"/>
                  </a:lnTo>
                  <a:lnTo>
                    <a:pt x="2300" y="510"/>
                  </a:lnTo>
                  <a:lnTo>
                    <a:pt x="2210" y="483"/>
                  </a:lnTo>
                  <a:lnTo>
                    <a:pt x="2120" y="455"/>
                  </a:lnTo>
                  <a:lnTo>
                    <a:pt x="2031" y="426"/>
                  </a:lnTo>
                  <a:lnTo>
                    <a:pt x="1322" y="289"/>
                  </a:lnTo>
                  <a:lnTo>
                    <a:pt x="1285" y="301"/>
                  </a:lnTo>
                  <a:lnTo>
                    <a:pt x="1247" y="312"/>
                  </a:lnTo>
                  <a:lnTo>
                    <a:pt x="1209" y="322"/>
                  </a:lnTo>
                  <a:lnTo>
                    <a:pt x="1170" y="332"/>
                  </a:lnTo>
                  <a:lnTo>
                    <a:pt x="1131" y="341"/>
                  </a:lnTo>
                  <a:lnTo>
                    <a:pt x="1092" y="349"/>
                  </a:lnTo>
                  <a:lnTo>
                    <a:pt x="1053" y="357"/>
                  </a:lnTo>
                  <a:lnTo>
                    <a:pt x="1013" y="364"/>
                  </a:lnTo>
                  <a:lnTo>
                    <a:pt x="934" y="378"/>
                  </a:lnTo>
                  <a:lnTo>
                    <a:pt x="854" y="390"/>
                  </a:lnTo>
                  <a:lnTo>
                    <a:pt x="772" y="400"/>
                  </a:lnTo>
                  <a:lnTo>
                    <a:pt x="692" y="411"/>
                  </a:lnTo>
                  <a:lnTo>
                    <a:pt x="610" y="419"/>
                  </a:lnTo>
                  <a:lnTo>
                    <a:pt x="528" y="427"/>
                  </a:lnTo>
                  <a:lnTo>
                    <a:pt x="445" y="435"/>
                  </a:lnTo>
                  <a:lnTo>
                    <a:pt x="362" y="442"/>
                  </a:lnTo>
                  <a:lnTo>
                    <a:pt x="280" y="450"/>
                  </a:lnTo>
                  <a:lnTo>
                    <a:pt x="198" y="458"/>
                  </a:lnTo>
                  <a:lnTo>
                    <a:pt x="116" y="467"/>
                  </a:lnTo>
                  <a:lnTo>
                    <a:pt x="34" y="477"/>
                  </a:lnTo>
                  <a:lnTo>
                    <a:pt x="26" y="437"/>
                  </a:lnTo>
                  <a:lnTo>
                    <a:pt x="19" y="396"/>
                  </a:lnTo>
                  <a:lnTo>
                    <a:pt x="13" y="356"/>
                  </a:lnTo>
                  <a:lnTo>
                    <a:pt x="7" y="316"/>
                  </a:lnTo>
                  <a:lnTo>
                    <a:pt x="3" y="275"/>
                  </a:lnTo>
                  <a:lnTo>
                    <a:pt x="1" y="234"/>
                  </a:lnTo>
                  <a:lnTo>
                    <a:pt x="0" y="213"/>
                  </a:lnTo>
                  <a:lnTo>
                    <a:pt x="0" y="192"/>
                  </a:lnTo>
                  <a:lnTo>
                    <a:pt x="1" y="171"/>
                  </a:lnTo>
                  <a:lnTo>
                    <a:pt x="2" y="148"/>
                  </a:lnTo>
                  <a:lnTo>
                    <a:pt x="65" y="167"/>
                  </a:lnTo>
                  <a:lnTo>
                    <a:pt x="129" y="183"/>
                  </a:lnTo>
                  <a:lnTo>
                    <a:pt x="192" y="197"/>
                  </a:lnTo>
                  <a:lnTo>
                    <a:pt x="256" y="210"/>
                  </a:lnTo>
                  <a:lnTo>
                    <a:pt x="320" y="221"/>
                  </a:lnTo>
                  <a:lnTo>
                    <a:pt x="385" y="231"/>
                  </a:lnTo>
                  <a:lnTo>
                    <a:pt x="449" y="239"/>
                  </a:lnTo>
                  <a:lnTo>
                    <a:pt x="513" y="246"/>
                  </a:lnTo>
                  <a:lnTo>
                    <a:pt x="579" y="252"/>
                  </a:lnTo>
                  <a:lnTo>
                    <a:pt x="643" y="257"/>
                  </a:lnTo>
                  <a:lnTo>
                    <a:pt x="709" y="261"/>
                  </a:lnTo>
                  <a:lnTo>
                    <a:pt x="775" y="263"/>
                  </a:lnTo>
                  <a:lnTo>
                    <a:pt x="841" y="265"/>
                  </a:lnTo>
                  <a:lnTo>
                    <a:pt x="906" y="266"/>
                  </a:lnTo>
                  <a:lnTo>
                    <a:pt x="973" y="266"/>
                  </a:lnTo>
                  <a:lnTo>
                    <a:pt x="1039" y="266"/>
                  </a:lnTo>
                  <a:lnTo>
                    <a:pt x="1172" y="264"/>
                  </a:lnTo>
                  <a:lnTo>
                    <a:pt x="1306" y="260"/>
                  </a:lnTo>
                  <a:lnTo>
                    <a:pt x="1440" y="255"/>
                  </a:lnTo>
                  <a:lnTo>
                    <a:pt x="1575" y="249"/>
                  </a:lnTo>
                  <a:lnTo>
                    <a:pt x="1710" y="244"/>
                  </a:lnTo>
                  <a:lnTo>
                    <a:pt x="1846" y="240"/>
                  </a:lnTo>
                  <a:lnTo>
                    <a:pt x="1915" y="239"/>
                  </a:lnTo>
                  <a:lnTo>
                    <a:pt x="1982" y="237"/>
                  </a:lnTo>
                  <a:lnTo>
                    <a:pt x="2051" y="237"/>
                  </a:lnTo>
                  <a:lnTo>
                    <a:pt x="2119" y="237"/>
                  </a:lnTo>
                  <a:lnTo>
                    <a:pt x="2179" y="234"/>
                  </a:lnTo>
                  <a:lnTo>
                    <a:pt x="2239" y="230"/>
                  </a:lnTo>
                  <a:lnTo>
                    <a:pt x="2299" y="225"/>
                  </a:lnTo>
                  <a:lnTo>
                    <a:pt x="2358" y="221"/>
                  </a:lnTo>
                  <a:lnTo>
                    <a:pt x="2477" y="210"/>
                  </a:lnTo>
                  <a:lnTo>
                    <a:pt x="2597" y="197"/>
                  </a:lnTo>
                  <a:lnTo>
                    <a:pt x="2716" y="184"/>
                  </a:lnTo>
                  <a:lnTo>
                    <a:pt x="2834" y="169"/>
                  </a:lnTo>
                  <a:lnTo>
                    <a:pt x="2953" y="152"/>
                  </a:lnTo>
                  <a:lnTo>
                    <a:pt x="3073" y="136"/>
                  </a:lnTo>
                  <a:lnTo>
                    <a:pt x="3191" y="120"/>
                  </a:lnTo>
                  <a:lnTo>
                    <a:pt x="3311" y="104"/>
                  </a:lnTo>
                  <a:lnTo>
                    <a:pt x="3431" y="89"/>
                  </a:lnTo>
                  <a:lnTo>
                    <a:pt x="3551" y="74"/>
                  </a:lnTo>
                  <a:lnTo>
                    <a:pt x="3673" y="60"/>
                  </a:lnTo>
                  <a:lnTo>
                    <a:pt x="3795" y="47"/>
                  </a:lnTo>
                  <a:lnTo>
                    <a:pt x="3917" y="34"/>
                  </a:lnTo>
                  <a:lnTo>
                    <a:pt x="4041" y="24"/>
                  </a:lnTo>
                  <a:lnTo>
                    <a:pt x="4070" y="18"/>
                  </a:lnTo>
                  <a:lnTo>
                    <a:pt x="4100" y="12"/>
                  </a:lnTo>
                  <a:lnTo>
                    <a:pt x="4130" y="6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84" name="Rectangle 45"/>
            <p:cNvSpPr>
              <a:spLocks noChangeArrowheads="1"/>
            </p:cNvSpPr>
            <p:nvPr/>
          </p:nvSpPr>
          <p:spPr bwMode="auto">
            <a:xfrm>
              <a:off x="3342" y="2011"/>
              <a:ext cx="469" cy="324"/>
            </a:xfrm>
            <a:prstGeom prst="rect">
              <a:avLst/>
            </a:pr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85" name="Rectangle 46"/>
            <p:cNvSpPr>
              <a:spLocks noChangeArrowheads="1"/>
            </p:cNvSpPr>
            <p:nvPr/>
          </p:nvSpPr>
          <p:spPr bwMode="auto">
            <a:xfrm>
              <a:off x="3342" y="2011"/>
              <a:ext cx="469" cy="324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86" name="Freeform 47"/>
            <p:cNvSpPr>
              <a:spLocks/>
            </p:cNvSpPr>
            <p:nvPr/>
          </p:nvSpPr>
          <p:spPr bwMode="auto">
            <a:xfrm>
              <a:off x="3339" y="2009"/>
              <a:ext cx="6" cy="326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6" y="5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87" name="Freeform 48"/>
            <p:cNvSpPr>
              <a:spLocks/>
            </p:cNvSpPr>
            <p:nvPr/>
          </p:nvSpPr>
          <p:spPr bwMode="auto">
            <a:xfrm>
              <a:off x="3339" y="2009"/>
              <a:ext cx="6" cy="326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6" y="5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88" name="Freeform 49"/>
            <p:cNvSpPr>
              <a:spLocks/>
            </p:cNvSpPr>
            <p:nvPr/>
          </p:nvSpPr>
          <p:spPr bwMode="auto">
            <a:xfrm>
              <a:off x="3342" y="2009"/>
              <a:ext cx="472" cy="5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2513" y="15"/>
                  </a:moveTo>
                  <a:lnTo>
                    <a:pt x="253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30" y="0"/>
                  </a:lnTo>
                  <a:lnTo>
                    <a:pt x="2545" y="15"/>
                  </a:lnTo>
                  <a:lnTo>
                    <a:pt x="2530" y="0"/>
                  </a:lnTo>
                  <a:lnTo>
                    <a:pt x="2541" y="5"/>
                  </a:lnTo>
                  <a:lnTo>
                    <a:pt x="2544" y="15"/>
                  </a:lnTo>
                  <a:lnTo>
                    <a:pt x="2541" y="26"/>
                  </a:lnTo>
                  <a:lnTo>
                    <a:pt x="2530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89" name="Freeform 50"/>
            <p:cNvSpPr>
              <a:spLocks/>
            </p:cNvSpPr>
            <p:nvPr/>
          </p:nvSpPr>
          <p:spPr bwMode="auto">
            <a:xfrm>
              <a:off x="3342" y="2009"/>
              <a:ext cx="472" cy="5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2513" y="15"/>
                  </a:moveTo>
                  <a:lnTo>
                    <a:pt x="253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30" y="0"/>
                  </a:lnTo>
                  <a:lnTo>
                    <a:pt x="2545" y="15"/>
                  </a:lnTo>
                  <a:lnTo>
                    <a:pt x="2530" y="0"/>
                  </a:lnTo>
                  <a:lnTo>
                    <a:pt x="2541" y="5"/>
                  </a:lnTo>
                  <a:lnTo>
                    <a:pt x="2544" y="15"/>
                  </a:lnTo>
                  <a:lnTo>
                    <a:pt x="2541" y="26"/>
                  </a:lnTo>
                  <a:lnTo>
                    <a:pt x="2530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90" name="Freeform 51"/>
            <p:cNvSpPr>
              <a:spLocks/>
            </p:cNvSpPr>
            <p:nvPr/>
          </p:nvSpPr>
          <p:spPr bwMode="auto">
            <a:xfrm>
              <a:off x="3808" y="2011"/>
              <a:ext cx="6" cy="327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" h="1759">
                  <a:moveTo>
                    <a:pt x="17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1743"/>
                  </a:lnTo>
                  <a:lnTo>
                    <a:pt x="17" y="1759"/>
                  </a:lnTo>
                  <a:lnTo>
                    <a:pt x="32" y="1743"/>
                  </a:lnTo>
                  <a:lnTo>
                    <a:pt x="28" y="1754"/>
                  </a:lnTo>
                  <a:lnTo>
                    <a:pt x="17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7" y="172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91" name="Freeform 52"/>
            <p:cNvSpPr>
              <a:spLocks/>
            </p:cNvSpPr>
            <p:nvPr/>
          </p:nvSpPr>
          <p:spPr bwMode="auto">
            <a:xfrm>
              <a:off x="3808" y="2011"/>
              <a:ext cx="6" cy="327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" h="1759">
                  <a:moveTo>
                    <a:pt x="17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1743"/>
                  </a:lnTo>
                  <a:lnTo>
                    <a:pt x="17" y="1759"/>
                  </a:lnTo>
                  <a:lnTo>
                    <a:pt x="32" y="1743"/>
                  </a:lnTo>
                  <a:lnTo>
                    <a:pt x="28" y="1754"/>
                  </a:lnTo>
                  <a:lnTo>
                    <a:pt x="17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7" y="172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92" name="Freeform 53"/>
            <p:cNvSpPr>
              <a:spLocks/>
            </p:cNvSpPr>
            <p:nvPr/>
          </p:nvSpPr>
          <p:spPr bwMode="auto">
            <a:xfrm>
              <a:off x="3339" y="2332"/>
              <a:ext cx="472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31" y="15"/>
                  </a:moveTo>
                  <a:lnTo>
                    <a:pt x="15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0"/>
                  </a:lnTo>
                  <a:lnTo>
                    <a:pt x="31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93" name="Freeform 54"/>
            <p:cNvSpPr>
              <a:spLocks/>
            </p:cNvSpPr>
            <p:nvPr/>
          </p:nvSpPr>
          <p:spPr bwMode="auto">
            <a:xfrm>
              <a:off x="3339" y="2332"/>
              <a:ext cx="472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31" y="15"/>
                  </a:moveTo>
                  <a:lnTo>
                    <a:pt x="15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0"/>
                  </a:lnTo>
                  <a:lnTo>
                    <a:pt x="31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94" name="Freeform 55"/>
            <p:cNvSpPr>
              <a:spLocks/>
            </p:cNvSpPr>
            <p:nvPr/>
          </p:nvSpPr>
          <p:spPr bwMode="auto">
            <a:xfrm>
              <a:off x="3374" y="1977"/>
              <a:ext cx="179" cy="34"/>
            </a:xfrm>
            <a:custGeom>
              <a:avLst/>
              <a:gdLst>
                <a:gd name="T0" fmla="*/ 0 w 971"/>
                <a:gd name="T1" fmla="*/ 0 h 186"/>
                <a:gd name="T2" fmla="*/ 0 w 971"/>
                <a:gd name="T3" fmla="*/ 0 h 186"/>
                <a:gd name="T4" fmla="*/ 0 w 971"/>
                <a:gd name="T5" fmla="*/ 0 h 186"/>
                <a:gd name="T6" fmla="*/ 0 w 971"/>
                <a:gd name="T7" fmla="*/ 0 h 186"/>
                <a:gd name="T8" fmla="*/ 0 w 971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1" h="186">
                  <a:moveTo>
                    <a:pt x="0" y="186"/>
                  </a:moveTo>
                  <a:lnTo>
                    <a:pt x="93" y="0"/>
                  </a:lnTo>
                  <a:lnTo>
                    <a:pt x="849" y="0"/>
                  </a:lnTo>
                  <a:lnTo>
                    <a:pt x="971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95" name="Freeform 56"/>
            <p:cNvSpPr>
              <a:spLocks/>
            </p:cNvSpPr>
            <p:nvPr/>
          </p:nvSpPr>
          <p:spPr bwMode="auto">
            <a:xfrm>
              <a:off x="3374" y="1977"/>
              <a:ext cx="179" cy="34"/>
            </a:xfrm>
            <a:custGeom>
              <a:avLst/>
              <a:gdLst>
                <a:gd name="T0" fmla="*/ 0 w 971"/>
                <a:gd name="T1" fmla="*/ 0 h 186"/>
                <a:gd name="T2" fmla="*/ 0 w 971"/>
                <a:gd name="T3" fmla="*/ 0 h 186"/>
                <a:gd name="T4" fmla="*/ 0 w 971"/>
                <a:gd name="T5" fmla="*/ 0 h 186"/>
                <a:gd name="T6" fmla="*/ 0 w 971"/>
                <a:gd name="T7" fmla="*/ 0 h 186"/>
                <a:gd name="T8" fmla="*/ 0 w 971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1" h="186">
                  <a:moveTo>
                    <a:pt x="0" y="186"/>
                  </a:moveTo>
                  <a:lnTo>
                    <a:pt x="93" y="0"/>
                  </a:lnTo>
                  <a:lnTo>
                    <a:pt x="849" y="0"/>
                  </a:lnTo>
                  <a:lnTo>
                    <a:pt x="971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96" name="Freeform 57"/>
            <p:cNvSpPr>
              <a:spLocks/>
            </p:cNvSpPr>
            <p:nvPr/>
          </p:nvSpPr>
          <p:spPr bwMode="auto">
            <a:xfrm>
              <a:off x="3371" y="1974"/>
              <a:ext cx="23" cy="38"/>
            </a:xfrm>
            <a:custGeom>
              <a:avLst/>
              <a:gdLst>
                <a:gd name="T0" fmla="*/ 0 w 123"/>
                <a:gd name="T1" fmla="*/ 0 h 208"/>
                <a:gd name="T2" fmla="*/ 0 w 123"/>
                <a:gd name="T3" fmla="*/ 0 h 208"/>
                <a:gd name="T4" fmla="*/ 0 w 123"/>
                <a:gd name="T5" fmla="*/ 0 h 208"/>
                <a:gd name="T6" fmla="*/ 0 w 123"/>
                <a:gd name="T7" fmla="*/ 0 h 208"/>
                <a:gd name="T8" fmla="*/ 0 w 123"/>
                <a:gd name="T9" fmla="*/ 0 h 208"/>
                <a:gd name="T10" fmla="*/ 0 w 123"/>
                <a:gd name="T11" fmla="*/ 0 h 208"/>
                <a:gd name="T12" fmla="*/ 0 w 123"/>
                <a:gd name="T13" fmla="*/ 0 h 208"/>
                <a:gd name="T14" fmla="*/ 0 w 123"/>
                <a:gd name="T15" fmla="*/ 0 h 208"/>
                <a:gd name="T16" fmla="*/ 0 w 123"/>
                <a:gd name="T17" fmla="*/ 0 h 208"/>
                <a:gd name="T18" fmla="*/ 0 w 123"/>
                <a:gd name="T19" fmla="*/ 0 h 208"/>
                <a:gd name="T20" fmla="*/ 0 w 123"/>
                <a:gd name="T21" fmla="*/ 0 h 208"/>
                <a:gd name="T22" fmla="*/ 0 w 123"/>
                <a:gd name="T23" fmla="*/ 0 h 208"/>
                <a:gd name="T24" fmla="*/ 0 w 123"/>
                <a:gd name="T25" fmla="*/ 0 h 208"/>
                <a:gd name="T26" fmla="*/ 0 w 123"/>
                <a:gd name="T27" fmla="*/ 0 h 208"/>
                <a:gd name="T28" fmla="*/ 0 w 123"/>
                <a:gd name="T29" fmla="*/ 0 h 208"/>
                <a:gd name="T30" fmla="*/ 0 w 123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3" h="208">
                  <a:moveTo>
                    <a:pt x="107" y="31"/>
                  </a:moveTo>
                  <a:lnTo>
                    <a:pt x="121" y="22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2" y="8"/>
                  </a:lnTo>
                  <a:lnTo>
                    <a:pt x="107" y="0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8" y="4"/>
                  </a:lnTo>
                  <a:lnTo>
                    <a:pt x="121" y="9"/>
                  </a:lnTo>
                  <a:lnTo>
                    <a:pt x="123" y="15"/>
                  </a:lnTo>
                  <a:lnTo>
                    <a:pt x="121" y="22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97" name="Freeform 58"/>
            <p:cNvSpPr>
              <a:spLocks/>
            </p:cNvSpPr>
            <p:nvPr/>
          </p:nvSpPr>
          <p:spPr bwMode="auto">
            <a:xfrm>
              <a:off x="3371" y="1974"/>
              <a:ext cx="23" cy="38"/>
            </a:xfrm>
            <a:custGeom>
              <a:avLst/>
              <a:gdLst>
                <a:gd name="T0" fmla="*/ 0 w 123"/>
                <a:gd name="T1" fmla="*/ 0 h 208"/>
                <a:gd name="T2" fmla="*/ 0 w 123"/>
                <a:gd name="T3" fmla="*/ 0 h 208"/>
                <a:gd name="T4" fmla="*/ 0 w 123"/>
                <a:gd name="T5" fmla="*/ 0 h 208"/>
                <a:gd name="T6" fmla="*/ 0 w 123"/>
                <a:gd name="T7" fmla="*/ 0 h 208"/>
                <a:gd name="T8" fmla="*/ 0 w 123"/>
                <a:gd name="T9" fmla="*/ 0 h 208"/>
                <a:gd name="T10" fmla="*/ 0 w 123"/>
                <a:gd name="T11" fmla="*/ 0 h 208"/>
                <a:gd name="T12" fmla="*/ 0 w 123"/>
                <a:gd name="T13" fmla="*/ 0 h 208"/>
                <a:gd name="T14" fmla="*/ 0 w 123"/>
                <a:gd name="T15" fmla="*/ 0 h 208"/>
                <a:gd name="T16" fmla="*/ 0 w 123"/>
                <a:gd name="T17" fmla="*/ 0 h 208"/>
                <a:gd name="T18" fmla="*/ 0 w 123"/>
                <a:gd name="T19" fmla="*/ 0 h 208"/>
                <a:gd name="T20" fmla="*/ 0 w 123"/>
                <a:gd name="T21" fmla="*/ 0 h 208"/>
                <a:gd name="T22" fmla="*/ 0 w 123"/>
                <a:gd name="T23" fmla="*/ 0 h 208"/>
                <a:gd name="T24" fmla="*/ 0 w 123"/>
                <a:gd name="T25" fmla="*/ 0 h 208"/>
                <a:gd name="T26" fmla="*/ 0 w 123"/>
                <a:gd name="T27" fmla="*/ 0 h 208"/>
                <a:gd name="T28" fmla="*/ 0 w 123"/>
                <a:gd name="T29" fmla="*/ 0 h 208"/>
                <a:gd name="T30" fmla="*/ 0 w 123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3" h="208">
                  <a:moveTo>
                    <a:pt x="107" y="31"/>
                  </a:moveTo>
                  <a:lnTo>
                    <a:pt x="121" y="22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2" y="8"/>
                  </a:lnTo>
                  <a:lnTo>
                    <a:pt x="107" y="0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8" y="4"/>
                  </a:lnTo>
                  <a:lnTo>
                    <a:pt x="121" y="9"/>
                  </a:lnTo>
                  <a:lnTo>
                    <a:pt x="123" y="15"/>
                  </a:lnTo>
                  <a:lnTo>
                    <a:pt x="121" y="22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98" name="Freeform 59"/>
            <p:cNvSpPr>
              <a:spLocks/>
            </p:cNvSpPr>
            <p:nvPr/>
          </p:nvSpPr>
          <p:spPr bwMode="auto">
            <a:xfrm>
              <a:off x="3391" y="1974"/>
              <a:ext cx="143" cy="6"/>
            </a:xfrm>
            <a:custGeom>
              <a:avLst/>
              <a:gdLst>
                <a:gd name="T0" fmla="*/ 0 w 770"/>
                <a:gd name="T1" fmla="*/ 0 h 31"/>
                <a:gd name="T2" fmla="*/ 0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0 w 770"/>
                <a:gd name="T9" fmla="*/ 0 h 31"/>
                <a:gd name="T10" fmla="*/ 0 w 770"/>
                <a:gd name="T11" fmla="*/ 0 h 31"/>
                <a:gd name="T12" fmla="*/ 0 w 770"/>
                <a:gd name="T13" fmla="*/ 0 h 31"/>
                <a:gd name="T14" fmla="*/ 0 w 770"/>
                <a:gd name="T15" fmla="*/ 0 h 31"/>
                <a:gd name="T16" fmla="*/ 0 w 770"/>
                <a:gd name="T17" fmla="*/ 0 h 31"/>
                <a:gd name="T18" fmla="*/ 0 w 770"/>
                <a:gd name="T19" fmla="*/ 0 h 31"/>
                <a:gd name="T20" fmla="*/ 0 w 770"/>
                <a:gd name="T21" fmla="*/ 0 h 31"/>
                <a:gd name="T22" fmla="*/ 0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0" h="31">
                  <a:moveTo>
                    <a:pt x="742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6" y="4"/>
                  </a:lnTo>
                  <a:lnTo>
                    <a:pt x="770" y="15"/>
                  </a:lnTo>
                  <a:lnTo>
                    <a:pt x="766" y="27"/>
                  </a:lnTo>
                  <a:lnTo>
                    <a:pt x="756" y="31"/>
                  </a:lnTo>
                  <a:lnTo>
                    <a:pt x="742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399" name="Freeform 60"/>
            <p:cNvSpPr>
              <a:spLocks/>
            </p:cNvSpPr>
            <p:nvPr/>
          </p:nvSpPr>
          <p:spPr bwMode="auto">
            <a:xfrm>
              <a:off x="3391" y="1974"/>
              <a:ext cx="143" cy="6"/>
            </a:xfrm>
            <a:custGeom>
              <a:avLst/>
              <a:gdLst>
                <a:gd name="T0" fmla="*/ 0 w 770"/>
                <a:gd name="T1" fmla="*/ 0 h 31"/>
                <a:gd name="T2" fmla="*/ 0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0 w 770"/>
                <a:gd name="T9" fmla="*/ 0 h 31"/>
                <a:gd name="T10" fmla="*/ 0 w 770"/>
                <a:gd name="T11" fmla="*/ 0 h 31"/>
                <a:gd name="T12" fmla="*/ 0 w 770"/>
                <a:gd name="T13" fmla="*/ 0 h 31"/>
                <a:gd name="T14" fmla="*/ 0 w 770"/>
                <a:gd name="T15" fmla="*/ 0 h 31"/>
                <a:gd name="T16" fmla="*/ 0 w 770"/>
                <a:gd name="T17" fmla="*/ 0 h 31"/>
                <a:gd name="T18" fmla="*/ 0 w 770"/>
                <a:gd name="T19" fmla="*/ 0 h 31"/>
                <a:gd name="T20" fmla="*/ 0 w 770"/>
                <a:gd name="T21" fmla="*/ 0 h 31"/>
                <a:gd name="T22" fmla="*/ 0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0" h="31">
                  <a:moveTo>
                    <a:pt x="742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6" y="4"/>
                  </a:lnTo>
                  <a:lnTo>
                    <a:pt x="770" y="15"/>
                  </a:lnTo>
                  <a:lnTo>
                    <a:pt x="766" y="27"/>
                  </a:lnTo>
                  <a:lnTo>
                    <a:pt x="756" y="31"/>
                  </a:lnTo>
                  <a:lnTo>
                    <a:pt x="742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00" name="Freeform 61"/>
            <p:cNvSpPr>
              <a:spLocks/>
            </p:cNvSpPr>
            <p:nvPr/>
          </p:nvSpPr>
          <p:spPr bwMode="auto">
            <a:xfrm>
              <a:off x="3528" y="1975"/>
              <a:ext cx="29" cy="39"/>
            </a:xfrm>
            <a:custGeom>
              <a:avLst/>
              <a:gdLst>
                <a:gd name="T0" fmla="*/ 0 w 152"/>
                <a:gd name="T1" fmla="*/ 0 h 210"/>
                <a:gd name="T2" fmla="*/ 0 w 152"/>
                <a:gd name="T3" fmla="*/ 0 h 210"/>
                <a:gd name="T4" fmla="*/ 0 w 152"/>
                <a:gd name="T5" fmla="*/ 0 h 210"/>
                <a:gd name="T6" fmla="*/ 0 w 152"/>
                <a:gd name="T7" fmla="*/ 0 h 210"/>
                <a:gd name="T8" fmla="*/ 0 w 152"/>
                <a:gd name="T9" fmla="*/ 0 h 210"/>
                <a:gd name="T10" fmla="*/ 0 w 152"/>
                <a:gd name="T11" fmla="*/ 0 h 210"/>
                <a:gd name="T12" fmla="*/ 0 w 152"/>
                <a:gd name="T13" fmla="*/ 0 h 210"/>
                <a:gd name="T14" fmla="*/ 0 w 152"/>
                <a:gd name="T15" fmla="*/ 0 h 210"/>
                <a:gd name="T16" fmla="*/ 0 w 152"/>
                <a:gd name="T17" fmla="*/ 0 h 210"/>
                <a:gd name="T18" fmla="*/ 0 w 152"/>
                <a:gd name="T19" fmla="*/ 0 h 210"/>
                <a:gd name="T20" fmla="*/ 0 w 152"/>
                <a:gd name="T21" fmla="*/ 0 h 210"/>
                <a:gd name="T22" fmla="*/ 0 w 152"/>
                <a:gd name="T23" fmla="*/ 0 h 210"/>
                <a:gd name="T24" fmla="*/ 0 w 152"/>
                <a:gd name="T25" fmla="*/ 0 h 210"/>
                <a:gd name="T26" fmla="*/ 0 w 152"/>
                <a:gd name="T27" fmla="*/ 0 h 210"/>
                <a:gd name="T28" fmla="*/ 0 w 152"/>
                <a:gd name="T29" fmla="*/ 0 h 210"/>
                <a:gd name="T30" fmla="*/ 0 w 152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0">
                  <a:moveTo>
                    <a:pt x="136" y="179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4"/>
                  </a:lnTo>
                  <a:lnTo>
                    <a:pt x="144" y="208"/>
                  </a:lnTo>
                  <a:lnTo>
                    <a:pt x="140" y="210"/>
                  </a:lnTo>
                  <a:lnTo>
                    <a:pt x="134" y="210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6" y="17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01" name="Freeform 62"/>
            <p:cNvSpPr>
              <a:spLocks/>
            </p:cNvSpPr>
            <p:nvPr/>
          </p:nvSpPr>
          <p:spPr bwMode="auto">
            <a:xfrm>
              <a:off x="3528" y="1975"/>
              <a:ext cx="29" cy="39"/>
            </a:xfrm>
            <a:custGeom>
              <a:avLst/>
              <a:gdLst>
                <a:gd name="T0" fmla="*/ 0 w 152"/>
                <a:gd name="T1" fmla="*/ 0 h 210"/>
                <a:gd name="T2" fmla="*/ 0 w 152"/>
                <a:gd name="T3" fmla="*/ 0 h 210"/>
                <a:gd name="T4" fmla="*/ 0 w 152"/>
                <a:gd name="T5" fmla="*/ 0 h 210"/>
                <a:gd name="T6" fmla="*/ 0 w 152"/>
                <a:gd name="T7" fmla="*/ 0 h 210"/>
                <a:gd name="T8" fmla="*/ 0 w 152"/>
                <a:gd name="T9" fmla="*/ 0 h 210"/>
                <a:gd name="T10" fmla="*/ 0 w 152"/>
                <a:gd name="T11" fmla="*/ 0 h 210"/>
                <a:gd name="T12" fmla="*/ 0 w 152"/>
                <a:gd name="T13" fmla="*/ 0 h 210"/>
                <a:gd name="T14" fmla="*/ 0 w 152"/>
                <a:gd name="T15" fmla="*/ 0 h 210"/>
                <a:gd name="T16" fmla="*/ 0 w 152"/>
                <a:gd name="T17" fmla="*/ 0 h 210"/>
                <a:gd name="T18" fmla="*/ 0 w 152"/>
                <a:gd name="T19" fmla="*/ 0 h 210"/>
                <a:gd name="T20" fmla="*/ 0 w 152"/>
                <a:gd name="T21" fmla="*/ 0 h 210"/>
                <a:gd name="T22" fmla="*/ 0 w 152"/>
                <a:gd name="T23" fmla="*/ 0 h 210"/>
                <a:gd name="T24" fmla="*/ 0 w 152"/>
                <a:gd name="T25" fmla="*/ 0 h 210"/>
                <a:gd name="T26" fmla="*/ 0 w 152"/>
                <a:gd name="T27" fmla="*/ 0 h 210"/>
                <a:gd name="T28" fmla="*/ 0 w 152"/>
                <a:gd name="T29" fmla="*/ 0 h 210"/>
                <a:gd name="T30" fmla="*/ 0 w 152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0">
                  <a:moveTo>
                    <a:pt x="136" y="179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4"/>
                  </a:lnTo>
                  <a:lnTo>
                    <a:pt x="144" y="208"/>
                  </a:lnTo>
                  <a:lnTo>
                    <a:pt x="140" y="210"/>
                  </a:lnTo>
                  <a:lnTo>
                    <a:pt x="134" y="210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6" y="17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02" name="Freeform 63"/>
            <p:cNvSpPr>
              <a:spLocks/>
            </p:cNvSpPr>
            <p:nvPr/>
          </p:nvSpPr>
          <p:spPr bwMode="auto">
            <a:xfrm>
              <a:off x="3371" y="2009"/>
              <a:ext cx="182" cy="5"/>
            </a:xfrm>
            <a:custGeom>
              <a:avLst/>
              <a:gdLst>
                <a:gd name="T0" fmla="*/ 0 w 986"/>
                <a:gd name="T1" fmla="*/ 0 h 31"/>
                <a:gd name="T2" fmla="*/ 0 w 986"/>
                <a:gd name="T3" fmla="*/ 0 h 31"/>
                <a:gd name="T4" fmla="*/ 0 w 986"/>
                <a:gd name="T5" fmla="*/ 0 h 31"/>
                <a:gd name="T6" fmla="*/ 0 w 986"/>
                <a:gd name="T7" fmla="*/ 0 h 31"/>
                <a:gd name="T8" fmla="*/ 0 w 986"/>
                <a:gd name="T9" fmla="*/ 0 h 31"/>
                <a:gd name="T10" fmla="*/ 0 w 986"/>
                <a:gd name="T11" fmla="*/ 0 h 31"/>
                <a:gd name="T12" fmla="*/ 0 w 986"/>
                <a:gd name="T13" fmla="*/ 0 h 31"/>
                <a:gd name="T14" fmla="*/ 0 w 986"/>
                <a:gd name="T15" fmla="*/ 0 h 31"/>
                <a:gd name="T16" fmla="*/ 0 w 986"/>
                <a:gd name="T17" fmla="*/ 0 h 31"/>
                <a:gd name="T18" fmla="*/ 0 w 986"/>
                <a:gd name="T19" fmla="*/ 0 h 31"/>
                <a:gd name="T20" fmla="*/ 0 w 986"/>
                <a:gd name="T21" fmla="*/ 0 h 31"/>
                <a:gd name="T22" fmla="*/ 0 w 986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6" h="31">
                  <a:moveTo>
                    <a:pt x="30" y="22"/>
                  </a:moveTo>
                  <a:lnTo>
                    <a:pt x="15" y="0"/>
                  </a:lnTo>
                  <a:lnTo>
                    <a:pt x="986" y="0"/>
                  </a:lnTo>
                  <a:lnTo>
                    <a:pt x="986" y="31"/>
                  </a:lnTo>
                  <a:lnTo>
                    <a:pt x="15" y="31"/>
                  </a:lnTo>
                  <a:lnTo>
                    <a:pt x="1" y="9"/>
                  </a:lnTo>
                  <a:lnTo>
                    <a:pt x="15" y="31"/>
                  </a:lnTo>
                  <a:lnTo>
                    <a:pt x="4" y="26"/>
                  </a:lnTo>
                  <a:lnTo>
                    <a:pt x="0" y="15"/>
                  </a:lnTo>
                  <a:lnTo>
                    <a:pt x="4" y="5"/>
                  </a:lnTo>
                  <a:lnTo>
                    <a:pt x="15" y="0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03" name="Freeform 64"/>
            <p:cNvSpPr>
              <a:spLocks/>
            </p:cNvSpPr>
            <p:nvPr/>
          </p:nvSpPr>
          <p:spPr bwMode="auto">
            <a:xfrm>
              <a:off x="3371" y="2009"/>
              <a:ext cx="182" cy="5"/>
            </a:xfrm>
            <a:custGeom>
              <a:avLst/>
              <a:gdLst>
                <a:gd name="T0" fmla="*/ 0 w 986"/>
                <a:gd name="T1" fmla="*/ 0 h 31"/>
                <a:gd name="T2" fmla="*/ 0 w 986"/>
                <a:gd name="T3" fmla="*/ 0 h 31"/>
                <a:gd name="T4" fmla="*/ 0 w 986"/>
                <a:gd name="T5" fmla="*/ 0 h 31"/>
                <a:gd name="T6" fmla="*/ 0 w 986"/>
                <a:gd name="T7" fmla="*/ 0 h 31"/>
                <a:gd name="T8" fmla="*/ 0 w 986"/>
                <a:gd name="T9" fmla="*/ 0 h 31"/>
                <a:gd name="T10" fmla="*/ 0 w 986"/>
                <a:gd name="T11" fmla="*/ 0 h 31"/>
                <a:gd name="T12" fmla="*/ 0 w 986"/>
                <a:gd name="T13" fmla="*/ 0 h 31"/>
                <a:gd name="T14" fmla="*/ 0 w 986"/>
                <a:gd name="T15" fmla="*/ 0 h 31"/>
                <a:gd name="T16" fmla="*/ 0 w 986"/>
                <a:gd name="T17" fmla="*/ 0 h 31"/>
                <a:gd name="T18" fmla="*/ 0 w 986"/>
                <a:gd name="T19" fmla="*/ 0 h 31"/>
                <a:gd name="T20" fmla="*/ 0 w 986"/>
                <a:gd name="T21" fmla="*/ 0 h 31"/>
                <a:gd name="T22" fmla="*/ 0 w 986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6" h="31">
                  <a:moveTo>
                    <a:pt x="30" y="22"/>
                  </a:moveTo>
                  <a:lnTo>
                    <a:pt x="15" y="0"/>
                  </a:lnTo>
                  <a:lnTo>
                    <a:pt x="986" y="0"/>
                  </a:lnTo>
                  <a:lnTo>
                    <a:pt x="986" y="31"/>
                  </a:lnTo>
                  <a:lnTo>
                    <a:pt x="15" y="31"/>
                  </a:lnTo>
                  <a:lnTo>
                    <a:pt x="1" y="9"/>
                  </a:lnTo>
                  <a:lnTo>
                    <a:pt x="15" y="31"/>
                  </a:lnTo>
                  <a:lnTo>
                    <a:pt x="4" y="26"/>
                  </a:lnTo>
                  <a:lnTo>
                    <a:pt x="0" y="15"/>
                  </a:lnTo>
                  <a:lnTo>
                    <a:pt x="4" y="5"/>
                  </a:lnTo>
                  <a:lnTo>
                    <a:pt x="15" y="0"/>
                  </a:lnTo>
                  <a:lnTo>
                    <a:pt x="30" y="2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04" name="Rectangle 65"/>
            <p:cNvSpPr>
              <a:spLocks noChangeArrowheads="1"/>
            </p:cNvSpPr>
            <p:nvPr/>
          </p:nvSpPr>
          <p:spPr bwMode="auto">
            <a:xfrm>
              <a:off x="3351" y="2003"/>
              <a:ext cx="468" cy="3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05" name="Rectangle 66"/>
            <p:cNvSpPr>
              <a:spLocks noChangeArrowheads="1"/>
            </p:cNvSpPr>
            <p:nvPr/>
          </p:nvSpPr>
          <p:spPr bwMode="auto">
            <a:xfrm>
              <a:off x="3351" y="2003"/>
              <a:ext cx="468" cy="323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06" name="Freeform 67"/>
            <p:cNvSpPr>
              <a:spLocks/>
            </p:cNvSpPr>
            <p:nvPr/>
          </p:nvSpPr>
          <p:spPr bwMode="auto">
            <a:xfrm>
              <a:off x="3348" y="2000"/>
              <a:ext cx="6" cy="326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6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6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6" y="0"/>
                  </a:lnTo>
                  <a:lnTo>
                    <a:pt x="27" y="4"/>
                  </a:lnTo>
                  <a:lnTo>
                    <a:pt x="31" y="15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07" name="Freeform 68"/>
            <p:cNvSpPr>
              <a:spLocks/>
            </p:cNvSpPr>
            <p:nvPr/>
          </p:nvSpPr>
          <p:spPr bwMode="auto">
            <a:xfrm>
              <a:off x="3348" y="2000"/>
              <a:ext cx="6" cy="326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6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6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6" y="0"/>
                  </a:lnTo>
                  <a:lnTo>
                    <a:pt x="27" y="4"/>
                  </a:lnTo>
                  <a:lnTo>
                    <a:pt x="31" y="15"/>
                  </a:lnTo>
                  <a:lnTo>
                    <a:pt x="16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08" name="Freeform 69"/>
            <p:cNvSpPr>
              <a:spLocks/>
            </p:cNvSpPr>
            <p:nvPr/>
          </p:nvSpPr>
          <p:spPr bwMode="auto">
            <a:xfrm>
              <a:off x="3351" y="2000"/>
              <a:ext cx="471" cy="6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2513" y="15"/>
                  </a:moveTo>
                  <a:lnTo>
                    <a:pt x="25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8" y="0"/>
                  </a:lnTo>
                  <a:lnTo>
                    <a:pt x="2544" y="15"/>
                  </a:lnTo>
                  <a:lnTo>
                    <a:pt x="2528" y="0"/>
                  </a:lnTo>
                  <a:lnTo>
                    <a:pt x="2539" y="4"/>
                  </a:lnTo>
                  <a:lnTo>
                    <a:pt x="2542" y="15"/>
                  </a:lnTo>
                  <a:lnTo>
                    <a:pt x="2539" y="26"/>
                  </a:lnTo>
                  <a:lnTo>
                    <a:pt x="2528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09" name="Freeform 70"/>
            <p:cNvSpPr>
              <a:spLocks/>
            </p:cNvSpPr>
            <p:nvPr/>
          </p:nvSpPr>
          <p:spPr bwMode="auto">
            <a:xfrm>
              <a:off x="3351" y="2000"/>
              <a:ext cx="471" cy="6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2513" y="15"/>
                  </a:moveTo>
                  <a:lnTo>
                    <a:pt x="25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8" y="0"/>
                  </a:lnTo>
                  <a:lnTo>
                    <a:pt x="2544" y="15"/>
                  </a:lnTo>
                  <a:lnTo>
                    <a:pt x="2528" y="0"/>
                  </a:lnTo>
                  <a:lnTo>
                    <a:pt x="2539" y="4"/>
                  </a:lnTo>
                  <a:lnTo>
                    <a:pt x="2542" y="15"/>
                  </a:lnTo>
                  <a:lnTo>
                    <a:pt x="2539" y="26"/>
                  </a:lnTo>
                  <a:lnTo>
                    <a:pt x="2528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10" name="Freeform 71"/>
            <p:cNvSpPr>
              <a:spLocks/>
            </p:cNvSpPr>
            <p:nvPr/>
          </p:nvSpPr>
          <p:spPr bwMode="auto">
            <a:xfrm>
              <a:off x="3816" y="2003"/>
              <a:ext cx="6" cy="326"/>
            </a:xfrm>
            <a:custGeom>
              <a:avLst/>
              <a:gdLst>
                <a:gd name="T0" fmla="*/ 0 w 31"/>
                <a:gd name="T1" fmla="*/ 0 h 1760"/>
                <a:gd name="T2" fmla="*/ 0 w 31"/>
                <a:gd name="T3" fmla="*/ 0 h 1760"/>
                <a:gd name="T4" fmla="*/ 0 w 31"/>
                <a:gd name="T5" fmla="*/ 0 h 1760"/>
                <a:gd name="T6" fmla="*/ 0 w 31"/>
                <a:gd name="T7" fmla="*/ 0 h 1760"/>
                <a:gd name="T8" fmla="*/ 0 w 31"/>
                <a:gd name="T9" fmla="*/ 0 h 1760"/>
                <a:gd name="T10" fmla="*/ 0 w 31"/>
                <a:gd name="T11" fmla="*/ 0 h 1760"/>
                <a:gd name="T12" fmla="*/ 0 w 31"/>
                <a:gd name="T13" fmla="*/ 0 h 1760"/>
                <a:gd name="T14" fmla="*/ 0 w 31"/>
                <a:gd name="T15" fmla="*/ 0 h 1760"/>
                <a:gd name="T16" fmla="*/ 0 w 31"/>
                <a:gd name="T17" fmla="*/ 0 h 1760"/>
                <a:gd name="T18" fmla="*/ 0 w 31"/>
                <a:gd name="T19" fmla="*/ 0 h 1760"/>
                <a:gd name="T20" fmla="*/ 0 w 31"/>
                <a:gd name="T21" fmla="*/ 0 h 1760"/>
                <a:gd name="T22" fmla="*/ 0 w 31"/>
                <a:gd name="T23" fmla="*/ 0 h 1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60">
                  <a:moveTo>
                    <a:pt x="15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60"/>
                  </a:lnTo>
                  <a:lnTo>
                    <a:pt x="31" y="1743"/>
                  </a:lnTo>
                  <a:lnTo>
                    <a:pt x="26" y="1756"/>
                  </a:lnTo>
                  <a:lnTo>
                    <a:pt x="15" y="1759"/>
                  </a:lnTo>
                  <a:lnTo>
                    <a:pt x="4" y="1756"/>
                  </a:lnTo>
                  <a:lnTo>
                    <a:pt x="0" y="1743"/>
                  </a:lnTo>
                  <a:lnTo>
                    <a:pt x="15" y="172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11" name="Freeform 72"/>
            <p:cNvSpPr>
              <a:spLocks/>
            </p:cNvSpPr>
            <p:nvPr/>
          </p:nvSpPr>
          <p:spPr bwMode="auto">
            <a:xfrm>
              <a:off x="3816" y="2003"/>
              <a:ext cx="6" cy="326"/>
            </a:xfrm>
            <a:custGeom>
              <a:avLst/>
              <a:gdLst>
                <a:gd name="T0" fmla="*/ 0 w 31"/>
                <a:gd name="T1" fmla="*/ 0 h 1760"/>
                <a:gd name="T2" fmla="*/ 0 w 31"/>
                <a:gd name="T3" fmla="*/ 0 h 1760"/>
                <a:gd name="T4" fmla="*/ 0 w 31"/>
                <a:gd name="T5" fmla="*/ 0 h 1760"/>
                <a:gd name="T6" fmla="*/ 0 w 31"/>
                <a:gd name="T7" fmla="*/ 0 h 1760"/>
                <a:gd name="T8" fmla="*/ 0 w 31"/>
                <a:gd name="T9" fmla="*/ 0 h 1760"/>
                <a:gd name="T10" fmla="*/ 0 w 31"/>
                <a:gd name="T11" fmla="*/ 0 h 1760"/>
                <a:gd name="T12" fmla="*/ 0 w 31"/>
                <a:gd name="T13" fmla="*/ 0 h 1760"/>
                <a:gd name="T14" fmla="*/ 0 w 31"/>
                <a:gd name="T15" fmla="*/ 0 h 1760"/>
                <a:gd name="T16" fmla="*/ 0 w 31"/>
                <a:gd name="T17" fmla="*/ 0 h 1760"/>
                <a:gd name="T18" fmla="*/ 0 w 31"/>
                <a:gd name="T19" fmla="*/ 0 h 1760"/>
                <a:gd name="T20" fmla="*/ 0 w 31"/>
                <a:gd name="T21" fmla="*/ 0 h 1760"/>
                <a:gd name="T22" fmla="*/ 0 w 31"/>
                <a:gd name="T23" fmla="*/ 0 h 1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60">
                  <a:moveTo>
                    <a:pt x="15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60"/>
                  </a:lnTo>
                  <a:lnTo>
                    <a:pt x="31" y="1743"/>
                  </a:lnTo>
                  <a:lnTo>
                    <a:pt x="26" y="1756"/>
                  </a:lnTo>
                  <a:lnTo>
                    <a:pt x="15" y="1759"/>
                  </a:lnTo>
                  <a:lnTo>
                    <a:pt x="4" y="1756"/>
                  </a:lnTo>
                  <a:lnTo>
                    <a:pt x="0" y="1743"/>
                  </a:lnTo>
                  <a:lnTo>
                    <a:pt x="15" y="172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12" name="Freeform 73"/>
            <p:cNvSpPr>
              <a:spLocks/>
            </p:cNvSpPr>
            <p:nvPr/>
          </p:nvSpPr>
          <p:spPr bwMode="auto">
            <a:xfrm>
              <a:off x="3348" y="2323"/>
              <a:ext cx="471" cy="6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31" y="14"/>
                  </a:moveTo>
                  <a:lnTo>
                    <a:pt x="16" y="0"/>
                  </a:lnTo>
                  <a:lnTo>
                    <a:pt x="2544" y="0"/>
                  </a:lnTo>
                  <a:lnTo>
                    <a:pt x="2544" y="31"/>
                  </a:lnTo>
                  <a:lnTo>
                    <a:pt x="16" y="31"/>
                  </a:lnTo>
                  <a:lnTo>
                    <a:pt x="0" y="14"/>
                  </a:lnTo>
                  <a:lnTo>
                    <a:pt x="16" y="31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6" y="0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13" name="Freeform 74"/>
            <p:cNvSpPr>
              <a:spLocks/>
            </p:cNvSpPr>
            <p:nvPr/>
          </p:nvSpPr>
          <p:spPr bwMode="auto">
            <a:xfrm>
              <a:off x="3348" y="2323"/>
              <a:ext cx="471" cy="6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31" y="14"/>
                  </a:moveTo>
                  <a:lnTo>
                    <a:pt x="16" y="0"/>
                  </a:lnTo>
                  <a:lnTo>
                    <a:pt x="2544" y="0"/>
                  </a:lnTo>
                  <a:lnTo>
                    <a:pt x="2544" y="31"/>
                  </a:lnTo>
                  <a:lnTo>
                    <a:pt x="16" y="31"/>
                  </a:lnTo>
                  <a:lnTo>
                    <a:pt x="0" y="14"/>
                  </a:lnTo>
                  <a:lnTo>
                    <a:pt x="16" y="31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6" y="0"/>
                  </a:lnTo>
                  <a:lnTo>
                    <a:pt x="31" y="1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14" name="Freeform 75"/>
            <p:cNvSpPr>
              <a:spLocks/>
            </p:cNvSpPr>
            <p:nvPr/>
          </p:nvSpPr>
          <p:spPr bwMode="auto">
            <a:xfrm>
              <a:off x="3382" y="1969"/>
              <a:ext cx="181" cy="34"/>
            </a:xfrm>
            <a:custGeom>
              <a:avLst/>
              <a:gdLst>
                <a:gd name="T0" fmla="*/ 0 w 973"/>
                <a:gd name="T1" fmla="*/ 0 h 185"/>
                <a:gd name="T2" fmla="*/ 0 w 973"/>
                <a:gd name="T3" fmla="*/ 0 h 185"/>
                <a:gd name="T4" fmla="*/ 0 w 973"/>
                <a:gd name="T5" fmla="*/ 0 h 185"/>
                <a:gd name="T6" fmla="*/ 0 w 973"/>
                <a:gd name="T7" fmla="*/ 0 h 185"/>
                <a:gd name="T8" fmla="*/ 0 w 973"/>
                <a:gd name="T9" fmla="*/ 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3" h="185">
                  <a:moveTo>
                    <a:pt x="0" y="185"/>
                  </a:moveTo>
                  <a:lnTo>
                    <a:pt x="94" y="0"/>
                  </a:lnTo>
                  <a:lnTo>
                    <a:pt x="850" y="0"/>
                  </a:lnTo>
                  <a:lnTo>
                    <a:pt x="973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15" name="Freeform 76"/>
            <p:cNvSpPr>
              <a:spLocks/>
            </p:cNvSpPr>
            <p:nvPr/>
          </p:nvSpPr>
          <p:spPr bwMode="auto">
            <a:xfrm>
              <a:off x="3382" y="1969"/>
              <a:ext cx="181" cy="34"/>
            </a:xfrm>
            <a:custGeom>
              <a:avLst/>
              <a:gdLst>
                <a:gd name="T0" fmla="*/ 0 w 973"/>
                <a:gd name="T1" fmla="*/ 0 h 185"/>
                <a:gd name="T2" fmla="*/ 0 w 973"/>
                <a:gd name="T3" fmla="*/ 0 h 185"/>
                <a:gd name="T4" fmla="*/ 0 w 973"/>
                <a:gd name="T5" fmla="*/ 0 h 185"/>
                <a:gd name="T6" fmla="*/ 0 w 973"/>
                <a:gd name="T7" fmla="*/ 0 h 185"/>
                <a:gd name="T8" fmla="*/ 0 w 973"/>
                <a:gd name="T9" fmla="*/ 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3" h="185">
                  <a:moveTo>
                    <a:pt x="0" y="185"/>
                  </a:moveTo>
                  <a:lnTo>
                    <a:pt x="94" y="0"/>
                  </a:lnTo>
                  <a:lnTo>
                    <a:pt x="850" y="0"/>
                  </a:lnTo>
                  <a:lnTo>
                    <a:pt x="973" y="185"/>
                  </a:lnTo>
                  <a:lnTo>
                    <a:pt x="0" y="18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16" name="Freeform 77"/>
            <p:cNvSpPr>
              <a:spLocks/>
            </p:cNvSpPr>
            <p:nvPr/>
          </p:nvSpPr>
          <p:spPr bwMode="auto">
            <a:xfrm>
              <a:off x="3380" y="1965"/>
              <a:ext cx="22" cy="39"/>
            </a:xfrm>
            <a:custGeom>
              <a:avLst/>
              <a:gdLst>
                <a:gd name="T0" fmla="*/ 0 w 123"/>
                <a:gd name="T1" fmla="*/ 0 h 207"/>
                <a:gd name="T2" fmla="*/ 0 w 123"/>
                <a:gd name="T3" fmla="*/ 0 h 207"/>
                <a:gd name="T4" fmla="*/ 0 w 123"/>
                <a:gd name="T5" fmla="*/ 0 h 207"/>
                <a:gd name="T6" fmla="*/ 0 w 123"/>
                <a:gd name="T7" fmla="*/ 0 h 207"/>
                <a:gd name="T8" fmla="*/ 0 w 123"/>
                <a:gd name="T9" fmla="*/ 0 h 207"/>
                <a:gd name="T10" fmla="*/ 0 w 123"/>
                <a:gd name="T11" fmla="*/ 0 h 207"/>
                <a:gd name="T12" fmla="*/ 0 w 123"/>
                <a:gd name="T13" fmla="*/ 0 h 207"/>
                <a:gd name="T14" fmla="*/ 0 w 123"/>
                <a:gd name="T15" fmla="*/ 0 h 207"/>
                <a:gd name="T16" fmla="*/ 0 w 123"/>
                <a:gd name="T17" fmla="*/ 0 h 207"/>
                <a:gd name="T18" fmla="*/ 0 w 123"/>
                <a:gd name="T19" fmla="*/ 0 h 207"/>
                <a:gd name="T20" fmla="*/ 0 w 123"/>
                <a:gd name="T21" fmla="*/ 0 h 207"/>
                <a:gd name="T22" fmla="*/ 0 w 123"/>
                <a:gd name="T23" fmla="*/ 0 h 207"/>
                <a:gd name="T24" fmla="*/ 0 w 123"/>
                <a:gd name="T25" fmla="*/ 0 h 207"/>
                <a:gd name="T26" fmla="*/ 0 w 123"/>
                <a:gd name="T27" fmla="*/ 0 h 207"/>
                <a:gd name="T28" fmla="*/ 0 w 123"/>
                <a:gd name="T29" fmla="*/ 0 h 207"/>
                <a:gd name="T30" fmla="*/ 0 w 123"/>
                <a:gd name="T31" fmla="*/ 0 h 2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3" h="207">
                  <a:moveTo>
                    <a:pt x="107" y="31"/>
                  </a:moveTo>
                  <a:lnTo>
                    <a:pt x="120" y="23"/>
                  </a:lnTo>
                  <a:lnTo>
                    <a:pt x="27" y="207"/>
                  </a:lnTo>
                  <a:lnTo>
                    <a:pt x="0" y="194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9" y="4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3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17" name="Freeform 78"/>
            <p:cNvSpPr>
              <a:spLocks/>
            </p:cNvSpPr>
            <p:nvPr/>
          </p:nvSpPr>
          <p:spPr bwMode="auto">
            <a:xfrm>
              <a:off x="3380" y="1965"/>
              <a:ext cx="22" cy="39"/>
            </a:xfrm>
            <a:custGeom>
              <a:avLst/>
              <a:gdLst>
                <a:gd name="T0" fmla="*/ 0 w 123"/>
                <a:gd name="T1" fmla="*/ 0 h 207"/>
                <a:gd name="T2" fmla="*/ 0 w 123"/>
                <a:gd name="T3" fmla="*/ 0 h 207"/>
                <a:gd name="T4" fmla="*/ 0 w 123"/>
                <a:gd name="T5" fmla="*/ 0 h 207"/>
                <a:gd name="T6" fmla="*/ 0 w 123"/>
                <a:gd name="T7" fmla="*/ 0 h 207"/>
                <a:gd name="T8" fmla="*/ 0 w 123"/>
                <a:gd name="T9" fmla="*/ 0 h 207"/>
                <a:gd name="T10" fmla="*/ 0 w 123"/>
                <a:gd name="T11" fmla="*/ 0 h 207"/>
                <a:gd name="T12" fmla="*/ 0 w 123"/>
                <a:gd name="T13" fmla="*/ 0 h 207"/>
                <a:gd name="T14" fmla="*/ 0 w 123"/>
                <a:gd name="T15" fmla="*/ 0 h 207"/>
                <a:gd name="T16" fmla="*/ 0 w 123"/>
                <a:gd name="T17" fmla="*/ 0 h 207"/>
                <a:gd name="T18" fmla="*/ 0 w 123"/>
                <a:gd name="T19" fmla="*/ 0 h 207"/>
                <a:gd name="T20" fmla="*/ 0 w 123"/>
                <a:gd name="T21" fmla="*/ 0 h 207"/>
                <a:gd name="T22" fmla="*/ 0 w 123"/>
                <a:gd name="T23" fmla="*/ 0 h 207"/>
                <a:gd name="T24" fmla="*/ 0 w 123"/>
                <a:gd name="T25" fmla="*/ 0 h 207"/>
                <a:gd name="T26" fmla="*/ 0 w 123"/>
                <a:gd name="T27" fmla="*/ 0 h 207"/>
                <a:gd name="T28" fmla="*/ 0 w 123"/>
                <a:gd name="T29" fmla="*/ 0 h 207"/>
                <a:gd name="T30" fmla="*/ 0 w 123"/>
                <a:gd name="T31" fmla="*/ 0 h 2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3" h="207">
                  <a:moveTo>
                    <a:pt x="107" y="31"/>
                  </a:moveTo>
                  <a:lnTo>
                    <a:pt x="120" y="23"/>
                  </a:lnTo>
                  <a:lnTo>
                    <a:pt x="27" y="207"/>
                  </a:lnTo>
                  <a:lnTo>
                    <a:pt x="0" y="194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9" y="4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3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18" name="Freeform 79"/>
            <p:cNvSpPr>
              <a:spLocks/>
            </p:cNvSpPr>
            <p:nvPr/>
          </p:nvSpPr>
          <p:spPr bwMode="auto">
            <a:xfrm>
              <a:off x="3399" y="1965"/>
              <a:ext cx="143" cy="7"/>
            </a:xfrm>
            <a:custGeom>
              <a:avLst/>
              <a:gdLst>
                <a:gd name="T0" fmla="*/ 0 w 770"/>
                <a:gd name="T1" fmla="*/ 0 h 31"/>
                <a:gd name="T2" fmla="*/ 0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0 w 770"/>
                <a:gd name="T9" fmla="*/ 0 h 31"/>
                <a:gd name="T10" fmla="*/ 0 w 770"/>
                <a:gd name="T11" fmla="*/ 0 h 31"/>
                <a:gd name="T12" fmla="*/ 0 w 770"/>
                <a:gd name="T13" fmla="*/ 0 h 31"/>
                <a:gd name="T14" fmla="*/ 0 w 770"/>
                <a:gd name="T15" fmla="*/ 0 h 31"/>
                <a:gd name="T16" fmla="*/ 0 w 770"/>
                <a:gd name="T17" fmla="*/ 0 h 31"/>
                <a:gd name="T18" fmla="*/ 0 w 770"/>
                <a:gd name="T19" fmla="*/ 0 h 31"/>
                <a:gd name="T20" fmla="*/ 0 w 770"/>
                <a:gd name="T21" fmla="*/ 0 h 31"/>
                <a:gd name="T22" fmla="*/ 0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0" h="31">
                  <a:moveTo>
                    <a:pt x="743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7" y="5"/>
                  </a:lnTo>
                  <a:lnTo>
                    <a:pt x="770" y="16"/>
                  </a:lnTo>
                  <a:lnTo>
                    <a:pt x="767" y="27"/>
                  </a:lnTo>
                  <a:lnTo>
                    <a:pt x="756" y="31"/>
                  </a:lnTo>
                  <a:lnTo>
                    <a:pt x="743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19" name="Freeform 80"/>
            <p:cNvSpPr>
              <a:spLocks/>
            </p:cNvSpPr>
            <p:nvPr/>
          </p:nvSpPr>
          <p:spPr bwMode="auto">
            <a:xfrm>
              <a:off x="3399" y="1965"/>
              <a:ext cx="143" cy="7"/>
            </a:xfrm>
            <a:custGeom>
              <a:avLst/>
              <a:gdLst>
                <a:gd name="T0" fmla="*/ 0 w 770"/>
                <a:gd name="T1" fmla="*/ 0 h 31"/>
                <a:gd name="T2" fmla="*/ 0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0 w 770"/>
                <a:gd name="T9" fmla="*/ 0 h 31"/>
                <a:gd name="T10" fmla="*/ 0 w 770"/>
                <a:gd name="T11" fmla="*/ 0 h 31"/>
                <a:gd name="T12" fmla="*/ 0 w 770"/>
                <a:gd name="T13" fmla="*/ 0 h 31"/>
                <a:gd name="T14" fmla="*/ 0 w 770"/>
                <a:gd name="T15" fmla="*/ 0 h 31"/>
                <a:gd name="T16" fmla="*/ 0 w 770"/>
                <a:gd name="T17" fmla="*/ 0 h 31"/>
                <a:gd name="T18" fmla="*/ 0 w 770"/>
                <a:gd name="T19" fmla="*/ 0 h 31"/>
                <a:gd name="T20" fmla="*/ 0 w 770"/>
                <a:gd name="T21" fmla="*/ 0 h 31"/>
                <a:gd name="T22" fmla="*/ 0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0" h="31">
                  <a:moveTo>
                    <a:pt x="743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7" y="5"/>
                  </a:lnTo>
                  <a:lnTo>
                    <a:pt x="770" y="16"/>
                  </a:lnTo>
                  <a:lnTo>
                    <a:pt x="767" y="27"/>
                  </a:lnTo>
                  <a:lnTo>
                    <a:pt x="756" y="31"/>
                  </a:lnTo>
                  <a:lnTo>
                    <a:pt x="743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20" name="Freeform 81"/>
            <p:cNvSpPr>
              <a:spLocks/>
            </p:cNvSpPr>
            <p:nvPr/>
          </p:nvSpPr>
          <p:spPr bwMode="auto">
            <a:xfrm>
              <a:off x="3538" y="1967"/>
              <a:ext cx="27" cy="39"/>
            </a:xfrm>
            <a:custGeom>
              <a:avLst/>
              <a:gdLst>
                <a:gd name="T0" fmla="*/ 0 w 152"/>
                <a:gd name="T1" fmla="*/ 0 h 210"/>
                <a:gd name="T2" fmla="*/ 0 w 152"/>
                <a:gd name="T3" fmla="*/ 0 h 210"/>
                <a:gd name="T4" fmla="*/ 0 w 152"/>
                <a:gd name="T5" fmla="*/ 0 h 210"/>
                <a:gd name="T6" fmla="*/ 0 w 152"/>
                <a:gd name="T7" fmla="*/ 0 h 210"/>
                <a:gd name="T8" fmla="*/ 0 w 152"/>
                <a:gd name="T9" fmla="*/ 0 h 210"/>
                <a:gd name="T10" fmla="*/ 0 w 152"/>
                <a:gd name="T11" fmla="*/ 0 h 210"/>
                <a:gd name="T12" fmla="*/ 0 w 152"/>
                <a:gd name="T13" fmla="*/ 0 h 210"/>
                <a:gd name="T14" fmla="*/ 0 w 152"/>
                <a:gd name="T15" fmla="*/ 0 h 210"/>
                <a:gd name="T16" fmla="*/ 0 w 152"/>
                <a:gd name="T17" fmla="*/ 0 h 210"/>
                <a:gd name="T18" fmla="*/ 0 w 152"/>
                <a:gd name="T19" fmla="*/ 0 h 210"/>
                <a:gd name="T20" fmla="*/ 0 w 152"/>
                <a:gd name="T21" fmla="*/ 0 h 210"/>
                <a:gd name="T22" fmla="*/ 0 w 152"/>
                <a:gd name="T23" fmla="*/ 0 h 210"/>
                <a:gd name="T24" fmla="*/ 0 w 152"/>
                <a:gd name="T25" fmla="*/ 0 h 210"/>
                <a:gd name="T26" fmla="*/ 0 w 152"/>
                <a:gd name="T27" fmla="*/ 0 h 210"/>
                <a:gd name="T28" fmla="*/ 0 w 152"/>
                <a:gd name="T29" fmla="*/ 0 h 210"/>
                <a:gd name="T30" fmla="*/ 0 w 152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0">
                  <a:moveTo>
                    <a:pt x="136" y="179"/>
                  </a:moveTo>
                  <a:lnTo>
                    <a:pt x="121" y="203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49" y="185"/>
                  </a:lnTo>
                  <a:lnTo>
                    <a:pt x="136" y="210"/>
                  </a:lnTo>
                  <a:lnTo>
                    <a:pt x="149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3"/>
                  </a:lnTo>
                  <a:lnTo>
                    <a:pt x="144" y="207"/>
                  </a:lnTo>
                  <a:lnTo>
                    <a:pt x="140" y="210"/>
                  </a:lnTo>
                  <a:lnTo>
                    <a:pt x="133" y="210"/>
                  </a:lnTo>
                  <a:lnTo>
                    <a:pt x="126" y="208"/>
                  </a:lnTo>
                  <a:lnTo>
                    <a:pt x="121" y="203"/>
                  </a:lnTo>
                  <a:lnTo>
                    <a:pt x="136" y="17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21" name="Freeform 82"/>
            <p:cNvSpPr>
              <a:spLocks/>
            </p:cNvSpPr>
            <p:nvPr/>
          </p:nvSpPr>
          <p:spPr bwMode="auto">
            <a:xfrm>
              <a:off x="3538" y="1967"/>
              <a:ext cx="27" cy="39"/>
            </a:xfrm>
            <a:custGeom>
              <a:avLst/>
              <a:gdLst>
                <a:gd name="T0" fmla="*/ 0 w 152"/>
                <a:gd name="T1" fmla="*/ 0 h 210"/>
                <a:gd name="T2" fmla="*/ 0 w 152"/>
                <a:gd name="T3" fmla="*/ 0 h 210"/>
                <a:gd name="T4" fmla="*/ 0 w 152"/>
                <a:gd name="T5" fmla="*/ 0 h 210"/>
                <a:gd name="T6" fmla="*/ 0 w 152"/>
                <a:gd name="T7" fmla="*/ 0 h 210"/>
                <a:gd name="T8" fmla="*/ 0 w 152"/>
                <a:gd name="T9" fmla="*/ 0 h 210"/>
                <a:gd name="T10" fmla="*/ 0 w 152"/>
                <a:gd name="T11" fmla="*/ 0 h 210"/>
                <a:gd name="T12" fmla="*/ 0 w 152"/>
                <a:gd name="T13" fmla="*/ 0 h 210"/>
                <a:gd name="T14" fmla="*/ 0 w 152"/>
                <a:gd name="T15" fmla="*/ 0 h 210"/>
                <a:gd name="T16" fmla="*/ 0 w 152"/>
                <a:gd name="T17" fmla="*/ 0 h 210"/>
                <a:gd name="T18" fmla="*/ 0 w 152"/>
                <a:gd name="T19" fmla="*/ 0 h 210"/>
                <a:gd name="T20" fmla="*/ 0 w 152"/>
                <a:gd name="T21" fmla="*/ 0 h 210"/>
                <a:gd name="T22" fmla="*/ 0 w 152"/>
                <a:gd name="T23" fmla="*/ 0 h 210"/>
                <a:gd name="T24" fmla="*/ 0 w 152"/>
                <a:gd name="T25" fmla="*/ 0 h 210"/>
                <a:gd name="T26" fmla="*/ 0 w 152"/>
                <a:gd name="T27" fmla="*/ 0 h 210"/>
                <a:gd name="T28" fmla="*/ 0 w 152"/>
                <a:gd name="T29" fmla="*/ 0 h 210"/>
                <a:gd name="T30" fmla="*/ 0 w 152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0">
                  <a:moveTo>
                    <a:pt x="136" y="179"/>
                  </a:moveTo>
                  <a:lnTo>
                    <a:pt x="121" y="203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49" y="185"/>
                  </a:lnTo>
                  <a:lnTo>
                    <a:pt x="136" y="210"/>
                  </a:lnTo>
                  <a:lnTo>
                    <a:pt x="149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3"/>
                  </a:lnTo>
                  <a:lnTo>
                    <a:pt x="144" y="207"/>
                  </a:lnTo>
                  <a:lnTo>
                    <a:pt x="140" y="210"/>
                  </a:lnTo>
                  <a:lnTo>
                    <a:pt x="133" y="210"/>
                  </a:lnTo>
                  <a:lnTo>
                    <a:pt x="126" y="208"/>
                  </a:lnTo>
                  <a:lnTo>
                    <a:pt x="121" y="203"/>
                  </a:lnTo>
                  <a:lnTo>
                    <a:pt x="136" y="17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22" name="Freeform 83"/>
            <p:cNvSpPr>
              <a:spLocks/>
            </p:cNvSpPr>
            <p:nvPr/>
          </p:nvSpPr>
          <p:spPr bwMode="auto">
            <a:xfrm>
              <a:off x="3379" y="2000"/>
              <a:ext cx="184" cy="6"/>
            </a:xfrm>
            <a:custGeom>
              <a:avLst/>
              <a:gdLst>
                <a:gd name="T0" fmla="*/ 0 w 989"/>
                <a:gd name="T1" fmla="*/ 0 h 31"/>
                <a:gd name="T2" fmla="*/ 0 w 989"/>
                <a:gd name="T3" fmla="*/ 0 h 31"/>
                <a:gd name="T4" fmla="*/ 0 w 989"/>
                <a:gd name="T5" fmla="*/ 0 h 31"/>
                <a:gd name="T6" fmla="*/ 0 w 989"/>
                <a:gd name="T7" fmla="*/ 0 h 31"/>
                <a:gd name="T8" fmla="*/ 0 w 989"/>
                <a:gd name="T9" fmla="*/ 0 h 31"/>
                <a:gd name="T10" fmla="*/ 0 w 989"/>
                <a:gd name="T11" fmla="*/ 0 h 31"/>
                <a:gd name="T12" fmla="*/ 0 w 989"/>
                <a:gd name="T13" fmla="*/ 0 h 31"/>
                <a:gd name="T14" fmla="*/ 0 w 989"/>
                <a:gd name="T15" fmla="*/ 0 h 31"/>
                <a:gd name="T16" fmla="*/ 0 w 989"/>
                <a:gd name="T17" fmla="*/ 0 h 31"/>
                <a:gd name="T18" fmla="*/ 0 w 989"/>
                <a:gd name="T19" fmla="*/ 0 h 31"/>
                <a:gd name="T20" fmla="*/ 0 w 989"/>
                <a:gd name="T21" fmla="*/ 0 h 31"/>
                <a:gd name="T22" fmla="*/ 0 w 98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9" h="31">
                  <a:moveTo>
                    <a:pt x="30" y="21"/>
                  </a:moveTo>
                  <a:lnTo>
                    <a:pt x="16" y="0"/>
                  </a:lnTo>
                  <a:lnTo>
                    <a:pt x="989" y="0"/>
                  </a:lnTo>
                  <a:lnTo>
                    <a:pt x="989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6" y="26"/>
                  </a:lnTo>
                  <a:lnTo>
                    <a:pt x="0" y="15"/>
                  </a:lnTo>
                  <a:lnTo>
                    <a:pt x="6" y="4"/>
                  </a:lnTo>
                  <a:lnTo>
                    <a:pt x="16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23" name="Freeform 84"/>
            <p:cNvSpPr>
              <a:spLocks/>
            </p:cNvSpPr>
            <p:nvPr/>
          </p:nvSpPr>
          <p:spPr bwMode="auto">
            <a:xfrm>
              <a:off x="3379" y="2000"/>
              <a:ext cx="184" cy="6"/>
            </a:xfrm>
            <a:custGeom>
              <a:avLst/>
              <a:gdLst>
                <a:gd name="T0" fmla="*/ 0 w 989"/>
                <a:gd name="T1" fmla="*/ 0 h 31"/>
                <a:gd name="T2" fmla="*/ 0 w 989"/>
                <a:gd name="T3" fmla="*/ 0 h 31"/>
                <a:gd name="T4" fmla="*/ 0 w 989"/>
                <a:gd name="T5" fmla="*/ 0 h 31"/>
                <a:gd name="T6" fmla="*/ 0 w 989"/>
                <a:gd name="T7" fmla="*/ 0 h 31"/>
                <a:gd name="T8" fmla="*/ 0 w 989"/>
                <a:gd name="T9" fmla="*/ 0 h 31"/>
                <a:gd name="T10" fmla="*/ 0 w 989"/>
                <a:gd name="T11" fmla="*/ 0 h 31"/>
                <a:gd name="T12" fmla="*/ 0 w 989"/>
                <a:gd name="T13" fmla="*/ 0 h 31"/>
                <a:gd name="T14" fmla="*/ 0 w 989"/>
                <a:gd name="T15" fmla="*/ 0 h 31"/>
                <a:gd name="T16" fmla="*/ 0 w 989"/>
                <a:gd name="T17" fmla="*/ 0 h 31"/>
                <a:gd name="T18" fmla="*/ 0 w 989"/>
                <a:gd name="T19" fmla="*/ 0 h 31"/>
                <a:gd name="T20" fmla="*/ 0 w 989"/>
                <a:gd name="T21" fmla="*/ 0 h 31"/>
                <a:gd name="T22" fmla="*/ 0 w 98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9" h="31">
                  <a:moveTo>
                    <a:pt x="30" y="21"/>
                  </a:moveTo>
                  <a:lnTo>
                    <a:pt x="16" y="0"/>
                  </a:lnTo>
                  <a:lnTo>
                    <a:pt x="989" y="0"/>
                  </a:lnTo>
                  <a:lnTo>
                    <a:pt x="989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6" y="26"/>
                  </a:lnTo>
                  <a:lnTo>
                    <a:pt x="0" y="15"/>
                  </a:lnTo>
                  <a:lnTo>
                    <a:pt x="6" y="4"/>
                  </a:lnTo>
                  <a:lnTo>
                    <a:pt x="16" y="0"/>
                  </a:lnTo>
                  <a:lnTo>
                    <a:pt x="30" y="2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24" name="Freeform 85"/>
            <p:cNvSpPr>
              <a:spLocks/>
            </p:cNvSpPr>
            <p:nvPr/>
          </p:nvSpPr>
          <p:spPr bwMode="auto">
            <a:xfrm>
              <a:off x="4307" y="1970"/>
              <a:ext cx="339" cy="1789"/>
            </a:xfrm>
            <a:custGeom>
              <a:avLst/>
              <a:gdLst>
                <a:gd name="T0" fmla="*/ 0 w 1830"/>
                <a:gd name="T1" fmla="*/ 0 h 9653"/>
                <a:gd name="T2" fmla="*/ 0 w 1830"/>
                <a:gd name="T3" fmla="*/ 0 h 9653"/>
                <a:gd name="T4" fmla="*/ 0 w 1830"/>
                <a:gd name="T5" fmla="*/ 0 h 9653"/>
                <a:gd name="T6" fmla="*/ 0 w 1830"/>
                <a:gd name="T7" fmla="*/ 0 h 9653"/>
                <a:gd name="T8" fmla="*/ 0 w 1830"/>
                <a:gd name="T9" fmla="*/ 0 h 9653"/>
                <a:gd name="T10" fmla="*/ 0 w 1830"/>
                <a:gd name="T11" fmla="*/ 0 h 9653"/>
                <a:gd name="T12" fmla="*/ 0 w 1830"/>
                <a:gd name="T13" fmla="*/ 0 h 9653"/>
                <a:gd name="T14" fmla="*/ 0 w 1830"/>
                <a:gd name="T15" fmla="*/ 0 h 9653"/>
                <a:gd name="T16" fmla="*/ 0 w 1830"/>
                <a:gd name="T17" fmla="*/ 0 h 9653"/>
                <a:gd name="T18" fmla="*/ 0 w 1830"/>
                <a:gd name="T19" fmla="*/ 0 h 9653"/>
                <a:gd name="T20" fmla="*/ 0 w 1830"/>
                <a:gd name="T21" fmla="*/ 0 h 9653"/>
                <a:gd name="T22" fmla="*/ 0 w 1830"/>
                <a:gd name="T23" fmla="*/ 0 h 9653"/>
                <a:gd name="T24" fmla="*/ 0 w 1830"/>
                <a:gd name="T25" fmla="*/ 0 h 9653"/>
                <a:gd name="T26" fmla="*/ 0 w 1830"/>
                <a:gd name="T27" fmla="*/ 0 h 9653"/>
                <a:gd name="T28" fmla="*/ 0 w 1830"/>
                <a:gd name="T29" fmla="*/ 0 h 9653"/>
                <a:gd name="T30" fmla="*/ 0 w 1830"/>
                <a:gd name="T31" fmla="*/ 0 h 9653"/>
                <a:gd name="T32" fmla="*/ 0 w 1830"/>
                <a:gd name="T33" fmla="*/ 0 h 9653"/>
                <a:gd name="T34" fmla="*/ 0 w 1830"/>
                <a:gd name="T35" fmla="*/ 0 h 9653"/>
                <a:gd name="T36" fmla="*/ 0 w 1830"/>
                <a:gd name="T37" fmla="*/ 0 h 9653"/>
                <a:gd name="T38" fmla="*/ 0 w 1830"/>
                <a:gd name="T39" fmla="*/ 0 h 9653"/>
                <a:gd name="T40" fmla="*/ 0 w 1830"/>
                <a:gd name="T41" fmla="*/ 0 h 9653"/>
                <a:gd name="T42" fmla="*/ 0 w 1830"/>
                <a:gd name="T43" fmla="*/ 0 h 9653"/>
                <a:gd name="T44" fmla="*/ 0 w 1830"/>
                <a:gd name="T45" fmla="*/ 0 h 9653"/>
                <a:gd name="T46" fmla="*/ 0 w 1830"/>
                <a:gd name="T47" fmla="*/ 0 h 9653"/>
                <a:gd name="T48" fmla="*/ 0 w 1830"/>
                <a:gd name="T49" fmla="*/ 0 h 9653"/>
                <a:gd name="T50" fmla="*/ 0 w 1830"/>
                <a:gd name="T51" fmla="*/ 0 h 9653"/>
                <a:gd name="T52" fmla="*/ 0 w 1830"/>
                <a:gd name="T53" fmla="*/ 0 h 9653"/>
                <a:gd name="T54" fmla="*/ 0 w 1830"/>
                <a:gd name="T55" fmla="*/ 0 h 9653"/>
                <a:gd name="T56" fmla="*/ 0 w 1830"/>
                <a:gd name="T57" fmla="*/ 0 h 9653"/>
                <a:gd name="T58" fmla="*/ 0 w 1830"/>
                <a:gd name="T59" fmla="*/ 0 h 9653"/>
                <a:gd name="T60" fmla="*/ 0 w 1830"/>
                <a:gd name="T61" fmla="*/ 0 h 9653"/>
                <a:gd name="T62" fmla="*/ 0 w 1830"/>
                <a:gd name="T63" fmla="*/ 0 h 9653"/>
                <a:gd name="T64" fmla="*/ 0 w 1830"/>
                <a:gd name="T65" fmla="*/ 0 h 9653"/>
                <a:gd name="T66" fmla="*/ 0 w 1830"/>
                <a:gd name="T67" fmla="*/ 0 h 9653"/>
                <a:gd name="T68" fmla="*/ 0 w 1830"/>
                <a:gd name="T69" fmla="*/ 0 h 9653"/>
                <a:gd name="T70" fmla="*/ 0 w 1830"/>
                <a:gd name="T71" fmla="*/ 0 h 9653"/>
                <a:gd name="T72" fmla="*/ 0 w 1830"/>
                <a:gd name="T73" fmla="*/ 0 h 9653"/>
                <a:gd name="T74" fmla="*/ 0 w 1830"/>
                <a:gd name="T75" fmla="*/ 0 h 9653"/>
                <a:gd name="T76" fmla="*/ 0 w 1830"/>
                <a:gd name="T77" fmla="*/ 0 h 9653"/>
                <a:gd name="T78" fmla="*/ 0 w 1830"/>
                <a:gd name="T79" fmla="*/ 0 h 9653"/>
                <a:gd name="T80" fmla="*/ 0 w 1830"/>
                <a:gd name="T81" fmla="*/ 0 h 9653"/>
                <a:gd name="T82" fmla="*/ 0 w 1830"/>
                <a:gd name="T83" fmla="*/ 0 h 9653"/>
                <a:gd name="T84" fmla="*/ 0 w 1830"/>
                <a:gd name="T85" fmla="*/ 0 h 9653"/>
                <a:gd name="T86" fmla="*/ 0 w 1830"/>
                <a:gd name="T87" fmla="*/ 0 h 9653"/>
                <a:gd name="T88" fmla="*/ 0 w 1830"/>
                <a:gd name="T89" fmla="*/ 0 h 9653"/>
                <a:gd name="T90" fmla="*/ 0 w 1830"/>
                <a:gd name="T91" fmla="*/ 0 h 9653"/>
                <a:gd name="T92" fmla="*/ 0 w 1830"/>
                <a:gd name="T93" fmla="*/ 0 h 9653"/>
                <a:gd name="T94" fmla="*/ 0 w 1830"/>
                <a:gd name="T95" fmla="*/ 0 h 9653"/>
                <a:gd name="T96" fmla="*/ 0 w 1830"/>
                <a:gd name="T97" fmla="*/ 0 h 9653"/>
                <a:gd name="T98" fmla="*/ 0 w 1830"/>
                <a:gd name="T99" fmla="*/ 0 h 9653"/>
                <a:gd name="T100" fmla="*/ 0 w 1830"/>
                <a:gd name="T101" fmla="*/ 0 h 9653"/>
                <a:gd name="T102" fmla="*/ 0 w 1830"/>
                <a:gd name="T103" fmla="*/ 0 h 9653"/>
                <a:gd name="T104" fmla="*/ 0 w 1830"/>
                <a:gd name="T105" fmla="*/ 0 h 9653"/>
                <a:gd name="T106" fmla="*/ 0 w 1830"/>
                <a:gd name="T107" fmla="*/ 0 h 9653"/>
                <a:gd name="T108" fmla="*/ 0 w 1830"/>
                <a:gd name="T109" fmla="*/ 0 h 9653"/>
                <a:gd name="T110" fmla="*/ 0 w 1830"/>
                <a:gd name="T111" fmla="*/ 0 h 9653"/>
                <a:gd name="T112" fmla="*/ 0 w 1830"/>
                <a:gd name="T113" fmla="*/ 0 h 9653"/>
                <a:gd name="T114" fmla="*/ 0 w 1830"/>
                <a:gd name="T115" fmla="*/ 0 h 9653"/>
                <a:gd name="T116" fmla="*/ 0 w 1830"/>
                <a:gd name="T117" fmla="*/ 0 h 9653"/>
                <a:gd name="T118" fmla="*/ 0 w 1830"/>
                <a:gd name="T119" fmla="*/ 0 h 9653"/>
                <a:gd name="T120" fmla="*/ 0 w 1830"/>
                <a:gd name="T121" fmla="*/ 0 h 96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0" h="9653">
                  <a:moveTo>
                    <a:pt x="1117" y="668"/>
                  </a:moveTo>
                  <a:lnTo>
                    <a:pt x="1123" y="691"/>
                  </a:lnTo>
                  <a:lnTo>
                    <a:pt x="1129" y="720"/>
                  </a:lnTo>
                  <a:lnTo>
                    <a:pt x="1132" y="727"/>
                  </a:lnTo>
                  <a:lnTo>
                    <a:pt x="1135" y="733"/>
                  </a:lnTo>
                  <a:lnTo>
                    <a:pt x="1138" y="738"/>
                  </a:lnTo>
                  <a:lnTo>
                    <a:pt x="1142" y="743"/>
                  </a:lnTo>
                  <a:lnTo>
                    <a:pt x="1147" y="747"/>
                  </a:lnTo>
                  <a:lnTo>
                    <a:pt x="1152" y="750"/>
                  </a:lnTo>
                  <a:lnTo>
                    <a:pt x="1158" y="752"/>
                  </a:lnTo>
                  <a:lnTo>
                    <a:pt x="1165" y="753"/>
                  </a:lnTo>
                  <a:lnTo>
                    <a:pt x="1195" y="740"/>
                  </a:lnTo>
                  <a:lnTo>
                    <a:pt x="1216" y="732"/>
                  </a:lnTo>
                  <a:lnTo>
                    <a:pt x="1222" y="731"/>
                  </a:lnTo>
                  <a:lnTo>
                    <a:pt x="1227" y="731"/>
                  </a:lnTo>
                  <a:lnTo>
                    <a:pt x="1233" y="732"/>
                  </a:lnTo>
                  <a:lnTo>
                    <a:pt x="1238" y="734"/>
                  </a:lnTo>
                  <a:lnTo>
                    <a:pt x="1244" y="737"/>
                  </a:lnTo>
                  <a:lnTo>
                    <a:pt x="1251" y="741"/>
                  </a:lnTo>
                  <a:lnTo>
                    <a:pt x="1258" y="746"/>
                  </a:lnTo>
                  <a:lnTo>
                    <a:pt x="1265" y="753"/>
                  </a:lnTo>
                  <a:lnTo>
                    <a:pt x="1269" y="773"/>
                  </a:lnTo>
                  <a:lnTo>
                    <a:pt x="1270" y="792"/>
                  </a:lnTo>
                  <a:lnTo>
                    <a:pt x="1270" y="812"/>
                  </a:lnTo>
                  <a:lnTo>
                    <a:pt x="1269" y="832"/>
                  </a:lnTo>
                  <a:lnTo>
                    <a:pt x="1264" y="870"/>
                  </a:lnTo>
                  <a:lnTo>
                    <a:pt x="1257" y="907"/>
                  </a:lnTo>
                  <a:lnTo>
                    <a:pt x="1255" y="925"/>
                  </a:lnTo>
                  <a:lnTo>
                    <a:pt x="1253" y="944"/>
                  </a:lnTo>
                  <a:lnTo>
                    <a:pt x="1252" y="962"/>
                  </a:lnTo>
                  <a:lnTo>
                    <a:pt x="1252" y="979"/>
                  </a:lnTo>
                  <a:lnTo>
                    <a:pt x="1253" y="988"/>
                  </a:lnTo>
                  <a:lnTo>
                    <a:pt x="1254" y="997"/>
                  </a:lnTo>
                  <a:lnTo>
                    <a:pt x="1256" y="1006"/>
                  </a:lnTo>
                  <a:lnTo>
                    <a:pt x="1258" y="1014"/>
                  </a:lnTo>
                  <a:lnTo>
                    <a:pt x="1261" y="1023"/>
                  </a:lnTo>
                  <a:lnTo>
                    <a:pt x="1264" y="1032"/>
                  </a:lnTo>
                  <a:lnTo>
                    <a:pt x="1269" y="1040"/>
                  </a:lnTo>
                  <a:lnTo>
                    <a:pt x="1273" y="1049"/>
                  </a:lnTo>
                  <a:lnTo>
                    <a:pt x="1283" y="1050"/>
                  </a:lnTo>
                  <a:lnTo>
                    <a:pt x="1292" y="1050"/>
                  </a:lnTo>
                  <a:lnTo>
                    <a:pt x="1300" y="1049"/>
                  </a:lnTo>
                  <a:lnTo>
                    <a:pt x="1307" y="1046"/>
                  </a:lnTo>
                  <a:lnTo>
                    <a:pt x="1313" y="1043"/>
                  </a:lnTo>
                  <a:lnTo>
                    <a:pt x="1318" y="1038"/>
                  </a:lnTo>
                  <a:lnTo>
                    <a:pt x="1323" y="1033"/>
                  </a:lnTo>
                  <a:lnTo>
                    <a:pt x="1327" y="1026"/>
                  </a:lnTo>
                  <a:lnTo>
                    <a:pt x="1330" y="1020"/>
                  </a:lnTo>
                  <a:lnTo>
                    <a:pt x="1333" y="1012"/>
                  </a:lnTo>
                  <a:lnTo>
                    <a:pt x="1336" y="1005"/>
                  </a:lnTo>
                  <a:lnTo>
                    <a:pt x="1338" y="997"/>
                  </a:lnTo>
                  <a:lnTo>
                    <a:pt x="1342" y="981"/>
                  </a:lnTo>
                  <a:lnTo>
                    <a:pt x="1345" y="965"/>
                  </a:lnTo>
                  <a:lnTo>
                    <a:pt x="1349" y="927"/>
                  </a:lnTo>
                  <a:lnTo>
                    <a:pt x="1355" y="891"/>
                  </a:lnTo>
                  <a:lnTo>
                    <a:pt x="1357" y="873"/>
                  </a:lnTo>
                  <a:lnTo>
                    <a:pt x="1358" y="855"/>
                  </a:lnTo>
                  <a:lnTo>
                    <a:pt x="1359" y="836"/>
                  </a:lnTo>
                  <a:lnTo>
                    <a:pt x="1358" y="817"/>
                  </a:lnTo>
                  <a:lnTo>
                    <a:pt x="1362" y="1226"/>
                  </a:lnTo>
                  <a:lnTo>
                    <a:pt x="1413" y="1245"/>
                  </a:lnTo>
                  <a:lnTo>
                    <a:pt x="1441" y="1190"/>
                  </a:lnTo>
                  <a:lnTo>
                    <a:pt x="1443" y="1150"/>
                  </a:lnTo>
                  <a:lnTo>
                    <a:pt x="1446" y="1111"/>
                  </a:lnTo>
                  <a:lnTo>
                    <a:pt x="1449" y="1072"/>
                  </a:lnTo>
                  <a:lnTo>
                    <a:pt x="1452" y="1032"/>
                  </a:lnTo>
                  <a:lnTo>
                    <a:pt x="1455" y="993"/>
                  </a:lnTo>
                  <a:lnTo>
                    <a:pt x="1457" y="954"/>
                  </a:lnTo>
                  <a:lnTo>
                    <a:pt x="1458" y="913"/>
                  </a:lnTo>
                  <a:lnTo>
                    <a:pt x="1457" y="873"/>
                  </a:lnTo>
                  <a:lnTo>
                    <a:pt x="1470" y="874"/>
                  </a:lnTo>
                  <a:lnTo>
                    <a:pt x="1482" y="877"/>
                  </a:lnTo>
                  <a:lnTo>
                    <a:pt x="1493" y="879"/>
                  </a:lnTo>
                  <a:lnTo>
                    <a:pt x="1501" y="882"/>
                  </a:lnTo>
                  <a:lnTo>
                    <a:pt x="1509" y="886"/>
                  </a:lnTo>
                  <a:lnTo>
                    <a:pt x="1515" y="890"/>
                  </a:lnTo>
                  <a:lnTo>
                    <a:pt x="1520" y="895"/>
                  </a:lnTo>
                  <a:lnTo>
                    <a:pt x="1524" y="900"/>
                  </a:lnTo>
                  <a:lnTo>
                    <a:pt x="1528" y="906"/>
                  </a:lnTo>
                  <a:lnTo>
                    <a:pt x="1530" y="912"/>
                  </a:lnTo>
                  <a:lnTo>
                    <a:pt x="1531" y="919"/>
                  </a:lnTo>
                  <a:lnTo>
                    <a:pt x="1532" y="926"/>
                  </a:lnTo>
                  <a:lnTo>
                    <a:pt x="1532" y="941"/>
                  </a:lnTo>
                  <a:lnTo>
                    <a:pt x="1530" y="957"/>
                  </a:lnTo>
                  <a:lnTo>
                    <a:pt x="1522" y="991"/>
                  </a:lnTo>
                  <a:lnTo>
                    <a:pt x="1514" y="1027"/>
                  </a:lnTo>
                  <a:lnTo>
                    <a:pt x="1512" y="1045"/>
                  </a:lnTo>
                  <a:lnTo>
                    <a:pt x="1511" y="1063"/>
                  </a:lnTo>
                  <a:lnTo>
                    <a:pt x="1511" y="1072"/>
                  </a:lnTo>
                  <a:lnTo>
                    <a:pt x="1513" y="1081"/>
                  </a:lnTo>
                  <a:lnTo>
                    <a:pt x="1515" y="1089"/>
                  </a:lnTo>
                  <a:lnTo>
                    <a:pt x="1518" y="1097"/>
                  </a:lnTo>
                  <a:lnTo>
                    <a:pt x="1516" y="1153"/>
                  </a:lnTo>
                  <a:lnTo>
                    <a:pt x="1513" y="1209"/>
                  </a:lnTo>
                  <a:lnTo>
                    <a:pt x="1509" y="1263"/>
                  </a:lnTo>
                  <a:lnTo>
                    <a:pt x="1506" y="1319"/>
                  </a:lnTo>
                  <a:lnTo>
                    <a:pt x="1505" y="1346"/>
                  </a:lnTo>
                  <a:lnTo>
                    <a:pt x="1504" y="1373"/>
                  </a:lnTo>
                  <a:lnTo>
                    <a:pt x="1504" y="1400"/>
                  </a:lnTo>
                  <a:lnTo>
                    <a:pt x="1504" y="1427"/>
                  </a:lnTo>
                  <a:lnTo>
                    <a:pt x="1506" y="1455"/>
                  </a:lnTo>
                  <a:lnTo>
                    <a:pt x="1509" y="1481"/>
                  </a:lnTo>
                  <a:lnTo>
                    <a:pt x="1512" y="1507"/>
                  </a:lnTo>
                  <a:lnTo>
                    <a:pt x="1518" y="1534"/>
                  </a:lnTo>
                  <a:lnTo>
                    <a:pt x="1546" y="1545"/>
                  </a:lnTo>
                  <a:lnTo>
                    <a:pt x="1554" y="1535"/>
                  </a:lnTo>
                  <a:lnTo>
                    <a:pt x="1560" y="1523"/>
                  </a:lnTo>
                  <a:lnTo>
                    <a:pt x="1566" y="1511"/>
                  </a:lnTo>
                  <a:lnTo>
                    <a:pt x="1570" y="1498"/>
                  </a:lnTo>
                  <a:lnTo>
                    <a:pt x="1574" y="1485"/>
                  </a:lnTo>
                  <a:lnTo>
                    <a:pt x="1576" y="1471"/>
                  </a:lnTo>
                  <a:lnTo>
                    <a:pt x="1578" y="1457"/>
                  </a:lnTo>
                  <a:lnTo>
                    <a:pt x="1579" y="1443"/>
                  </a:lnTo>
                  <a:lnTo>
                    <a:pt x="1581" y="1413"/>
                  </a:lnTo>
                  <a:lnTo>
                    <a:pt x="1582" y="1384"/>
                  </a:lnTo>
                  <a:lnTo>
                    <a:pt x="1583" y="1370"/>
                  </a:lnTo>
                  <a:lnTo>
                    <a:pt x="1585" y="1356"/>
                  </a:lnTo>
                  <a:lnTo>
                    <a:pt x="1587" y="1343"/>
                  </a:lnTo>
                  <a:lnTo>
                    <a:pt x="1589" y="1330"/>
                  </a:lnTo>
                  <a:lnTo>
                    <a:pt x="1609" y="973"/>
                  </a:lnTo>
                  <a:lnTo>
                    <a:pt x="1690" y="1005"/>
                  </a:lnTo>
                  <a:lnTo>
                    <a:pt x="1688" y="1056"/>
                  </a:lnTo>
                  <a:lnTo>
                    <a:pt x="1686" y="1108"/>
                  </a:lnTo>
                  <a:lnTo>
                    <a:pt x="1684" y="1158"/>
                  </a:lnTo>
                  <a:lnTo>
                    <a:pt x="1680" y="1209"/>
                  </a:lnTo>
                  <a:lnTo>
                    <a:pt x="1677" y="1258"/>
                  </a:lnTo>
                  <a:lnTo>
                    <a:pt x="1673" y="1308"/>
                  </a:lnTo>
                  <a:lnTo>
                    <a:pt x="1670" y="1358"/>
                  </a:lnTo>
                  <a:lnTo>
                    <a:pt x="1667" y="1407"/>
                  </a:lnTo>
                  <a:lnTo>
                    <a:pt x="1664" y="1457"/>
                  </a:lnTo>
                  <a:lnTo>
                    <a:pt x="1662" y="1507"/>
                  </a:lnTo>
                  <a:lnTo>
                    <a:pt x="1661" y="1558"/>
                  </a:lnTo>
                  <a:lnTo>
                    <a:pt x="1661" y="1608"/>
                  </a:lnTo>
                  <a:lnTo>
                    <a:pt x="1662" y="1659"/>
                  </a:lnTo>
                  <a:lnTo>
                    <a:pt x="1664" y="1712"/>
                  </a:lnTo>
                  <a:lnTo>
                    <a:pt x="1668" y="1764"/>
                  </a:lnTo>
                  <a:lnTo>
                    <a:pt x="1674" y="1819"/>
                  </a:lnTo>
                  <a:lnTo>
                    <a:pt x="1709" y="1838"/>
                  </a:lnTo>
                  <a:lnTo>
                    <a:pt x="1717" y="1819"/>
                  </a:lnTo>
                  <a:lnTo>
                    <a:pt x="1724" y="1798"/>
                  </a:lnTo>
                  <a:lnTo>
                    <a:pt x="1729" y="1778"/>
                  </a:lnTo>
                  <a:lnTo>
                    <a:pt x="1733" y="1756"/>
                  </a:lnTo>
                  <a:lnTo>
                    <a:pt x="1737" y="1734"/>
                  </a:lnTo>
                  <a:lnTo>
                    <a:pt x="1740" y="1712"/>
                  </a:lnTo>
                  <a:lnTo>
                    <a:pt x="1742" y="1689"/>
                  </a:lnTo>
                  <a:lnTo>
                    <a:pt x="1744" y="1666"/>
                  </a:lnTo>
                  <a:lnTo>
                    <a:pt x="1745" y="1620"/>
                  </a:lnTo>
                  <a:lnTo>
                    <a:pt x="1746" y="1576"/>
                  </a:lnTo>
                  <a:lnTo>
                    <a:pt x="1745" y="1533"/>
                  </a:lnTo>
                  <a:lnTo>
                    <a:pt x="1745" y="1494"/>
                  </a:lnTo>
                  <a:lnTo>
                    <a:pt x="1774" y="1066"/>
                  </a:lnTo>
                  <a:lnTo>
                    <a:pt x="1791" y="1070"/>
                  </a:lnTo>
                  <a:lnTo>
                    <a:pt x="1808" y="1074"/>
                  </a:lnTo>
                  <a:lnTo>
                    <a:pt x="1816" y="1077"/>
                  </a:lnTo>
                  <a:lnTo>
                    <a:pt x="1822" y="1082"/>
                  </a:lnTo>
                  <a:lnTo>
                    <a:pt x="1825" y="1085"/>
                  </a:lnTo>
                  <a:lnTo>
                    <a:pt x="1827" y="1088"/>
                  </a:lnTo>
                  <a:lnTo>
                    <a:pt x="1829" y="1093"/>
                  </a:lnTo>
                  <a:lnTo>
                    <a:pt x="1830" y="1097"/>
                  </a:lnTo>
                  <a:lnTo>
                    <a:pt x="1822" y="1180"/>
                  </a:lnTo>
                  <a:lnTo>
                    <a:pt x="1816" y="1264"/>
                  </a:lnTo>
                  <a:lnTo>
                    <a:pt x="1810" y="1348"/>
                  </a:lnTo>
                  <a:lnTo>
                    <a:pt x="1806" y="1432"/>
                  </a:lnTo>
                  <a:lnTo>
                    <a:pt x="1802" y="1515"/>
                  </a:lnTo>
                  <a:lnTo>
                    <a:pt x="1799" y="1599"/>
                  </a:lnTo>
                  <a:lnTo>
                    <a:pt x="1796" y="1683"/>
                  </a:lnTo>
                  <a:lnTo>
                    <a:pt x="1793" y="1765"/>
                  </a:lnTo>
                  <a:lnTo>
                    <a:pt x="1791" y="1849"/>
                  </a:lnTo>
                  <a:lnTo>
                    <a:pt x="1789" y="1933"/>
                  </a:lnTo>
                  <a:lnTo>
                    <a:pt x="1786" y="2016"/>
                  </a:lnTo>
                  <a:lnTo>
                    <a:pt x="1783" y="2099"/>
                  </a:lnTo>
                  <a:lnTo>
                    <a:pt x="1780" y="2183"/>
                  </a:lnTo>
                  <a:lnTo>
                    <a:pt x="1776" y="2265"/>
                  </a:lnTo>
                  <a:lnTo>
                    <a:pt x="1772" y="2348"/>
                  </a:lnTo>
                  <a:lnTo>
                    <a:pt x="1766" y="2431"/>
                  </a:lnTo>
                  <a:lnTo>
                    <a:pt x="1729" y="2956"/>
                  </a:lnTo>
                  <a:lnTo>
                    <a:pt x="1709" y="4631"/>
                  </a:lnTo>
                  <a:lnTo>
                    <a:pt x="1711" y="4765"/>
                  </a:lnTo>
                  <a:lnTo>
                    <a:pt x="1712" y="4901"/>
                  </a:lnTo>
                  <a:lnTo>
                    <a:pt x="1714" y="5037"/>
                  </a:lnTo>
                  <a:lnTo>
                    <a:pt x="1715" y="5174"/>
                  </a:lnTo>
                  <a:lnTo>
                    <a:pt x="1717" y="5312"/>
                  </a:lnTo>
                  <a:lnTo>
                    <a:pt x="1719" y="5450"/>
                  </a:lnTo>
                  <a:lnTo>
                    <a:pt x="1721" y="5588"/>
                  </a:lnTo>
                  <a:lnTo>
                    <a:pt x="1723" y="5726"/>
                  </a:lnTo>
                  <a:lnTo>
                    <a:pt x="1725" y="5866"/>
                  </a:lnTo>
                  <a:lnTo>
                    <a:pt x="1728" y="6004"/>
                  </a:lnTo>
                  <a:lnTo>
                    <a:pt x="1732" y="6143"/>
                  </a:lnTo>
                  <a:lnTo>
                    <a:pt x="1736" y="6281"/>
                  </a:lnTo>
                  <a:lnTo>
                    <a:pt x="1740" y="6418"/>
                  </a:lnTo>
                  <a:lnTo>
                    <a:pt x="1745" y="6556"/>
                  </a:lnTo>
                  <a:lnTo>
                    <a:pt x="1751" y="6693"/>
                  </a:lnTo>
                  <a:lnTo>
                    <a:pt x="1758" y="6829"/>
                  </a:lnTo>
                  <a:lnTo>
                    <a:pt x="1794" y="8267"/>
                  </a:lnTo>
                  <a:lnTo>
                    <a:pt x="1802" y="8480"/>
                  </a:lnTo>
                  <a:lnTo>
                    <a:pt x="1790" y="8485"/>
                  </a:lnTo>
                  <a:lnTo>
                    <a:pt x="1780" y="8491"/>
                  </a:lnTo>
                  <a:lnTo>
                    <a:pt x="1769" y="8498"/>
                  </a:lnTo>
                  <a:lnTo>
                    <a:pt x="1758" y="8507"/>
                  </a:lnTo>
                  <a:lnTo>
                    <a:pt x="1725" y="7766"/>
                  </a:lnTo>
                  <a:lnTo>
                    <a:pt x="1694" y="7739"/>
                  </a:lnTo>
                  <a:lnTo>
                    <a:pt x="1687" y="7750"/>
                  </a:lnTo>
                  <a:lnTo>
                    <a:pt x="1681" y="7762"/>
                  </a:lnTo>
                  <a:lnTo>
                    <a:pt x="1675" y="7775"/>
                  </a:lnTo>
                  <a:lnTo>
                    <a:pt x="1670" y="7787"/>
                  </a:lnTo>
                  <a:lnTo>
                    <a:pt x="1665" y="7800"/>
                  </a:lnTo>
                  <a:lnTo>
                    <a:pt x="1661" y="7813"/>
                  </a:lnTo>
                  <a:lnTo>
                    <a:pt x="1658" y="7827"/>
                  </a:lnTo>
                  <a:lnTo>
                    <a:pt x="1655" y="7840"/>
                  </a:lnTo>
                  <a:lnTo>
                    <a:pt x="1650" y="7867"/>
                  </a:lnTo>
                  <a:lnTo>
                    <a:pt x="1647" y="7895"/>
                  </a:lnTo>
                  <a:lnTo>
                    <a:pt x="1645" y="7923"/>
                  </a:lnTo>
                  <a:lnTo>
                    <a:pt x="1644" y="7952"/>
                  </a:lnTo>
                  <a:lnTo>
                    <a:pt x="1644" y="7981"/>
                  </a:lnTo>
                  <a:lnTo>
                    <a:pt x="1645" y="8010"/>
                  </a:lnTo>
                  <a:lnTo>
                    <a:pt x="1646" y="8039"/>
                  </a:lnTo>
                  <a:lnTo>
                    <a:pt x="1648" y="8069"/>
                  </a:lnTo>
                  <a:lnTo>
                    <a:pt x="1651" y="8127"/>
                  </a:lnTo>
                  <a:lnTo>
                    <a:pt x="1654" y="8183"/>
                  </a:lnTo>
                  <a:lnTo>
                    <a:pt x="1656" y="8207"/>
                  </a:lnTo>
                  <a:lnTo>
                    <a:pt x="1658" y="8231"/>
                  </a:lnTo>
                  <a:lnTo>
                    <a:pt x="1659" y="8256"/>
                  </a:lnTo>
                  <a:lnTo>
                    <a:pt x="1660" y="8281"/>
                  </a:lnTo>
                  <a:lnTo>
                    <a:pt x="1660" y="8333"/>
                  </a:lnTo>
                  <a:lnTo>
                    <a:pt x="1659" y="8384"/>
                  </a:lnTo>
                  <a:lnTo>
                    <a:pt x="1659" y="8434"/>
                  </a:lnTo>
                  <a:lnTo>
                    <a:pt x="1661" y="8485"/>
                  </a:lnTo>
                  <a:lnTo>
                    <a:pt x="1663" y="8508"/>
                  </a:lnTo>
                  <a:lnTo>
                    <a:pt x="1665" y="8531"/>
                  </a:lnTo>
                  <a:lnTo>
                    <a:pt x="1669" y="8554"/>
                  </a:lnTo>
                  <a:lnTo>
                    <a:pt x="1674" y="8576"/>
                  </a:lnTo>
                  <a:lnTo>
                    <a:pt x="1642" y="8596"/>
                  </a:lnTo>
                  <a:lnTo>
                    <a:pt x="1609" y="8208"/>
                  </a:lnTo>
                  <a:lnTo>
                    <a:pt x="1585" y="8183"/>
                  </a:lnTo>
                  <a:lnTo>
                    <a:pt x="1577" y="8185"/>
                  </a:lnTo>
                  <a:lnTo>
                    <a:pt x="1570" y="8189"/>
                  </a:lnTo>
                  <a:lnTo>
                    <a:pt x="1563" y="8195"/>
                  </a:lnTo>
                  <a:lnTo>
                    <a:pt x="1558" y="8200"/>
                  </a:lnTo>
                  <a:lnTo>
                    <a:pt x="1553" y="8206"/>
                  </a:lnTo>
                  <a:lnTo>
                    <a:pt x="1549" y="8213"/>
                  </a:lnTo>
                  <a:lnTo>
                    <a:pt x="1546" y="8220"/>
                  </a:lnTo>
                  <a:lnTo>
                    <a:pt x="1544" y="8227"/>
                  </a:lnTo>
                  <a:lnTo>
                    <a:pt x="1540" y="8244"/>
                  </a:lnTo>
                  <a:lnTo>
                    <a:pt x="1538" y="8261"/>
                  </a:lnTo>
                  <a:lnTo>
                    <a:pt x="1538" y="8278"/>
                  </a:lnTo>
                  <a:lnTo>
                    <a:pt x="1538" y="8295"/>
                  </a:lnTo>
                  <a:lnTo>
                    <a:pt x="1537" y="8322"/>
                  </a:lnTo>
                  <a:lnTo>
                    <a:pt x="1536" y="8347"/>
                  </a:lnTo>
                  <a:lnTo>
                    <a:pt x="1537" y="8372"/>
                  </a:lnTo>
                  <a:lnTo>
                    <a:pt x="1538" y="8396"/>
                  </a:lnTo>
                  <a:lnTo>
                    <a:pt x="1540" y="8445"/>
                  </a:lnTo>
                  <a:lnTo>
                    <a:pt x="1544" y="8492"/>
                  </a:lnTo>
                  <a:lnTo>
                    <a:pt x="1546" y="8538"/>
                  </a:lnTo>
                  <a:lnTo>
                    <a:pt x="1547" y="8586"/>
                  </a:lnTo>
                  <a:lnTo>
                    <a:pt x="1546" y="8609"/>
                  </a:lnTo>
                  <a:lnTo>
                    <a:pt x="1544" y="8632"/>
                  </a:lnTo>
                  <a:lnTo>
                    <a:pt x="1541" y="8656"/>
                  </a:lnTo>
                  <a:lnTo>
                    <a:pt x="1538" y="8679"/>
                  </a:lnTo>
                  <a:lnTo>
                    <a:pt x="1502" y="8712"/>
                  </a:lnTo>
                  <a:lnTo>
                    <a:pt x="1500" y="8676"/>
                  </a:lnTo>
                  <a:lnTo>
                    <a:pt x="1500" y="8641"/>
                  </a:lnTo>
                  <a:lnTo>
                    <a:pt x="1500" y="8605"/>
                  </a:lnTo>
                  <a:lnTo>
                    <a:pt x="1498" y="8571"/>
                  </a:lnTo>
                  <a:lnTo>
                    <a:pt x="1497" y="8553"/>
                  </a:lnTo>
                  <a:lnTo>
                    <a:pt x="1494" y="8537"/>
                  </a:lnTo>
                  <a:lnTo>
                    <a:pt x="1490" y="8521"/>
                  </a:lnTo>
                  <a:lnTo>
                    <a:pt x="1485" y="8506"/>
                  </a:lnTo>
                  <a:lnTo>
                    <a:pt x="1478" y="8492"/>
                  </a:lnTo>
                  <a:lnTo>
                    <a:pt x="1470" y="8479"/>
                  </a:lnTo>
                  <a:lnTo>
                    <a:pt x="1466" y="8473"/>
                  </a:lnTo>
                  <a:lnTo>
                    <a:pt x="1461" y="8467"/>
                  </a:lnTo>
                  <a:lnTo>
                    <a:pt x="1455" y="8461"/>
                  </a:lnTo>
                  <a:lnTo>
                    <a:pt x="1449" y="8456"/>
                  </a:lnTo>
                  <a:lnTo>
                    <a:pt x="1443" y="8463"/>
                  </a:lnTo>
                  <a:lnTo>
                    <a:pt x="1438" y="8471"/>
                  </a:lnTo>
                  <a:lnTo>
                    <a:pt x="1433" y="8479"/>
                  </a:lnTo>
                  <a:lnTo>
                    <a:pt x="1429" y="8488"/>
                  </a:lnTo>
                  <a:lnTo>
                    <a:pt x="1426" y="8497"/>
                  </a:lnTo>
                  <a:lnTo>
                    <a:pt x="1423" y="8506"/>
                  </a:lnTo>
                  <a:lnTo>
                    <a:pt x="1420" y="8516"/>
                  </a:lnTo>
                  <a:lnTo>
                    <a:pt x="1418" y="8526"/>
                  </a:lnTo>
                  <a:lnTo>
                    <a:pt x="1415" y="8546"/>
                  </a:lnTo>
                  <a:lnTo>
                    <a:pt x="1414" y="8569"/>
                  </a:lnTo>
                  <a:lnTo>
                    <a:pt x="1413" y="8591"/>
                  </a:lnTo>
                  <a:lnTo>
                    <a:pt x="1413" y="8613"/>
                  </a:lnTo>
                  <a:lnTo>
                    <a:pt x="1414" y="8658"/>
                  </a:lnTo>
                  <a:lnTo>
                    <a:pt x="1413" y="8703"/>
                  </a:lnTo>
                  <a:lnTo>
                    <a:pt x="1411" y="8724"/>
                  </a:lnTo>
                  <a:lnTo>
                    <a:pt x="1408" y="8744"/>
                  </a:lnTo>
                  <a:lnTo>
                    <a:pt x="1406" y="8753"/>
                  </a:lnTo>
                  <a:lnTo>
                    <a:pt x="1404" y="8762"/>
                  </a:lnTo>
                  <a:lnTo>
                    <a:pt x="1401" y="8771"/>
                  </a:lnTo>
                  <a:lnTo>
                    <a:pt x="1398" y="8780"/>
                  </a:lnTo>
                  <a:lnTo>
                    <a:pt x="1321" y="8828"/>
                  </a:lnTo>
                  <a:lnTo>
                    <a:pt x="1321" y="8817"/>
                  </a:lnTo>
                  <a:lnTo>
                    <a:pt x="1320" y="8806"/>
                  </a:lnTo>
                  <a:lnTo>
                    <a:pt x="1317" y="8795"/>
                  </a:lnTo>
                  <a:lnTo>
                    <a:pt x="1313" y="8785"/>
                  </a:lnTo>
                  <a:lnTo>
                    <a:pt x="1301" y="8766"/>
                  </a:lnTo>
                  <a:lnTo>
                    <a:pt x="1289" y="8748"/>
                  </a:lnTo>
                  <a:lnTo>
                    <a:pt x="1279" y="8751"/>
                  </a:lnTo>
                  <a:lnTo>
                    <a:pt x="1270" y="8755"/>
                  </a:lnTo>
                  <a:lnTo>
                    <a:pt x="1263" y="8761"/>
                  </a:lnTo>
                  <a:lnTo>
                    <a:pt x="1257" y="8767"/>
                  </a:lnTo>
                  <a:lnTo>
                    <a:pt x="1252" y="8775"/>
                  </a:lnTo>
                  <a:lnTo>
                    <a:pt x="1248" y="8784"/>
                  </a:lnTo>
                  <a:lnTo>
                    <a:pt x="1245" y="8793"/>
                  </a:lnTo>
                  <a:lnTo>
                    <a:pt x="1243" y="8803"/>
                  </a:lnTo>
                  <a:lnTo>
                    <a:pt x="1237" y="8846"/>
                  </a:lnTo>
                  <a:lnTo>
                    <a:pt x="1230" y="8888"/>
                  </a:lnTo>
                  <a:lnTo>
                    <a:pt x="1158" y="8938"/>
                  </a:lnTo>
                  <a:lnTo>
                    <a:pt x="1087" y="8988"/>
                  </a:lnTo>
                  <a:lnTo>
                    <a:pt x="1014" y="9038"/>
                  </a:lnTo>
                  <a:lnTo>
                    <a:pt x="940" y="9088"/>
                  </a:lnTo>
                  <a:lnTo>
                    <a:pt x="867" y="9138"/>
                  </a:lnTo>
                  <a:lnTo>
                    <a:pt x="792" y="9189"/>
                  </a:lnTo>
                  <a:lnTo>
                    <a:pt x="718" y="9238"/>
                  </a:lnTo>
                  <a:lnTo>
                    <a:pt x="642" y="9287"/>
                  </a:lnTo>
                  <a:lnTo>
                    <a:pt x="566" y="9336"/>
                  </a:lnTo>
                  <a:lnTo>
                    <a:pt x="489" y="9384"/>
                  </a:lnTo>
                  <a:lnTo>
                    <a:pt x="413" y="9432"/>
                  </a:lnTo>
                  <a:lnTo>
                    <a:pt x="335" y="9478"/>
                  </a:lnTo>
                  <a:lnTo>
                    <a:pt x="258" y="9523"/>
                  </a:lnTo>
                  <a:lnTo>
                    <a:pt x="181" y="9568"/>
                  </a:lnTo>
                  <a:lnTo>
                    <a:pt x="102" y="9611"/>
                  </a:lnTo>
                  <a:lnTo>
                    <a:pt x="25" y="9653"/>
                  </a:lnTo>
                  <a:lnTo>
                    <a:pt x="20" y="9595"/>
                  </a:lnTo>
                  <a:lnTo>
                    <a:pt x="15" y="9535"/>
                  </a:lnTo>
                  <a:lnTo>
                    <a:pt x="12" y="9476"/>
                  </a:lnTo>
                  <a:lnTo>
                    <a:pt x="10" y="9415"/>
                  </a:lnTo>
                  <a:lnTo>
                    <a:pt x="7" y="9353"/>
                  </a:lnTo>
                  <a:lnTo>
                    <a:pt x="5" y="9289"/>
                  </a:lnTo>
                  <a:lnTo>
                    <a:pt x="3" y="9224"/>
                  </a:lnTo>
                  <a:lnTo>
                    <a:pt x="0" y="9156"/>
                  </a:lnTo>
                  <a:lnTo>
                    <a:pt x="4" y="6693"/>
                  </a:lnTo>
                  <a:lnTo>
                    <a:pt x="13" y="5071"/>
                  </a:lnTo>
                  <a:lnTo>
                    <a:pt x="21" y="3472"/>
                  </a:lnTo>
                  <a:lnTo>
                    <a:pt x="30" y="3368"/>
                  </a:lnTo>
                  <a:lnTo>
                    <a:pt x="37" y="3263"/>
                  </a:lnTo>
                  <a:lnTo>
                    <a:pt x="42" y="3158"/>
                  </a:lnTo>
                  <a:lnTo>
                    <a:pt x="47" y="3052"/>
                  </a:lnTo>
                  <a:lnTo>
                    <a:pt x="49" y="2945"/>
                  </a:lnTo>
                  <a:lnTo>
                    <a:pt x="51" y="2838"/>
                  </a:lnTo>
                  <a:lnTo>
                    <a:pt x="52" y="2730"/>
                  </a:lnTo>
                  <a:lnTo>
                    <a:pt x="52" y="2622"/>
                  </a:lnTo>
                  <a:lnTo>
                    <a:pt x="51" y="2514"/>
                  </a:lnTo>
                  <a:lnTo>
                    <a:pt x="49" y="2405"/>
                  </a:lnTo>
                  <a:lnTo>
                    <a:pt x="47" y="2297"/>
                  </a:lnTo>
                  <a:lnTo>
                    <a:pt x="45" y="2188"/>
                  </a:lnTo>
                  <a:lnTo>
                    <a:pt x="39" y="1968"/>
                  </a:lnTo>
                  <a:lnTo>
                    <a:pt x="33" y="1748"/>
                  </a:lnTo>
                  <a:lnTo>
                    <a:pt x="31" y="1638"/>
                  </a:lnTo>
                  <a:lnTo>
                    <a:pt x="28" y="1528"/>
                  </a:lnTo>
                  <a:lnTo>
                    <a:pt x="27" y="1417"/>
                  </a:lnTo>
                  <a:lnTo>
                    <a:pt x="26" y="1308"/>
                  </a:lnTo>
                  <a:lnTo>
                    <a:pt x="25" y="1198"/>
                  </a:lnTo>
                  <a:lnTo>
                    <a:pt x="26" y="1088"/>
                  </a:lnTo>
                  <a:lnTo>
                    <a:pt x="28" y="978"/>
                  </a:lnTo>
                  <a:lnTo>
                    <a:pt x="30" y="868"/>
                  </a:lnTo>
                  <a:lnTo>
                    <a:pt x="34" y="758"/>
                  </a:lnTo>
                  <a:lnTo>
                    <a:pt x="40" y="649"/>
                  </a:lnTo>
                  <a:lnTo>
                    <a:pt x="47" y="540"/>
                  </a:lnTo>
                  <a:lnTo>
                    <a:pt x="55" y="431"/>
                  </a:lnTo>
                  <a:lnTo>
                    <a:pt x="65" y="322"/>
                  </a:lnTo>
                  <a:lnTo>
                    <a:pt x="78" y="215"/>
                  </a:lnTo>
                  <a:lnTo>
                    <a:pt x="92" y="107"/>
                  </a:lnTo>
                  <a:lnTo>
                    <a:pt x="108" y="0"/>
                  </a:lnTo>
                  <a:lnTo>
                    <a:pt x="1117" y="668"/>
                  </a:lnTo>
                  <a:close/>
                </a:path>
              </a:pathLst>
            </a:custGeom>
            <a:solidFill>
              <a:srgbClr val="7A8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25" name="Rectangle 86"/>
            <p:cNvSpPr>
              <a:spLocks noChangeArrowheads="1"/>
            </p:cNvSpPr>
            <p:nvPr/>
          </p:nvSpPr>
          <p:spPr bwMode="auto">
            <a:xfrm>
              <a:off x="3386" y="2043"/>
              <a:ext cx="468" cy="322"/>
            </a:xfrm>
            <a:prstGeom prst="rect">
              <a:avLst/>
            </a:pr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26" name="Rectangle 87"/>
            <p:cNvSpPr>
              <a:spLocks noChangeArrowheads="1"/>
            </p:cNvSpPr>
            <p:nvPr/>
          </p:nvSpPr>
          <p:spPr bwMode="auto">
            <a:xfrm>
              <a:off x="3386" y="2043"/>
              <a:ext cx="468" cy="322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27" name="Freeform 88"/>
            <p:cNvSpPr>
              <a:spLocks/>
            </p:cNvSpPr>
            <p:nvPr/>
          </p:nvSpPr>
          <p:spPr bwMode="auto">
            <a:xfrm>
              <a:off x="3383" y="2040"/>
              <a:ext cx="5" cy="325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" h="1759">
                  <a:moveTo>
                    <a:pt x="16" y="32"/>
                  </a:moveTo>
                  <a:lnTo>
                    <a:pt x="32" y="16"/>
                  </a:lnTo>
                  <a:lnTo>
                    <a:pt x="32" y="1759"/>
                  </a:lnTo>
                  <a:lnTo>
                    <a:pt x="0" y="175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28" y="6"/>
                  </a:lnTo>
                  <a:lnTo>
                    <a:pt x="32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28" name="Freeform 89"/>
            <p:cNvSpPr>
              <a:spLocks/>
            </p:cNvSpPr>
            <p:nvPr/>
          </p:nvSpPr>
          <p:spPr bwMode="auto">
            <a:xfrm>
              <a:off x="3383" y="2040"/>
              <a:ext cx="5" cy="325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" h="1759">
                  <a:moveTo>
                    <a:pt x="16" y="32"/>
                  </a:moveTo>
                  <a:lnTo>
                    <a:pt x="32" y="16"/>
                  </a:lnTo>
                  <a:lnTo>
                    <a:pt x="32" y="1759"/>
                  </a:lnTo>
                  <a:lnTo>
                    <a:pt x="0" y="175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28" y="6"/>
                  </a:lnTo>
                  <a:lnTo>
                    <a:pt x="32" y="16"/>
                  </a:lnTo>
                  <a:lnTo>
                    <a:pt x="16" y="3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29" name="Freeform 90"/>
            <p:cNvSpPr>
              <a:spLocks/>
            </p:cNvSpPr>
            <p:nvPr/>
          </p:nvSpPr>
          <p:spPr bwMode="auto">
            <a:xfrm>
              <a:off x="3386" y="2040"/>
              <a:ext cx="471" cy="6"/>
            </a:xfrm>
            <a:custGeom>
              <a:avLst/>
              <a:gdLst>
                <a:gd name="T0" fmla="*/ 0 w 2545"/>
                <a:gd name="T1" fmla="*/ 0 h 32"/>
                <a:gd name="T2" fmla="*/ 0 w 2545"/>
                <a:gd name="T3" fmla="*/ 0 h 32"/>
                <a:gd name="T4" fmla="*/ 0 w 2545"/>
                <a:gd name="T5" fmla="*/ 0 h 32"/>
                <a:gd name="T6" fmla="*/ 0 w 2545"/>
                <a:gd name="T7" fmla="*/ 0 h 32"/>
                <a:gd name="T8" fmla="*/ 0 w 2545"/>
                <a:gd name="T9" fmla="*/ 0 h 32"/>
                <a:gd name="T10" fmla="*/ 0 w 2545"/>
                <a:gd name="T11" fmla="*/ 0 h 32"/>
                <a:gd name="T12" fmla="*/ 0 w 2545"/>
                <a:gd name="T13" fmla="*/ 0 h 32"/>
                <a:gd name="T14" fmla="*/ 0 w 2545"/>
                <a:gd name="T15" fmla="*/ 0 h 32"/>
                <a:gd name="T16" fmla="*/ 0 w 2545"/>
                <a:gd name="T17" fmla="*/ 0 h 32"/>
                <a:gd name="T18" fmla="*/ 0 w 2545"/>
                <a:gd name="T19" fmla="*/ 0 h 32"/>
                <a:gd name="T20" fmla="*/ 0 w 2545"/>
                <a:gd name="T21" fmla="*/ 0 h 32"/>
                <a:gd name="T22" fmla="*/ 0 w 254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2">
                  <a:moveTo>
                    <a:pt x="2514" y="16"/>
                  </a:moveTo>
                  <a:lnTo>
                    <a:pt x="2529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5" y="16"/>
                  </a:lnTo>
                  <a:lnTo>
                    <a:pt x="2529" y="0"/>
                  </a:lnTo>
                  <a:lnTo>
                    <a:pt x="2540" y="6"/>
                  </a:lnTo>
                  <a:lnTo>
                    <a:pt x="2544" y="16"/>
                  </a:lnTo>
                  <a:lnTo>
                    <a:pt x="2540" y="27"/>
                  </a:lnTo>
                  <a:lnTo>
                    <a:pt x="2529" y="32"/>
                  </a:lnTo>
                  <a:lnTo>
                    <a:pt x="2514" y="16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30" name="Freeform 91"/>
            <p:cNvSpPr>
              <a:spLocks/>
            </p:cNvSpPr>
            <p:nvPr/>
          </p:nvSpPr>
          <p:spPr bwMode="auto">
            <a:xfrm>
              <a:off x="3386" y="2040"/>
              <a:ext cx="471" cy="6"/>
            </a:xfrm>
            <a:custGeom>
              <a:avLst/>
              <a:gdLst>
                <a:gd name="T0" fmla="*/ 0 w 2545"/>
                <a:gd name="T1" fmla="*/ 0 h 32"/>
                <a:gd name="T2" fmla="*/ 0 w 2545"/>
                <a:gd name="T3" fmla="*/ 0 h 32"/>
                <a:gd name="T4" fmla="*/ 0 w 2545"/>
                <a:gd name="T5" fmla="*/ 0 h 32"/>
                <a:gd name="T6" fmla="*/ 0 w 2545"/>
                <a:gd name="T7" fmla="*/ 0 h 32"/>
                <a:gd name="T8" fmla="*/ 0 w 2545"/>
                <a:gd name="T9" fmla="*/ 0 h 32"/>
                <a:gd name="T10" fmla="*/ 0 w 2545"/>
                <a:gd name="T11" fmla="*/ 0 h 32"/>
                <a:gd name="T12" fmla="*/ 0 w 2545"/>
                <a:gd name="T13" fmla="*/ 0 h 32"/>
                <a:gd name="T14" fmla="*/ 0 w 2545"/>
                <a:gd name="T15" fmla="*/ 0 h 32"/>
                <a:gd name="T16" fmla="*/ 0 w 2545"/>
                <a:gd name="T17" fmla="*/ 0 h 32"/>
                <a:gd name="T18" fmla="*/ 0 w 2545"/>
                <a:gd name="T19" fmla="*/ 0 h 32"/>
                <a:gd name="T20" fmla="*/ 0 w 2545"/>
                <a:gd name="T21" fmla="*/ 0 h 32"/>
                <a:gd name="T22" fmla="*/ 0 w 254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2">
                  <a:moveTo>
                    <a:pt x="2514" y="16"/>
                  </a:moveTo>
                  <a:lnTo>
                    <a:pt x="2529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5" y="16"/>
                  </a:lnTo>
                  <a:lnTo>
                    <a:pt x="2529" y="0"/>
                  </a:lnTo>
                  <a:lnTo>
                    <a:pt x="2540" y="6"/>
                  </a:lnTo>
                  <a:lnTo>
                    <a:pt x="2544" y="16"/>
                  </a:lnTo>
                  <a:lnTo>
                    <a:pt x="2540" y="27"/>
                  </a:lnTo>
                  <a:lnTo>
                    <a:pt x="2529" y="32"/>
                  </a:lnTo>
                  <a:lnTo>
                    <a:pt x="2514" y="1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31" name="Freeform 92"/>
            <p:cNvSpPr>
              <a:spLocks/>
            </p:cNvSpPr>
            <p:nvPr/>
          </p:nvSpPr>
          <p:spPr bwMode="auto">
            <a:xfrm>
              <a:off x="3852" y="2043"/>
              <a:ext cx="5" cy="326"/>
            </a:xfrm>
            <a:custGeom>
              <a:avLst/>
              <a:gdLst>
                <a:gd name="T0" fmla="*/ 0 w 31"/>
                <a:gd name="T1" fmla="*/ 0 h 1759"/>
                <a:gd name="T2" fmla="*/ 0 w 31"/>
                <a:gd name="T3" fmla="*/ 0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0 h 1759"/>
                <a:gd name="T10" fmla="*/ 0 w 31"/>
                <a:gd name="T11" fmla="*/ 0 h 1759"/>
                <a:gd name="T12" fmla="*/ 0 w 31"/>
                <a:gd name="T13" fmla="*/ 0 h 1759"/>
                <a:gd name="T14" fmla="*/ 0 w 31"/>
                <a:gd name="T15" fmla="*/ 0 h 1759"/>
                <a:gd name="T16" fmla="*/ 0 w 31"/>
                <a:gd name="T17" fmla="*/ 0 h 1759"/>
                <a:gd name="T18" fmla="*/ 0 w 31"/>
                <a:gd name="T19" fmla="*/ 0 h 1759"/>
                <a:gd name="T20" fmla="*/ 0 w 31"/>
                <a:gd name="T21" fmla="*/ 0 h 1759"/>
                <a:gd name="T22" fmla="*/ 0 w 31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9">
                  <a:moveTo>
                    <a:pt x="15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59"/>
                  </a:lnTo>
                  <a:lnTo>
                    <a:pt x="31" y="1743"/>
                  </a:lnTo>
                  <a:lnTo>
                    <a:pt x="26" y="1754"/>
                  </a:lnTo>
                  <a:lnTo>
                    <a:pt x="15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5" y="172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32" name="Freeform 93"/>
            <p:cNvSpPr>
              <a:spLocks/>
            </p:cNvSpPr>
            <p:nvPr/>
          </p:nvSpPr>
          <p:spPr bwMode="auto">
            <a:xfrm>
              <a:off x="3852" y="2043"/>
              <a:ext cx="5" cy="326"/>
            </a:xfrm>
            <a:custGeom>
              <a:avLst/>
              <a:gdLst>
                <a:gd name="T0" fmla="*/ 0 w 31"/>
                <a:gd name="T1" fmla="*/ 0 h 1759"/>
                <a:gd name="T2" fmla="*/ 0 w 31"/>
                <a:gd name="T3" fmla="*/ 0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0 h 1759"/>
                <a:gd name="T10" fmla="*/ 0 w 31"/>
                <a:gd name="T11" fmla="*/ 0 h 1759"/>
                <a:gd name="T12" fmla="*/ 0 w 31"/>
                <a:gd name="T13" fmla="*/ 0 h 1759"/>
                <a:gd name="T14" fmla="*/ 0 w 31"/>
                <a:gd name="T15" fmla="*/ 0 h 1759"/>
                <a:gd name="T16" fmla="*/ 0 w 31"/>
                <a:gd name="T17" fmla="*/ 0 h 1759"/>
                <a:gd name="T18" fmla="*/ 0 w 31"/>
                <a:gd name="T19" fmla="*/ 0 h 1759"/>
                <a:gd name="T20" fmla="*/ 0 w 31"/>
                <a:gd name="T21" fmla="*/ 0 h 1759"/>
                <a:gd name="T22" fmla="*/ 0 w 31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9">
                  <a:moveTo>
                    <a:pt x="15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59"/>
                  </a:lnTo>
                  <a:lnTo>
                    <a:pt x="31" y="1743"/>
                  </a:lnTo>
                  <a:lnTo>
                    <a:pt x="26" y="1754"/>
                  </a:lnTo>
                  <a:lnTo>
                    <a:pt x="15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5" y="172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33" name="Freeform 94"/>
            <p:cNvSpPr>
              <a:spLocks/>
            </p:cNvSpPr>
            <p:nvPr/>
          </p:nvSpPr>
          <p:spPr bwMode="auto">
            <a:xfrm>
              <a:off x="3383" y="2363"/>
              <a:ext cx="471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32" y="15"/>
                  </a:moveTo>
                  <a:lnTo>
                    <a:pt x="16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6" y="31"/>
                  </a:lnTo>
                  <a:lnTo>
                    <a:pt x="0" y="15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32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34" name="Freeform 95"/>
            <p:cNvSpPr>
              <a:spLocks/>
            </p:cNvSpPr>
            <p:nvPr/>
          </p:nvSpPr>
          <p:spPr bwMode="auto">
            <a:xfrm>
              <a:off x="3383" y="2363"/>
              <a:ext cx="471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32" y="15"/>
                  </a:moveTo>
                  <a:lnTo>
                    <a:pt x="16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6" y="31"/>
                  </a:lnTo>
                  <a:lnTo>
                    <a:pt x="0" y="15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32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35" name="Freeform 96"/>
            <p:cNvSpPr>
              <a:spLocks/>
            </p:cNvSpPr>
            <p:nvPr/>
          </p:nvSpPr>
          <p:spPr bwMode="auto">
            <a:xfrm>
              <a:off x="3417" y="2009"/>
              <a:ext cx="180" cy="34"/>
            </a:xfrm>
            <a:custGeom>
              <a:avLst/>
              <a:gdLst>
                <a:gd name="T0" fmla="*/ 0 w 971"/>
                <a:gd name="T1" fmla="*/ 0 h 185"/>
                <a:gd name="T2" fmla="*/ 0 w 971"/>
                <a:gd name="T3" fmla="*/ 0 h 185"/>
                <a:gd name="T4" fmla="*/ 0 w 971"/>
                <a:gd name="T5" fmla="*/ 0 h 185"/>
                <a:gd name="T6" fmla="*/ 0 w 971"/>
                <a:gd name="T7" fmla="*/ 0 h 185"/>
                <a:gd name="T8" fmla="*/ 0 w 971"/>
                <a:gd name="T9" fmla="*/ 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1" h="185">
                  <a:moveTo>
                    <a:pt x="0" y="185"/>
                  </a:moveTo>
                  <a:lnTo>
                    <a:pt x="91" y="0"/>
                  </a:lnTo>
                  <a:lnTo>
                    <a:pt x="848" y="0"/>
                  </a:lnTo>
                  <a:lnTo>
                    <a:pt x="971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36" name="Freeform 97"/>
            <p:cNvSpPr>
              <a:spLocks/>
            </p:cNvSpPr>
            <p:nvPr/>
          </p:nvSpPr>
          <p:spPr bwMode="auto">
            <a:xfrm>
              <a:off x="3417" y="2009"/>
              <a:ext cx="180" cy="34"/>
            </a:xfrm>
            <a:custGeom>
              <a:avLst/>
              <a:gdLst>
                <a:gd name="T0" fmla="*/ 0 w 971"/>
                <a:gd name="T1" fmla="*/ 0 h 185"/>
                <a:gd name="T2" fmla="*/ 0 w 971"/>
                <a:gd name="T3" fmla="*/ 0 h 185"/>
                <a:gd name="T4" fmla="*/ 0 w 971"/>
                <a:gd name="T5" fmla="*/ 0 h 185"/>
                <a:gd name="T6" fmla="*/ 0 w 971"/>
                <a:gd name="T7" fmla="*/ 0 h 185"/>
                <a:gd name="T8" fmla="*/ 0 w 971"/>
                <a:gd name="T9" fmla="*/ 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1" h="185">
                  <a:moveTo>
                    <a:pt x="0" y="185"/>
                  </a:moveTo>
                  <a:lnTo>
                    <a:pt x="91" y="0"/>
                  </a:lnTo>
                  <a:lnTo>
                    <a:pt x="848" y="0"/>
                  </a:lnTo>
                  <a:lnTo>
                    <a:pt x="971" y="185"/>
                  </a:lnTo>
                  <a:lnTo>
                    <a:pt x="0" y="18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37" name="Freeform 98"/>
            <p:cNvSpPr>
              <a:spLocks/>
            </p:cNvSpPr>
            <p:nvPr/>
          </p:nvSpPr>
          <p:spPr bwMode="auto">
            <a:xfrm>
              <a:off x="3414" y="2006"/>
              <a:ext cx="23" cy="38"/>
            </a:xfrm>
            <a:custGeom>
              <a:avLst/>
              <a:gdLst>
                <a:gd name="T0" fmla="*/ 0 w 124"/>
                <a:gd name="T1" fmla="*/ 0 h 208"/>
                <a:gd name="T2" fmla="*/ 0 w 124"/>
                <a:gd name="T3" fmla="*/ 0 h 208"/>
                <a:gd name="T4" fmla="*/ 0 w 124"/>
                <a:gd name="T5" fmla="*/ 0 h 208"/>
                <a:gd name="T6" fmla="*/ 0 w 124"/>
                <a:gd name="T7" fmla="*/ 0 h 208"/>
                <a:gd name="T8" fmla="*/ 0 w 124"/>
                <a:gd name="T9" fmla="*/ 0 h 208"/>
                <a:gd name="T10" fmla="*/ 0 w 124"/>
                <a:gd name="T11" fmla="*/ 0 h 208"/>
                <a:gd name="T12" fmla="*/ 0 w 124"/>
                <a:gd name="T13" fmla="*/ 0 h 208"/>
                <a:gd name="T14" fmla="*/ 0 w 124"/>
                <a:gd name="T15" fmla="*/ 0 h 208"/>
                <a:gd name="T16" fmla="*/ 0 w 124"/>
                <a:gd name="T17" fmla="*/ 0 h 208"/>
                <a:gd name="T18" fmla="*/ 0 w 124"/>
                <a:gd name="T19" fmla="*/ 0 h 208"/>
                <a:gd name="T20" fmla="*/ 0 w 124"/>
                <a:gd name="T21" fmla="*/ 0 h 208"/>
                <a:gd name="T22" fmla="*/ 0 w 124"/>
                <a:gd name="T23" fmla="*/ 0 h 208"/>
                <a:gd name="T24" fmla="*/ 0 w 124"/>
                <a:gd name="T25" fmla="*/ 0 h 208"/>
                <a:gd name="T26" fmla="*/ 0 w 124"/>
                <a:gd name="T27" fmla="*/ 0 h 208"/>
                <a:gd name="T28" fmla="*/ 0 w 124"/>
                <a:gd name="T29" fmla="*/ 0 h 208"/>
                <a:gd name="T30" fmla="*/ 0 w 124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208">
                  <a:moveTo>
                    <a:pt x="106" y="32"/>
                  </a:moveTo>
                  <a:lnTo>
                    <a:pt x="122" y="23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1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7" y="4"/>
                  </a:lnTo>
                  <a:lnTo>
                    <a:pt x="122" y="10"/>
                  </a:lnTo>
                  <a:lnTo>
                    <a:pt x="124" y="16"/>
                  </a:lnTo>
                  <a:lnTo>
                    <a:pt x="122" y="23"/>
                  </a:lnTo>
                  <a:lnTo>
                    <a:pt x="106" y="3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38" name="Freeform 99"/>
            <p:cNvSpPr>
              <a:spLocks/>
            </p:cNvSpPr>
            <p:nvPr/>
          </p:nvSpPr>
          <p:spPr bwMode="auto">
            <a:xfrm>
              <a:off x="3414" y="2006"/>
              <a:ext cx="23" cy="38"/>
            </a:xfrm>
            <a:custGeom>
              <a:avLst/>
              <a:gdLst>
                <a:gd name="T0" fmla="*/ 0 w 124"/>
                <a:gd name="T1" fmla="*/ 0 h 208"/>
                <a:gd name="T2" fmla="*/ 0 w 124"/>
                <a:gd name="T3" fmla="*/ 0 h 208"/>
                <a:gd name="T4" fmla="*/ 0 w 124"/>
                <a:gd name="T5" fmla="*/ 0 h 208"/>
                <a:gd name="T6" fmla="*/ 0 w 124"/>
                <a:gd name="T7" fmla="*/ 0 h 208"/>
                <a:gd name="T8" fmla="*/ 0 w 124"/>
                <a:gd name="T9" fmla="*/ 0 h 208"/>
                <a:gd name="T10" fmla="*/ 0 w 124"/>
                <a:gd name="T11" fmla="*/ 0 h 208"/>
                <a:gd name="T12" fmla="*/ 0 w 124"/>
                <a:gd name="T13" fmla="*/ 0 h 208"/>
                <a:gd name="T14" fmla="*/ 0 w 124"/>
                <a:gd name="T15" fmla="*/ 0 h 208"/>
                <a:gd name="T16" fmla="*/ 0 w 124"/>
                <a:gd name="T17" fmla="*/ 0 h 208"/>
                <a:gd name="T18" fmla="*/ 0 w 124"/>
                <a:gd name="T19" fmla="*/ 0 h 208"/>
                <a:gd name="T20" fmla="*/ 0 w 124"/>
                <a:gd name="T21" fmla="*/ 0 h 208"/>
                <a:gd name="T22" fmla="*/ 0 w 124"/>
                <a:gd name="T23" fmla="*/ 0 h 208"/>
                <a:gd name="T24" fmla="*/ 0 w 124"/>
                <a:gd name="T25" fmla="*/ 0 h 208"/>
                <a:gd name="T26" fmla="*/ 0 w 124"/>
                <a:gd name="T27" fmla="*/ 0 h 208"/>
                <a:gd name="T28" fmla="*/ 0 w 124"/>
                <a:gd name="T29" fmla="*/ 0 h 208"/>
                <a:gd name="T30" fmla="*/ 0 w 124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208">
                  <a:moveTo>
                    <a:pt x="106" y="32"/>
                  </a:moveTo>
                  <a:lnTo>
                    <a:pt x="122" y="23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1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7" y="4"/>
                  </a:lnTo>
                  <a:lnTo>
                    <a:pt x="122" y="10"/>
                  </a:lnTo>
                  <a:lnTo>
                    <a:pt x="124" y="16"/>
                  </a:lnTo>
                  <a:lnTo>
                    <a:pt x="122" y="23"/>
                  </a:lnTo>
                  <a:lnTo>
                    <a:pt x="106" y="3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39" name="Freeform 100"/>
            <p:cNvSpPr>
              <a:spLocks/>
            </p:cNvSpPr>
            <p:nvPr/>
          </p:nvSpPr>
          <p:spPr bwMode="auto">
            <a:xfrm>
              <a:off x="3434" y="2006"/>
              <a:ext cx="143" cy="5"/>
            </a:xfrm>
            <a:custGeom>
              <a:avLst/>
              <a:gdLst>
                <a:gd name="T0" fmla="*/ 0 w 771"/>
                <a:gd name="T1" fmla="*/ 0 h 32"/>
                <a:gd name="T2" fmla="*/ 0 w 771"/>
                <a:gd name="T3" fmla="*/ 0 h 32"/>
                <a:gd name="T4" fmla="*/ 0 w 771"/>
                <a:gd name="T5" fmla="*/ 0 h 32"/>
                <a:gd name="T6" fmla="*/ 0 w 771"/>
                <a:gd name="T7" fmla="*/ 0 h 32"/>
                <a:gd name="T8" fmla="*/ 0 w 771"/>
                <a:gd name="T9" fmla="*/ 0 h 32"/>
                <a:gd name="T10" fmla="*/ 0 w 771"/>
                <a:gd name="T11" fmla="*/ 0 h 32"/>
                <a:gd name="T12" fmla="*/ 0 w 771"/>
                <a:gd name="T13" fmla="*/ 0 h 32"/>
                <a:gd name="T14" fmla="*/ 0 w 771"/>
                <a:gd name="T15" fmla="*/ 0 h 32"/>
                <a:gd name="T16" fmla="*/ 0 w 771"/>
                <a:gd name="T17" fmla="*/ 0 h 32"/>
                <a:gd name="T18" fmla="*/ 0 w 771"/>
                <a:gd name="T19" fmla="*/ 0 h 32"/>
                <a:gd name="T20" fmla="*/ 0 w 771"/>
                <a:gd name="T21" fmla="*/ 0 h 32"/>
                <a:gd name="T22" fmla="*/ 0 w 771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1" h="32">
                  <a:moveTo>
                    <a:pt x="744" y="25"/>
                  </a:moveTo>
                  <a:lnTo>
                    <a:pt x="7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757" y="0"/>
                  </a:lnTo>
                  <a:lnTo>
                    <a:pt x="770" y="7"/>
                  </a:lnTo>
                  <a:lnTo>
                    <a:pt x="757" y="0"/>
                  </a:lnTo>
                  <a:lnTo>
                    <a:pt x="768" y="4"/>
                  </a:lnTo>
                  <a:lnTo>
                    <a:pt x="771" y="16"/>
                  </a:lnTo>
                  <a:lnTo>
                    <a:pt x="768" y="28"/>
                  </a:lnTo>
                  <a:lnTo>
                    <a:pt x="757" y="32"/>
                  </a:lnTo>
                  <a:lnTo>
                    <a:pt x="744" y="2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40" name="Freeform 101"/>
            <p:cNvSpPr>
              <a:spLocks/>
            </p:cNvSpPr>
            <p:nvPr/>
          </p:nvSpPr>
          <p:spPr bwMode="auto">
            <a:xfrm>
              <a:off x="3434" y="2006"/>
              <a:ext cx="143" cy="5"/>
            </a:xfrm>
            <a:custGeom>
              <a:avLst/>
              <a:gdLst>
                <a:gd name="T0" fmla="*/ 0 w 771"/>
                <a:gd name="T1" fmla="*/ 0 h 32"/>
                <a:gd name="T2" fmla="*/ 0 w 771"/>
                <a:gd name="T3" fmla="*/ 0 h 32"/>
                <a:gd name="T4" fmla="*/ 0 w 771"/>
                <a:gd name="T5" fmla="*/ 0 h 32"/>
                <a:gd name="T6" fmla="*/ 0 w 771"/>
                <a:gd name="T7" fmla="*/ 0 h 32"/>
                <a:gd name="T8" fmla="*/ 0 w 771"/>
                <a:gd name="T9" fmla="*/ 0 h 32"/>
                <a:gd name="T10" fmla="*/ 0 w 771"/>
                <a:gd name="T11" fmla="*/ 0 h 32"/>
                <a:gd name="T12" fmla="*/ 0 w 771"/>
                <a:gd name="T13" fmla="*/ 0 h 32"/>
                <a:gd name="T14" fmla="*/ 0 w 771"/>
                <a:gd name="T15" fmla="*/ 0 h 32"/>
                <a:gd name="T16" fmla="*/ 0 w 771"/>
                <a:gd name="T17" fmla="*/ 0 h 32"/>
                <a:gd name="T18" fmla="*/ 0 w 771"/>
                <a:gd name="T19" fmla="*/ 0 h 32"/>
                <a:gd name="T20" fmla="*/ 0 w 771"/>
                <a:gd name="T21" fmla="*/ 0 h 32"/>
                <a:gd name="T22" fmla="*/ 0 w 771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1" h="32">
                  <a:moveTo>
                    <a:pt x="744" y="25"/>
                  </a:moveTo>
                  <a:lnTo>
                    <a:pt x="7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757" y="0"/>
                  </a:lnTo>
                  <a:lnTo>
                    <a:pt x="770" y="7"/>
                  </a:lnTo>
                  <a:lnTo>
                    <a:pt x="757" y="0"/>
                  </a:lnTo>
                  <a:lnTo>
                    <a:pt x="768" y="4"/>
                  </a:lnTo>
                  <a:lnTo>
                    <a:pt x="771" y="16"/>
                  </a:lnTo>
                  <a:lnTo>
                    <a:pt x="768" y="28"/>
                  </a:lnTo>
                  <a:lnTo>
                    <a:pt x="757" y="32"/>
                  </a:lnTo>
                  <a:lnTo>
                    <a:pt x="744" y="2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41" name="Freeform 102"/>
            <p:cNvSpPr>
              <a:spLocks/>
            </p:cNvSpPr>
            <p:nvPr/>
          </p:nvSpPr>
          <p:spPr bwMode="auto">
            <a:xfrm>
              <a:off x="3572" y="2007"/>
              <a:ext cx="28" cy="39"/>
            </a:xfrm>
            <a:custGeom>
              <a:avLst/>
              <a:gdLst>
                <a:gd name="T0" fmla="*/ 0 w 151"/>
                <a:gd name="T1" fmla="*/ 0 h 210"/>
                <a:gd name="T2" fmla="*/ 0 w 151"/>
                <a:gd name="T3" fmla="*/ 0 h 210"/>
                <a:gd name="T4" fmla="*/ 0 w 151"/>
                <a:gd name="T5" fmla="*/ 0 h 210"/>
                <a:gd name="T6" fmla="*/ 0 w 151"/>
                <a:gd name="T7" fmla="*/ 0 h 210"/>
                <a:gd name="T8" fmla="*/ 0 w 151"/>
                <a:gd name="T9" fmla="*/ 0 h 210"/>
                <a:gd name="T10" fmla="*/ 0 w 151"/>
                <a:gd name="T11" fmla="*/ 0 h 210"/>
                <a:gd name="T12" fmla="*/ 0 w 151"/>
                <a:gd name="T13" fmla="*/ 0 h 210"/>
                <a:gd name="T14" fmla="*/ 0 w 151"/>
                <a:gd name="T15" fmla="*/ 0 h 210"/>
                <a:gd name="T16" fmla="*/ 0 w 151"/>
                <a:gd name="T17" fmla="*/ 0 h 210"/>
                <a:gd name="T18" fmla="*/ 0 w 151"/>
                <a:gd name="T19" fmla="*/ 0 h 210"/>
                <a:gd name="T20" fmla="*/ 0 w 151"/>
                <a:gd name="T21" fmla="*/ 0 h 210"/>
                <a:gd name="T22" fmla="*/ 0 w 151"/>
                <a:gd name="T23" fmla="*/ 0 h 210"/>
                <a:gd name="T24" fmla="*/ 0 w 151"/>
                <a:gd name="T25" fmla="*/ 0 h 210"/>
                <a:gd name="T26" fmla="*/ 0 w 151"/>
                <a:gd name="T27" fmla="*/ 0 h 210"/>
                <a:gd name="T28" fmla="*/ 0 w 151"/>
                <a:gd name="T29" fmla="*/ 0 h 210"/>
                <a:gd name="T30" fmla="*/ 0 w 151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1" h="210">
                  <a:moveTo>
                    <a:pt x="136" y="178"/>
                  </a:moveTo>
                  <a:lnTo>
                    <a:pt x="123" y="203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1" y="192"/>
                  </a:lnTo>
                  <a:lnTo>
                    <a:pt x="151" y="197"/>
                  </a:lnTo>
                  <a:lnTo>
                    <a:pt x="148" y="203"/>
                  </a:lnTo>
                  <a:lnTo>
                    <a:pt x="144" y="208"/>
                  </a:lnTo>
                  <a:lnTo>
                    <a:pt x="139" y="210"/>
                  </a:lnTo>
                  <a:lnTo>
                    <a:pt x="133" y="210"/>
                  </a:lnTo>
                  <a:lnTo>
                    <a:pt x="127" y="209"/>
                  </a:lnTo>
                  <a:lnTo>
                    <a:pt x="123" y="203"/>
                  </a:lnTo>
                  <a:lnTo>
                    <a:pt x="136" y="17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42" name="Freeform 103"/>
            <p:cNvSpPr>
              <a:spLocks/>
            </p:cNvSpPr>
            <p:nvPr/>
          </p:nvSpPr>
          <p:spPr bwMode="auto">
            <a:xfrm>
              <a:off x="3572" y="2007"/>
              <a:ext cx="28" cy="39"/>
            </a:xfrm>
            <a:custGeom>
              <a:avLst/>
              <a:gdLst>
                <a:gd name="T0" fmla="*/ 0 w 151"/>
                <a:gd name="T1" fmla="*/ 0 h 210"/>
                <a:gd name="T2" fmla="*/ 0 w 151"/>
                <a:gd name="T3" fmla="*/ 0 h 210"/>
                <a:gd name="T4" fmla="*/ 0 w 151"/>
                <a:gd name="T5" fmla="*/ 0 h 210"/>
                <a:gd name="T6" fmla="*/ 0 w 151"/>
                <a:gd name="T7" fmla="*/ 0 h 210"/>
                <a:gd name="T8" fmla="*/ 0 w 151"/>
                <a:gd name="T9" fmla="*/ 0 h 210"/>
                <a:gd name="T10" fmla="*/ 0 w 151"/>
                <a:gd name="T11" fmla="*/ 0 h 210"/>
                <a:gd name="T12" fmla="*/ 0 w 151"/>
                <a:gd name="T13" fmla="*/ 0 h 210"/>
                <a:gd name="T14" fmla="*/ 0 w 151"/>
                <a:gd name="T15" fmla="*/ 0 h 210"/>
                <a:gd name="T16" fmla="*/ 0 w 151"/>
                <a:gd name="T17" fmla="*/ 0 h 210"/>
                <a:gd name="T18" fmla="*/ 0 w 151"/>
                <a:gd name="T19" fmla="*/ 0 h 210"/>
                <a:gd name="T20" fmla="*/ 0 w 151"/>
                <a:gd name="T21" fmla="*/ 0 h 210"/>
                <a:gd name="T22" fmla="*/ 0 w 151"/>
                <a:gd name="T23" fmla="*/ 0 h 210"/>
                <a:gd name="T24" fmla="*/ 0 w 151"/>
                <a:gd name="T25" fmla="*/ 0 h 210"/>
                <a:gd name="T26" fmla="*/ 0 w 151"/>
                <a:gd name="T27" fmla="*/ 0 h 210"/>
                <a:gd name="T28" fmla="*/ 0 w 151"/>
                <a:gd name="T29" fmla="*/ 0 h 210"/>
                <a:gd name="T30" fmla="*/ 0 w 151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1" h="210">
                  <a:moveTo>
                    <a:pt x="136" y="178"/>
                  </a:moveTo>
                  <a:lnTo>
                    <a:pt x="123" y="203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1" y="192"/>
                  </a:lnTo>
                  <a:lnTo>
                    <a:pt x="151" y="197"/>
                  </a:lnTo>
                  <a:lnTo>
                    <a:pt x="148" y="203"/>
                  </a:lnTo>
                  <a:lnTo>
                    <a:pt x="144" y="208"/>
                  </a:lnTo>
                  <a:lnTo>
                    <a:pt x="139" y="210"/>
                  </a:lnTo>
                  <a:lnTo>
                    <a:pt x="133" y="210"/>
                  </a:lnTo>
                  <a:lnTo>
                    <a:pt x="127" y="209"/>
                  </a:lnTo>
                  <a:lnTo>
                    <a:pt x="123" y="203"/>
                  </a:lnTo>
                  <a:lnTo>
                    <a:pt x="136" y="17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43" name="Freeform 104"/>
            <p:cNvSpPr>
              <a:spLocks/>
            </p:cNvSpPr>
            <p:nvPr/>
          </p:nvSpPr>
          <p:spPr bwMode="auto">
            <a:xfrm>
              <a:off x="3414" y="2040"/>
              <a:ext cx="183" cy="6"/>
            </a:xfrm>
            <a:custGeom>
              <a:avLst/>
              <a:gdLst>
                <a:gd name="T0" fmla="*/ 0 w 987"/>
                <a:gd name="T1" fmla="*/ 0 h 32"/>
                <a:gd name="T2" fmla="*/ 0 w 987"/>
                <a:gd name="T3" fmla="*/ 0 h 32"/>
                <a:gd name="T4" fmla="*/ 0 w 987"/>
                <a:gd name="T5" fmla="*/ 0 h 32"/>
                <a:gd name="T6" fmla="*/ 0 w 987"/>
                <a:gd name="T7" fmla="*/ 0 h 32"/>
                <a:gd name="T8" fmla="*/ 0 w 987"/>
                <a:gd name="T9" fmla="*/ 0 h 32"/>
                <a:gd name="T10" fmla="*/ 0 w 987"/>
                <a:gd name="T11" fmla="*/ 0 h 32"/>
                <a:gd name="T12" fmla="*/ 0 w 987"/>
                <a:gd name="T13" fmla="*/ 0 h 32"/>
                <a:gd name="T14" fmla="*/ 0 w 987"/>
                <a:gd name="T15" fmla="*/ 0 h 32"/>
                <a:gd name="T16" fmla="*/ 0 w 987"/>
                <a:gd name="T17" fmla="*/ 0 h 32"/>
                <a:gd name="T18" fmla="*/ 0 w 987"/>
                <a:gd name="T19" fmla="*/ 0 h 32"/>
                <a:gd name="T20" fmla="*/ 0 w 987"/>
                <a:gd name="T21" fmla="*/ 0 h 32"/>
                <a:gd name="T22" fmla="*/ 0 w 987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7" h="32">
                  <a:moveTo>
                    <a:pt x="30" y="23"/>
                  </a:moveTo>
                  <a:lnTo>
                    <a:pt x="16" y="0"/>
                  </a:lnTo>
                  <a:lnTo>
                    <a:pt x="987" y="0"/>
                  </a:lnTo>
                  <a:lnTo>
                    <a:pt x="987" y="32"/>
                  </a:lnTo>
                  <a:lnTo>
                    <a:pt x="16" y="32"/>
                  </a:lnTo>
                  <a:lnTo>
                    <a:pt x="1" y="10"/>
                  </a:lnTo>
                  <a:lnTo>
                    <a:pt x="16" y="32"/>
                  </a:lnTo>
                  <a:lnTo>
                    <a:pt x="5" y="27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44" name="Freeform 105"/>
            <p:cNvSpPr>
              <a:spLocks/>
            </p:cNvSpPr>
            <p:nvPr/>
          </p:nvSpPr>
          <p:spPr bwMode="auto">
            <a:xfrm>
              <a:off x="3414" y="2040"/>
              <a:ext cx="183" cy="6"/>
            </a:xfrm>
            <a:custGeom>
              <a:avLst/>
              <a:gdLst>
                <a:gd name="T0" fmla="*/ 0 w 987"/>
                <a:gd name="T1" fmla="*/ 0 h 32"/>
                <a:gd name="T2" fmla="*/ 0 w 987"/>
                <a:gd name="T3" fmla="*/ 0 h 32"/>
                <a:gd name="T4" fmla="*/ 0 w 987"/>
                <a:gd name="T5" fmla="*/ 0 h 32"/>
                <a:gd name="T6" fmla="*/ 0 w 987"/>
                <a:gd name="T7" fmla="*/ 0 h 32"/>
                <a:gd name="T8" fmla="*/ 0 w 987"/>
                <a:gd name="T9" fmla="*/ 0 h 32"/>
                <a:gd name="T10" fmla="*/ 0 w 987"/>
                <a:gd name="T11" fmla="*/ 0 h 32"/>
                <a:gd name="T12" fmla="*/ 0 w 987"/>
                <a:gd name="T13" fmla="*/ 0 h 32"/>
                <a:gd name="T14" fmla="*/ 0 w 987"/>
                <a:gd name="T15" fmla="*/ 0 h 32"/>
                <a:gd name="T16" fmla="*/ 0 w 987"/>
                <a:gd name="T17" fmla="*/ 0 h 32"/>
                <a:gd name="T18" fmla="*/ 0 w 987"/>
                <a:gd name="T19" fmla="*/ 0 h 32"/>
                <a:gd name="T20" fmla="*/ 0 w 987"/>
                <a:gd name="T21" fmla="*/ 0 h 32"/>
                <a:gd name="T22" fmla="*/ 0 w 987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7" h="32">
                  <a:moveTo>
                    <a:pt x="30" y="23"/>
                  </a:moveTo>
                  <a:lnTo>
                    <a:pt x="16" y="0"/>
                  </a:lnTo>
                  <a:lnTo>
                    <a:pt x="987" y="0"/>
                  </a:lnTo>
                  <a:lnTo>
                    <a:pt x="987" y="32"/>
                  </a:lnTo>
                  <a:lnTo>
                    <a:pt x="16" y="32"/>
                  </a:lnTo>
                  <a:lnTo>
                    <a:pt x="1" y="10"/>
                  </a:lnTo>
                  <a:lnTo>
                    <a:pt x="16" y="32"/>
                  </a:lnTo>
                  <a:lnTo>
                    <a:pt x="5" y="27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30" y="23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45" name="Rectangle 106"/>
            <p:cNvSpPr>
              <a:spLocks noChangeArrowheads="1"/>
            </p:cNvSpPr>
            <p:nvPr/>
          </p:nvSpPr>
          <p:spPr bwMode="auto">
            <a:xfrm>
              <a:off x="3394" y="2035"/>
              <a:ext cx="469" cy="3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46" name="Rectangle 107"/>
            <p:cNvSpPr>
              <a:spLocks noChangeArrowheads="1"/>
            </p:cNvSpPr>
            <p:nvPr/>
          </p:nvSpPr>
          <p:spPr bwMode="auto">
            <a:xfrm>
              <a:off x="3394" y="2035"/>
              <a:ext cx="469" cy="322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47" name="Freeform 108"/>
            <p:cNvSpPr>
              <a:spLocks/>
            </p:cNvSpPr>
            <p:nvPr/>
          </p:nvSpPr>
          <p:spPr bwMode="auto">
            <a:xfrm>
              <a:off x="3391" y="2032"/>
              <a:ext cx="7" cy="325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5" y="0"/>
                  </a:lnTo>
                  <a:lnTo>
                    <a:pt x="26" y="4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48" name="Freeform 109"/>
            <p:cNvSpPr>
              <a:spLocks/>
            </p:cNvSpPr>
            <p:nvPr/>
          </p:nvSpPr>
          <p:spPr bwMode="auto">
            <a:xfrm>
              <a:off x="3391" y="2032"/>
              <a:ext cx="7" cy="325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5" y="0"/>
                  </a:lnTo>
                  <a:lnTo>
                    <a:pt x="26" y="4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49" name="Freeform 110"/>
            <p:cNvSpPr>
              <a:spLocks/>
            </p:cNvSpPr>
            <p:nvPr/>
          </p:nvSpPr>
          <p:spPr bwMode="auto">
            <a:xfrm>
              <a:off x="3394" y="2032"/>
              <a:ext cx="472" cy="5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2513" y="15"/>
                  </a:moveTo>
                  <a:lnTo>
                    <a:pt x="2529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4" y="15"/>
                  </a:lnTo>
                  <a:lnTo>
                    <a:pt x="2529" y="0"/>
                  </a:lnTo>
                  <a:lnTo>
                    <a:pt x="2539" y="4"/>
                  </a:lnTo>
                  <a:lnTo>
                    <a:pt x="2543" y="15"/>
                  </a:lnTo>
                  <a:lnTo>
                    <a:pt x="2539" y="26"/>
                  </a:lnTo>
                  <a:lnTo>
                    <a:pt x="2529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50" name="Freeform 111"/>
            <p:cNvSpPr>
              <a:spLocks/>
            </p:cNvSpPr>
            <p:nvPr/>
          </p:nvSpPr>
          <p:spPr bwMode="auto">
            <a:xfrm>
              <a:off x="3394" y="2032"/>
              <a:ext cx="472" cy="5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2513" y="15"/>
                  </a:moveTo>
                  <a:lnTo>
                    <a:pt x="2529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4" y="15"/>
                  </a:lnTo>
                  <a:lnTo>
                    <a:pt x="2529" y="0"/>
                  </a:lnTo>
                  <a:lnTo>
                    <a:pt x="2539" y="4"/>
                  </a:lnTo>
                  <a:lnTo>
                    <a:pt x="2543" y="15"/>
                  </a:lnTo>
                  <a:lnTo>
                    <a:pt x="2539" y="26"/>
                  </a:lnTo>
                  <a:lnTo>
                    <a:pt x="2529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51" name="Freeform 112"/>
            <p:cNvSpPr>
              <a:spLocks/>
            </p:cNvSpPr>
            <p:nvPr/>
          </p:nvSpPr>
          <p:spPr bwMode="auto">
            <a:xfrm>
              <a:off x="3860" y="2035"/>
              <a:ext cx="6" cy="325"/>
            </a:xfrm>
            <a:custGeom>
              <a:avLst/>
              <a:gdLst>
                <a:gd name="T0" fmla="*/ 0 w 31"/>
                <a:gd name="T1" fmla="*/ 0 h 1759"/>
                <a:gd name="T2" fmla="*/ 0 w 31"/>
                <a:gd name="T3" fmla="*/ 0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0 h 1759"/>
                <a:gd name="T10" fmla="*/ 0 w 31"/>
                <a:gd name="T11" fmla="*/ 0 h 1759"/>
                <a:gd name="T12" fmla="*/ 0 w 31"/>
                <a:gd name="T13" fmla="*/ 0 h 1759"/>
                <a:gd name="T14" fmla="*/ 0 w 31"/>
                <a:gd name="T15" fmla="*/ 0 h 1759"/>
                <a:gd name="T16" fmla="*/ 0 w 31"/>
                <a:gd name="T17" fmla="*/ 0 h 1759"/>
                <a:gd name="T18" fmla="*/ 0 w 31"/>
                <a:gd name="T19" fmla="*/ 0 h 1759"/>
                <a:gd name="T20" fmla="*/ 0 w 31"/>
                <a:gd name="T21" fmla="*/ 0 h 1759"/>
                <a:gd name="T22" fmla="*/ 0 w 31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9">
                  <a:moveTo>
                    <a:pt x="16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6" y="1759"/>
                  </a:lnTo>
                  <a:lnTo>
                    <a:pt x="31" y="1743"/>
                  </a:lnTo>
                  <a:lnTo>
                    <a:pt x="26" y="1755"/>
                  </a:lnTo>
                  <a:lnTo>
                    <a:pt x="16" y="1758"/>
                  </a:lnTo>
                  <a:lnTo>
                    <a:pt x="5" y="1755"/>
                  </a:lnTo>
                  <a:lnTo>
                    <a:pt x="0" y="1743"/>
                  </a:lnTo>
                  <a:lnTo>
                    <a:pt x="16" y="172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52" name="Freeform 113"/>
            <p:cNvSpPr>
              <a:spLocks/>
            </p:cNvSpPr>
            <p:nvPr/>
          </p:nvSpPr>
          <p:spPr bwMode="auto">
            <a:xfrm>
              <a:off x="3860" y="2035"/>
              <a:ext cx="6" cy="325"/>
            </a:xfrm>
            <a:custGeom>
              <a:avLst/>
              <a:gdLst>
                <a:gd name="T0" fmla="*/ 0 w 31"/>
                <a:gd name="T1" fmla="*/ 0 h 1759"/>
                <a:gd name="T2" fmla="*/ 0 w 31"/>
                <a:gd name="T3" fmla="*/ 0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0 h 1759"/>
                <a:gd name="T10" fmla="*/ 0 w 31"/>
                <a:gd name="T11" fmla="*/ 0 h 1759"/>
                <a:gd name="T12" fmla="*/ 0 w 31"/>
                <a:gd name="T13" fmla="*/ 0 h 1759"/>
                <a:gd name="T14" fmla="*/ 0 w 31"/>
                <a:gd name="T15" fmla="*/ 0 h 1759"/>
                <a:gd name="T16" fmla="*/ 0 w 31"/>
                <a:gd name="T17" fmla="*/ 0 h 1759"/>
                <a:gd name="T18" fmla="*/ 0 w 31"/>
                <a:gd name="T19" fmla="*/ 0 h 1759"/>
                <a:gd name="T20" fmla="*/ 0 w 31"/>
                <a:gd name="T21" fmla="*/ 0 h 1759"/>
                <a:gd name="T22" fmla="*/ 0 w 31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9">
                  <a:moveTo>
                    <a:pt x="16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6" y="1759"/>
                  </a:lnTo>
                  <a:lnTo>
                    <a:pt x="31" y="1743"/>
                  </a:lnTo>
                  <a:lnTo>
                    <a:pt x="26" y="1755"/>
                  </a:lnTo>
                  <a:lnTo>
                    <a:pt x="16" y="1758"/>
                  </a:lnTo>
                  <a:lnTo>
                    <a:pt x="5" y="1755"/>
                  </a:lnTo>
                  <a:lnTo>
                    <a:pt x="0" y="1743"/>
                  </a:lnTo>
                  <a:lnTo>
                    <a:pt x="16" y="172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53" name="Freeform 114"/>
            <p:cNvSpPr>
              <a:spLocks/>
            </p:cNvSpPr>
            <p:nvPr/>
          </p:nvSpPr>
          <p:spPr bwMode="auto">
            <a:xfrm>
              <a:off x="3391" y="2354"/>
              <a:ext cx="472" cy="6"/>
            </a:xfrm>
            <a:custGeom>
              <a:avLst/>
              <a:gdLst>
                <a:gd name="T0" fmla="*/ 0 w 2544"/>
                <a:gd name="T1" fmla="*/ 0 h 30"/>
                <a:gd name="T2" fmla="*/ 0 w 2544"/>
                <a:gd name="T3" fmla="*/ 0 h 30"/>
                <a:gd name="T4" fmla="*/ 0 w 2544"/>
                <a:gd name="T5" fmla="*/ 0 h 30"/>
                <a:gd name="T6" fmla="*/ 0 w 2544"/>
                <a:gd name="T7" fmla="*/ 0 h 30"/>
                <a:gd name="T8" fmla="*/ 0 w 2544"/>
                <a:gd name="T9" fmla="*/ 0 h 30"/>
                <a:gd name="T10" fmla="*/ 0 w 2544"/>
                <a:gd name="T11" fmla="*/ 0 h 30"/>
                <a:gd name="T12" fmla="*/ 0 w 2544"/>
                <a:gd name="T13" fmla="*/ 0 h 30"/>
                <a:gd name="T14" fmla="*/ 0 w 2544"/>
                <a:gd name="T15" fmla="*/ 0 h 30"/>
                <a:gd name="T16" fmla="*/ 0 w 2544"/>
                <a:gd name="T17" fmla="*/ 0 h 30"/>
                <a:gd name="T18" fmla="*/ 0 w 2544"/>
                <a:gd name="T19" fmla="*/ 0 h 30"/>
                <a:gd name="T20" fmla="*/ 0 w 2544"/>
                <a:gd name="T21" fmla="*/ 0 h 30"/>
                <a:gd name="T22" fmla="*/ 0 w 2544"/>
                <a:gd name="T23" fmla="*/ 0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0">
                  <a:moveTo>
                    <a:pt x="31" y="14"/>
                  </a:moveTo>
                  <a:lnTo>
                    <a:pt x="15" y="0"/>
                  </a:lnTo>
                  <a:lnTo>
                    <a:pt x="2544" y="0"/>
                  </a:lnTo>
                  <a:lnTo>
                    <a:pt x="2544" y="30"/>
                  </a:lnTo>
                  <a:lnTo>
                    <a:pt x="15" y="30"/>
                  </a:lnTo>
                  <a:lnTo>
                    <a:pt x="0" y="14"/>
                  </a:lnTo>
                  <a:lnTo>
                    <a:pt x="15" y="30"/>
                  </a:lnTo>
                  <a:lnTo>
                    <a:pt x="4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5" y="0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54" name="Freeform 115"/>
            <p:cNvSpPr>
              <a:spLocks/>
            </p:cNvSpPr>
            <p:nvPr/>
          </p:nvSpPr>
          <p:spPr bwMode="auto">
            <a:xfrm>
              <a:off x="3391" y="2354"/>
              <a:ext cx="472" cy="6"/>
            </a:xfrm>
            <a:custGeom>
              <a:avLst/>
              <a:gdLst>
                <a:gd name="T0" fmla="*/ 0 w 2544"/>
                <a:gd name="T1" fmla="*/ 0 h 30"/>
                <a:gd name="T2" fmla="*/ 0 w 2544"/>
                <a:gd name="T3" fmla="*/ 0 h 30"/>
                <a:gd name="T4" fmla="*/ 0 w 2544"/>
                <a:gd name="T5" fmla="*/ 0 h 30"/>
                <a:gd name="T6" fmla="*/ 0 w 2544"/>
                <a:gd name="T7" fmla="*/ 0 h 30"/>
                <a:gd name="T8" fmla="*/ 0 w 2544"/>
                <a:gd name="T9" fmla="*/ 0 h 30"/>
                <a:gd name="T10" fmla="*/ 0 w 2544"/>
                <a:gd name="T11" fmla="*/ 0 h 30"/>
                <a:gd name="T12" fmla="*/ 0 w 2544"/>
                <a:gd name="T13" fmla="*/ 0 h 30"/>
                <a:gd name="T14" fmla="*/ 0 w 2544"/>
                <a:gd name="T15" fmla="*/ 0 h 30"/>
                <a:gd name="T16" fmla="*/ 0 w 2544"/>
                <a:gd name="T17" fmla="*/ 0 h 30"/>
                <a:gd name="T18" fmla="*/ 0 w 2544"/>
                <a:gd name="T19" fmla="*/ 0 h 30"/>
                <a:gd name="T20" fmla="*/ 0 w 2544"/>
                <a:gd name="T21" fmla="*/ 0 h 30"/>
                <a:gd name="T22" fmla="*/ 0 w 2544"/>
                <a:gd name="T23" fmla="*/ 0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0">
                  <a:moveTo>
                    <a:pt x="31" y="14"/>
                  </a:moveTo>
                  <a:lnTo>
                    <a:pt x="15" y="0"/>
                  </a:lnTo>
                  <a:lnTo>
                    <a:pt x="2544" y="0"/>
                  </a:lnTo>
                  <a:lnTo>
                    <a:pt x="2544" y="30"/>
                  </a:lnTo>
                  <a:lnTo>
                    <a:pt x="15" y="30"/>
                  </a:lnTo>
                  <a:lnTo>
                    <a:pt x="0" y="14"/>
                  </a:lnTo>
                  <a:lnTo>
                    <a:pt x="15" y="30"/>
                  </a:lnTo>
                  <a:lnTo>
                    <a:pt x="4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5" y="0"/>
                  </a:lnTo>
                  <a:lnTo>
                    <a:pt x="31" y="1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55" name="Freeform 116"/>
            <p:cNvSpPr>
              <a:spLocks/>
            </p:cNvSpPr>
            <p:nvPr/>
          </p:nvSpPr>
          <p:spPr bwMode="auto">
            <a:xfrm>
              <a:off x="3425" y="1999"/>
              <a:ext cx="181" cy="36"/>
            </a:xfrm>
            <a:custGeom>
              <a:avLst/>
              <a:gdLst>
                <a:gd name="T0" fmla="*/ 0 w 972"/>
                <a:gd name="T1" fmla="*/ 0 h 186"/>
                <a:gd name="T2" fmla="*/ 0 w 972"/>
                <a:gd name="T3" fmla="*/ 0 h 186"/>
                <a:gd name="T4" fmla="*/ 0 w 972"/>
                <a:gd name="T5" fmla="*/ 0 h 186"/>
                <a:gd name="T6" fmla="*/ 0 w 972"/>
                <a:gd name="T7" fmla="*/ 0 h 186"/>
                <a:gd name="T8" fmla="*/ 0 w 972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2" h="186">
                  <a:moveTo>
                    <a:pt x="0" y="186"/>
                  </a:moveTo>
                  <a:lnTo>
                    <a:pt x="94" y="0"/>
                  </a:lnTo>
                  <a:lnTo>
                    <a:pt x="848" y="0"/>
                  </a:lnTo>
                  <a:lnTo>
                    <a:pt x="972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56" name="Freeform 117"/>
            <p:cNvSpPr>
              <a:spLocks/>
            </p:cNvSpPr>
            <p:nvPr/>
          </p:nvSpPr>
          <p:spPr bwMode="auto">
            <a:xfrm>
              <a:off x="3425" y="1999"/>
              <a:ext cx="181" cy="36"/>
            </a:xfrm>
            <a:custGeom>
              <a:avLst/>
              <a:gdLst>
                <a:gd name="T0" fmla="*/ 0 w 972"/>
                <a:gd name="T1" fmla="*/ 0 h 186"/>
                <a:gd name="T2" fmla="*/ 0 w 972"/>
                <a:gd name="T3" fmla="*/ 0 h 186"/>
                <a:gd name="T4" fmla="*/ 0 w 972"/>
                <a:gd name="T5" fmla="*/ 0 h 186"/>
                <a:gd name="T6" fmla="*/ 0 w 972"/>
                <a:gd name="T7" fmla="*/ 0 h 186"/>
                <a:gd name="T8" fmla="*/ 0 w 972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2" h="186">
                  <a:moveTo>
                    <a:pt x="0" y="186"/>
                  </a:moveTo>
                  <a:lnTo>
                    <a:pt x="94" y="0"/>
                  </a:lnTo>
                  <a:lnTo>
                    <a:pt x="848" y="0"/>
                  </a:lnTo>
                  <a:lnTo>
                    <a:pt x="972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57" name="Freeform 118"/>
            <p:cNvSpPr>
              <a:spLocks/>
            </p:cNvSpPr>
            <p:nvPr/>
          </p:nvSpPr>
          <p:spPr bwMode="auto">
            <a:xfrm>
              <a:off x="3424" y="1997"/>
              <a:ext cx="22" cy="39"/>
            </a:xfrm>
            <a:custGeom>
              <a:avLst/>
              <a:gdLst>
                <a:gd name="T0" fmla="*/ 0 w 122"/>
                <a:gd name="T1" fmla="*/ 0 h 208"/>
                <a:gd name="T2" fmla="*/ 0 w 122"/>
                <a:gd name="T3" fmla="*/ 0 h 208"/>
                <a:gd name="T4" fmla="*/ 0 w 122"/>
                <a:gd name="T5" fmla="*/ 0 h 208"/>
                <a:gd name="T6" fmla="*/ 0 w 122"/>
                <a:gd name="T7" fmla="*/ 0 h 208"/>
                <a:gd name="T8" fmla="*/ 0 w 122"/>
                <a:gd name="T9" fmla="*/ 0 h 208"/>
                <a:gd name="T10" fmla="*/ 0 w 122"/>
                <a:gd name="T11" fmla="*/ 0 h 208"/>
                <a:gd name="T12" fmla="*/ 0 w 122"/>
                <a:gd name="T13" fmla="*/ 0 h 208"/>
                <a:gd name="T14" fmla="*/ 0 w 122"/>
                <a:gd name="T15" fmla="*/ 0 h 208"/>
                <a:gd name="T16" fmla="*/ 0 w 122"/>
                <a:gd name="T17" fmla="*/ 0 h 208"/>
                <a:gd name="T18" fmla="*/ 0 w 122"/>
                <a:gd name="T19" fmla="*/ 0 h 208"/>
                <a:gd name="T20" fmla="*/ 0 w 122"/>
                <a:gd name="T21" fmla="*/ 0 h 208"/>
                <a:gd name="T22" fmla="*/ 0 w 122"/>
                <a:gd name="T23" fmla="*/ 0 h 208"/>
                <a:gd name="T24" fmla="*/ 0 w 122"/>
                <a:gd name="T25" fmla="*/ 0 h 208"/>
                <a:gd name="T26" fmla="*/ 0 w 122"/>
                <a:gd name="T27" fmla="*/ 0 h 208"/>
                <a:gd name="T28" fmla="*/ 0 w 122"/>
                <a:gd name="T29" fmla="*/ 0 h 208"/>
                <a:gd name="T30" fmla="*/ 0 w 122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2" h="208">
                  <a:moveTo>
                    <a:pt x="107" y="31"/>
                  </a:moveTo>
                  <a:lnTo>
                    <a:pt x="120" y="23"/>
                  </a:lnTo>
                  <a:lnTo>
                    <a:pt x="26" y="208"/>
                  </a:lnTo>
                  <a:lnTo>
                    <a:pt x="0" y="195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2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58" name="Freeform 119"/>
            <p:cNvSpPr>
              <a:spLocks/>
            </p:cNvSpPr>
            <p:nvPr/>
          </p:nvSpPr>
          <p:spPr bwMode="auto">
            <a:xfrm>
              <a:off x="3424" y="1997"/>
              <a:ext cx="22" cy="39"/>
            </a:xfrm>
            <a:custGeom>
              <a:avLst/>
              <a:gdLst>
                <a:gd name="T0" fmla="*/ 0 w 122"/>
                <a:gd name="T1" fmla="*/ 0 h 208"/>
                <a:gd name="T2" fmla="*/ 0 w 122"/>
                <a:gd name="T3" fmla="*/ 0 h 208"/>
                <a:gd name="T4" fmla="*/ 0 w 122"/>
                <a:gd name="T5" fmla="*/ 0 h 208"/>
                <a:gd name="T6" fmla="*/ 0 w 122"/>
                <a:gd name="T7" fmla="*/ 0 h 208"/>
                <a:gd name="T8" fmla="*/ 0 w 122"/>
                <a:gd name="T9" fmla="*/ 0 h 208"/>
                <a:gd name="T10" fmla="*/ 0 w 122"/>
                <a:gd name="T11" fmla="*/ 0 h 208"/>
                <a:gd name="T12" fmla="*/ 0 w 122"/>
                <a:gd name="T13" fmla="*/ 0 h 208"/>
                <a:gd name="T14" fmla="*/ 0 w 122"/>
                <a:gd name="T15" fmla="*/ 0 h 208"/>
                <a:gd name="T16" fmla="*/ 0 w 122"/>
                <a:gd name="T17" fmla="*/ 0 h 208"/>
                <a:gd name="T18" fmla="*/ 0 w 122"/>
                <a:gd name="T19" fmla="*/ 0 h 208"/>
                <a:gd name="T20" fmla="*/ 0 w 122"/>
                <a:gd name="T21" fmla="*/ 0 h 208"/>
                <a:gd name="T22" fmla="*/ 0 w 122"/>
                <a:gd name="T23" fmla="*/ 0 h 208"/>
                <a:gd name="T24" fmla="*/ 0 w 122"/>
                <a:gd name="T25" fmla="*/ 0 h 208"/>
                <a:gd name="T26" fmla="*/ 0 w 122"/>
                <a:gd name="T27" fmla="*/ 0 h 208"/>
                <a:gd name="T28" fmla="*/ 0 w 122"/>
                <a:gd name="T29" fmla="*/ 0 h 208"/>
                <a:gd name="T30" fmla="*/ 0 w 122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2" h="208">
                  <a:moveTo>
                    <a:pt x="107" y="31"/>
                  </a:moveTo>
                  <a:lnTo>
                    <a:pt x="120" y="23"/>
                  </a:lnTo>
                  <a:lnTo>
                    <a:pt x="26" y="208"/>
                  </a:lnTo>
                  <a:lnTo>
                    <a:pt x="0" y="195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2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59" name="Freeform 120"/>
            <p:cNvSpPr>
              <a:spLocks/>
            </p:cNvSpPr>
            <p:nvPr/>
          </p:nvSpPr>
          <p:spPr bwMode="auto">
            <a:xfrm>
              <a:off x="3443" y="1997"/>
              <a:ext cx="143" cy="5"/>
            </a:xfrm>
            <a:custGeom>
              <a:avLst/>
              <a:gdLst>
                <a:gd name="T0" fmla="*/ 0 w 769"/>
                <a:gd name="T1" fmla="*/ 0 h 31"/>
                <a:gd name="T2" fmla="*/ 0 w 769"/>
                <a:gd name="T3" fmla="*/ 0 h 31"/>
                <a:gd name="T4" fmla="*/ 0 w 769"/>
                <a:gd name="T5" fmla="*/ 0 h 31"/>
                <a:gd name="T6" fmla="*/ 0 w 769"/>
                <a:gd name="T7" fmla="*/ 0 h 31"/>
                <a:gd name="T8" fmla="*/ 0 w 769"/>
                <a:gd name="T9" fmla="*/ 0 h 31"/>
                <a:gd name="T10" fmla="*/ 0 w 769"/>
                <a:gd name="T11" fmla="*/ 0 h 31"/>
                <a:gd name="T12" fmla="*/ 0 w 769"/>
                <a:gd name="T13" fmla="*/ 0 h 31"/>
                <a:gd name="T14" fmla="*/ 0 w 769"/>
                <a:gd name="T15" fmla="*/ 0 h 31"/>
                <a:gd name="T16" fmla="*/ 0 w 769"/>
                <a:gd name="T17" fmla="*/ 0 h 31"/>
                <a:gd name="T18" fmla="*/ 0 w 769"/>
                <a:gd name="T19" fmla="*/ 0 h 31"/>
                <a:gd name="T20" fmla="*/ 0 w 769"/>
                <a:gd name="T21" fmla="*/ 0 h 31"/>
                <a:gd name="T22" fmla="*/ 0 w 76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9" h="31">
                  <a:moveTo>
                    <a:pt x="741" y="24"/>
                  </a:moveTo>
                  <a:lnTo>
                    <a:pt x="754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4" y="0"/>
                  </a:lnTo>
                  <a:lnTo>
                    <a:pt x="767" y="7"/>
                  </a:lnTo>
                  <a:lnTo>
                    <a:pt x="754" y="0"/>
                  </a:lnTo>
                  <a:lnTo>
                    <a:pt x="765" y="5"/>
                  </a:lnTo>
                  <a:lnTo>
                    <a:pt x="769" y="16"/>
                  </a:lnTo>
                  <a:lnTo>
                    <a:pt x="765" y="27"/>
                  </a:lnTo>
                  <a:lnTo>
                    <a:pt x="754" y="31"/>
                  </a:lnTo>
                  <a:lnTo>
                    <a:pt x="741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60" name="Freeform 121"/>
            <p:cNvSpPr>
              <a:spLocks/>
            </p:cNvSpPr>
            <p:nvPr/>
          </p:nvSpPr>
          <p:spPr bwMode="auto">
            <a:xfrm>
              <a:off x="3443" y="1997"/>
              <a:ext cx="143" cy="5"/>
            </a:xfrm>
            <a:custGeom>
              <a:avLst/>
              <a:gdLst>
                <a:gd name="T0" fmla="*/ 0 w 769"/>
                <a:gd name="T1" fmla="*/ 0 h 31"/>
                <a:gd name="T2" fmla="*/ 0 w 769"/>
                <a:gd name="T3" fmla="*/ 0 h 31"/>
                <a:gd name="T4" fmla="*/ 0 w 769"/>
                <a:gd name="T5" fmla="*/ 0 h 31"/>
                <a:gd name="T6" fmla="*/ 0 w 769"/>
                <a:gd name="T7" fmla="*/ 0 h 31"/>
                <a:gd name="T8" fmla="*/ 0 w 769"/>
                <a:gd name="T9" fmla="*/ 0 h 31"/>
                <a:gd name="T10" fmla="*/ 0 w 769"/>
                <a:gd name="T11" fmla="*/ 0 h 31"/>
                <a:gd name="T12" fmla="*/ 0 w 769"/>
                <a:gd name="T13" fmla="*/ 0 h 31"/>
                <a:gd name="T14" fmla="*/ 0 w 769"/>
                <a:gd name="T15" fmla="*/ 0 h 31"/>
                <a:gd name="T16" fmla="*/ 0 w 769"/>
                <a:gd name="T17" fmla="*/ 0 h 31"/>
                <a:gd name="T18" fmla="*/ 0 w 769"/>
                <a:gd name="T19" fmla="*/ 0 h 31"/>
                <a:gd name="T20" fmla="*/ 0 w 769"/>
                <a:gd name="T21" fmla="*/ 0 h 31"/>
                <a:gd name="T22" fmla="*/ 0 w 76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9" h="31">
                  <a:moveTo>
                    <a:pt x="741" y="24"/>
                  </a:moveTo>
                  <a:lnTo>
                    <a:pt x="754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4" y="0"/>
                  </a:lnTo>
                  <a:lnTo>
                    <a:pt x="767" y="7"/>
                  </a:lnTo>
                  <a:lnTo>
                    <a:pt x="754" y="0"/>
                  </a:lnTo>
                  <a:lnTo>
                    <a:pt x="765" y="5"/>
                  </a:lnTo>
                  <a:lnTo>
                    <a:pt x="769" y="16"/>
                  </a:lnTo>
                  <a:lnTo>
                    <a:pt x="765" y="27"/>
                  </a:lnTo>
                  <a:lnTo>
                    <a:pt x="754" y="31"/>
                  </a:lnTo>
                  <a:lnTo>
                    <a:pt x="741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61" name="Freeform 122"/>
            <p:cNvSpPr>
              <a:spLocks/>
            </p:cNvSpPr>
            <p:nvPr/>
          </p:nvSpPr>
          <p:spPr bwMode="auto">
            <a:xfrm>
              <a:off x="3580" y="1998"/>
              <a:ext cx="29" cy="39"/>
            </a:xfrm>
            <a:custGeom>
              <a:avLst/>
              <a:gdLst>
                <a:gd name="T0" fmla="*/ 0 w 152"/>
                <a:gd name="T1" fmla="*/ 0 h 211"/>
                <a:gd name="T2" fmla="*/ 0 w 152"/>
                <a:gd name="T3" fmla="*/ 0 h 211"/>
                <a:gd name="T4" fmla="*/ 0 w 152"/>
                <a:gd name="T5" fmla="*/ 0 h 211"/>
                <a:gd name="T6" fmla="*/ 0 w 152"/>
                <a:gd name="T7" fmla="*/ 0 h 211"/>
                <a:gd name="T8" fmla="*/ 0 w 152"/>
                <a:gd name="T9" fmla="*/ 0 h 211"/>
                <a:gd name="T10" fmla="*/ 0 w 152"/>
                <a:gd name="T11" fmla="*/ 0 h 211"/>
                <a:gd name="T12" fmla="*/ 0 w 152"/>
                <a:gd name="T13" fmla="*/ 0 h 211"/>
                <a:gd name="T14" fmla="*/ 0 w 152"/>
                <a:gd name="T15" fmla="*/ 0 h 211"/>
                <a:gd name="T16" fmla="*/ 0 w 152"/>
                <a:gd name="T17" fmla="*/ 0 h 211"/>
                <a:gd name="T18" fmla="*/ 0 w 152"/>
                <a:gd name="T19" fmla="*/ 0 h 211"/>
                <a:gd name="T20" fmla="*/ 0 w 152"/>
                <a:gd name="T21" fmla="*/ 0 h 211"/>
                <a:gd name="T22" fmla="*/ 0 w 152"/>
                <a:gd name="T23" fmla="*/ 0 h 211"/>
                <a:gd name="T24" fmla="*/ 0 w 152"/>
                <a:gd name="T25" fmla="*/ 0 h 211"/>
                <a:gd name="T26" fmla="*/ 0 w 152"/>
                <a:gd name="T27" fmla="*/ 0 h 211"/>
                <a:gd name="T28" fmla="*/ 0 w 152"/>
                <a:gd name="T29" fmla="*/ 0 h 211"/>
                <a:gd name="T30" fmla="*/ 0 w 152"/>
                <a:gd name="T31" fmla="*/ 0 h 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1">
                  <a:moveTo>
                    <a:pt x="137" y="180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50" y="186"/>
                  </a:lnTo>
                  <a:lnTo>
                    <a:pt x="137" y="211"/>
                  </a:lnTo>
                  <a:lnTo>
                    <a:pt x="150" y="186"/>
                  </a:lnTo>
                  <a:lnTo>
                    <a:pt x="152" y="193"/>
                  </a:lnTo>
                  <a:lnTo>
                    <a:pt x="152" y="198"/>
                  </a:lnTo>
                  <a:lnTo>
                    <a:pt x="149" y="204"/>
                  </a:lnTo>
                  <a:lnTo>
                    <a:pt x="144" y="208"/>
                  </a:lnTo>
                  <a:lnTo>
                    <a:pt x="140" y="211"/>
                  </a:lnTo>
                  <a:lnTo>
                    <a:pt x="133" y="211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7" y="18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62" name="Freeform 123"/>
            <p:cNvSpPr>
              <a:spLocks/>
            </p:cNvSpPr>
            <p:nvPr/>
          </p:nvSpPr>
          <p:spPr bwMode="auto">
            <a:xfrm>
              <a:off x="3580" y="1998"/>
              <a:ext cx="29" cy="39"/>
            </a:xfrm>
            <a:custGeom>
              <a:avLst/>
              <a:gdLst>
                <a:gd name="T0" fmla="*/ 0 w 152"/>
                <a:gd name="T1" fmla="*/ 0 h 211"/>
                <a:gd name="T2" fmla="*/ 0 w 152"/>
                <a:gd name="T3" fmla="*/ 0 h 211"/>
                <a:gd name="T4" fmla="*/ 0 w 152"/>
                <a:gd name="T5" fmla="*/ 0 h 211"/>
                <a:gd name="T6" fmla="*/ 0 w 152"/>
                <a:gd name="T7" fmla="*/ 0 h 211"/>
                <a:gd name="T8" fmla="*/ 0 w 152"/>
                <a:gd name="T9" fmla="*/ 0 h 211"/>
                <a:gd name="T10" fmla="*/ 0 w 152"/>
                <a:gd name="T11" fmla="*/ 0 h 211"/>
                <a:gd name="T12" fmla="*/ 0 w 152"/>
                <a:gd name="T13" fmla="*/ 0 h 211"/>
                <a:gd name="T14" fmla="*/ 0 w 152"/>
                <a:gd name="T15" fmla="*/ 0 h 211"/>
                <a:gd name="T16" fmla="*/ 0 w 152"/>
                <a:gd name="T17" fmla="*/ 0 h 211"/>
                <a:gd name="T18" fmla="*/ 0 w 152"/>
                <a:gd name="T19" fmla="*/ 0 h 211"/>
                <a:gd name="T20" fmla="*/ 0 w 152"/>
                <a:gd name="T21" fmla="*/ 0 h 211"/>
                <a:gd name="T22" fmla="*/ 0 w 152"/>
                <a:gd name="T23" fmla="*/ 0 h 211"/>
                <a:gd name="T24" fmla="*/ 0 w 152"/>
                <a:gd name="T25" fmla="*/ 0 h 211"/>
                <a:gd name="T26" fmla="*/ 0 w 152"/>
                <a:gd name="T27" fmla="*/ 0 h 211"/>
                <a:gd name="T28" fmla="*/ 0 w 152"/>
                <a:gd name="T29" fmla="*/ 0 h 211"/>
                <a:gd name="T30" fmla="*/ 0 w 152"/>
                <a:gd name="T31" fmla="*/ 0 h 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1">
                  <a:moveTo>
                    <a:pt x="137" y="180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50" y="186"/>
                  </a:lnTo>
                  <a:lnTo>
                    <a:pt x="137" y="211"/>
                  </a:lnTo>
                  <a:lnTo>
                    <a:pt x="150" y="186"/>
                  </a:lnTo>
                  <a:lnTo>
                    <a:pt x="152" y="193"/>
                  </a:lnTo>
                  <a:lnTo>
                    <a:pt x="152" y="198"/>
                  </a:lnTo>
                  <a:lnTo>
                    <a:pt x="149" y="204"/>
                  </a:lnTo>
                  <a:lnTo>
                    <a:pt x="144" y="208"/>
                  </a:lnTo>
                  <a:lnTo>
                    <a:pt x="140" y="211"/>
                  </a:lnTo>
                  <a:lnTo>
                    <a:pt x="133" y="211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7" y="180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63" name="Freeform 124"/>
            <p:cNvSpPr>
              <a:spLocks/>
            </p:cNvSpPr>
            <p:nvPr/>
          </p:nvSpPr>
          <p:spPr bwMode="auto">
            <a:xfrm>
              <a:off x="3423" y="2032"/>
              <a:ext cx="183" cy="5"/>
            </a:xfrm>
            <a:custGeom>
              <a:avLst/>
              <a:gdLst>
                <a:gd name="T0" fmla="*/ 0 w 988"/>
                <a:gd name="T1" fmla="*/ 0 h 31"/>
                <a:gd name="T2" fmla="*/ 0 w 988"/>
                <a:gd name="T3" fmla="*/ 0 h 31"/>
                <a:gd name="T4" fmla="*/ 0 w 988"/>
                <a:gd name="T5" fmla="*/ 0 h 31"/>
                <a:gd name="T6" fmla="*/ 0 w 988"/>
                <a:gd name="T7" fmla="*/ 0 h 31"/>
                <a:gd name="T8" fmla="*/ 0 w 988"/>
                <a:gd name="T9" fmla="*/ 0 h 31"/>
                <a:gd name="T10" fmla="*/ 0 w 988"/>
                <a:gd name="T11" fmla="*/ 0 h 31"/>
                <a:gd name="T12" fmla="*/ 0 w 988"/>
                <a:gd name="T13" fmla="*/ 0 h 31"/>
                <a:gd name="T14" fmla="*/ 0 w 988"/>
                <a:gd name="T15" fmla="*/ 0 h 31"/>
                <a:gd name="T16" fmla="*/ 0 w 988"/>
                <a:gd name="T17" fmla="*/ 0 h 31"/>
                <a:gd name="T18" fmla="*/ 0 w 988"/>
                <a:gd name="T19" fmla="*/ 0 h 31"/>
                <a:gd name="T20" fmla="*/ 0 w 988"/>
                <a:gd name="T21" fmla="*/ 0 h 31"/>
                <a:gd name="T22" fmla="*/ 0 w 988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8" h="31">
                  <a:moveTo>
                    <a:pt x="29" y="21"/>
                  </a:moveTo>
                  <a:lnTo>
                    <a:pt x="16" y="0"/>
                  </a:lnTo>
                  <a:lnTo>
                    <a:pt x="988" y="0"/>
                  </a:lnTo>
                  <a:lnTo>
                    <a:pt x="988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29" y="2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64" name="Freeform 125"/>
            <p:cNvSpPr>
              <a:spLocks/>
            </p:cNvSpPr>
            <p:nvPr/>
          </p:nvSpPr>
          <p:spPr bwMode="auto">
            <a:xfrm>
              <a:off x="3423" y="2032"/>
              <a:ext cx="183" cy="5"/>
            </a:xfrm>
            <a:custGeom>
              <a:avLst/>
              <a:gdLst>
                <a:gd name="T0" fmla="*/ 0 w 988"/>
                <a:gd name="T1" fmla="*/ 0 h 31"/>
                <a:gd name="T2" fmla="*/ 0 w 988"/>
                <a:gd name="T3" fmla="*/ 0 h 31"/>
                <a:gd name="T4" fmla="*/ 0 w 988"/>
                <a:gd name="T5" fmla="*/ 0 h 31"/>
                <a:gd name="T6" fmla="*/ 0 w 988"/>
                <a:gd name="T7" fmla="*/ 0 h 31"/>
                <a:gd name="T8" fmla="*/ 0 w 988"/>
                <a:gd name="T9" fmla="*/ 0 h 31"/>
                <a:gd name="T10" fmla="*/ 0 w 988"/>
                <a:gd name="T11" fmla="*/ 0 h 31"/>
                <a:gd name="T12" fmla="*/ 0 w 988"/>
                <a:gd name="T13" fmla="*/ 0 h 31"/>
                <a:gd name="T14" fmla="*/ 0 w 988"/>
                <a:gd name="T15" fmla="*/ 0 h 31"/>
                <a:gd name="T16" fmla="*/ 0 w 988"/>
                <a:gd name="T17" fmla="*/ 0 h 31"/>
                <a:gd name="T18" fmla="*/ 0 w 988"/>
                <a:gd name="T19" fmla="*/ 0 h 31"/>
                <a:gd name="T20" fmla="*/ 0 w 988"/>
                <a:gd name="T21" fmla="*/ 0 h 31"/>
                <a:gd name="T22" fmla="*/ 0 w 988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8" h="31">
                  <a:moveTo>
                    <a:pt x="29" y="21"/>
                  </a:moveTo>
                  <a:lnTo>
                    <a:pt x="16" y="0"/>
                  </a:lnTo>
                  <a:lnTo>
                    <a:pt x="988" y="0"/>
                  </a:lnTo>
                  <a:lnTo>
                    <a:pt x="988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29" y="2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65" name="Freeform 126"/>
            <p:cNvSpPr>
              <a:spLocks/>
            </p:cNvSpPr>
            <p:nvPr/>
          </p:nvSpPr>
          <p:spPr bwMode="auto">
            <a:xfrm>
              <a:off x="3791" y="2032"/>
              <a:ext cx="417" cy="485"/>
            </a:xfrm>
            <a:custGeom>
              <a:avLst/>
              <a:gdLst>
                <a:gd name="T0" fmla="*/ 0 w 2251"/>
                <a:gd name="T1" fmla="*/ 0 h 2619"/>
                <a:gd name="T2" fmla="*/ 0 w 2251"/>
                <a:gd name="T3" fmla="*/ 0 h 2619"/>
                <a:gd name="T4" fmla="*/ 0 w 2251"/>
                <a:gd name="T5" fmla="*/ 0 h 2619"/>
                <a:gd name="T6" fmla="*/ 0 w 2251"/>
                <a:gd name="T7" fmla="*/ 0 h 2619"/>
                <a:gd name="T8" fmla="*/ 0 w 2251"/>
                <a:gd name="T9" fmla="*/ 0 h 2619"/>
                <a:gd name="T10" fmla="*/ 0 w 2251"/>
                <a:gd name="T11" fmla="*/ 0 h 2619"/>
                <a:gd name="T12" fmla="*/ 0 w 2251"/>
                <a:gd name="T13" fmla="*/ 0 h 2619"/>
                <a:gd name="T14" fmla="*/ 0 w 2251"/>
                <a:gd name="T15" fmla="*/ 0 h 2619"/>
                <a:gd name="T16" fmla="*/ 0 w 2251"/>
                <a:gd name="T17" fmla="*/ 0 h 2619"/>
                <a:gd name="T18" fmla="*/ 0 w 2251"/>
                <a:gd name="T19" fmla="*/ 0 h 2619"/>
                <a:gd name="T20" fmla="*/ 0 w 2251"/>
                <a:gd name="T21" fmla="*/ 0 h 2619"/>
                <a:gd name="T22" fmla="*/ 0 w 2251"/>
                <a:gd name="T23" fmla="*/ 0 h 2619"/>
                <a:gd name="T24" fmla="*/ 0 w 2251"/>
                <a:gd name="T25" fmla="*/ 0 h 2619"/>
                <a:gd name="T26" fmla="*/ 0 w 2251"/>
                <a:gd name="T27" fmla="*/ 0 h 2619"/>
                <a:gd name="T28" fmla="*/ 0 w 2251"/>
                <a:gd name="T29" fmla="*/ 0 h 2619"/>
                <a:gd name="T30" fmla="*/ 0 w 2251"/>
                <a:gd name="T31" fmla="*/ 0 h 2619"/>
                <a:gd name="T32" fmla="*/ 0 w 2251"/>
                <a:gd name="T33" fmla="*/ 0 h 2619"/>
                <a:gd name="T34" fmla="*/ 0 w 2251"/>
                <a:gd name="T35" fmla="*/ 0 h 2619"/>
                <a:gd name="T36" fmla="*/ 0 w 2251"/>
                <a:gd name="T37" fmla="*/ 0 h 2619"/>
                <a:gd name="T38" fmla="*/ 0 w 2251"/>
                <a:gd name="T39" fmla="*/ 0 h 2619"/>
                <a:gd name="T40" fmla="*/ 0 w 2251"/>
                <a:gd name="T41" fmla="*/ 0 h 2619"/>
                <a:gd name="T42" fmla="*/ 0 w 2251"/>
                <a:gd name="T43" fmla="*/ 0 h 2619"/>
                <a:gd name="T44" fmla="*/ 0 w 2251"/>
                <a:gd name="T45" fmla="*/ 0 h 2619"/>
                <a:gd name="T46" fmla="*/ 0 w 2251"/>
                <a:gd name="T47" fmla="*/ 0 h 2619"/>
                <a:gd name="T48" fmla="*/ 0 w 2251"/>
                <a:gd name="T49" fmla="*/ 0 h 2619"/>
                <a:gd name="T50" fmla="*/ 0 w 2251"/>
                <a:gd name="T51" fmla="*/ 0 h 2619"/>
                <a:gd name="T52" fmla="*/ 0 w 2251"/>
                <a:gd name="T53" fmla="*/ 0 h 2619"/>
                <a:gd name="T54" fmla="*/ 0 w 2251"/>
                <a:gd name="T55" fmla="*/ 0 h 2619"/>
                <a:gd name="T56" fmla="*/ 0 w 2251"/>
                <a:gd name="T57" fmla="*/ 0 h 2619"/>
                <a:gd name="T58" fmla="*/ 0 w 2251"/>
                <a:gd name="T59" fmla="*/ 0 h 2619"/>
                <a:gd name="T60" fmla="*/ 0 w 2251"/>
                <a:gd name="T61" fmla="*/ 0 h 2619"/>
                <a:gd name="T62" fmla="*/ 0 w 2251"/>
                <a:gd name="T63" fmla="*/ 0 h 2619"/>
                <a:gd name="T64" fmla="*/ 0 w 2251"/>
                <a:gd name="T65" fmla="*/ 0 h 2619"/>
                <a:gd name="T66" fmla="*/ 0 w 2251"/>
                <a:gd name="T67" fmla="*/ 0 h 2619"/>
                <a:gd name="T68" fmla="*/ 0 w 2251"/>
                <a:gd name="T69" fmla="*/ 0 h 2619"/>
                <a:gd name="T70" fmla="*/ 0 w 2251"/>
                <a:gd name="T71" fmla="*/ 0 h 2619"/>
                <a:gd name="T72" fmla="*/ 0 w 2251"/>
                <a:gd name="T73" fmla="*/ 0 h 2619"/>
                <a:gd name="T74" fmla="*/ 0 w 2251"/>
                <a:gd name="T75" fmla="*/ 0 h 2619"/>
                <a:gd name="T76" fmla="*/ 0 w 2251"/>
                <a:gd name="T77" fmla="*/ 0 h 2619"/>
                <a:gd name="T78" fmla="*/ 0 w 2251"/>
                <a:gd name="T79" fmla="*/ 0 h 2619"/>
                <a:gd name="T80" fmla="*/ 0 w 2251"/>
                <a:gd name="T81" fmla="*/ 0 h 2619"/>
                <a:gd name="T82" fmla="*/ 0 w 2251"/>
                <a:gd name="T83" fmla="*/ 0 h 2619"/>
                <a:gd name="T84" fmla="*/ 0 w 2251"/>
                <a:gd name="T85" fmla="*/ 0 h 2619"/>
                <a:gd name="T86" fmla="*/ 0 w 2251"/>
                <a:gd name="T87" fmla="*/ 0 h 2619"/>
                <a:gd name="T88" fmla="*/ 0 w 2251"/>
                <a:gd name="T89" fmla="*/ 0 h 2619"/>
                <a:gd name="T90" fmla="*/ 0 w 2251"/>
                <a:gd name="T91" fmla="*/ 0 h 2619"/>
                <a:gd name="T92" fmla="*/ 0 w 2251"/>
                <a:gd name="T93" fmla="*/ 0 h 2619"/>
                <a:gd name="T94" fmla="*/ 0 w 2251"/>
                <a:gd name="T95" fmla="*/ 0 h 2619"/>
                <a:gd name="T96" fmla="*/ 0 w 2251"/>
                <a:gd name="T97" fmla="*/ 0 h 2619"/>
                <a:gd name="T98" fmla="*/ 0 w 2251"/>
                <a:gd name="T99" fmla="*/ 0 h 2619"/>
                <a:gd name="T100" fmla="*/ 0 w 2251"/>
                <a:gd name="T101" fmla="*/ 0 h 2619"/>
                <a:gd name="T102" fmla="*/ 0 w 2251"/>
                <a:gd name="T103" fmla="*/ 0 h 2619"/>
                <a:gd name="T104" fmla="*/ 0 w 2251"/>
                <a:gd name="T105" fmla="*/ 0 h 2619"/>
                <a:gd name="T106" fmla="*/ 0 w 2251"/>
                <a:gd name="T107" fmla="*/ 0 h 2619"/>
                <a:gd name="T108" fmla="*/ 0 w 2251"/>
                <a:gd name="T109" fmla="*/ 0 h 2619"/>
                <a:gd name="T110" fmla="*/ 0 w 2251"/>
                <a:gd name="T111" fmla="*/ 0 h 26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51" h="2619">
                  <a:moveTo>
                    <a:pt x="1681" y="351"/>
                  </a:moveTo>
                  <a:lnTo>
                    <a:pt x="1680" y="381"/>
                  </a:lnTo>
                  <a:lnTo>
                    <a:pt x="1680" y="411"/>
                  </a:lnTo>
                  <a:lnTo>
                    <a:pt x="1681" y="418"/>
                  </a:lnTo>
                  <a:lnTo>
                    <a:pt x="1683" y="424"/>
                  </a:lnTo>
                  <a:lnTo>
                    <a:pt x="1686" y="430"/>
                  </a:lnTo>
                  <a:lnTo>
                    <a:pt x="1690" y="436"/>
                  </a:lnTo>
                  <a:lnTo>
                    <a:pt x="1695" y="441"/>
                  </a:lnTo>
                  <a:lnTo>
                    <a:pt x="1701" y="445"/>
                  </a:lnTo>
                  <a:lnTo>
                    <a:pt x="1708" y="449"/>
                  </a:lnTo>
                  <a:lnTo>
                    <a:pt x="1718" y="452"/>
                  </a:lnTo>
                  <a:lnTo>
                    <a:pt x="1725" y="453"/>
                  </a:lnTo>
                  <a:lnTo>
                    <a:pt x="1731" y="453"/>
                  </a:lnTo>
                  <a:lnTo>
                    <a:pt x="1737" y="453"/>
                  </a:lnTo>
                  <a:lnTo>
                    <a:pt x="1741" y="452"/>
                  </a:lnTo>
                  <a:lnTo>
                    <a:pt x="1745" y="450"/>
                  </a:lnTo>
                  <a:lnTo>
                    <a:pt x="1749" y="448"/>
                  </a:lnTo>
                  <a:lnTo>
                    <a:pt x="1751" y="445"/>
                  </a:lnTo>
                  <a:lnTo>
                    <a:pt x="1754" y="442"/>
                  </a:lnTo>
                  <a:lnTo>
                    <a:pt x="1757" y="434"/>
                  </a:lnTo>
                  <a:lnTo>
                    <a:pt x="1759" y="426"/>
                  </a:lnTo>
                  <a:lnTo>
                    <a:pt x="1760" y="416"/>
                  </a:lnTo>
                  <a:lnTo>
                    <a:pt x="1760" y="406"/>
                  </a:lnTo>
                  <a:lnTo>
                    <a:pt x="1761" y="397"/>
                  </a:lnTo>
                  <a:lnTo>
                    <a:pt x="1762" y="387"/>
                  </a:lnTo>
                  <a:lnTo>
                    <a:pt x="1764" y="379"/>
                  </a:lnTo>
                  <a:lnTo>
                    <a:pt x="1768" y="372"/>
                  </a:lnTo>
                  <a:lnTo>
                    <a:pt x="1770" y="369"/>
                  </a:lnTo>
                  <a:lnTo>
                    <a:pt x="1773" y="366"/>
                  </a:lnTo>
                  <a:lnTo>
                    <a:pt x="1777" y="364"/>
                  </a:lnTo>
                  <a:lnTo>
                    <a:pt x="1781" y="363"/>
                  </a:lnTo>
                  <a:lnTo>
                    <a:pt x="1786" y="362"/>
                  </a:lnTo>
                  <a:lnTo>
                    <a:pt x="1792" y="362"/>
                  </a:lnTo>
                  <a:lnTo>
                    <a:pt x="1798" y="363"/>
                  </a:lnTo>
                  <a:lnTo>
                    <a:pt x="1806" y="364"/>
                  </a:lnTo>
                  <a:lnTo>
                    <a:pt x="1808" y="373"/>
                  </a:lnTo>
                  <a:lnTo>
                    <a:pt x="1810" y="381"/>
                  </a:lnTo>
                  <a:lnTo>
                    <a:pt x="1812" y="391"/>
                  </a:lnTo>
                  <a:lnTo>
                    <a:pt x="1813" y="400"/>
                  </a:lnTo>
                  <a:lnTo>
                    <a:pt x="1814" y="420"/>
                  </a:lnTo>
                  <a:lnTo>
                    <a:pt x="1813" y="440"/>
                  </a:lnTo>
                  <a:lnTo>
                    <a:pt x="1811" y="484"/>
                  </a:lnTo>
                  <a:lnTo>
                    <a:pt x="1808" y="526"/>
                  </a:lnTo>
                  <a:lnTo>
                    <a:pt x="1809" y="545"/>
                  </a:lnTo>
                  <a:lnTo>
                    <a:pt x="1810" y="564"/>
                  </a:lnTo>
                  <a:lnTo>
                    <a:pt x="1812" y="573"/>
                  </a:lnTo>
                  <a:lnTo>
                    <a:pt x="1814" y="581"/>
                  </a:lnTo>
                  <a:lnTo>
                    <a:pt x="1817" y="589"/>
                  </a:lnTo>
                  <a:lnTo>
                    <a:pt x="1820" y="597"/>
                  </a:lnTo>
                  <a:lnTo>
                    <a:pt x="1824" y="605"/>
                  </a:lnTo>
                  <a:lnTo>
                    <a:pt x="1829" y="611"/>
                  </a:lnTo>
                  <a:lnTo>
                    <a:pt x="1835" y="617"/>
                  </a:lnTo>
                  <a:lnTo>
                    <a:pt x="1841" y="623"/>
                  </a:lnTo>
                  <a:lnTo>
                    <a:pt x="1849" y="627"/>
                  </a:lnTo>
                  <a:lnTo>
                    <a:pt x="1858" y="631"/>
                  </a:lnTo>
                  <a:lnTo>
                    <a:pt x="1867" y="634"/>
                  </a:lnTo>
                  <a:lnTo>
                    <a:pt x="1878" y="636"/>
                  </a:lnTo>
                  <a:lnTo>
                    <a:pt x="1882" y="623"/>
                  </a:lnTo>
                  <a:lnTo>
                    <a:pt x="1886" y="608"/>
                  </a:lnTo>
                  <a:lnTo>
                    <a:pt x="1888" y="592"/>
                  </a:lnTo>
                  <a:lnTo>
                    <a:pt x="1891" y="576"/>
                  </a:lnTo>
                  <a:lnTo>
                    <a:pt x="1894" y="543"/>
                  </a:lnTo>
                  <a:lnTo>
                    <a:pt x="1896" y="510"/>
                  </a:lnTo>
                  <a:lnTo>
                    <a:pt x="1898" y="475"/>
                  </a:lnTo>
                  <a:lnTo>
                    <a:pt x="1900" y="442"/>
                  </a:lnTo>
                  <a:lnTo>
                    <a:pt x="1902" y="410"/>
                  </a:lnTo>
                  <a:lnTo>
                    <a:pt x="1906" y="380"/>
                  </a:lnTo>
                  <a:lnTo>
                    <a:pt x="1973" y="384"/>
                  </a:lnTo>
                  <a:lnTo>
                    <a:pt x="1973" y="442"/>
                  </a:lnTo>
                  <a:lnTo>
                    <a:pt x="1971" y="502"/>
                  </a:lnTo>
                  <a:lnTo>
                    <a:pt x="1968" y="561"/>
                  </a:lnTo>
                  <a:lnTo>
                    <a:pt x="1965" y="621"/>
                  </a:lnTo>
                  <a:lnTo>
                    <a:pt x="1964" y="680"/>
                  </a:lnTo>
                  <a:lnTo>
                    <a:pt x="1963" y="739"/>
                  </a:lnTo>
                  <a:lnTo>
                    <a:pt x="1964" y="768"/>
                  </a:lnTo>
                  <a:lnTo>
                    <a:pt x="1965" y="796"/>
                  </a:lnTo>
                  <a:lnTo>
                    <a:pt x="1967" y="824"/>
                  </a:lnTo>
                  <a:lnTo>
                    <a:pt x="1969" y="853"/>
                  </a:lnTo>
                  <a:lnTo>
                    <a:pt x="2006" y="869"/>
                  </a:lnTo>
                  <a:lnTo>
                    <a:pt x="2015" y="840"/>
                  </a:lnTo>
                  <a:lnTo>
                    <a:pt x="2023" y="812"/>
                  </a:lnTo>
                  <a:lnTo>
                    <a:pt x="2029" y="783"/>
                  </a:lnTo>
                  <a:lnTo>
                    <a:pt x="2035" y="754"/>
                  </a:lnTo>
                  <a:lnTo>
                    <a:pt x="2039" y="723"/>
                  </a:lnTo>
                  <a:lnTo>
                    <a:pt x="2043" y="694"/>
                  </a:lnTo>
                  <a:lnTo>
                    <a:pt x="2046" y="664"/>
                  </a:lnTo>
                  <a:lnTo>
                    <a:pt x="2048" y="634"/>
                  </a:lnTo>
                  <a:lnTo>
                    <a:pt x="2053" y="573"/>
                  </a:lnTo>
                  <a:lnTo>
                    <a:pt x="2057" y="513"/>
                  </a:lnTo>
                  <a:lnTo>
                    <a:pt x="2059" y="484"/>
                  </a:lnTo>
                  <a:lnTo>
                    <a:pt x="2062" y="453"/>
                  </a:lnTo>
                  <a:lnTo>
                    <a:pt x="2066" y="424"/>
                  </a:lnTo>
                  <a:lnTo>
                    <a:pt x="2070" y="396"/>
                  </a:lnTo>
                  <a:lnTo>
                    <a:pt x="2118" y="400"/>
                  </a:lnTo>
                  <a:lnTo>
                    <a:pt x="2109" y="480"/>
                  </a:lnTo>
                  <a:lnTo>
                    <a:pt x="2102" y="560"/>
                  </a:lnTo>
                  <a:lnTo>
                    <a:pt x="2097" y="642"/>
                  </a:lnTo>
                  <a:lnTo>
                    <a:pt x="2093" y="725"/>
                  </a:lnTo>
                  <a:lnTo>
                    <a:pt x="2090" y="808"/>
                  </a:lnTo>
                  <a:lnTo>
                    <a:pt x="2089" y="893"/>
                  </a:lnTo>
                  <a:lnTo>
                    <a:pt x="2089" y="979"/>
                  </a:lnTo>
                  <a:lnTo>
                    <a:pt x="2090" y="1064"/>
                  </a:lnTo>
                  <a:lnTo>
                    <a:pt x="2092" y="1069"/>
                  </a:lnTo>
                  <a:lnTo>
                    <a:pt x="2094" y="1073"/>
                  </a:lnTo>
                  <a:lnTo>
                    <a:pt x="2097" y="1075"/>
                  </a:lnTo>
                  <a:lnTo>
                    <a:pt x="2100" y="1077"/>
                  </a:lnTo>
                  <a:lnTo>
                    <a:pt x="2106" y="1078"/>
                  </a:lnTo>
                  <a:lnTo>
                    <a:pt x="2112" y="1078"/>
                  </a:lnTo>
                  <a:lnTo>
                    <a:pt x="2120" y="1076"/>
                  </a:lnTo>
                  <a:lnTo>
                    <a:pt x="2127" y="1075"/>
                  </a:lnTo>
                  <a:lnTo>
                    <a:pt x="2135" y="1075"/>
                  </a:lnTo>
                  <a:lnTo>
                    <a:pt x="2142" y="1076"/>
                  </a:lnTo>
                  <a:lnTo>
                    <a:pt x="2142" y="1056"/>
                  </a:lnTo>
                  <a:lnTo>
                    <a:pt x="2146" y="1064"/>
                  </a:lnTo>
                  <a:lnTo>
                    <a:pt x="2174" y="1037"/>
                  </a:lnTo>
                  <a:lnTo>
                    <a:pt x="2173" y="995"/>
                  </a:lnTo>
                  <a:lnTo>
                    <a:pt x="2173" y="953"/>
                  </a:lnTo>
                  <a:lnTo>
                    <a:pt x="2173" y="912"/>
                  </a:lnTo>
                  <a:lnTo>
                    <a:pt x="2174" y="871"/>
                  </a:lnTo>
                  <a:lnTo>
                    <a:pt x="2177" y="789"/>
                  </a:lnTo>
                  <a:lnTo>
                    <a:pt x="2182" y="708"/>
                  </a:lnTo>
                  <a:lnTo>
                    <a:pt x="2187" y="629"/>
                  </a:lnTo>
                  <a:lnTo>
                    <a:pt x="2193" y="550"/>
                  </a:lnTo>
                  <a:lnTo>
                    <a:pt x="2198" y="472"/>
                  </a:lnTo>
                  <a:lnTo>
                    <a:pt x="2202" y="396"/>
                  </a:lnTo>
                  <a:lnTo>
                    <a:pt x="2214" y="395"/>
                  </a:lnTo>
                  <a:lnTo>
                    <a:pt x="2227" y="394"/>
                  </a:lnTo>
                  <a:lnTo>
                    <a:pt x="2233" y="394"/>
                  </a:lnTo>
                  <a:lnTo>
                    <a:pt x="2239" y="392"/>
                  </a:lnTo>
                  <a:lnTo>
                    <a:pt x="2245" y="389"/>
                  </a:lnTo>
                  <a:lnTo>
                    <a:pt x="2251" y="384"/>
                  </a:lnTo>
                  <a:lnTo>
                    <a:pt x="2240" y="442"/>
                  </a:lnTo>
                  <a:lnTo>
                    <a:pt x="2231" y="500"/>
                  </a:lnTo>
                  <a:lnTo>
                    <a:pt x="2222" y="559"/>
                  </a:lnTo>
                  <a:lnTo>
                    <a:pt x="2214" y="618"/>
                  </a:lnTo>
                  <a:lnTo>
                    <a:pt x="2207" y="677"/>
                  </a:lnTo>
                  <a:lnTo>
                    <a:pt x="2200" y="738"/>
                  </a:lnTo>
                  <a:lnTo>
                    <a:pt x="2193" y="797"/>
                  </a:lnTo>
                  <a:lnTo>
                    <a:pt x="2187" y="858"/>
                  </a:lnTo>
                  <a:lnTo>
                    <a:pt x="2182" y="918"/>
                  </a:lnTo>
                  <a:lnTo>
                    <a:pt x="2177" y="979"/>
                  </a:lnTo>
                  <a:lnTo>
                    <a:pt x="2173" y="1040"/>
                  </a:lnTo>
                  <a:lnTo>
                    <a:pt x="2169" y="1101"/>
                  </a:lnTo>
                  <a:lnTo>
                    <a:pt x="2163" y="1224"/>
                  </a:lnTo>
                  <a:lnTo>
                    <a:pt x="2158" y="1348"/>
                  </a:lnTo>
                  <a:lnTo>
                    <a:pt x="2155" y="1471"/>
                  </a:lnTo>
                  <a:lnTo>
                    <a:pt x="2154" y="1595"/>
                  </a:lnTo>
                  <a:lnTo>
                    <a:pt x="2154" y="1719"/>
                  </a:lnTo>
                  <a:lnTo>
                    <a:pt x="2156" y="1843"/>
                  </a:lnTo>
                  <a:lnTo>
                    <a:pt x="2158" y="1967"/>
                  </a:lnTo>
                  <a:lnTo>
                    <a:pt x="2163" y="2090"/>
                  </a:lnTo>
                  <a:lnTo>
                    <a:pt x="2168" y="2213"/>
                  </a:lnTo>
                  <a:lnTo>
                    <a:pt x="2174" y="2335"/>
                  </a:lnTo>
                  <a:lnTo>
                    <a:pt x="2041" y="2346"/>
                  </a:lnTo>
                  <a:lnTo>
                    <a:pt x="1909" y="2357"/>
                  </a:lnTo>
                  <a:lnTo>
                    <a:pt x="1778" y="2368"/>
                  </a:lnTo>
                  <a:lnTo>
                    <a:pt x="1647" y="2380"/>
                  </a:lnTo>
                  <a:lnTo>
                    <a:pt x="1517" y="2392"/>
                  </a:lnTo>
                  <a:lnTo>
                    <a:pt x="1387" y="2405"/>
                  </a:lnTo>
                  <a:lnTo>
                    <a:pt x="1258" y="2419"/>
                  </a:lnTo>
                  <a:lnTo>
                    <a:pt x="1130" y="2434"/>
                  </a:lnTo>
                  <a:lnTo>
                    <a:pt x="1002" y="2452"/>
                  </a:lnTo>
                  <a:lnTo>
                    <a:pt x="874" y="2469"/>
                  </a:lnTo>
                  <a:lnTo>
                    <a:pt x="748" y="2489"/>
                  </a:lnTo>
                  <a:lnTo>
                    <a:pt x="622" y="2510"/>
                  </a:lnTo>
                  <a:lnTo>
                    <a:pt x="559" y="2522"/>
                  </a:lnTo>
                  <a:lnTo>
                    <a:pt x="496" y="2534"/>
                  </a:lnTo>
                  <a:lnTo>
                    <a:pt x="434" y="2546"/>
                  </a:lnTo>
                  <a:lnTo>
                    <a:pt x="372" y="2559"/>
                  </a:lnTo>
                  <a:lnTo>
                    <a:pt x="310" y="2574"/>
                  </a:lnTo>
                  <a:lnTo>
                    <a:pt x="248" y="2588"/>
                  </a:lnTo>
                  <a:lnTo>
                    <a:pt x="186" y="2603"/>
                  </a:lnTo>
                  <a:lnTo>
                    <a:pt x="125" y="2619"/>
                  </a:lnTo>
                  <a:lnTo>
                    <a:pt x="122" y="2614"/>
                  </a:lnTo>
                  <a:lnTo>
                    <a:pt x="118" y="2610"/>
                  </a:lnTo>
                  <a:lnTo>
                    <a:pt x="114" y="2608"/>
                  </a:lnTo>
                  <a:lnTo>
                    <a:pt x="110" y="2605"/>
                  </a:lnTo>
                  <a:lnTo>
                    <a:pt x="101" y="2603"/>
                  </a:lnTo>
                  <a:lnTo>
                    <a:pt x="91" y="2602"/>
                  </a:lnTo>
                  <a:lnTo>
                    <a:pt x="70" y="2603"/>
                  </a:lnTo>
                  <a:lnTo>
                    <a:pt x="48" y="2603"/>
                  </a:lnTo>
                  <a:lnTo>
                    <a:pt x="50" y="2556"/>
                  </a:lnTo>
                  <a:lnTo>
                    <a:pt x="51" y="2511"/>
                  </a:lnTo>
                  <a:lnTo>
                    <a:pt x="49" y="2467"/>
                  </a:lnTo>
                  <a:lnTo>
                    <a:pt x="47" y="2422"/>
                  </a:lnTo>
                  <a:lnTo>
                    <a:pt x="43" y="2378"/>
                  </a:lnTo>
                  <a:lnTo>
                    <a:pt x="38" y="2335"/>
                  </a:lnTo>
                  <a:lnTo>
                    <a:pt x="33" y="2291"/>
                  </a:lnTo>
                  <a:lnTo>
                    <a:pt x="28" y="2248"/>
                  </a:lnTo>
                  <a:lnTo>
                    <a:pt x="22" y="2206"/>
                  </a:lnTo>
                  <a:lnTo>
                    <a:pt x="16" y="2162"/>
                  </a:lnTo>
                  <a:lnTo>
                    <a:pt x="11" y="2118"/>
                  </a:lnTo>
                  <a:lnTo>
                    <a:pt x="7" y="2074"/>
                  </a:lnTo>
                  <a:lnTo>
                    <a:pt x="3" y="2030"/>
                  </a:lnTo>
                  <a:lnTo>
                    <a:pt x="1" y="1986"/>
                  </a:lnTo>
                  <a:lnTo>
                    <a:pt x="0" y="1940"/>
                  </a:lnTo>
                  <a:lnTo>
                    <a:pt x="1" y="1894"/>
                  </a:lnTo>
                  <a:lnTo>
                    <a:pt x="9" y="112"/>
                  </a:lnTo>
                  <a:lnTo>
                    <a:pt x="21" y="0"/>
                  </a:lnTo>
                  <a:lnTo>
                    <a:pt x="74" y="6"/>
                  </a:lnTo>
                  <a:lnTo>
                    <a:pt x="128" y="14"/>
                  </a:lnTo>
                  <a:lnTo>
                    <a:pt x="180" y="22"/>
                  </a:lnTo>
                  <a:lnTo>
                    <a:pt x="233" y="32"/>
                  </a:lnTo>
                  <a:lnTo>
                    <a:pt x="286" y="42"/>
                  </a:lnTo>
                  <a:lnTo>
                    <a:pt x="337" y="53"/>
                  </a:lnTo>
                  <a:lnTo>
                    <a:pt x="389" y="64"/>
                  </a:lnTo>
                  <a:lnTo>
                    <a:pt x="440" y="77"/>
                  </a:lnTo>
                  <a:lnTo>
                    <a:pt x="543" y="102"/>
                  </a:lnTo>
                  <a:lnTo>
                    <a:pt x="645" y="131"/>
                  </a:lnTo>
                  <a:lnTo>
                    <a:pt x="745" y="159"/>
                  </a:lnTo>
                  <a:lnTo>
                    <a:pt x="846" y="187"/>
                  </a:lnTo>
                  <a:lnTo>
                    <a:pt x="948" y="215"/>
                  </a:lnTo>
                  <a:lnTo>
                    <a:pt x="1050" y="243"/>
                  </a:lnTo>
                  <a:lnTo>
                    <a:pt x="1100" y="256"/>
                  </a:lnTo>
                  <a:lnTo>
                    <a:pt x="1151" y="269"/>
                  </a:lnTo>
                  <a:lnTo>
                    <a:pt x="1203" y="281"/>
                  </a:lnTo>
                  <a:lnTo>
                    <a:pt x="1255" y="292"/>
                  </a:lnTo>
                  <a:lnTo>
                    <a:pt x="1306" y="303"/>
                  </a:lnTo>
                  <a:lnTo>
                    <a:pt x="1359" y="313"/>
                  </a:lnTo>
                  <a:lnTo>
                    <a:pt x="1412" y="322"/>
                  </a:lnTo>
                  <a:lnTo>
                    <a:pt x="1465" y="330"/>
                  </a:lnTo>
                  <a:lnTo>
                    <a:pt x="1518" y="337"/>
                  </a:lnTo>
                  <a:lnTo>
                    <a:pt x="1572" y="343"/>
                  </a:lnTo>
                  <a:lnTo>
                    <a:pt x="1627" y="348"/>
                  </a:lnTo>
                  <a:lnTo>
                    <a:pt x="1681" y="351"/>
                  </a:lnTo>
                  <a:close/>
                </a:path>
              </a:pathLst>
            </a:custGeom>
            <a:solidFill>
              <a:srgbClr val="7A8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66" name="Line 127"/>
            <p:cNvSpPr>
              <a:spLocks noChangeShapeType="1"/>
            </p:cNvSpPr>
            <p:nvPr/>
          </p:nvSpPr>
          <p:spPr bwMode="auto">
            <a:xfrm>
              <a:off x="3779" y="2041"/>
              <a:ext cx="14" cy="12"/>
            </a:xfrm>
            <a:prstGeom prst="line">
              <a:avLst/>
            </a:prstGeom>
            <a:noFill/>
            <a:ln w="3175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67" name="Freeform 128"/>
            <p:cNvSpPr>
              <a:spLocks/>
            </p:cNvSpPr>
            <p:nvPr/>
          </p:nvSpPr>
          <p:spPr bwMode="auto">
            <a:xfrm>
              <a:off x="3311" y="2041"/>
              <a:ext cx="472" cy="487"/>
            </a:xfrm>
            <a:custGeom>
              <a:avLst/>
              <a:gdLst>
                <a:gd name="T0" fmla="*/ 0 w 2550"/>
                <a:gd name="T1" fmla="*/ 0 h 2628"/>
                <a:gd name="T2" fmla="*/ 0 w 2550"/>
                <a:gd name="T3" fmla="*/ 0 h 2628"/>
                <a:gd name="T4" fmla="*/ 0 w 2550"/>
                <a:gd name="T5" fmla="*/ 0 h 2628"/>
                <a:gd name="T6" fmla="*/ 0 w 2550"/>
                <a:gd name="T7" fmla="*/ 0 h 2628"/>
                <a:gd name="T8" fmla="*/ 0 w 2550"/>
                <a:gd name="T9" fmla="*/ 0 h 2628"/>
                <a:gd name="T10" fmla="*/ 0 w 2550"/>
                <a:gd name="T11" fmla="*/ 0 h 2628"/>
                <a:gd name="T12" fmla="*/ 0 w 2550"/>
                <a:gd name="T13" fmla="*/ 0 h 2628"/>
                <a:gd name="T14" fmla="*/ 0 w 2550"/>
                <a:gd name="T15" fmla="*/ 0 h 2628"/>
                <a:gd name="T16" fmla="*/ 0 w 2550"/>
                <a:gd name="T17" fmla="*/ 0 h 2628"/>
                <a:gd name="T18" fmla="*/ 0 w 2550"/>
                <a:gd name="T19" fmla="*/ 0 h 2628"/>
                <a:gd name="T20" fmla="*/ 0 w 2550"/>
                <a:gd name="T21" fmla="*/ 0 h 2628"/>
                <a:gd name="T22" fmla="*/ 0 w 2550"/>
                <a:gd name="T23" fmla="*/ 0 h 2628"/>
                <a:gd name="T24" fmla="*/ 0 w 2550"/>
                <a:gd name="T25" fmla="*/ 0 h 2628"/>
                <a:gd name="T26" fmla="*/ 0 w 2550"/>
                <a:gd name="T27" fmla="*/ 0 h 2628"/>
                <a:gd name="T28" fmla="*/ 0 w 2550"/>
                <a:gd name="T29" fmla="*/ 0 h 2628"/>
                <a:gd name="T30" fmla="*/ 0 w 2550"/>
                <a:gd name="T31" fmla="*/ 0 h 2628"/>
                <a:gd name="T32" fmla="*/ 0 w 2550"/>
                <a:gd name="T33" fmla="*/ 0 h 2628"/>
                <a:gd name="T34" fmla="*/ 0 w 2550"/>
                <a:gd name="T35" fmla="*/ 0 h 2628"/>
                <a:gd name="T36" fmla="*/ 0 w 2550"/>
                <a:gd name="T37" fmla="*/ 0 h 2628"/>
                <a:gd name="T38" fmla="*/ 0 w 2550"/>
                <a:gd name="T39" fmla="*/ 0 h 2628"/>
                <a:gd name="T40" fmla="*/ 0 w 2550"/>
                <a:gd name="T41" fmla="*/ 0 h 2628"/>
                <a:gd name="T42" fmla="*/ 0 w 2550"/>
                <a:gd name="T43" fmla="*/ 0 h 2628"/>
                <a:gd name="T44" fmla="*/ 0 w 2550"/>
                <a:gd name="T45" fmla="*/ 0 h 2628"/>
                <a:gd name="T46" fmla="*/ 0 w 2550"/>
                <a:gd name="T47" fmla="*/ 0 h 2628"/>
                <a:gd name="T48" fmla="*/ 0 w 2550"/>
                <a:gd name="T49" fmla="*/ 0 h 2628"/>
                <a:gd name="T50" fmla="*/ 0 w 2550"/>
                <a:gd name="T51" fmla="*/ 0 h 2628"/>
                <a:gd name="T52" fmla="*/ 0 w 2550"/>
                <a:gd name="T53" fmla="*/ 0 h 2628"/>
                <a:gd name="T54" fmla="*/ 0 w 2550"/>
                <a:gd name="T55" fmla="*/ 0 h 2628"/>
                <a:gd name="T56" fmla="*/ 0 w 2550"/>
                <a:gd name="T57" fmla="*/ 0 h 2628"/>
                <a:gd name="T58" fmla="*/ 0 w 2550"/>
                <a:gd name="T59" fmla="*/ 0 h 2628"/>
                <a:gd name="T60" fmla="*/ 0 w 2550"/>
                <a:gd name="T61" fmla="*/ 0 h 2628"/>
                <a:gd name="T62" fmla="*/ 0 w 2550"/>
                <a:gd name="T63" fmla="*/ 0 h 2628"/>
                <a:gd name="T64" fmla="*/ 0 w 2550"/>
                <a:gd name="T65" fmla="*/ 0 h 2628"/>
                <a:gd name="T66" fmla="*/ 0 w 2550"/>
                <a:gd name="T67" fmla="*/ 0 h 2628"/>
                <a:gd name="T68" fmla="*/ 0 w 2550"/>
                <a:gd name="T69" fmla="*/ 0 h 2628"/>
                <a:gd name="T70" fmla="*/ 0 w 2550"/>
                <a:gd name="T71" fmla="*/ 0 h 2628"/>
                <a:gd name="T72" fmla="*/ 0 w 2550"/>
                <a:gd name="T73" fmla="*/ 0 h 2628"/>
                <a:gd name="T74" fmla="*/ 0 w 2550"/>
                <a:gd name="T75" fmla="*/ 0 h 2628"/>
                <a:gd name="T76" fmla="*/ 0 w 2550"/>
                <a:gd name="T77" fmla="*/ 0 h 2628"/>
                <a:gd name="T78" fmla="*/ 0 w 2550"/>
                <a:gd name="T79" fmla="*/ 0 h 262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550" h="2628">
                  <a:moveTo>
                    <a:pt x="2530" y="0"/>
                  </a:moveTo>
                  <a:lnTo>
                    <a:pt x="2532" y="86"/>
                  </a:lnTo>
                  <a:lnTo>
                    <a:pt x="2534" y="170"/>
                  </a:lnTo>
                  <a:lnTo>
                    <a:pt x="2535" y="255"/>
                  </a:lnTo>
                  <a:lnTo>
                    <a:pt x="2536" y="340"/>
                  </a:lnTo>
                  <a:lnTo>
                    <a:pt x="2536" y="508"/>
                  </a:lnTo>
                  <a:lnTo>
                    <a:pt x="2534" y="674"/>
                  </a:lnTo>
                  <a:lnTo>
                    <a:pt x="2531" y="840"/>
                  </a:lnTo>
                  <a:lnTo>
                    <a:pt x="2528" y="1005"/>
                  </a:lnTo>
                  <a:lnTo>
                    <a:pt x="2524" y="1168"/>
                  </a:lnTo>
                  <a:lnTo>
                    <a:pt x="2521" y="1332"/>
                  </a:lnTo>
                  <a:lnTo>
                    <a:pt x="2518" y="1495"/>
                  </a:lnTo>
                  <a:lnTo>
                    <a:pt x="2516" y="1657"/>
                  </a:lnTo>
                  <a:lnTo>
                    <a:pt x="2516" y="1819"/>
                  </a:lnTo>
                  <a:lnTo>
                    <a:pt x="2517" y="1981"/>
                  </a:lnTo>
                  <a:lnTo>
                    <a:pt x="2519" y="2062"/>
                  </a:lnTo>
                  <a:lnTo>
                    <a:pt x="2521" y="2142"/>
                  </a:lnTo>
                  <a:lnTo>
                    <a:pt x="2524" y="2223"/>
                  </a:lnTo>
                  <a:lnTo>
                    <a:pt x="2528" y="2304"/>
                  </a:lnTo>
                  <a:lnTo>
                    <a:pt x="2532" y="2385"/>
                  </a:lnTo>
                  <a:lnTo>
                    <a:pt x="2537" y="2466"/>
                  </a:lnTo>
                  <a:lnTo>
                    <a:pt x="2543" y="2547"/>
                  </a:lnTo>
                  <a:lnTo>
                    <a:pt x="2550" y="2628"/>
                  </a:lnTo>
                  <a:lnTo>
                    <a:pt x="2388" y="2623"/>
                  </a:lnTo>
                  <a:lnTo>
                    <a:pt x="2227" y="2617"/>
                  </a:lnTo>
                  <a:lnTo>
                    <a:pt x="2066" y="2609"/>
                  </a:lnTo>
                  <a:lnTo>
                    <a:pt x="1905" y="2601"/>
                  </a:lnTo>
                  <a:lnTo>
                    <a:pt x="1744" y="2593"/>
                  </a:lnTo>
                  <a:lnTo>
                    <a:pt x="1584" y="2584"/>
                  </a:lnTo>
                  <a:lnTo>
                    <a:pt x="1425" y="2577"/>
                  </a:lnTo>
                  <a:lnTo>
                    <a:pt x="1265" y="2570"/>
                  </a:lnTo>
                  <a:lnTo>
                    <a:pt x="1106" y="2566"/>
                  </a:lnTo>
                  <a:lnTo>
                    <a:pt x="947" y="2563"/>
                  </a:lnTo>
                  <a:lnTo>
                    <a:pt x="868" y="2562"/>
                  </a:lnTo>
                  <a:lnTo>
                    <a:pt x="788" y="2562"/>
                  </a:lnTo>
                  <a:lnTo>
                    <a:pt x="710" y="2563"/>
                  </a:lnTo>
                  <a:lnTo>
                    <a:pt x="630" y="2564"/>
                  </a:lnTo>
                  <a:lnTo>
                    <a:pt x="552" y="2567"/>
                  </a:lnTo>
                  <a:lnTo>
                    <a:pt x="473" y="2570"/>
                  </a:lnTo>
                  <a:lnTo>
                    <a:pt x="393" y="2574"/>
                  </a:lnTo>
                  <a:lnTo>
                    <a:pt x="315" y="2580"/>
                  </a:lnTo>
                  <a:lnTo>
                    <a:pt x="236" y="2586"/>
                  </a:lnTo>
                  <a:lnTo>
                    <a:pt x="158" y="2593"/>
                  </a:lnTo>
                  <a:lnTo>
                    <a:pt x="79" y="2602"/>
                  </a:lnTo>
                  <a:lnTo>
                    <a:pt x="0" y="2612"/>
                  </a:lnTo>
                  <a:lnTo>
                    <a:pt x="13" y="2223"/>
                  </a:lnTo>
                  <a:lnTo>
                    <a:pt x="21" y="601"/>
                  </a:lnTo>
                  <a:lnTo>
                    <a:pt x="21" y="184"/>
                  </a:lnTo>
                  <a:lnTo>
                    <a:pt x="105" y="188"/>
                  </a:lnTo>
                  <a:lnTo>
                    <a:pt x="191" y="190"/>
                  </a:lnTo>
                  <a:lnTo>
                    <a:pt x="277" y="192"/>
                  </a:lnTo>
                  <a:lnTo>
                    <a:pt x="365" y="192"/>
                  </a:lnTo>
                  <a:lnTo>
                    <a:pt x="453" y="192"/>
                  </a:lnTo>
                  <a:lnTo>
                    <a:pt x="542" y="192"/>
                  </a:lnTo>
                  <a:lnTo>
                    <a:pt x="631" y="191"/>
                  </a:lnTo>
                  <a:lnTo>
                    <a:pt x="720" y="189"/>
                  </a:lnTo>
                  <a:lnTo>
                    <a:pt x="808" y="188"/>
                  </a:lnTo>
                  <a:lnTo>
                    <a:pt x="897" y="187"/>
                  </a:lnTo>
                  <a:lnTo>
                    <a:pt x="985" y="185"/>
                  </a:lnTo>
                  <a:lnTo>
                    <a:pt x="1071" y="183"/>
                  </a:lnTo>
                  <a:lnTo>
                    <a:pt x="1156" y="183"/>
                  </a:lnTo>
                  <a:lnTo>
                    <a:pt x="1240" y="183"/>
                  </a:lnTo>
                  <a:lnTo>
                    <a:pt x="1322" y="183"/>
                  </a:lnTo>
                  <a:lnTo>
                    <a:pt x="1402" y="184"/>
                  </a:lnTo>
                  <a:lnTo>
                    <a:pt x="1473" y="180"/>
                  </a:lnTo>
                  <a:lnTo>
                    <a:pt x="1546" y="174"/>
                  </a:lnTo>
                  <a:lnTo>
                    <a:pt x="1617" y="168"/>
                  </a:lnTo>
                  <a:lnTo>
                    <a:pt x="1689" y="161"/>
                  </a:lnTo>
                  <a:lnTo>
                    <a:pt x="1761" y="152"/>
                  </a:lnTo>
                  <a:lnTo>
                    <a:pt x="1832" y="143"/>
                  </a:lnTo>
                  <a:lnTo>
                    <a:pt x="1903" y="132"/>
                  </a:lnTo>
                  <a:lnTo>
                    <a:pt x="1973" y="121"/>
                  </a:lnTo>
                  <a:lnTo>
                    <a:pt x="2045" y="109"/>
                  </a:lnTo>
                  <a:lnTo>
                    <a:pt x="2114" y="96"/>
                  </a:lnTo>
                  <a:lnTo>
                    <a:pt x="2185" y="82"/>
                  </a:lnTo>
                  <a:lnTo>
                    <a:pt x="2254" y="67"/>
                  </a:lnTo>
                  <a:lnTo>
                    <a:pt x="2324" y="51"/>
                  </a:lnTo>
                  <a:lnTo>
                    <a:pt x="2393" y="35"/>
                  </a:lnTo>
                  <a:lnTo>
                    <a:pt x="2462" y="18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68" name="Freeform 129"/>
            <p:cNvSpPr>
              <a:spLocks/>
            </p:cNvSpPr>
            <p:nvPr/>
          </p:nvSpPr>
          <p:spPr bwMode="auto">
            <a:xfrm>
              <a:off x="3425" y="2150"/>
              <a:ext cx="204" cy="89"/>
            </a:xfrm>
            <a:custGeom>
              <a:avLst/>
              <a:gdLst>
                <a:gd name="T0" fmla="*/ 0 w 1100"/>
                <a:gd name="T1" fmla="*/ 0 h 482"/>
                <a:gd name="T2" fmla="*/ 0 w 1100"/>
                <a:gd name="T3" fmla="*/ 0 h 482"/>
                <a:gd name="T4" fmla="*/ 0 w 1100"/>
                <a:gd name="T5" fmla="*/ 0 h 482"/>
                <a:gd name="T6" fmla="*/ 0 w 1100"/>
                <a:gd name="T7" fmla="*/ 0 h 482"/>
                <a:gd name="T8" fmla="*/ 0 w 1100"/>
                <a:gd name="T9" fmla="*/ 0 h 482"/>
                <a:gd name="T10" fmla="*/ 0 w 1100"/>
                <a:gd name="T11" fmla="*/ 0 h 482"/>
                <a:gd name="T12" fmla="*/ 0 w 1100"/>
                <a:gd name="T13" fmla="*/ 0 h 482"/>
                <a:gd name="T14" fmla="*/ 0 w 1100"/>
                <a:gd name="T15" fmla="*/ 0 h 482"/>
                <a:gd name="T16" fmla="*/ 0 w 1100"/>
                <a:gd name="T17" fmla="*/ 0 h 482"/>
                <a:gd name="T18" fmla="*/ 0 w 1100"/>
                <a:gd name="T19" fmla="*/ 0 h 482"/>
                <a:gd name="T20" fmla="*/ 0 w 1100"/>
                <a:gd name="T21" fmla="*/ 0 h 482"/>
                <a:gd name="T22" fmla="*/ 0 w 1100"/>
                <a:gd name="T23" fmla="*/ 0 h 482"/>
                <a:gd name="T24" fmla="*/ 0 w 1100"/>
                <a:gd name="T25" fmla="*/ 0 h 482"/>
                <a:gd name="T26" fmla="*/ 0 w 1100"/>
                <a:gd name="T27" fmla="*/ 0 h 482"/>
                <a:gd name="T28" fmla="*/ 0 w 1100"/>
                <a:gd name="T29" fmla="*/ 0 h 482"/>
                <a:gd name="T30" fmla="*/ 0 w 1100"/>
                <a:gd name="T31" fmla="*/ 0 h 482"/>
                <a:gd name="T32" fmla="*/ 0 w 1100"/>
                <a:gd name="T33" fmla="*/ 0 h 482"/>
                <a:gd name="T34" fmla="*/ 0 w 1100"/>
                <a:gd name="T35" fmla="*/ 0 h 482"/>
                <a:gd name="T36" fmla="*/ 0 w 1100"/>
                <a:gd name="T37" fmla="*/ 0 h 482"/>
                <a:gd name="T38" fmla="*/ 0 w 1100"/>
                <a:gd name="T39" fmla="*/ 0 h 482"/>
                <a:gd name="T40" fmla="*/ 0 w 1100"/>
                <a:gd name="T41" fmla="*/ 0 h 482"/>
                <a:gd name="T42" fmla="*/ 0 w 1100"/>
                <a:gd name="T43" fmla="*/ 0 h 482"/>
                <a:gd name="T44" fmla="*/ 0 w 1100"/>
                <a:gd name="T45" fmla="*/ 0 h 482"/>
                <a:gd name="T46" fmla="*/ 0 w 1100"/>
                <a:gd name="T47" fmla="*/ 0 h 482"/>
                <a:gd name="T48" fmla="*/ 0 w 1100"/>
                <a:gd name="T49" fmla="*/ 0 h 482"/>
                <a:gd name="T50" fmla="*/ 0 w 1100"/>
                <a:gd name="T51" fmla="*/ 0 h 482"/>
                <a:gd name="T52" fmla="*/ 0 w 1100"/>
                <a:gd name="T53" fmla="*/ 0 h 482"/>
                <a:gd name="T54" fmla="*/ 0 w 1100"/>
                <a:gd name="T55" fmla="*/ 0 h 482"/>
                <a:gd name="T56" fmla="*/ 0 w 1100"/>
                <a:gd name="T57" fmla="*/ 0 h 482"/>
                <a:gd name="T58" fmla="*/ 0 w 1100"/>
                <a:gd name="T59" fmla="*/ 0 h 482"/>
                <a:gd name="T60" fmla="*/ 0 w 1100"/>
                <a:gd name="T61" fmla="*/ 0 h 482"/>
                <a:gd name="T62" fmla="*/ 0 w 1100"/>
                <a:gd name="T63" fmla="*/ 0 h 482"/>
                <a:gd name="T64" fmla="*/ 0 w 1100"/>
                <a:gd name="T65" fmla="*/ 0 h 482"/>
                <a:gd name="T66" fmla="*/ 0 w 1100"/>
                <a:gd name="T67" fmla="*/ 0 h 482"/>
                <a:gd name="T68" fmla="*/ 0 w 1100"/>
                <a:gd name="T69" fmla="*/ 0 h 482"/>
                <a:gd name="T70" fmla="*/ 0 w 1100"/>
                <a:gd name="T71" fmla="*/ 0 h 482"/>
                <a:gd name="T72" fmla="*/ 0 w 1100"/>
                <a:gd name="T73" fmla="*/ 0 h 482"/>
                <a:gd name="T74" fmla="*/ 0 w 1100"/>
                <a:gd name="T75" fmla="*/ 0 h 482"/>
                <a:gd name="T76" fmla="*/ 0 w 1100"/>
                <a:gd name="T77" fmla="*/ 0 h 48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00" h="482">
                  <a:moveTo>
                    <a:pt x="1084" y="413"/>
                  </a:moveTo>
                  <a:lnTo>
                    <a:pt x="1080" y="422"/>
                  </a:lnTo>
                  <a:lnTo>
                    <a:pt x="1070" y="431"/>
                  </a:lnTo>
                  <a:lnTo>
                    <a:pt x="1055" y="439"/>
                  </a:lnTo>
                  <a:lnTo>
                    <a:pt x="1035" y="446"/>
                  </a:lnTo>
                  <a:lnTo>
                    <a:pt x="1011" y="452"/>
                  </a:lnTo>
                  <a:lnTo>
                    <a:pt x="981" y="459"/>
                  </a:lnTo>
                  <a:lnTo>
                    <a:pt x="949" y="463"/>
                  </a:lnTo>
                  <a:lnTo>
                    <a:pt x="913" y="467"/>
                  </a:lnTo>
                  <a:lnTo>
                    <a:pt x="875" y="471"/>
                  </a:lnTo>
                  <a:lnTo>
                    <a:pt x="832" y="474"/>
                  </a:lnTo>
                  <a:lnTo>
                    <a:pt x="789" y="476"/>
                  </a:lnTo>
                  <a:lnTo>
                    <a:pt x="743" y="478"/>
                  </a:lnTo>
                  <a:lnTo>
                    <a:pt x="648" y="481"/>
                  </a:lnTo>
                  <a:lnTo>
                    <a:pt x="549" y="482"/>
                  </a:lnTo>
                  <a:lnTo>
                    <a:pt x="450" y="481"/>
                  </a:lnTo>
                  <a:lnTo>
                    <a:pt x="356" y="480"/>
                  </a:lnTo>
                  <a:lnTo>
                    <a:pt x="267" y="478"/>
                  </a:lnTo>
                  <a:lnTo>
                    <a:pt x="187" y="476"/>
                  </a:lnTo>
                  <a:lnTo>
                    <a:pt x="120" y="473"/>
                  </a:lnTo>
                  <a:lnTo>
                    <a:pt x="69" y="471"/>
                  </a:lnTo>
                  <a:lnTo>
                    <a:pt x="35" y="470"/>
                  </a:lnTo>
                  <a:lnTo>
                    <a:pt x="23" y="469"/>
                  </a:lnTo>
                  <a:lnTo>
                    <a:pt x="19" y="460"/>
                  </a:lnTo>
                  <a:lnTo>
                    <a:pt x="16" y="449"/>
                  </a:lnTo>
                  <a:lnTo>
                    <a:pt x="13" y="438"/>
                  </a:lnTo>
                  <a:lnTo>
                    <a:pt x="11" y="426"/>
                  </a:lnTo>
                  <a:lnTo>
                    <a:pt x="6" y="399"/>
                  </a:lnTo>
                  <a:lnTo>
                    <a:pt x="3" y="368"/>
                  </a:lnTo>
                  <a:lnTo>
                    <a:pt x="1" y="336"/>
                  </a:lnTo>
                  <a:lnTo>
                    <a:pt x="0" y="301"/>
                  </a:lnTo>
                  <a:lnTo>
                    <a:pt x="0" y="267"/>
                  </a:lnTo>
                  <a:lnTo>
                    <a:pt x="1" y="232"/>
                  </a:lnTo>
                  <a:lnTo>
                    <a:pt x="3" y="198"/>
                  </a:lnTo>
                  <a:lnTo>
                    <a:pt x="5" y="166"/>
                  </a:lnTo>
                  <a:lnTo>
                    <a:pt x="7" y="136"/>
                  </a:lnTo>
                  <a:lnTo>
                    <a:pt x="11" y="110"/>
                  </a:lnTo>
                  <a:lnTo>
                    <a:pt x="14" y="87"/>
                  </a:lnTo>
                  <a:lnTo>
                    <a:pt x="18" y="70"/>
                  </a:lnTo>
                  <a:lnTo>
                    <a:pt x="20" y="63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7" y="52"/>
                  </a:lnTo>
                  <a:lnTo>
                    <a:pt x="91" y="53"/>
                  </a:lnTo>
                  <a:lnTo>
                    <a:pt x="155" y="53"/>
                  </a:lnTo>
                  <a:lnTo>
                    <a:pt x="220" y="54"/>
                  </a:lnTo>
                  <a:lnTo>
                    <a:pt x="283" y="54"/>
                  </a:lnTo>
                  <a:lnTo>
                    <a:pt x="348" y="54"/>
                  </a:lnTo>
                  <a:lnTo>
                    <a:pt x="412" y="53"/>
                  </a:lnTo>
                  <a:lnTo>
                    <a:pt x="477" y="52"/>
                  </a:lnTo>
                  <a:lnTo>
                    <a:pt x="541" y="50"/>
                  </a:lnTo>
                  <a:lnTo>
                    <a:pt x="606" y="47"/>
                  </a:lnTo>
                  <a:lnTo>
                    <a:pt x="671" y="44"/>
                  </a:lnTo>
                  <a:lnTo>
                    <a:pt x="735" y="40"/>
                  </a:lnTo>
                  <a:lnTo>
                    <a:pt x="799" y="34"/>
                  </a:lnTo>
                  <a:lnTo>
                    <a:pt x="863" y="28"/>
                  </a:lnTo>
                  <a:lnTo>
                    <a:pt x="928" y="20"/>
                  </a:lnTo>
                  <a:lnTo>
                    <a:pt x="992" y="11"/>
                  </a:lnTo>
                  <a:lnTo>
                    <a:pt x="1056" y="0"/>
                  </a:lnTo>
                  <a:lnTo>
                    <a:pt x="1063" y="2"/>
                  </a:lnTo>
                  <a:lnTo>
                    <a:pt x="1069" y="6"/>
                  </a:lnTo>
                  <a:lnTo>
                    <a:pt x="1075" y="11"/>
                  </a:lnTo>
                  <a:lnTo>
                    <a:pt x="1080" y="19"/>
                  </a:lnTo>
                  <a:lnTo>
                    <a:pt x="1084" y="29"/>
                  </a:lnTo>
                  <a:lnTo>
                    <a:pt x="1088" y="40"/>
                  </a:lnTo>
                  <a:lnTo>
                    <a:pt x="1091" y="52"/>
                  </a:lnTo>
                  <a:lnTo>
                    <a:pt x="1094" y="66"/>
                  </a:lnTo>
                  <a:lnTo>
                    <a:pt x="1096" y="81"/>
                  </a:lnTo>
                  <a:lnTo>
                    <a:pt x="1098" y="98"/>
                  </a:lnTo>
                  <a:lnTo>
                    <a:pt x="1099" y="115"/>
                  </a:lnTo>
                  <a:lnTo>
                    <a:pt x="1100" y="133"/>
                  </a:lnTo>
                  <a:lnTo>
                    <a:pt x="1100" y="169"/>
                  </a:lnTo>
                  <a:lnTo>
                    <a:pt x="1100" y="207"/>
                  </a:lnTo>
                  <a:lnTo>
                    <a:pt x="1098" y="246"/>
                  </a:lnTo>
                  <a:lnTo>
                    <a:pt x="1096" y="283"/>
                  </a:lnTo>
                  <a:lnTo>
                    <a:pt x="1093" y="317"/>
                  </a:lnTo>
                  <a:lnTo>
                    <a:pt x="1091" y="349"/>
                  </a:lnTo>
                  <a:lnTo>
                    <a:pt x="1086" y="395"/>
                  </a:lnTo>
                  <a:lnTo>
                    <a:pt x="1084" y="41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69" name="Freeform 130"/>
            <p:cNvSpPr>
              <a:spLocks/>
            </p:cNvSpPr>
            <p:nvPr/>
          </p:nvSpPr>
          <p:spPr bwMode="auto">
            <a:xfrm>
              <a:off x="3488" y="2168"/>
              <a:ext cx="121" cy="50"/>
            </a:xfrm>
            <a:custGeom>
              <a:avLst/>
              <a:gdLst>
                <a:gd name="T0" fmla="*/ 0 w 649"/>
                <a:gd name="T1" fmla="*/ 0 h 268"/>
                <a:gd name="T2" fmla="*/ 0 w 649"/>
                <a:gd name="T3" fmla="*/ 0 h 268"/>
                <a:gd name="T4" fmla="*/ 0 w 649"/>
                <a:gd name="T5" fmla="*/ 0 h 268"/>
                <a:gd name="T6" fmla="*/ 0 w 649"/>
                <a:gd name="T7" fmla="*/ 0 h 268"/>
                <a:gd name="T8" fmla="*/ 0 w 649"/>
                <a:gd name="T9" fmla="*/ 0 h 268"/>
                <a:gd name="T10" fmla="*/ 0 w 649"/>
                <a:gd name="T11" fmla="*/ 0 h 268"/>
                <a:gd name="T12" fmla="*/ 0 w 649"/>
                <a:gd name="T13" fmla="*/ 0 h 268"/>
                <a:gd name="T14" fmla="*/ 0 w 649"/>
                <a:gd name="T15" fmla="*/ 0 h 268"/>
                <a:gd name="T16" fmla="*/ 0 w 649"/>
                <a:gd name="T17" fmla="*/ 0 h 268"/>
                <a:gd name="T18" fmla="*/ 0 w 649"/>
                <a:gd name="T19" fmla="*/ 0 h 268"/>
                <a:gd name="T20" fmla="*/ 0 w 649"/>
                <a:gd name="T21" fmla="*/ 0 h 268"/>
                <a:gd name="T22" fmla="*/ 0 w 649"/>
                <a:gd name="T23" fmla="*/ 0 h 268"/>
                <a:gd name="T24" fmla="*/ 0 w 649"/>
                <a:gd name="T25" fmla="*/ 0 h 268"/>
                <a:gd name="T26" fmla="*/ 0 w 649"/>
                <a:gd name="T27" fmla="*/ 0 h 268"/>
                <a:gd name="T28" fmla="*/ 0 w 649"/>
                <a:gd name="T29" fmla="*/ 0 h 268"/>
                <a:gd name="T30" fmla="*/ 0 w 649"/>
                <a:gd name="T31" fmla="*/ 0 h 268"/>
                <a:gd name="T32" fmla="*/ 0 w 649"/>
                <a:gd name="T33" fmla="*/ 0 h 268"/>
                <a:gd name="T34" fmla="*/ 0 w 649"/>
                <a:gd name="T35" fmla="*/ 0 h 268"/>
                <a:gd name="T36" fmla="*/ 0 w 649"/>
                <a:gd name="T37" fmla="*/ 0 h 268"/>
                <a:gd name="T38" fmla="*/ 0 w 649"/>
                <a:gd name="T39" fmla="*/ 0 h 268"/>
                <a:gd name="T40" fmla="*/ 0 w 649"/>
                <a:gd name="T41" fmla="*/ 0 h 268"/>
                <a:gd name="T42" fmla="*/ 0 w 649"/>
                <a:gd name="T43" fmla="*/ 0 h 268"/>
                <a:gd name="T44" fmla="*/ 0 w 649"/>
                <a:gd name="T45" fmla="*/ 0 h 268"/>
                <a:gd name="T46" fmla="*/ 0 w 649"/>
                <a:gd name="T47" fmla="*/ 0 h 268"/>
                <a:gd name="T48" fmla="*/ 0 w 649"/>
                <a:gd name="T49" fmla="*/ 0 h 268"/>
                <a:gd name="T50" fmla="*/ 0 w 649"/>
                <a:gd name="T51" fmla="*/ 0 h 268"/>
                <a:gd name="T52" fmla="*/ 0 w 649"/>
                <a:gd name="T53" fmla="*/ 0 h 268"/>
                <a:gd name="T54" fmla="*/ 0 w 649"/>
                <a:gd name="T55" fmla="*/ 0 h 268"/>
                <a:gd name="T56" fmla="*/ 0 w 649"/>
                <a:gd name="T57" fmla="*/ 0 h 268"/>
                <a:gd name="T58" fmla="*/ 0 w 649"/>
                <a:gd name="T59" fmla="*/ 0 h 268"/>
                <a:gd name="T60" fmla="*/ 0 w 649"/>
                <a:gd name="T61" fmla="*/ 0 h 268"/>
                <a:gd name="T62" fmla="*/ 0 w 649"/>
                <a:gd name="T63" fmla="*/ 0 h 268"/>
                <a:gd name="T64" fmla="*/ 0 w 649"/>
                <a:gd name="T65" fmla="*/ 0 h 268"/>
                <a:gd name="T66" fmla="*/ 0 w 649"/>
                <a:gd name="T67" fmla="*/ 0 h 268"/>
                <a:gd name="T68" fmla="*/ 0 w 649"/>
                <a:gd name="T69" fmla="*/ 0 h 268"/>
                <a:gd name="T70" fmla="*/ 0 w 649"/>
                <a:gd name="T71" fmla="*/ 0 h 268"/>
                <a:gd name="T72" fmla="*/ 0 w 649"/>
                <a:gd name="T73" fmla="*/ 0 h 268"/>
                <a:gd name="T74" fmla="*/ 0 w 649"/>
                <a:gd name="T75" fmla="*/ 0 h 268"/>
                <a:gd name="T76" fmla="*/ 0 w 649"/>
                <a:gd name="T77" fmla="*/ 0 h 268"/>
                <a:gd name="T78" fmla="*/ 0 w 649"/>
                <a:gd name="T79" fmla="*/ 0 h 268"/>
                <a:gd name="T80" fmla="*/ 0 w 649"/>
                <a:gd name="T81" fmla="*/ 0 h 268"/>
                <a:gd name="T82" fmla="*/ 0 w 649"/>
                <a:gd name="T83" fmla="*/ 0 h 268"/>
                <a:gd name="T84" fmla="*/ 0 w 649"/>
                <a:gd name="T85" fmla="*/ 0 h 268"/>
                <a:gd name="T86" fmla="*/ 0 w 649"/>
                <a:gd name="T87" fmla="*/ 0 h 268"/>
                <a:gd name="T88" fmla="*/ 0 w 649"/>
                <a:gd name="T89" fmla="*/ 0 h 2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9" h="268">
                  <a:moveTo>
                    <a:pt x="649" y="268"/>
                  </a:moveTo>
                  <a:lnTo>
                    <a:pt x="10" y="252"/>
                  </a:lnTo>
                  <a:lnTo>
                    <a:pt x="11" y="239"/>
                  </a:lnTo>
                  <a:lnTo>
                    <a:pt x="11" y="226"/>
                  </a:lnTo>
                  <a:lnTo>
                    <a:pt x="11" y="214"/>
                  </a:lnTo>
                  <a:lnTo>
                    <a:pt x="11" y="203"/>
                  </a:lnTo>
                  <a:lnTo>
                    <a:pt x="9" y="180"/>
                  </a:lnTo>
                  <a:lnTo>
                    <a:pt x="6" y="158"/>
                  </a:lnTo>
                  <a:lnTo>
                    <a:pt x="3" y="135"/>
                  </a:lnTo>
                  <a:lnTo>
                    <a:pt x="1" y="111"/>
                  </a:lnTo>
                  <a:lnTo>
                    <a:pt x="0" y="100"/>
                  </a:lnTo>
                  <a:lnTo>
                    <a:pt x="0" y="88"/>
                  </a:lnTo>
                  <a:lnTo>
                    <a:pt x="1" y="76"/>
                  </a:lnTo>
                  <a:lnTo>
                    <a:pt x="2" y="63"/>
                  </a:lnTo>
                  <a:lnTo>
                    <a:pt x="8" y="62"/>
                  </a:lnTo>
                  <a:lnTo>
                    <a:pt x="14" y="63"/>
                  </a:lnTo>
                  <a:lnTo>
                    <a:pt x="17" y="64"/>
                  </a:lnTo>
                  <a:lnTo>
                    <a:pt x="20" y="66"/>
                  </a:lnTo>
                  <a:lnTo>
                    <a:pt x="22" y="69"/>
                  </a:lnTo>
                  <a:lnTo>
                    <a:pt x="23" y="73"/>
                  </a:lnTo>
                  <a:lnTo>
                    <a:pt x="23" y="77"/>
                  </a:lnTo>
                  <a:lnTo>
                    <a:pt x="23" y="82"/>
                  </a:lnTo>
                  <a:lnTo>
                    <a:pt x="23" y="92"/>
                  </a:lnTo>
                  <a:lnTo>
                    <a:pt x="22" y="102"/>
                  </a:lnTo>
                  <a:lnTo>
                    <a:pt x="23" y="107"/>
                  </a:lnTo>
                  <a:lnTo>
                    <a:pt x="24" y="112"/>
                  </a:lnTo>
                  <a:lnTo>
                    <a:pt x="26" y="117"/>
                  </a:lnTo>
                  <a:lnTo>
                    <a:pt x="30" y="120"/>
                  </a:lnTo>
                  <a:lnTo>
                    <a:pt x="26" y="125"/>
                  </a:lnTo>
                  <a:lnTo>
                    <a:pt x="24" y="130"/>
                  </a:lnTo>
                  <a:lnTo>
                    <a:pt x="23" y="136"/>
                  </a:lnTo>
                  <a:lnTo>
                    <a:pt x="23" y="143"/>
                  </a:lnTo>
                  <a:lnTo>
                    <a:pt x="25" y="157"/>
                  </a:lnTo>
                  <a:lnTo>
                    <a:pt x="26" y="171"/>
                  </a:lnTo>
                  <a:lnTo>
                    <a:pt x="30" y="175"/>
                  </a:lnTo>
                  <a:lnTo>
                    <a:pt x="32" y="175"/>
                  </a:lnTo>
                  <a:lnTo>
                    <a:pt x="34" y="173"/>
                  </a:lnTo>
                  <a:lnTo>
                    <a:pt x="36" y="170"/>
                  </a:lnTo>
                  <a:lnTo>
                    <a:pt x="37" y="167"/>
                  </a:lnTo>
                  <a:lnTo>
                    <a:pt x="37" y="160"/>
                  </a:lnTo>
                  <a:lnTo>
                    <a:pt x="38" y="156"/>
                  </a:lnTo>
                  <a:lnTo>
                    <a:pt x="41" y="161"/>
                  </a:lnTo>
                  <a:lnTo>
                    <a:pt x="43" y="166"/>
                  </a:lnTo>
                  <a:lnTo>
                    <a:pt x="45" y="172"/>
                  </a:lnTo>
                  <a:lnTo>
                    <a:pt x="45" y="178"/>
                  </a:lnTo>
                  <a:lnTo>
                    <a:pt x="43" y="189"/>
                  </a:lnTo>
                  <a:lnTo>
                    <a:pt x="41" y="200"/>
                  </a:lnTo>
                  <a:lnTo>
                    <a:pt x="40" y="206"/>
                  </a:lnTo>
                  <a:lnTo>
                    <a:pt x="40" y="211"/>
                  </a:lnTo>
                  <a:lnTo>
                    <a:pt x="41" y="217"/>
                  </a:lnTo>
                  <a:lnTo>
                    <a:pt x="43" y="222"/>
                  </a:lnTo>
                  <a:lnTo>
                    <a:pt x="46" y="226"/>
                  </a:lnTo>
                  <a:lnTo>
                    <a:pt x="50" y="231"/>
                  </a:lnTo>
                  <a:lnTo>
                    <a:pt x="57" y="235"/>
                  </a:lnTo>
                  <a:lnTo>
                    <a:pt x="65" y="240"/>
                  </a:lnTo>
                  <a:lnTo>
                    <a:pt x="72" y="236"/>
                  </a:lnTo>
                  <a:lnTo>
                    <a:pt x="79" y="233"/>
                  </a:lnTo>
                  <a:lnTo>
                    <a:pt x="84" y="230"/>
                  </a:lnTo>
                  <a:lnTo>
                    <a:pt x="89" y="226"/>
                  </a:lnTo>
                  <a:lnTo>
                    <a:pt x="93" y="222"/>
                  </a:lnTo>
                  <a:lnTo>
                    <a:pt x="97" y="218"/>
                  </a:lnTo>
                  <a:lnTo>
                    <a:pt x="100" y="214"/>
                  </a:lnTo>
                  <a:lnTo>
                    <a:pt x="103" y="209"/>
                  </a:lnTo>
                  <a:lnTo>
                    <a:pt x="107" y="199"/>
                  </a:lnTo>
                  <a:lnTo>
                    <a:pt x="109" y="188"/>
                  </a:lnTo>
                  <a:lnTo>
                    <a:pt x="109" y="176"/>
                  </a:lnTo>
                  <a:lnTo>
                    <a:pt x="109" y="164"/>
                  </a:lnTo>
                  <a:lnTo>
                    <a:pt x="106" y="138"/>
                  </a:lnTo>
                  <a:lnTo>
                    <a:pt x="103" y="110"/>
                  </a:lnTo>
                  <a:lnTo>
                    <a:pt x="102" y="96"/>
                  </a:lnTo>
                  <a:lnTo>
                    <a:pt x="102" y="83"/>
                  </a:lnTo>
                  <a:lnTo>
                    <a:pt x="103" y="69"/>
                  </a:lnTo>
                  <a:lnTo>
                    <a:pt x="105" y="55"/>
                  </a:lnTo>
                  <a:lnTo>
                    <a:pt x="142" y="55"/>
                  </a:lnTo>
                  <a:lnTo>
                    <a:pt x="142" y="76"/>
                  </a:lnTo>
                  <a:lnTo>
                    <a:pt x="140" y="98"/>
                  </a:lnTo>
                  <a:lnTo>
                    <a:pt x="141" y="104"/>
                  </a:lnTo>
                  <a:lnTo>
                    <a:pt x="142" y="109"/>
                  </a:lnTo>
                  <a:lnTo>
                    <a:pt x="143" y="115"/>
                  </a:lnTo>
                  <a:lnTo>
                    <a:pt x="146" y="120"/>
                  </a:lnTo>
                  <a:lnTo>
                    <a:pt x="149" y="125"/>
                  </a:lnTo>
                  <a:lnTo>
                    <a:pt x="153" y="129"/>
                  </a:lnTo>
                  <a:lnTo>
                    <a:pt x="159" y="133"/>
                  </a:lnTo>
                  <a:lnTo>
                    <a:pt x="166" y="136"/>
                  </a:lnTo>
                  <a:lnTo>
                    <a:pt x="173" y="136"/>
                  </a:lnTo>
                  <a:lnTo>
                    <a:pt x="180" y="135"/>
                  </a:lnTo>
                  <a:lnTo>
                    <a:pt x="188" y="134"/>
                  </a:lnTo>
                  <a:lnTo>
                    <a:pt x="195" y="133"/>
                  </a:lnTo>
                  <a:lnTo>
                    <a:pt x="202" y="130"/>
                  </a:lnTo>
                  <a:lnTo>
                    <a:pt x="209" y="126"/>
                  </a:lnTo>
                  <a:lnTo>
                    <a:pt x="215" y="120"/>
                  </a:lnTo>
                  <a:lnTo>
                    <a:pt x="221" y="111"/>
                  </a:lnTo>
                  <a:lnTo>
                    <a:pt x="220" y="89"/>
                  </a:lnTo>
                  <a:lnTo>
                    <a:pt x="218" y="65"/>
                  </a:lnTo>
                  <a:lnTo>
                    <a:pt x="218" y="60"/>
                  </a:lnTo>
                  <a:lnTo>
                    <a:pt x="218" y="55"/>
                  </a:lnTo>
                  <a:lnTo>
                    <a:pt x="220" y="51"/>
                  </a:lnTo>
                  <a:lnTo>
                    <a:pt x="222" y="47"/>
                  </a:lnTo>
                  <a:lnTo>
                    <a:pt x="225" y="45"/>
                  </a:lnTo>
                  <a:lnTo>
                    <a:pt x="229" y="43"/>
                  </a:lnTo>
                  <a:lnTo>
                    <a:pt x="234" y="43"/>
                  </a:lnTo>
                  <a:lnTo>
                    <a:pt x="241" y="43"/>
                  </a:lnTo>
                  <a:lnTo>
                    <a:pt x="270" y="43"/>
                  </a:lnTo>
                  <a:lnTo>
                    <a:pt x="253" y="55"/>
                  </a:lnTo>
                  <a:lnTo>
                    <a:pt x="257" y="61"/>
                  </a:lnTo>
                  <a:lnTo>
                    <a:pt x="260" y="66"/>
                  </a:lnTo>
                  <a:lnTo>
                    <a:pt x="263" y="70"/>
                  </a:lnTo>
                  <a:lnTo>
                    <a:pt x="267" y="74"/>
                  </a:lnTo>
                  <a:lnTo>
                    <a:pt x="271" y="77"/>
                  </a:lnTo>
                  <a:lnTo>
                    <a:pt x="276" y="80"/>
                  </a:lnTo>
                  <a:lnTo>
                    <a:pt x="280" y="82"/>
                  </a:lnTo>
                  <a:lnTo>
                    <a:pt x="285" y="83"/>
                  </a:lnTo>
                  <a:lnTo>
                    <a:pt x="290" y="84"/>
                  </a:lnTo>
                  <a:lnTo>
                    <a:pt x="296" y="84"/>
                  </a:lnTo>
                  <a:lnTo>
                    <a:pt x="301" y="84"/>
                  </a:lnTo>
                  <a:lnTo>
                    <a:pt x="306" y="83"/>
                  </a:lnTo>
                  <a:lnTo>
                    <a:pt x="311" y="82"/>
                  </a:lnTo>
                  <a:lnTo>
                    <a:pt x="316" y="80"/>
                  </a:lnTo>
                  <a:lnTo>
                    <a:pt x="321" y="78"/>
                  </a:lnTo>
                  <a:lnTo>
                    <a:pt x="326" y="75"/>
                  </a:lnTo>
                  <a:lnTo>
                    <a:pt x="329" y="72"/>
                  </a:lnTo>
                  <a:lnTo>
                    <a:pt x="331" y="68"/>
                  </a:lnTo>
                  <a:lnTo>
                    <a:pt x="332" y="63"/>
                  </a:lnTo>
                  <a:lnTo>
                    <a:pt x="333" y="58"/>
                  </a:lnTo>
                  <a:lnTo>
                    <a:pt x="332" y="47"/>
                  </a:lnTo>
                  <a:lnTo>
                    <a:pt x="334" y="35"/>
                  </a:lnTo>
                  <a:lnTo>
                    <a:pt x="373" y="34"/>
                  </a:lnTo>
                  <a:lnTo>
                    <a:pt x="414" y="32"/>
                  </a:lnTo>
                  <a:lnTo>
                    <a:pt x="453" y="27"/>
                  </a:lnTo>
                  <a:lnTo>
                    <a:pt x="491" y="22"/>
                  </a:lnTo>
                  <a:lnTo>
                    <a:pt x="531" y="16"/>
                  </a:lnTo>
                  <a:lnTo>
                    <a:pt x="570" y="10"/>
                  </a:lnTo>
                  <a:lnTo>
                    <a:pt x="609" y="5"/>
                  </a:lnTo>
                  <a:lnTo>
                    <a:pt x="649" y="0"/>
                  </a:lnTo>
                  <a:lnTo>
                    <a:pt x="649" y="268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70" name="Freeform 131"/>
            <p:cNvSpPr>
              <a:spLocks/>
            </p:cNvSpPr>
            <p:nvPr/>
          </p:nvSpPr>
          <p:spPr bwMode="auto">
            <a:xfrm>
              <a:off x="3464" y="2181"/>
              <a:ext cx="15" cy="36"/>
            </a:xfrm>
            <a:custGeom>
              <a:avLst/>
              <a:gdLst>
                <a:gd name="T0" fmla="*/ 0 w 79"/>
                <a:gd name="T1" fmla="*/ 0 h 192"/>
                <a:gd name="T2" fmla="*/ 0 w 79"/>
                <a:gd name="T3" fmla="*/ 0 h 192"/>
                <a:gd name="T4" fmla="*/ 0 w 79"/>
                <a:gd name="T5" fmla="*/ 0 h 192"/>
                <a:gd name="T6" fmla="*/ 0 w 79"/>
                <a:gd name="T7" fmla="*/ 0 h 192"/>
                <a:gd name="T8" fmla="*/ 0 w 79"/>
                <a:gd name="T9" fmla="*/ 0 h 192"/>
                <a:gd name="T10" fmla="*/ 0 w 79"/>
                <a:gd name="T11" fmla="*/ 0 h 192"/>
                <a:gd name="T12" fmla="*/ 0 w 79"/>
                <a:gd name="T13" fmla="*/ 0 h 192"/>
                <a:gd name="T14" fmla="*/ 0 w 79"/>
                <a:gd name="T15" fmla="*/ 0 h 192"/>
                <a:gd name="T16" fmla="*/ 0 w 79"/>
                <a:gd name="T17" fmla="*/ 0 h 192"/>
                <a:gd name="T18" fmla="*/ 0 w 79"/>
                <a:gd name="T19" fmla="*/ 0 h 192"/>
                <a:gd name="T20" fmla="*/ 0 w 79"/>
                <a:gd name="T21" fmla="*/ 0 h 192"/>
                <a:gd name="T22" fmla="*/ 0 w 79"/>
                <a:gd name="T23" fmla="*/ 0 h 192"/>
                <a:gd name="T24" fmla="*/ 0 w 79"/>
                <a:gd name="T25" fmla="*/ 0 h 192"/>
                <a:gd name="T26" fmla="*/ 0 w 79"/>
                <a:gd name="T27" fmla="*/ 0 h 192"/>
                <a:gd name="T28" fmla="*/ 0 w 79"/>
                <a:gd name="T29" fmla="*/ 0 h 192"/>
                <a:gd name="T30" fmla="*/ 0 w 79"/>
                <a:gd name="T31" fmla="*/ 0 h 192"/>
                <a:gd name="T32" fmla="*/ 0 w 79"/>
                <a:gd name="T33" fmla="*/ 0 h 192"/>
                <a:gd name="T34" fmla="*/ 0 w 79"/>
                <a:gd name="T35" fmla="*/ 0 h 192"/>
                <a:gd name="T36" fmla="*/ 0 w 79"/>
                <a:gd name="T37" fmla="*/ 0 h 192"/>
                <a:gd name="T38" fmla="*/ 0 w 79"/>
                <a:gd name="T39" fmla="*/ 0 h 192"/>
                <a:gd name="T40" fmla="*/ 0 w 79"/>
                <a:gd name="T41" fmla="*/ 0 h 192"/>
                <a:gd name="T42" fmla="*/ 0 w 79"/>
                <a:gd name="T43" fmla="*/ 0 h 192"/>
                <a:gd name="T44" fmla="*/ 0 w 79"/>
                <a:gd name="T45" fmla="*/ 0 h 192"/>
                <a:gd name="T46" fmla="*/ 0 w 79"/>
                <a:gd name="T47" fmla="*/ 0 h 192"/>
                <a:gd name="T48" fmla="*/ 0 w 79"/>
                <a:gd name="T49" fmla="*/ 0 h 192"/>
                <a:gd name="T50" fmla="*/ 0 w 79"/>
                <a:gd name="T51" fmla="*/ 0 h 192"/>
                <a:gd name="T52" fmla="*/ 0 w 79"/>
                <a:gd name="T53" fmla="*/ 0 h 192"/>
                <a:gd name="T54" fmla="*/ 0 w 79"/>
                <a:gd name="T55" fmla="*/ 0 h 192"/>
                <a:gd name="T56" fmla="*/ 0 w 79"/>
                <a:gd name="T57" fmla="*/ 0 h 192"/>
                <a:gd name="T58" fmla="*/ 0 w 79"/>
                <a:gd name="T59" fmla="*/ 0 h 192"/>
                <a:gd name="T60" fmla="*/ 0 w 79"/>
                <a:gd name="T61" fmla="*/ 0 h 192"/>
                <a:gd name="T62" fmla="*/ 0 w 79"/>
                <a:gd name="T63" fmla="*/ 0 h 192"/>
                <a:gd name="T64" fmla="*/ 0 w 79"/>
                <a:gd name="T65" fmla="*/ 0 h 192"/>
                <a:gd name="T66" fmla="*/ 0 w 79"/>
                <a:gd name="T67" fmla="*/ 0 h 192"/>
                <a:gd name="T68" fmla="*/ 0 w 79"/>
                <a:gd name="T69" fmla="*/ 0 h 192"/>
                <a:gd name="T70" fmla="*/ 0 w 79"/>
                <a:gd name="T71" fmla="*/ 0 h 192"/>
                <a:gd name="T72" fmla="*/ 0 w 79"/>
                <a:gd name="T73" fmla="*/ 0 h 192"/>
                <a:gd name="T74" fmla="*/ 0 w 79"/>
                <a:gd name="T75" fmla="*/ 0 h 192"/>
                <a:gd name="T76" fmla="*/ 0 w 79"/>
                <a:gd name="T77" fmla="*/ 0 h 192"/>
                <a:gd name="T78" fmla="*/ 0 w 79"/>
                <a:gd name="T79" fmla="*/ 0 h 192"/>
                <a:gd name="T80" fmla="*/ 0 w 79"/>
                <a:gd name="T81" fmla="*/ 0 h 192"/>
                <a:gd name="T82" fmla="*/ 0 w 79"/>
                <a:gd name="T83" fmla="*/ 0 h 192"/>
                <a:gd name="T84" fmla="*/ 0 w 79"/>
                <a:gd name="T85" fmla="*/ 0 h 192"/>
                <a:gd name="T86" fmla="*/ 0 w 79"/>
                <a:gd name="T87" fmla="*/ 0 h 192"/>
                <a:gd name="T88" fmla="*/ 0 w 79"/>
                <a:gd name="T89" fmla="*/ 0 h 192"/>
                <a:gd name="T90" fmla="*/ 0 w 79"/>
                <a:gd name="T91" fmla="*/ 0 h 192"/>
                <a:gd name="T92" fmla="*/ 0 w 79"/>
                <a:gd name="T93" fmla="*/ 0 h 192"/>
                <a:gd name="T94" fmla="*/ 0 w 79"/>
                <a:gd name="T95" fmla="*/ 0 h 192"/>
                <a:gd name="T96" fmla="*/ 0 w 79"/>
                <a:gd name="T97" fmla="*/ 0 h 192"/>
                <a:gd name="T98" fmla="*/ 0 w 79"/>
                <a:gd name="T99" fmla="*/ 0 h 192"/>
                <a:gd name="T100" fmla="*/ 0 w 79"/>
                <a:gd name="T101" fmla="*/ 0 h 192"/>
                <a:gd name="T102" fmla="*/ 0 w 79"/>
                <a:gd name="T103" fmla="*/ 0 h 192"/>
                <a:gd name="T104" fmla="*/ 0 w 79"/>
                <a:gd name="T105" fmla="*/ 0 h 192"/>
                <a:gd name="T106" fmla="*/ 0 w 79"/>
                <a:gd name="T107" fmla="*/ 0 h 192"/>
                <a:gd name="T108" fmla="*/ 0 w 79"/>
                <a:gd name="T109" fmla="*/ 0 h 192"/>
                <a:gd name="T110" fmla="*/ 0 w 79"/>
                <a:gd name="T111" fmla="*/ 0 h 192"/>
                <a:gd name="T112" fmla="*/ 0 w 79"/>
                <a:gd name="T113" fmla="*/ 0 h 19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9" h="192">
                  <a:moveTo>
                    <a:pt x="70" y="85"/>
                  </a:moveTo>
                  <a:lnTo>
                    <a:pt x="66" y="90"/>
                  </a:lnTo>
                  <a:lnTo>
                    <a:pt x="64" y="96"/>
                  </a:lnTo>
                  <a:lnTo>
                    <a:pt x="63" y="102"/>
                  </a:lnTo>
                  <a:lnTo>
                    <a:pt x="62" y="108"/>
                  </a:lnTo>
                  <a:lnTo>
                    <a:pt x="63" y="114"/>
                  </a:lnTo>
                  <a:lnTo>
                    <a:pt x="64" y="121"/>
                  </a:lnTo>
                  <a:lnTo>
                    <a:pt x="66" y="127"/>
                  </a:lnTo>
                  <a:lnTo>
                    <a:pt x="68" y="134"/>
                  </a:lnTo>
                  <a:lnTo>
                    <a:pt x="73" y="147"/>
                  </a:lnTo>
                  <a:lnTo>
                    <a:pt x="77" y="159"/>
                  </a:lnTo>
                  <a:lnTo>
                    <a:pt x="78" y="165"/>
                  </a:lnTo>
                  <a:lnTo>
                    <a:pt x="79" y="171"/>
                  </a:lnTo>
                  <a:lnTo>
                    <a:pt x="79" y="176"/>
                  </a:lnTo>
                  <a:lnTo>
                    <a:pt x="78" y="181"/>
                  </a:lnTo>
                  <a:lnTo>
                    <a:pt x="68" y="187"/>
                  </a:lnTo>
                  <a:lnTo>
                    <a:pt x="58" y="190"/>
                  </a:lnTo>
                  <a:lnTo>
                    <a:pt x="50" y="192"/>
                  </a:lnTo>
                  <a:lnTo>
                    <a:pt x="43" y="192"/>
                  </a:lnTo>
                  <a:lnTo>
                    <a:pt x="37" y="190"/>
                  </a:lnTo>
                  <a:lnTo>
                    <a:pt x="31" y="187"/>
                  </a:lnTo>
                  <a:lnTo>
                    <a:pt x="27" y="183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6" y="164"/>
                  </a:lnTo>
                  <a:lnTo>
                    <a:pt x="13" y="157"/>
                  </a:lnTo>
                  <a:lnTo>
                    <a:pt x="11" y="150"/>
                  </a:lnTo>
                  <a:lnTo>
                    <a:pt x="7" y="135"/>
                  </a:lnTo>
                  <a:lnTo>
                    <a:pt x="3" y="120"/>
                  </a:lnTo>
                  <a:lnTo>
                    <a:pt x="4" y="112"/>
                  </a:lnTo>
                  <a:lnTo>
                    <a:pt x="4" y="104"/>
                  </a:lnTo>
                  <a:lnTo>
                    <a:pt x="4" y="95"/>
                  </a:lnTo>
                  <a:lnTo>
                    <a:pt x="3" y="85"/>
                  </a:lnTo>
                  <a:lnTo>
                    <a:pt x="1" y="65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5" y="4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1" y="6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7"/>
                  </a:lnTo>
                  <a:lnTo>
                    <a:pt x="52" y="40"/>
                  </a:lnTo>
                  <a:lnTo>
                    <a:pt x="53" y="55"/>
                  </a:lnTo>
                  <a:lnTo>
                    <a:pt x="56" y="68"/>
                  </a:lnTo>
                  <a:lnTo>
                    <a:pt x="58" y="73"/>
                  </a:lnTo>
                  <a:lnTo>
                    <a:pt x="61" y="78"/>
                  </a:lnTo>
                  <a:lnTo>
                    <a:pt x="65" y="82"/>
                  </a:lnTo>
                  <a:lnTo>
                    <a:pt x="70" y="85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71" name="Freeform 132"/>
            <p:cNvSpPr>
              <a:spLocks/>
            </p:cNvSpPr>
            <p:nvPr/>
          </p:nvSpPr>
          <p:spPr bwMode="auto">
            <a:xfrm>
              <a:off x="3653" y="2544"/>
              <a:ext cx="558" cy="460"/>
            </a:xfrm>
            <a:custGeom>
              <a:avLst/>
              <a:gdLst>
                <a:gd name="T0" fmla="*/ 0 w 3009"/>
                <a:gd name="T1" fmla="*/ 0 h 2480"/>
                <a:gd name="T2" fmla="*/ 0 w 3009"/>
                <a:gd name="T3" fmla="*/ 0 h 2480"/>
                <a:gd name="T4" fmla="*/ 0 w 3009"/>
                <a:gd name="T5" fmla="*/ 0 h 2480"/>
                <a:gd name="T6" fmla="*/ 0 w 3009"/>
                <a:gd name="T7" fmla="*/ 0 h 2480"/>
                <a:gd name="T8" fmla="*/ 0 w 3009"/>
                <a:gd name="T9" fmla="*/ 0 h 2480"/>
                <a:gd name="T10" fmla="*/ 0 w 3009"/>
                <a:gd name="T11" fmla="*/ 0 h 2480"/>
                <a:gd name="T12" fmla="*/ 0 w 3009"/>
                <a:gd name="T13" fmla="*/ 0 h 2480"/>
                <a:gd name="T14" fmla="*/ 0 w 3009"/>
                <a:gd name="T15" fmla="*/ 0 h 2480"/>
                <a:gd name="T16" fmla="*/ 0 w 3009"/>
                <a:gd name="T17" fmla="*/ 0 h 2480"/>
                <a:gd name="T18" fmla="*/ 0 w 3009"/>
                <a:gd name="T19" fmla="*/ 0 h 2480"/>
                <a:gd name="T20" fmla="*/ 0 w 3009"/>
                <a:gd name="T21" fmla="*/ 0 h 2480"/>
                <a:gd name="T22" fmla="*/ 0 w 3009"/>
                <a:gd name="T23" fmla="*/ 0 h 2480"/>
                <a:gd name="T24" fmla="*/ 0 w 3009"/>
                <a:gd name="T25" fmla="*/ 0 h 2480"/>
                <a:gd name="T26" fmla="*/ 0 w 3009"/>
                <a:gd name="T27" fmla="*/ 0 h 2480"/>
                <a:gd name="T28" fmla="*/ 0 w 3009"/>
                <a:gd name="T29" fmla="*/ 0 h 2480"/>
                <a:gd name="T30" fmla="*/ 0 w 3009"/>
                <a:gd name="T31" fmla="*/ 0 h 2480"/>
                <a:gd name="T32" fmla="*/ 0 w 3009"/>
                <a:gd name="T33" fmla="*/ 0 h 2480"/>
                <a:gd name="T34" fmla="*/ 0 w 3009"/>
                <a:gd name="T35" fmla="*/ 0 h 2480"/>
                <a:gd name="T36" fmla="*/ 0 w 3009"/>
                <a:gd name="T37" fmla="*/ 0 h 2480"/>
                <a:gd name="T38" fmla="*/ 0 w 3009"/>
                <a:gd name="T39" fmla="*/ 0 h 2480"/>
                <a:gd name="T40" fmla="*/ 0 w 3009"/>
                <a:gd name="T41" fmla="*/ 0 h 2480"/>
                <a:gd name="T42" fmla="*/ 0 w 3009"/>
                <a:gd name="T43" fmla="*/ 0 h 2480"/>
                <a:gd name="T44" fmla="*/ 0 w 3009"/>
                <a:gd name="T45" fmla="*/ 0 h 2480"/>
                <a:gd name="T46" fmla="*/ 0 w 3009"/>
                <a:gd name="T47" fmla="*/ 0 h 2480"/>
                <a:gd name="T48" fmla="*/ 0 w 3009"/>
                <a:gd name="T49" fmla="*/ 0 h 2480"/>
                <a:gd name="T50" fmla="*/ 0 w 3009"/>
                <a:gd name="T51" fmla="*/ 0 h 2480"/>
                <a:gd name="T52" fmla="*/ 0 w 3009"/>
                <a:gd name="T53" fmla="*/ 0 h 2480"/>
                <a:gd name="T54" fmla="*/ 0 w 3009"/>
                <a:gd name="T55" fmla="*/ 0 h 2480"/>
                <a:gd name="T56" fmla="*/ 0 w 3009"/>
                <a:gd name="T57" fmla="*/ 0 h 2480"/>
                <a:gd name="T58" fmla="*/ 0 w 3009"/>
                <a:gd name="T59" fmla="*/ 0 h 2480"/>
                <a:gd name="T60" fmla="*/ 0 w 3009"/>
                <a:gd name="T61" fmla="*/ 0 h 2480"/>
                <a:gd name="T62" fmla="*/ 0 w 3009"/>
                <a:gd name="T63" fmla="*/ 0 h 2480"/>
                <a:gd name="T64" fmla="*/ 0 w 3009"/>
                <a:gd name="T65" fmla="*/ 0 h 2480"/>
                <a:gd name="T66" fmla="*/ 0 w 3009"/>
                <a:gd name="T67" fmla="*/ 0 h 2480"/>
                <a:gd name="T68" fmla="*/ 0 w 3009"/>
                <a:gd name="T69" fmla="*/ 0 h 2480"/>
                <a:gd name="T70" fmla="*/ 0 w 3009"/>
                <a:gd name="T71" fmla="*/ 0 h 2480"/>
                <a:gd name="T72" fmla="*/ 0 w 3009"/>
                <a:gd name="T73" fmla="*/ 0 h 2480"/>
                <a:gd name="T74" fmla="*/ 0 w 3009"/>
                <a:gd name="T75" fmla="*/ 0 h 2480"/>
                <a:gd name="T76" fmla="*/ 0 w 3009"/>
                <a:gd name="T77" fmla="*/ 0 h 2480"/>
                <a:gd name="T78" fmla="*/ 0 w 3009"/>
                <a:gd name="T79" fmla="*/ 0 h 2480"/>
                <a:gd name="T80" fmla="*/ 0 w 3009"/>
                <a:gd name="T81" fmla="*/ 0 h 2480"/>
                <a:gd name="T82" fmla="*/ 0 w 3009"/>
                <a:gd name="T83" fmla="*/ 0 h 2480"/>
                <a:gd name="T84" fmla="*/ 0 w 3009"/>
                <a:gd name="T85" fmla="*/ 0 h 2480"/>
                <a:gd name="T86" fmla="*/ 0 w 3009"/>
                <a:gd name="T87" fmla="*/ 0 h 2480"/>
                <a:gd name="T88" fmla="*/ 0 w 3009"/>
                <a:gd name="T89" fmla="*/ 0 h 2480"/>
                <a:gd name="T90" fmla="*/ 0 w 3009"/>
                <a:gd name="T91" fmla="*/ 0 h 2480"/>
                <a:gd name="T92" fmla="*/ 0 w 3009"/>
                <a:gd name="T93" fmla="*/ 0 h 2480"/>
                <a:gd name="T94" fmla="*/ 0 w 3009"/>
                <a:gd name="T95" fmla="*/ 0 h 2480"/>
                <a:gd name="T96" fmla="*/ 0 w 3009"/>
                <a:gd name="T97" fmla="*/ 0 h 2480"/>
                <a:gd name="T98" fmla="*/ 0 w 3009"/>
                <a:gd name="T99" fmla="*/ 0 h 2480"/>
                <a:gd name="T100" fmla="*/ 0 w 3009"/>
                <a:gd name="T101" fmla="*/ 0 h 2480"/>
                <a:gd name="T102" fmla="*/ 0 w 3009"/>
                <a:gd name="T103" fmla="*/ 0 h 2480"/>
                <a:gd name="T104" fmla="*/ 0 w 3009"/>
                <a:gd name="T105" fmla="*/ 0 h 2480"/>
                <a:gd name="T106" fmla="*/ 0 w 3009"/>
                <a:gd name="T107" fmla="*/ 0 h 2480"/>
                <a:gd name="T108" fmla="*/ 0 w 3009"/>
                <a:gd name="T109" fmla="*/ 0 h 2480"/>
                <a:gd name="T110" fmla="*/ 0 w 3009"/>
                <a:gd name="T111" fmla="*/ 0 h 2480"/>
                <a:gd name="T112" fmla="*/ 0 w 3009"/>
                <a:gd name="T113" fmla="*/ 0 h 2480"/>
                <a:gd name="T114" fmla="*/ 0 w 3009"/>
                <a:gd name="T115" fmla="*/ 0 h 2480"/>
                <a:gd name="T116" fmla="*/ 0 w 3009"/>
                <a:gd name="T117" fmla="*/ 0 h 2480"/>
                <a:gd name="T118" fmla="*/ 0 w 3009"/>
                <a:gd name="T119" fmla="*/ 0 h 2480"/>
                <a:gd name="T120" fmla="*/ 0 w 3009"/>
                <a:gd name="T121" fmla="*/ 0 h 2480"/>
                <a:gd name="T122" fmla="*/ 0 w 3009"/>
                <a:gd name="T123" fmla="*/ 0 h 2480"/>
                <a:gd name="T124" fmla="*/ 0 w 3009"/>
                <a:gd name="T125" fmla="*/ 0 h 24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09" h="2480">
                  <a:moveTo>
                    <a:pt x="711" y="68"/>
                  </a:moveTo>
                  <a:lnTo>
                    <a:pt x="746" y="64"/>
                  </a:lnTo>
                  <a:lnTo>
                    <a:pt x="781" y="61"/>
                  </a:lnTo>
                  <a:lnTo>
                    <a:pt x="817" y="59"/>
                  </a:lnTo>
                  <a:lnTo>
                    <a:pt x="855" y="58"/>
                  </a:lnTo>
                  <a:lnTo>
                    <a:pt x="893" y="59"/>
                  </a:lnTo>
                  <a:lnTo>
                    <a:pt x="932" y="59"/>
                  </a:lnTo>
                  <a:lnTo>
                    <a:pt x="971" y="61"/>
                  </a:lnTo>
                  <a:lnTo>
                    <a:pt x="1011" y="63"/>
                  </a:lnTo>
                  <a:lnTo>
                    <a:pt x="1090" y="66"/>
                  </a:lnTo>
                  <a:lnTo>
                    <a:pt x="1171" y="70"/>
                  </a:lnTo>
                  <a:lnTo>
                    <a:pt x="1210" y="71"/>
                  </a:lnTo>
                  <a:lnTo>
                    <a:pt x="1251" y="71"/>
                  </a:lnTo>
                  <a:lnTo>
                    <a:pt x="1290" y="70"/>
                  </a:lnTo>
                  <a:lnTo>
                    <a:pt x="1328" y="68"/>
                  </a:lnTo>
                  <a:lnTo>
                    <a:pt x="1425" y="68"/>
                  </a:lnTo>
                  <a:lnTo>
                    <a:pt x="1523" y="68"/>
                  </a:lnTo>
                  <a:lnTo>
                    <a:pt x="1620" y="69"/>
                  </a:lnTo>
                  <a:lnTo>
                    <a:pt x="1718" y="70"/>
                  </a:lnTo>
                  <a:lnTo>
                    <a:pt x="1817" y="73"/>
                  </a:lnTo>
                  <a:lnTo>
                    <a:pt x="1915" y="75"/>
                  </a:lnTo>
                  <a:lnTo>
                    <a:pt x="2014" y="78"/>
                  </a:lnTo>
                  <a:lnTo>
                    <a:pt x="2113" y="80"/>
                  </a:lnTo>
                  <a:lnTo>
                    <a:pt x="2212" y="83"/>
                  </a:lnTo>
                  <a:lnTo>
                    <a:pt x="2310" y="85"/>
                  </a:lnTo>
                  <a:lnTo>
                    <a:pt x="2409" y="87"/>
                  </a:lnTo>
                  <a:lnTo>
                    <a:pt x="2508" y="88"/>
                  </a:lnTo>
                  <a:lnTo>
                    <a:pt x="2607" y="88"/>
                  </a:lnTo>
                  <a:lnTo>
                    <a:pt x="2705" y="86"/>
                  </a:lnTo>
                  <a:lnTo>
                    <a:pt x="2803" y="84"/>
                  </a:lnTo>
                  <a:lnTo>
                    <a:pt x="2901" y="80"/>
                  </a:lnTo>
                  <a:lnTo>
                    <a:pt x="2900" y="135"/>
                  </a:lnTo>
                  <a:lnTo>
                    <a:pt x="2900" y="191"/>
                  </a:lnTo>
                  <a:lnTo>
                    <a:pt x="2900" y="246"/>
                  </a:lnTo>
                  <a:lnTo>
                    <a:pt x="2900" y="301"/>
                  </a:lnTo>
                  <a:lnTo>
                    <a:pt x="2903" y="409"/>
                  </a:lnTo>
                  <a:lnTo>
                    <a:pt x="2908" y="517"/>
                  </a:lnTo>
                  <a:lnTo>
                    <a:pt x="2914" y="624"/>
                  </a:lnTo>
                  <a:lnTo>
                    <a:pt x="2922" y="731"/>
                  </a:lnTo>
                  <a:lnTo>
                    <a:pt x="2930" y="838"/>
                  </a:lnTo>
                  <a:lnTo>
                    <a:pt x="2940" y="944"/>
                  </a:lnTo>
                  <a:lnTo>
                    <a:pt x="2950" y="1050"/>
                  </a:lnTo>
                  <a:lnTo>
                    <a:pt x="2960" y="1155"/>
                  </a:lnTo>
                  <a:lnTo>
                    <a:pt x="2970" y="1262"/>
                  </a:lnTo>
                  <a:lnTo>
                    <a:pt x="2979" y="1368"/>
                  </a:lnTo>
                  <a:lnTo>
                    <a:pt x="2988" y="1475"/>
                  </a:lnTo>
                  <a:lnTo>
                    <a:pt x="2997" y="1582"/>
                  </a:lnTo>
                  <a:lnTo>
                    <a:pt x="3004" y="1690"/>
                  </a:lnTo>
                  <a:lnTo>
                    <a:pt x="3009" y="1799"/>
                  </a:lnTo>
                  <a:lnTo>
                    <a:pt x="3009" y="2479"/>
                  </a:lnTo>
                  <a:lnTo>
                    <a:pt x="2952" y="2480"/>
                  </a:lnTo>
                  <a:lnTo>
                    <a:pt x="2841" y="2479"/>
                  </a:lnTo>
                  <a:lnTo>
                    <a:pt x="2684" y="2477"/>
                  </a:lnTo>
                  <a:lnTo>
                    <a:pt x="2489" y="2475"/>
                  </a:lnTo>
                  <a:lnTo>
                    <a:pt x="2263" y="2473"/>
                  </a:lnTo>
                  <a:lnTo>
                    <a:pt x="2015" y="2470"/>
                  </a:lnTo>
                  <a:lnTo>
                    <a:pt x="1752" y="2466"/>
                  </a:lnTo>
                  <a:lnTo>
                    <a:pt x="1484" y="2463"/>
                  </a:lnTo>
                  <a:lnTo>
                    <a:pt x="1217" y="2459"/>
                  </a:lnTo>
                  <a:lnTo>
                    <a:pt x="960" y="2456"/>
                  </a:lnTo>
                  <a:lnTo>
                    <a:pt x="721" y="2453"/>
                  </a:lnTo>
                  <a:lnTo>
                    <a:pt x="506" y="2450"/>
                  </a:lnTo>
                  <a:lnTo>
                    <a:pt x="327" y="2447"/>
                  </a:lnTo>
                  <a:lnTo>
                    <a:pt x="188" y="2445"/>
                  </a:lnTo>
                  <a:lnTo>
                    <a:pt x="99" y="2444"/>
                  </a:lnTo>
                  <a:lnTo>
                    <a:pt x="67" y="2443"/>
                  </a:lnTo>
                  <a:lnTo>
                    <a:pt x="61" y="2412"/>
                  </a:lnTo>
                  <a:lnTo>
                    <a:pt x="56" y="2380"/>
                  </a:lnTo>
                  <a:lnTo>
                    <a:pt x="51" y="2349"/>
                  </a:lnTo>
                  <a:lnTo>
                    <a:pt x="48" y="2317"/>
                  </a:lnTo>
                  <a:lnTo>
                    <a:pt x="45" y="2286"/>
                  </a:lnTo>
                  <a:lnTo>
                    <a:pt x="43" y="2253"/>
                  </a:lnTo>
                  <a:lnTo>
                    <a:pt x="41" y="2221"/>
                  </a:lnTo>
                  <a:lnTo>
                    <a:pt x="39" y="2189"/>
                  </a:lnTo>
                  <a:lnTo>
                    <a:pt x="39" y="2123"/>
                  </a:lnTo>
                  <a:lnTo>
                    <a:pt x="41" y="2059"/>
                  </a:lnTo>
                  <a:lnTo>
                    <a:pt x="43" y="1993"/>
                  </a:lnTo>
                  <a:lnTo>
                    <a:pt x="46" y="1928"/>
                  </a:lnTo>
                  <a:lnTo>
                    <a:pt x="49" y="1863"/>
                  </a:lnTo>
                  <a:lnTo>
                    <a:pt x="52" y="1799"/>
                  </a:lnTo>
                  <a:lnTo>
                    <a:pt x="54" y="1734"/>
                  </a:lnTo>
                  <a:lnTo>
                    <a:pt x="56" y="1670"/>
                  </a:lnTo>
                  <a:lnTo>
                    <a:pt x="56" y="1638"/>
                  </a:lnTo>
                  <a:lnTo>
                    <a:pt x="55" y="1607"/>
                  </a:lnTo>
                  <a:lnTo>
                    <a:pt x="54" y="1576"/>
                  </a:lnTo>
                  <a:lnTo>
                    <a:pt x="53" y="1545"/>
                  </a:lnTo>
                  <a:lnTo>
                    <a:pt x="50" y="1513"/>
                  </a:lnTo>
                  <a:lnTo>
                    <a:pt x="48" y="1483"/>
                  </a:lnTo>
                  <a:lnTo>
                    <a:pt x="44" y="1452"/>
                  </a:lnTo>
                  <a:lnTo>
                    <a:pt x="39" y="1422"/>
                  </a:lnTo>
                  <a:lnTo>
                    <a:pt x="42" y="1376"/>
                  </a:lnTo>
                  <a:lnTo>
                    <a:pt x="43" y="1332"/>
                  </a:lnTo>
                  <a:lnTo>
                    <a:pt x="45" y="1287"/>
                  </a:lnTo>
                  <a:lnTo>
                    <a:pt x="45" y="1241"/>
                  </a:lnTo>
                  <a:lnTo>
                    <a:pt x="45" y="1152"/>
                  </a:lnTo>
                  <a:lnTo>
                    <a:pt x="43" y="1064"/>
                  </a:lnTo>
                  <a:lnTo>
                    <a:pt x="39" y="975"/>
                  </a:lnTo>
                  <a:lnTo>
                    <a:pt x="34" y="887"/>
                  </a:lnTo>
                  <a:lnTo>
                    <a:pt x="29" y="799"/>
                  </a:lnTo>
                  <a:lnTo>
                    <a:pt x="24" y="711"/>
                  </a:lnTo>
                  <a:lnTo>
                    <a:pt x="18" y="623"/>
                  </a:lnTo>
                  <a:lnTo>
                    <a:pt x="13" y="535"/>
                  </a:lnTo>
                  <a:lnTo>
                    <a:pt x="8" y="447"/>
                  </a:lnTo>
                  <a:lnTo>
                    <a:pt x="4" y="359"/>
                  </a:lnTo>
                  <a:lnTo>
                    <a:pt x="1" y="269"/>
                  </a:lnTo>
                  <a:lnTo>
                    <a:pt x="0" y="181"/>
                  </a:lnTo>
                  <a:lnTo>
                    <a:pt x="0" y="135"/>
                  </a:lnTo>
                  <a:lnTo>
                    <a:pt x="0" y="91"/>
                  </a:lnTo>
                  <a:lnTo>
                    <a:pt x="1" y="45"/>
                  </a:lnTo>
                  <a:lnTo>
                    <a:pt x="3" y="0"/>
                  </a:lnTo>
                  <a:lnTo>
                    <a:pt x="47" y="5"/>
                  </a:lnTo>
                  <a:lnTo>
                    <a:pt x="91" y="10"/>
                  </a:lnTo>
                  <a:lnTo>
                    <a:pt x="136" y="14"/>
                  </a:lnTo>
                  <a:lnTo>
                    <a:pt x="182" y="17"/>
                  </a:lnTo>
                  <a:lnTo>
                    <a:pt x="227" y="20"/>
                  </a:lnTo>
                  <a:lnTo>
                    <a:pt x="272" y="23"/>
                  </a:lnTo>
                  <a:lnTo>
                    <a:pt x="318" y="25"/>
                  </a:lnTo>
                  <a:lnTo>
                    <a:pt x="363" y="28"/>
                  </a:lnTo>
                  <a:lnTo>
                    <a:pt x="408" y="31"/>
                  </a:lnTo>
                  <a:lnTo>
                    <a:pt x="454" y="34"/>
                  </a:lnTo>
                  <a:lnTo>
                    <a:pt x="498" y="37"/>
                  </a:lnTo>
                  <a:lnTo>
                    <a:pt x="542" y="41"/>
                  </a:lnTo>
                  <a:lnTo>
                    <a:pt x="586" y="46"/>
                  </a:lnTo>
                  <a:lnTo>
                    <a:pt x="629" y="53"/>
                  </a:lnTo>
                  <a:lnTo>
                    <a:pt x="670" y="60"/>
                  </a:lnTo>
                  <a:lnTo>
                    <a:pt x="711" y="68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72" name="Freeform 133"/>
            <p:cNvSpPr>
              <a:spLocks/>
            </p:cNvSpPr>
            <p:nvPr/>
          </p:nvSpPr>
          <p:spPr bwMode="auto">
            <a:xfrm>
              <a:off x="3805" y="2599"/>
              <a:ext cx="217" cy="81"/>
            </a:xfrm>
            <a:custGeom>
              <a:avLst/>
              <a:gdLst>
                <a:gd name="T0" fmla="*/ 0 w 1172"/>
                <a:gd name="T1" fmla="*/ 0 h 433"/>
                <a:gd name="T2" fmla="*/ 0 w 1172"/>
                <a:gd name="T3" fmla="*/ 0 h 433"/>
                <a:gd name="T4" fmla="*/ 0 w 1172"/>
                <a:gd name="T5" fmla="*/ 0 h 433"/>
                <a:gd name="T6" fmla="*/ 0 w 1172"/>
                <a:gd name="T7" fmla="*/ 0 h 433"/>
                <a:gd name="T8" fmla="*/ 0 w 1172"/>
                <a:gd name="T9" fmla="*/ 0 h 433"/>
                <a:gd name="T10" fmla="*/ 0 w 1172"/>
                <a:gd name="T11" fmla="*/ 0 h 433"/>
                <a:gd name="T12" fmla="*/ 0 w 1172"/>
                <a:gd name="T13" fmla="*/ 0 h 433"/>
                <a:gd name="T14" fmla="*/ 0 w 1172"/>
                <a:gd name="T15" fmla="*/ 0 h 433"/>
                <a:gd name="T16" fmla="*/ 0 w 1172"/>
                <a:gd name="T17" fmla="*/ 0 h 433"/>
                <a:gd name="T18" fmla="*/ 0 w 1172"/>
                <a:gd name="T19" fmla="*/ 0 h 433"/>
                <a:gd name="T20" fmla="*/ 0 w 1172"/>
                <a:gd name="T21" fmla="*/ 0 h 433"/>
                <a:gd name="T22" fmla="*/ 0 w 1172"/>
                <a:gd name="T23" fmla="*/ 0 h 433"/>
                <a:gd name="T24" fmla="*/ 0 w 1172"/>
                <a:gd name="T25" fmla="*/ 0 h 433"/>
                <a:gd name="T26" fmla="*/ 0 w 1172"/>
                <a:gd name="T27" fmla="*/ 0 h 433"/>
                <a:gd name="T28" fmla="*/ 0 w 1172"/>
                <a:gd name="T29" fmla="*/ 0 h 433"/>
                <a:gd name="T30" fmla="*/ 0 w 1172"/>
                <a:gd name="T31" fmla="*/ 0 h 433"/>
                <a:gd name="T32" fmla="*/ 0 w 1172"/>
                <a:gd name="T33" fmla="*/ 0 h 433"/>
                <a:gd name="T34" fmla="*/ 0 w 1172"/>
                <a:gd name="T35" fmla="*/ 0 h 433"/>
                <a:gd name="T36" fmla="*/ 0 w 1172"/>
                <a:gd name="T37" fmla="*/ 0 h 433"/>
                <a:gd name="T38" fmla="*/ 0 w 1172"/>
                <a:gd name="T39" fmla="*/ 0 h 433"/>
                <a:gd name="T40" fmla="*/ 0 w 1172"/>
                <a:gd name="T41" fmla="*/ 0 h 433"/>
                <a:gd name="T42" fmla="*/ 0 w 1172"/>
                <a:gd name="T43" fmla="*/ 0 h 433"/>
                <a:gd name="T44" fmla="*/ 0 w 1172"/>
                <a:gd name="T45" fmla="*/ 0 h 433"/>
                <a:gd name="T46" fmla="*/ 0 w 1172"/>
                <a:gd name="T47" fmla="*/ 0 h 433"/>
                <a:gd name="T48" fmla="*/ 0 w 1172"/>
                <a:gd name="T49" fmla="*/ 0 h 433"/>
                <a:gd name="T50" fmla="*/ 0 w 1172"/>
                <a:gd name="T51" fmla="*/ 0 h 433"/>
                <a:gd name="T52" fmla="*/ 0 w 1172"/>
                <a:gd name="T53" fmla="*/ 0 h 433"/>
                <a:gd name="T54" fmla="*/ 0 w 1172"/>
                <a:gd name="T55" fmla="*/ 0 h 433"/>
                <a:gd name="T56" fmla="*/ 0 w 1172"/>
                <a:gd name="T57" fmla="*/ 0 h 433"/>
                <a:gd name="T58" fmla="*/ 0 w 1172"/>
                <a:gd name="T59" fmla="*/ 0 h 433"/>
                <a:gd name="T60" fmla="*/ 0 w 1172"/>
                <a:gd name="T61" fmla="*/ 0 h 433"/>
                <a:gd name="T62" fmla="*/ 0 w 1172"/>
                <a:gd name="T63" fmla="*/ 0 h 433"/>
                <a:gd name="T64" fmla="*/ 0 w 1172"/>
                <a:gd name="T65" fmla="*/ 0 h 433"/>
                <a:gd name="T66" fmla="*/ 0 w 1172"/>
                <a:gd name="T67" fmla="*/ 0 h 43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72" h="433">
                  <a:moveTo>
                    <a:pt x="1142" y="0"/>
                  </a:moveTo>
                  <a:lnTo>
                    <a:pt x="1149" y="23"/>
                  </a:lnTo>
                  <a:lnTo>
                    <a:pt x="1156" y="46"/>
                  </a:lnTo>
                  <a:lnTo>
                    <a:pt x="1161" y="70"/>
                  </a:lnTo>
                  <a:lnTo>
                    <a:pt x="1166" y="96"/>
                  </a:lnTo>
                  <a:lnTo>
                    <a:pt x="1169" y="124"/>
                  </a:lnTo>
                  <a:lnTo>
                    <a:pt x="1171" y="151"/>
                  </a:lnTo>
                  <a:lnTo>
                    <a:pt x="1172" y="178"/>
                  </a:lnTo>
                  <a:lnTo>
                    <a:pt x="1172" y="206"/>
                  </a:lnTo>
                  <a:lnTo>
                    <a:pt x="1171" y="234"/>
                  </a:lnTo>
                  <a:lnTo>
                    <a:pt x="1168" y="262"/>
                  </a:lnTo>
                  <a:lnTo>
                    <a:pt x="1165" y="289"/>
                  </a:lnTo>
                  <a:lnTo>
                    <a:pt x="1159" y="315"/>
                  </a:lnTo>
                  <a:lnTo>
                    <a:pt x="1153" y="341"/>
                  </a:lnTo>
                  <a:lnTo>
                    <a:pt x="1145" y="365"/>
                  </a:lnTo>
                  <a:lnTo>
                    <a:pt x="1136" y="388"/>
                  </a:lnTo>
                  <a:lnTo>
                    <a:pt x="1126" y="409"/>
                  </a:lnTo>
                  <a:lnTo>
                    <a:pt x="1053" y="408"/>
                  </a:lnTo>
                  <a:lnTo>
                    <a:pt x="982" y="409"/>
                  </a:lnTo>
                  <a:lnTo>
                    <a:pt x="912" y="411"/>
                  </a:lnTo>
                  <a:lnTo>
                    <a:pt x="844" y="413"/>
                  </a:lnTo>
                  <a:lnTo>
                    <a:pt x="776" y="416"/>
                  </a:lnTo>
                  <a:lnTo>
                    <a:pt x="710" y="420"/>
                  </a:lnTo>
                  <a:lnTo>
                    <a:pt x="644" y="423"/>
                  </a:lnTo>
                  <a:lnTo>
                    <a:pt x="579" y="427"/>
                  </a:lnTo>
                  <a:lnTo>
                    <a:pt x="513" y="430"/>
                  </a:lnTo>
                  <a:lnTo>
                    <a:pt x="448" y="432"/>
                  </a:lnTo>
                  <a:lnTo>
                    <a:pt x="381" y="433"/>
                  </a:lnTo>
                  <a:lnTo>
                    <a:pt x="316" y="433"/>
                  </a:lnTo>
                  <a:lnTo>
                    <a:pt x="248" y="432"/>
                  </a:lnTo>
                  <a:lnTo>
                    <a:pt x="181" y="429"/>
                  </a:lnTo>
                  <a:lnTo>
                    <a:pt x="145" y="427"/>
                  </a:lnTo>
                  <a:lnTo>
                    <a:pt x="111" y="424"/>
                  </a:lnTo>
                  <a:lnTo>
                    <a:pt x="76" y="421"/>
                  </a:lnTo>
                  <a:lnTo>
                    <a:pt x="41" y="417"/>
                  </a:lnTo>
                  <a:lnTo>
                    <a:pt x="34" y="410"/>
                  </a:lnTo>
                  <a:lnTo>
                    <a:pt x="28" y="402"/>
                  </a:lnTo>
                  <a:lnTo>
                    <a:pt x="21" y="393"/>
                  </a:lnTo>
                  <a:lnTo>
                    <a:pt x="16" y="382"/>
                  </a:lnTo>
                  <a:lnTo>
                    <a:pt x="12" y="371"/>
                  </a:lnTo>
                  <a:lnTo>
                    <a:pt x="9" y="357"/>
                  </a:lnTo>
                  <a:lnTo>
                    <a:pt x="6" y="343"/>
                  </a:lnTo>
                  <a:lnTo>
                    <a:pt x="4" y="329"/>
                  </a:lnTo>
                  <a:lnTo>
                    <a:pt x="1" y="299"/>
                  </a:lnTo>
                  <a:lnTo>
                    <a:pt x="0" y="266"/>
                  </a:lnTo>
                  <a:lnTo>
                    <a:pt x="1" y="232"/>
                  </a:lnTo>
                  <a:lnTo>
                    <a:pt x="2" y="199"/>
                  </a:lnTo>
                  <a:lnTo>
                    <a:pt x="5" y="166"/>
                  </a:lnTo>
                  <a:lnTo>
                    <a:pt x="8" y="135"/>
                  </a:lnTo>
                  <a:lnTo>
                    <a:pt x="12" y="105"/>
                  </a:lnTo>
                  <a:lnTo>
                    <a:pt x="15" y="80"/>
                  </a:lnTo>
                  <a:lnTo>
                    <a:pt x="22" y="43"/>
                  </a:lnTo>
                  <a:lnTo>
                    <a:pt x="24" y="29"/>
                  </a:lnTo>
                  <a:lnTo>
                    <a:pt x="94" y="30"/>
                  </a:lnTo>
                  <a:lnTo>
                    <a:pt x="163" y="30"/>
                  </a:lnTo>
                  <a:lnTo>
                    <a:pt x="231" y="30"/>
                  </a:lnTo>
                  <a:lnTo>
                    <a:pt x="301" y="29"/>
                  </a:lnTo>
                  <a:lnTo>
                    <a:pt x="369" y="27"/>
                  </a:lnTo>
                  <a:lnTo>
                    <a:pt x="439" y="26"/>
                  </a:lnTo>
                  <a:lnTo>
                    <a:pt x="508" y="23"/>
                  </a:lnTo>
                  <a:lnTo>
                    <a:pt x="577" y="21"/>
                  </a:lnTo>
                  <a:lnTo>
                    <a:pt x="646" y="18"/>
                  </a:lnTo>
                  <a:lnTo>
                    <a:pt x="717" y="15"/>
                  </a:lnTo>
                  <a:lnTo>
                    <a:pt x="786" y="13"/>
                  </a:lnTo>
                  <a:lnTo>
                    <a:pt x="857" y="10"/>
                  </a:lnTo>
                  <a:lnTo>
                    <a:pt x="927" y="7"/>
                  </a:lnTo>
                  <a:lnTo>
                    <a:pt x="998" y="5"/>
                  </a:lnTo>
                  <a:lnTo>
                    <a:pt x="1069" y="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73" name="Freeform 134"/>
            <p:cNvSpPr>
              <a:spLocks/>
            </p:cNvSpPr>
            <p:nvPr/>
          </p:nvSpPr>
          <p:spPr bwMode="auto">
            <a:xfrm>
              <a:off x="3847" y="2617"/>
              <a:ext cx="11" cy="33"/>
            </a:xfrm>
            <a:custGeom>
              <a:avLst/>
              <a:gdLst>
                <a:gd name="T0" fmla="*/ 0 w 59"/>
                <a:gd name="T1" fmla="*/ 0 h 183"/>
                <a:gd name="T2" fmla="*/ 0 w 59"/>
                <a:gd name="T3" fmla="*/ 0 h 183"/>
                <a:gd name="T4" fmla="*/ 0 w 59"/>
                <a:gd name="T5" fmla="*/ 0 h 183"/>
                <a:gd name="T6" fmla="*/ 0 w 59"/>
                <a:gd name="T7" fmla="*/ 0 h 183"/>
                <a:gd name="T8" fmla="*/ 0 w 59"/>
                <a:gd name="T9" fmla="*/ 0 h 183"/>
                <a:gd name="T10" fmla="*/ 0 w 59"/>
                <a:gd name="T11" fmla="*/ 0 h 183"/>
                <a:gd name="T12" fmla="*/ 0 w 59"/>
                <a:gd name="T13" fmla="*/ 0 h 183"/>
                <a:gd name="T14" fmla="*/ 0 w 59"/>
                <a:gd name="T15" fmla="*/ 0 h 183"/>
                <a:gd name="T16" fmla="*/ 0 w 59"/>
                <a:gd name="T17" fmla="*/ 0 h 183"/>
                <a:gd name="T18" fmla="*/ 0 w 59"/>
                <a:gd name="T19" fmla="*/ 0 h 183"/>
                <a:gd name="T20" fmla="*/ 0 w 59"/>
                <a:gd name="T21" fmla="*/ 0 h 183"/>
                <a:gd name="T22" fmla="*/ 0 w 59"/>
                <a:gd name="T23" fmla="*/ 0 h 183"/>
                <a:gd name="T24" fmla="*/ 0 w 59"/>
                <a:gd name="T25" fmla="*/ 0 h 183"/>
                <a:gd name="T26" fmla="*/ 0 w 59"/>
                <a:gd name="T27" fmla="*/ 0 h 183"/>
                <a:gd name="T28" fmla="*/ 0 w 59"/>
                <a:gd name="T29" fmla="*/ 0 h 183"/>
                <a:gd name="T30" fmla="*/ 0 w 59"/>
                <a:gd name="T31" fmla="*/ 0 h 183"/>
                <a:gd name="T32" fmla="*/ 0 w 59"/>
                <a:gd name="T33" fmla="*/ 0 h 183"/>
                <a:gd name="T34" fmla="*/ 0 w 59"/>
                <a:gd name="T35" fmla="*/ 0 h 183"/>
                <a:gd name="T36" fmla="*/ 0 w 59"/>
                <a:gd name="T37" fmla="*/ 0 h 183"/>
                <a:gd name="T38" fmla="*/ 0 w 59"/>
                <a:gd name="T39" fmla="*/ 0 h 183"/>
                <a:gd name="T40" fmla="*/ 0 w 59"/>
                <a:gd name="T41" fmla="*/ 0 h 183"/>
                <a:gd name="T42" fmla="*/ 0 w 59"/>
                <a:gd name="T43" fmla="*/ 0 h 183"/>
                <a:gd name="T44" fmla="*/ 0 w 59"/>
                <a:gd name="T45" fmla="*/ 0 h 1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9" h="183">
                  <a:moveTo>
                    <a:pt x="59" y="181"/>
                  </a:moveTo>
                  <a:lnTo>
                    <a:pt x="52" y="182"/>
                  </a:lnTo>
                  <a:lnTo>
                    <a:pt x="45" y="183"/>
                  </a:lnTo>
                  <a:lnTo>
                    <a:pt x="39" y="182"/>
                  </a:lnTo>
                  <a:lnTo>
                    <a:pt x="34" y="181"/>
                  </a:lnTo>
                  <a:lnTo>
                    <a:pt x="29" y="179"/>
                  </a:lnTo>
                  <a:lnTo>
                    <a:pt x="24" y="175"/>
                  </a:lnTo>
                  <a:lnTo>
                    <a:pt x="21" y="172"/>
                  </a:lnTo>
                  <a:lnTo>
                    <a:pt x="18" y="167"/>
                  </a:lnTo>
                  <a:lnTo>
                    <a:pt x="15" y="162"/>
                  </a:lnTo>
                  <a:lnTo>
                    <a:pt x="12" y="156"/>
                  </a:lnTo>
                  <a:lnTo>
                    <a:pt x="11" y="149"/>
                  </a:lnTo>
                  <a:lnTo>
                    <a:pt x="9" y="143"/>
                  </a:lnTo>
                  <a:lnTo>
                    <a:pt x="7" y="129"/>
                  </a:lnTo>
                  <a:lnTo>
                    <a:pt x="6" y="113"/>
                  </a:lnTo>
                  <a:lnTo>
                    <a:pt x="5" y="81"/>
                  </a:lnTo>
                  <a:lnTo>
                    <a:pt x="6" y="49"/>
                  </a:lnTo>
                  <a:lnTo>
                    <a:pt x="5" y="34"/>
                  </a:lnTo>
                  <a:lnTo>
                    <a:pt x="5" y="20"/>
                  </a:lnTo>
                  <a:lnTo>
                    <a:pt x="3" y="9"/>
                  </a:lnTo>
                  <a:lnTo>
                    <a:pt x="0" y="0"/>
                  </a:lnTo>
                  <a:lnTo>
                    <a:pt x="47" y="0"/>
                  </a:lnTo>
                  <a:lnTo>
                    <a:pt x="59" y="181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74" name="Freeform 135"/>
            <p:cNvSpPr>
              <a:spLocks/>
            </p:cNvSpPr>
            <p:nvPr/>
          </p:nvSpPr>
          <p:spPr bwMode="auto">
            <a:xfrm>
              <a:off x="3872" y="2617"/>
              <a:ext cx="11" cy="34"/>
            </a:xfrm>
            <a:custGeom>
              <a:avLst/>
              <a:gdLst>
                <a:gd name="T0" fmla="*/ 0 w 61"/>
                <a:gd name="T1" fmla="*/ 0 h 177"/>
                <a:gd name="T2" fmla="*/ 0 w 61"/>
                <a:gd name="T3" fmla="*/ 0 h 177"/>
                <a:gd name="T4" fmla="*/ 0 w 61"/>
                <a:gd name="T5" fmla="*/ 0 h 177"/>
                <a:gd name="T6" fmla="*/ 0 w 61"/>
                <a:gd name="T7" fmla="*/ 0 h 177"/>
                <a:gd name="T8" fmla="*/ 0 w 61"/>
                <a:gd name="T9" fmla="*/ 0 h 177"/>
                <a:gd name="T10" fmla="*/ 0 w 61"/>
                <a:gd name="T11" fmla="*/ 0 h 177"/>
                <a:gd name="T12" fmla="*/ 0 w 61"/>
                <a:gd name="T13" fmla="*/ 0 h 177"/>
                <a:gd name="T14" fmla="*/ 0 w 61"/>
                <a:gd name="T15" fmla="*/ 0 h 177"/>
                <a:gd name="T16" fmla="*/ 0 w 61"/>
                <a:gd name="T17" fmla="*/ 0 h 177"/>
                <a:gd name="T18" fmla="*/ 0 w 61"/>
                <a:gd name="T19" fmla="*/ 0 h 177"/>
                <a:gd name="T20" fmla="*/ 0 w 61"/>
                <a:gd name="T21" fmla="*/ 0 h 177"/>
                <a:gd name="T22" fmla="*/ 0 w 61"/>
                <a:gd name="T23" fmla="*/ 0 h 1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" h="177">
                  <a:moveTo>
                    <a:pt x="47" y="0"/>
                  </a:moveTo>
                  <a:lnTo>
                    <a:pt x="49" y="17"/>
                  </a:lnTo>
                  <a:lnTo>
                    <a:pt x="52" y="39"/>
                  </a:lnTo>
                  <a:lnTo>
                    <a:pt x="55" y="63"/>
                  </a:lnTo>
                  <a:lnTo>
                    <a:pt x="58" y="87"/>
                  </a:lnTo>
                  <a:lnTo>
                    <a:pt x="60" y="112"/>
                  </a:lnTo>
                  <a:lnTo>
                    <a:pt x="61" y="136"/>
                  </a:lnTo>
                  <a:lnTo>
                    <a:pt x="61" y="159"/>
                  </a:lnTo>
                  <a:lnTo>
                    <a:pt x="59" y="177"/>
                  </a:lnTo>
                  <a:lnTo>
                    <a:pt x="12" y="17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75" name="Freeform 136"/>
            <p:cNvSpPr>
              <a:spLocks/>
            </p:cNvSpPr>
            <p:nvPr/>
          </p:nvSpPr>
          <p:spPr bwMode="auto">
            <a:xfrm>
              <a:off x="3898" y="2617"/>
              <a:ext cx="108" cy="40"/>
            </a:xfrm>
            <a:custGeom>
              <a:avLst/>
              <a:gdLst>
                <a:gd name="T0" fmla="*/ 0 w 586"/>
                <a:gd name="T1" fmla="*/ 0 h 215"/>
                <a:gd name="T2" fmla="*/ 0 w 586"/>
                <a:gd name="T3" fmla="*/ 0 h 215"/>
                <a:gd name="T4" fmla="*/ 0 w 586"/>
                <a:gd name="T5" fmla="*/ 0 h 215"/>
                <a:gd name="T6" fmla="*/ 0 w 586"/>
                <a:gd name="T7" fmla="*/ 0 h 215"/>
                <a:gd name="T8" fmla="*/ 0 w 586"/>
                <a:gd name="T9" fmla="*/ 0 h 215"/>
                <a:gd name="T10" fmla="*/ 0 w 586"/>
                <a:gd name="T11" fmla="*/ 0 h 215"/>
                <a:gd name="T12" fmla="*/ 0 w 586"/>
                <a:gd name="T13" fmla="*/ 0 h 215"/>
                <a:gd name="T14" fmla="*/ 0 w 586"/>
                <a:gd name="T15" fmla="*/ 0 h 215"/>
                <a:gd name="T16" fmla="*/ 0 w 586"/>
                <a:gd name="T17" fmla="*/ 0 h 215"/>
                <a:gd name="T18" fmla="*/ 0 w 586"/>
                <a:gd name="T19" fmla="*/ 0 h 215"/>
                <a:gd name="T20" fmla="*/ 0 w 586"/>
                <a:gd name="T21" fmla="*/ 0 h 215"/>
                <a:gd name="T22" fmla="*/ 0 w 586"/>
                <a:gd name="T23" fmla="*/ 0 h 215"/>
                <a:gd name="T24" fmla="*/ 0 w 586"/>
                <a:gd name="T25" fmla="*/ 0 h 215"/>
                <a:gd name="T26" fmla="*/ 0 w 586"/>
                <a:gd name="T27" fmla="*/ 0 h 215"/>
                <a:gd name="T28" fmla="*/ 0 w 586"/>
                <a:gd name="T29" fmla="*/ 0 h 215"/>
                <a:gd name="T30" fmla="*/ 0 w 586"/>
                <a:gd name="T31" fmla="*/ 0 h 215"/>
                <a:gd name="T32" fmla="*/ 0 w 586"/>
                <a:gd name="T33" fmla="*/ 0 h 215"/>
                <a:gd name="T34" fmla="*/ 0 w 586"/>
                <a:gd name="T35" fmla="*/ 0 h 215"/>
                <a:gd name="T36" fmla="*/ 0 w 586"/>
                <a:gd name="T37" fmla="*/ 0 h 215"/>
                <a:gd name="T38" fmla="*/ 0 w 586"/>
                <a:gd name="T39" fmla="*/ 0 h 215"/>
                <a:gd name="T40" fmla="*/ 0 w 586"/>
                <a:gd name="T41" fmla="*/ 0 h 215"/>
                <a:gd name="T42" fmla="*/ 0 w 586"/>
                <a:gd name="T43" fmla="*/ 0 h 215"/>
                <a:gd name="T44" fmla="*/ 0 w 586"/>
                <a:gd name="T45" fmla="*/ 0 h 215"/>
                <a:gd name="T46" fmla="*/ 0 w 586"/>
                <a:gd name="T47" fmla="*/ 0 h 215"/>
                <a:gd name="T48" fmla="*/ 0 w 586"/>
                <a:gd name="T49" fmla="*/ 0 h 215"/>
                <a:gd name="T50" fmla="*/ 0 w 586"/>
                <a:gd name="T51" fmla="*/ 0 h 215"/>
                <a:gd name="T52" fmla="*/ 0 w 586"/>
                <a:gd name="T53" fmla="*/ 0 h 215"/>
                <a:gd name="T54" fmla="*/ 0 w 586"/>
                <a:gd name="T55" fmla="*/ 0 h 215"/>
                <a:gd name="T56" fmla="*/ 0 w 586"/>
                <a:gd name="T57" fmla="*/ 0 h 215"/>
                <a:gd name="T58" fmla="*/ 0 w 586"/>
                <a:gd name="T59" fmla="*/ 0 h 215"/>
                <a:gd name="T60" fmla="*/ 0 w 586"/>
                <a:gd name="T61" fmla="*/ 0 h 215"/>
                <a:gd name="T62" fmla="*/ 0 w 586"/>
                <a:gd name="T63" fmla="*/ 0 h 215"/>
                <a:gd name="T64" fmla="*/ 0 w 586"/>
                <a:gd name="T65" fmla="*/ 0 h 215"/>
                <a:gd name="T66" fmla="*/ 0 w 586"/>
                <a:gd name="T67" fmla="*/ 0 h 215"/>
                <a:gd name="T68" fmla="*/ 0 w 586"/>
                <a:gd name="T69" fmla="*/ 0 h 215"/>
                <a:gd name="T70" fmla="*/ 0 w 586"/>
                <a:gd name="T71" fmla="*/ 0 h 215"/>
                <a:gd name="T72" fmla="*/ 0 w 586"/>
                <a:gd name="T73" fmla="*/ 0 h 215"/>
                <a:gd name="T74" fmla="*/ 0 w 586"/>
                <a:gd name="T75" fmla="*/ 0 h 215"/>
                <a:gd name="T76" fmla="*/ 0 w 586"/>
                <a:gd name="T77" fmla="*/ 0 h 215"/>
                <a:gd name="T78" fmla="*/ 0 w 586"/>
                <a:gd name="T79" fmla="*/ 0 h 215"/>
                <a:gd name="T80" fmla="*/ 0 w 586"/>
                <a:gd name="T81" fmla="*/ 0 h 215"/>
                <a:gd name="T82" fmla="*/ 0 w 586"/>
                <a:gd name="T83" fmla="*/ 0 h 215"/>
                <a:gd name="T84" fmla="*/ 0 w 586"/>
                <a:gd name="T85" fmla="*/ 0 h 215"/>
                <a:gd name="T86" fmla="*/ 0 w 586"/>
                <a:gd name="T87" fmla="*/ 0 h 215"/>
                <a:gd name="T88" fmla="*/ 0 w 586"/>
                <a:gd name="T89" fmla="*/ 0 h 215"/>
                <a:gd name="T90" fmla="*/ 0 w 586"/>
                <a:gd name="T91" fmla="*/ 0 h 215"/>
                <a:gd name="T92" fmla="*/ 0 w 586"/>
                <a:gd name="T93" fmla="*/ 0 h 215"/>
                <a:gd name="T94" fmla="*/ 0 w 586"/>
                <a:gd name="T95" fmla="*/ 0 h 21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86" h="215">
                  <a:moveTo>
                    <a:pt x="42" y="4"/>
                  </a:moveTo>
                  <a:lnTo>
                    <a:pt x="45" y="11"/>
                  </a:lnTo>
                  <a:lnTo>
                    <a:pt x="47" y="18"/>
                  </a:lnTo>
                  <a:lnTo>
                    <a:pt x="47" y="27"/>
                  </a:lnTo>
                  <a:lnTo>
                    <a:pt x="48" y="34"/>
                  </a:lnTo>
                  <a:lnTo>
                    <a:pt x="47" y="49"/>
                  </a:lnTo>
                  <a:lnTo>
                    <a:pt x="46" y="62"/>
                  </a:lnTo>
                  <a:lnTo>
                    <a:pt x="45" y="69"/>
                  </a:lnTo>
                  <a:lnTo>
                    <a:pt x="46" y="74"/>
                  </a:lnTo>
                  <a:lnTo>
                    <a:pt x="47" y="80"/>
                  </a:lnTo>
                  <a:lnTo>
                    <a:pt x="49" y="84"/>
                  </a:lnTo>
                  <a:lnTo>
                    <a:pt x="53" y="88"/>
                  </a:lnTo>
                  <a:lnTo>
                    <a:pt x="58" y="90"/>
                  </a:lnTo>
                  <a:lnTo>
                    <a:pt x="66" y="92"/>
                  </a:lnTo>
                  <a:lnTo>
                    <a:pt x="74" y="93"/>
                  </a:lnTo>
                  <a:lnTo>
                    <a:pt x="80" y="94"/>
                  </a:lnTo>
                  <a:lnTo>
                    <a:pt x="85" y="94"/>
                  </a:lnTo>
                  <a:lnTo>
                    <a:pt x="90" y="93"/>
                  </a:lnTo>
                  <a:lnTo>
                    <a:pt x="95" y="91"/>
                  </a:lnTo>
                  <a:lnTo>
                    <a:pt x="99" y="88"/>
                  </a:lnTo>
                  <a:lnTo>
                    <a:pt x="103" y="85"/>
                  </a:lnTo>
                  <a:lnTo>
                    <a:pt x="106" y="82"/>
                  </a:lnTo>
                  <a:lnTo>
                    <a:pt x="109" y="78"/>
                  </a:lnTo>
                  <a:lnTo>
                    <a:pt x="119" y="60"/>
                  </a:lnTo>
                  <a:lnTo>
                    <a:pt x="126" y="45"/>
                  </a:lnTo>
                  <a:lnTo>
                    <a:pt x="126" y="4"/>
                  </a:lnTo>
                  <a:lnTo>
                    <a:pt x="127" y="16"/>
                  </a:lnTo>
                  <a:lnTo>
                    <a:pt x="130" y="29"/>
                  </a:lnTo>
                  <a:lnTo>
                    <a:pt x="132" y="35"/>
                  </a:lnTo>
                  <a:lnTo>
                    <a:pt x="134" y="40"/>
                  </a:lnTo>
                  <a:lnTo>
                    <a:pt x="137" y="45"/>
                  </a:lnTo>
                  <a:lnTo>
                    <a:pt x="141" y="49"/>
                  </a:lnTo>
                  <a:lnTo>
                    <a:pt x="145" y="53"/>
                  </a:lnTo>
                  <a:lnTo>
                    <a:pt x="149" y="56"/>
                  </a:lnTo>
                  <a:lnTo>
                    <a:pt x="154" y="58"/>
                  </a:lnTo>
                  <a:lnTo>
                    <a:pt x="160" y="60"/>
                  </a:lnTo>
                  <a:lnTo>
                    <a:pt x="165" y="61"/>
                  </a:lnTo>
                  <a:lnTo>
                    <a:pt x="172" y="61"/>
                  </a:lnTo>
                  <a:lnTo>
                    <a:pt x="178" y="59"/>
                  </a:lnTo>
                  <a:lnTo>
                    <a:pt x="186" y="57"/>
                  </a:lnTo>
                  <a:lnTo>
                    <a:pt x="192" y="53"/>
                  </a:lnTo>
                  <a:lnTo>
                    <a:pt x="197" y="49"/>
                  </a:lnTo>
                  <a:lnTo>
                    <a:pt x="200" y="44"/>
                  </a:lnTo>
                  <a:lnTo>
                    <a:pt x="202" y="38"/>
                  </a:lnTo>
                  <a:lnTo>
                    <a:pt x="203" y="26"/>
                  </a:lnTo>
                  <a:lnTo>
                    <a:pt x="202" y="12"/>
                  </a:lnTo>
                  <a:lnTo>
                    <a:pt x="199" y="4"/>
                  </a:lnTo>
                  <a:lnTo>
                    <a:pt x="570" y="4"/>
                  </a:lnTo>
                  <a:lnTo>
                    <a:pt x="576" y="13"/>
                  </a:lnTo>
                  <a:lnTo>
                    <a:pt x="580" y="24"/>
                  </a:lnTo>
                  <a:lnTo>
                    <a:pt x="583" y="36"/>
                  </a:lnTo>
                  <a:lnTo>
                    <a:pt x="585" y="48"/>
                  </a:lnTo>
                  <a:lnTo>
                    <a:pt x="586" y="61"/>
                  </a:lnTo>
                  <a:lnTo>
                    <a:pt x="586" y="75"/>
                  </a:lnTo>
                  <a:lnTo>
                    <a:pt x="585" y="89"/>
                  </a:lnTo>
                  <a:lnTo>
                    <a:pt x="584" y="104"/>
                  </a:lnTo>
                  <a:lnTo>
                    <a:pt x="581" y="133"/>
                  </a:lnTo>
                  <a:lnTo>
                    <a:pt x="578" y="162"/>
                  </a:lnTo>
                  <a:lnTo>
                    <a:pt x="577" y="175"/>
                  </a:lnTo>
                  <a:lnTo>
                    <a:pt x="577" y="187"/>
                  </a:lnTo>
                  <a:lnTo>
                    <a:pt x="577" y="199"/>
                  </a:lnTo>
                  <a:lnTo>
                    <a:pt x="578" y="209"/>
                  </a:lnTo>
                  <a:lnTo>
                    <a:pt x="542" y="212"/>
                  </a:lnTo>
                  <a:lnTo>
                    <a:pt x="507" y="214"/>
                  </a:lnTo>
                  <a:lnTo>
                    <a:pt x="472" y="215"/>
                  </a:lnTo>
                  <a:lnTo>
                    <a:pt x="436" y="215"/>
                  </a:lnTo>
                  <a:lnTo>
                    <a:pt x="401" y="214"/>
                  </a:lnTo>
                  <a:lnTo>
                    <a:pt x="366" y="212"/>
                  </a:lnTo>
                  <a:lnTo>
                    <a:pt x="331" y="210"/>
                  </a:lnTo>
                  <a:lnTo>
                    <a:pt x="295" y="207"/>
                  </a:lnTo>
                  <a:lnTo>
                    <a:pt x="225" y="201"/>
                  </a:lnTo>
                  <a:lnTo>
                    <a:pt x="153" y="195"/>
                  </a:lnTo>
                  <a:lnTo>
                    <a:pt x="80" y="189"/>
                  </a:lnTo>
                  <a:lnTo>
                    <a:pt x="6" y="185"/>
                  </a:lnTo>
                  <a:lnTo>
                    <a:pt x="8" y="175"/>
                  </a:lnTo>
                  <a:lnTo>
                    <a:pt x="9" y="164"/>
                  </a:lnTo>
                  <a:lnTo>
                    <a:pt x="9" y="152"/>
                  </a:lnTo>
                  <a:lnTo>
                    <a:pt x="8" y="138"/>
                  </a:lnTo>
                  <a:lnTo>
                    <a:pt x="5" y="111"/>
                  </a:lnTo>
                  <a:lnTo>
                    <a:pt x="2" y="82"/>
                  </a:lnTo>
                  <a:lnTo>
                    <a:pt x="1" y="68"/>
                  </a:lnTo>
                  <a:lnTo>
                    <a:pt x="0" y="55"/>
                  </a:lnTo>
                  <a:lnTo>
                    <a:pt x="0" y="43"/>
                  </a:lnTo>
                  <a:lnTo>
                    <a:pt x="1" y="32"/>
                  </a:lnTo>
                  <a:lnTo>
                    <a:pt x="4" y="20"/>
                  </a:lnTo>
                  <a:lnTo>
                    <a:pt x="8" y="12"/>
                  </a:lnTo>
                  <a:lnTo>
                    <a:pt x="11" y="8"/>
                  </a:lnTo>
                  <a:lnTo>
                    <a:pt x="14" y="5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5"/>
                  </a:lnTo>
                  <a:lnTo>
                    <a:pt x="29" y="5"/>
                  </a:lnTo>
                  <a:lnTo>
                    <a:pt x="35" y="5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76" name="Freeform 137"/>
            <p:cNvSpPr>
              <a:spLocks/>
            </p:cNvSpPr>
            <p:nvPr/>
          </p:nvSpPr>
          <p:spPr bwMode="auto">
            <a:xfrm>
              <a:off x="3655" y="3083"/>
              <a:ext cx="571" cy="533"/>
            </a:xfrm>
            <a:custGeom>
              <a:avLst/>
              <a:gdLst>
                <a:gd name="T0" fmla="*/ 0 w 3078"/>
                <a:gd name="T1" fmla="*/ 0 h 2882"/>
                <a:gd name="T2" fmla="*/ 0 w 3078"/>
                <a:gd name="T3" fmla="*/ 0 h 2882"/>
                <a:gd name="T4" fmla="*/ 0 w 3078"/>
                <a:gd name="T5" fmla="*/ 0 h 2882"/>
                <a:gd name="T6" fmla="*/ 0 w 3078"/>
                <a:gd name="T7" fmla="*/ 0 h 2882"/>
                <a:gd name="T8" fmla="*/ 0 w 3078"/>
                <a:gd name="T9" fmla="*/ 0 h 2882"/>
                <a:gd name="T10" fmla="*/ 0 w 3078"/>
                <a:gd name="T11" fmla="*/ 0 h 2882"/>
                <a:gd name="T12" fmla="*/ 0 w 3078"/>
                <a:gd name="T13" fmla="*/ 0 h 2882"/>
                <a:gd name="T14" fmla="*/ 0 w 3078"/>
                <a:gd name="T15" fmla="*/ 0 h 2882"/>
                <a:gd name="T16" fmla="*/ 0 w 3078"/>
                <a:gd name="T17" fmla="*/ 0 h 2882"/>
                <a:gd name="T18" fmla="*/ 0 w 3078"/>
                <a:gd name="T19" fmla="*/ 0 h 2882"/>
                <a:gd name="T20" fmla="*/ 0 w 3078"/>
                <a:gd name="T21" fmla="*/ 0 h 2882"/>
                <a:gd name="T22" fmla="*/ 0 w 3078"/>
                <a:gd name="T23" fmla="*/ 0 h 2882"/>
                <a:gd name="T24" fmla="*/ 0 w 3078"/>
                <a:gd name="T25" fmla="*/ 0 h 2882"/>
                <a:gd name="T26" fmla="*/ 0 w 3078"/>
                <a:gd name="T27" fmla="*/ 0 h 2882"/>
                <a:gd name="T28" fmla="*/ 0 w 3078"/>
                <a:gd name="T29" fmla="*/ 0 h 2882"/>
                <a:gd name="T30" fmla="*/ 0 w 3078"/>
                <a:gd name="T31" fmla="*/ 0 h 2882"/>
                <a:gd name="T32" fmla="*/ 0 w 3078"/>
                <a:gd name="T33" fmla="*/ 0 h 2882"/>
                <a:gd name="T34" fmla="*/ 0 w 3078"/>
                <a:gd name="T35" fmla="*/ 0 h 2882"/>
                <a:gd name="T36" fmla="*/ 0 w 3078"/>
                <a:gd name="T37" fmla="*/ 0 h 2882"/>
                <a:gd name="T38" fmla="*/ 0 w 3078"/>
                <a:gd name="T39" fmla="*/ 0 h 2882"/>
                <a:gd name="T40" fmla="*/ 0 w 3078"/>
                <a:gd name="T41" fmla="*/ 0 h 2882"/>
                <a:gd name="T42" fmla="*/ 0 w 3078"/>
                <a:gd name="T43" fmla="*/ 0 h 2882"/>
                <a:gd name="T44" fmla="*/ 0 w 3078"/>
                <a:gd name="T45" fmla="*/ 0 h 2882"/>
                <a:gd name="T46" fmla="*/ 0 w 3078"/>
                <a:gd name="T47" fmla="*/ 0 h 2882"/>
                <a:gd name="T48" fmla="*/ 0 w 3078"/>
                <a:gd name="T49" fmla="*/ 0 h 2882"/>
                <a:gd name="T50" fmla="*/ 0 w 3078"/>
                <a:gd name="T51" fmla="*/ 0 h 2882"/>
                <a:gd name="T52" fmla="*/ 0 w 3078"/>
                <a:gd name="T53" fmla="*/ 0 h 2882"/>
                <a:gd name="T54" fmla="*/ 0 w 3078"/>
                <a:gd name="T55" fmla="*/ 0 h 2882"/>
                <a:gd name="T56" fmla="*/ 0 w 3078"/>
                <a:gd name="T57" fmla="*/ 0 h 2882"/>
                <a:gd name="T58" fmla="*/ 0 w 3078"/>
                <a:gd name="T59" fmla="*/ 0 h 2882"/>
                <a:gd name="T60" fmla="*/ 0 w 3078"/>
                <a:gd name="T61" fmla="*/ 0 h 2882"/>
                <a:gd name="T62" fmla="*/ 0 w 3078"/>
                <a:gd name="T63" fmla="*/ 0 h 2882"/>
                <a:gd name="T64" fmla="*/ 0 w 3078"/>
                <a:gd name="T65" fmla="*/ 0 h 2882"/>
                <a:gd name="T66" fmla="*/ 0 w 3078"/>
                <a:gd name="T67" fmla="*/ 0 h 2882"/>
                <a:gd name="T68" fmla="*/ 0 w 3078"/>
                <a:gd name="T69" fmla="*/ 0 h 2882"/>
                <a:gd name="T70" fmla="*/ 0 w 3078"/>
                <a:gd name="T71" fmla="*/ 0 h 2882"/>
                <a:gd name="T72" fmla="*/ 0 w 3078"/>
                <a:gd name="T73" fmla="*/ 0 h 2882"/>
                <a:gd name="T74" fmla="*/ 0 w 3078"/>
                <a:gd name="T75" fmla="*/ 0 h 2882"/>
                <a:gd name="T76" fmla="*/ 0 w 3078"/>
                <a:gd name="T77" fmla="*/ 0 h 2882"/>
                <a:gd name="T78" fmla="*/ 0 w 3078"/>
                <a:gd name="T79" fmla="*/ 0 h 2882"/>
                <a:gd name="T80" fmla="*/ 0 w 3078"/>
                <a:gd name="T81" fmla="*/ 0 h 2882"/>
                <a:gd name="T82" fmla="*/ 0 w 3078"/>
                <a:gd name="T83" fmla="*/ 0 h 2882"/>
                <a:gd name="T84" fmla="*/ 0 w 3078"/>
                <a:gd name="T85" fmla="*/ 0 h 2882"/>
                <a:gd name="T86" fmla="*/ 0 w 3078"/>
                <a:gd name="T87" fmla="*/ 0 h 2882"/>
                <a:gd name="T88" fmla="*/ 0 w 3078"/>
                <a:gd name="T89" fmla="*/ 0 h 2882"/>
                <a:gd name="T90" fmla="*/ 0 w 3078"/>
                <a:gd name="T91" fmla="*/ 0 h 2882"/>
                <a:gd name="T92" fmla="*/ 0 w 3078"/>
                <a:gd name="T93" fmla="*/ 0 h 2882"/>
                <a:gd name="T94" fmla="*/ 0 w 3078"/>
                <a:gd name="T95" fmla="*/ 0 h 2882"/>
                <a:gd name="T96" fmla="*/ 0 w 3078"/>
                <a:gd name="T97" fmla="*/ 0 h 28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78" h="2882">
                  <a:moveTo>
                    <a:pt x="3018" y="31"/>
                  </a:moveTo>
                  <a:lnTo>
                    <a:pt x="3038" y="59"/>
                  </a:lnTo>
                  <a:lnTo>
                    <a:pt x="3038" y="235"/>
                  </a:lnTo>
                  <a:lnTo>
                    <a:pt x="3039" y="408"/>
                  </a:lnTo>
                  <a:lnTo>
                    <a:pt x="3040" y="581"/>
                  </a:lnTo>
                  <a:lnTo>
                    <a:pt x="3042" y="754"/>
                  </a:lnTo>
                  <a:lnTo>
                    <a:pt x="3045" y="925"/>
                  </a:lnTo>
                  <a:lnTo>
                    <a:pt x="3048" y="1096"/>
                  </a:lnTo>
                  <a:lnTo>
                    <a:pt x="3051" y="1267"/>
                  </a:lnTo>
                  <a:lnTo>
                    <a:pt x="3055" y="1437"/>
                  </a:lnTo>
                  <a:lnTo>
                    <a:pt x="3059" y="1609"/>
                  </a:lnTo>
                  <a:lnTo>
                    <a:pt x="3063" y="1779"/>
                  </a:lnTo>
                  <a:lnTo>
                    <a:pt x="3066" y="1951"/>
                  </a:lnTo>
                  <a:lnTo>
                    <a:pt x="3069" y="2123"/>
                  </a:lnTo>
                  <a:lnTo>
                    <a:pt x="3072" y="2295"/>
                  </a:lnTo>
                  <a:lnTo>
                    <a:pt x="3075" y="2469"/>
                  </a:lnTo>
                  <a:lnTo>
                    <a:pt x="3077" y="2643"/>
                  </a:lnTo>
                  <a:lnTo>
                    <a:pt x="3078" y="2819"/>
                  </a:lnTo>
                  <a:lnTo>
                    <a:pt x="3070" y="2831"/>
                  </a:lnTo>
                  <a:lnTo>
                    <a:pt x="3062" y="2842"/>
                  </a:lnTo>
                  <a:lnTo>
                    <a:pt x="3054" y="2851"/>
                  </a:lnTo>
                  <a:lnTo>
                    <a:pt x="3046" y="2858"/>
                  </a:lnTo>
                  <a:lnTo>
                    <a:pt x="3037" y="2865"/>
                  </a:lnTo>
                  <a:lnTo>
                    <a:pt x="3028" y="2870"/>
                  </a:lnTo>
                  <a:lnTo>
                    <a:pt x="3018" y="2874"/>
                  </a:lnTo>
                  <a:lnTo>
                    <a:pt x="3009" y="2877"/>
                  </a:lnTo>
                  <a:lnTo>
                    <a:pt x="2999" y="2880"/>
                  </a:lnTo>
                  <a:lnTo>
                    <a:pt x="2989" y="2881"/>
                  </a:lnTo>
                  <a:lnTo>
                    <a:pt x="2977" y="2882"/>
                  </a:lnTo>
                  <a:lnTo>
                    <a:pt x="2967" y="2882"/>
                  </a:lnTo>
                  <a:lnTo>
                    <a:pt x="2945" y="2880"/>
                  </a:lnTo>
                  <a:lnTo>
                    <a:pt x="2923" y="2876"/>
                  </a:lnTo>
                  <a:lnTo>
                    <a:pt x="2876" y="2865"/>
                  </a:lnTo>
                  <a:lnTo>
                    <a:pt x="2827" y="2855"/>
                  </a:lnTo>
                  <a:lnTo>
                    <a:pt x="2802" y="2852"/>
                  </a:lnTo>
                  <a:lnTo>
                    <a:pt x="2777" y="2850"/>
                  </a:lnTo>
                  <a:lnTo>
                    <a:pt x="2764" y="2850"/>
                  </a:lnTo>
                  <a:lnTo>
                    <a:pt x="2752" y="2851"/>
                  </a:lnTo>
                  <a:lnTo>
                    <a:pt x="2739" y="2853"/>
                  </a:lnTo>
                  <a:lnTo>
                    <a:pt x="2726" y="2855"/>
                  </a:lnTo>
                  <a:lnTo>
                    <a:pt x="2658" y="2852"/>
                  </a:lnTo>
                  <a:lnTo>
                    <a:pt x="2584" y="2850"/>
                  </a:lnTo>
                  <a:lnTo>
                    <a:pt x="2504" y="2849"/>
                  </a:lnTo>
                  <a:lnTo>
                    <a:pt x="2419" y="2848"/>
                  </a:lnTo>
                  <a:lnTo>
                    <a:pt x="2236" y="2846"/>
                  </a:lnTo>
                  <a:lnTo>
                    <a:pt x="2039" y="2847"/>
                  </a:lnTo>
                  <a:lnTo>
                    <a:pt x="1833" y="2848"/>
                  </a:lnTo>
                  <a:lnTo>
                    <a:pt x="1620" y="2849"/>
                  </a:lnTo>
                  <a:lnTo>
                    <a:pt x="1407" y="2851"/>
                  </a:lnTo>
                  <a:lnTo>
                    <a:pt x="1195" y="2853"/>
                  </a:lnTo>
                  <a:lnTo>
                    <a:pt x="991" y="2854"/>
                  </a:lnTo>
                  <a:lnTo>
                    <a:pt x="796" y="2854"/>
                  </a:lnTo>
                  <a:lnTo>
                    <a:pt x="705" y="2853"/>
                  </a:lnTo>
                  <a:lnTo>
                    <a:pt x="617" y="2852"/>
                  </a:lnTo>
                  <a:lnTo>
                    <a:pt x="534" y="2851"/>
                  </a:lnTo>
                  <a:lnTo>
                    <a:pt x="457" y="2849"/>
                  </a:lnTo>
                  <a:lnTo>
                    <a:pt x="385" y="2847"/>
                  </a:lnTo>
                  <a:lnTo>
                    <a:pt x="320" y="2844"/>
                  </a:lnTo>
                  <a:lnTo>
                    <a:pt x="261" y="2840"/>
                  </a:lnTo>
                  <a:lnTo>
                    <a:pt x="210" y="2836"/>
                  </a:lnTo>
                  <a:lnTo>
                    <a:pt x="167" y="2831"/>
                  </a:lnTo>
                  <a:lnTo>
                    <a:pt x="131" y="2825"/>
                  </a:lnTo>
                  <a:lnTo>
                    <a:pt x="105" y="2819"/>
                  </a:lnTo>
                  <a:lnTo>
                    <a:pt x="88" y="2811"/>
                  </a:lnTo>
                  <a:lnTo>
                    <a:pt x="94" y="2643"/>
                  </a:lnTo>
                  <a:lnTo>
                    <a:pt x="98" y="2475"/>
                  </a:lnTo>
                  <a:lnTo>
                    <a:pt x="99" y="2306"/>
                  </a:lnTo>
                  <a:lnTo>
                    <a:pt x="100" y="2137"/>
                  </a:lnTo>
                  <a:lnTo>
                    <a:pt x="98" y="1969"/>
                  </a:lnTo>
                  <a:lnTo>
                    <a:pt x="95" y="1799"/>
                  </a:lnTo>
                  <a:lnTo>
                    <a:pt x="90" y="1630"/>
                  </a:lnTo>
                  <a:lnTo>
                    <a:pt x="85" y="1462"/>
                  </a:lnTo>
                  <a:lnTo>
                    <a:pt x="77" y="1292"/>
                  </a:lnTo>
                  <a:lnTo>
                    <a:pt x="69" y="1124"/>
                  </a:lnTo>
                  <a:lnTo>
                    <a:pt x="60" y="955"/>
                  </a:lnTo>
                  <a:lnTo>
                    <a:pt x="50" y="788"/>
                  </a:lnTo>
                  <a:lnTo>
                    <a:pt x="38" y="621"/>
                  </a:lnTo>
                  <a:lnTo>
                    <a:pt x="25" y="454"/>
                  </a:lnTo>
                  <a:lnTo>
                    <a:pt x="13" y="288"/>
                  </a:lnTo>
                  <a:lnTo>
                    <a:pt x="0" y="124"/>
                  </a:lnTo>
                  <a:lnTo>
                    <a:pt x="1" y="107"/>
                  </a:lnTo>
                  <a:lnTo>
                    <a:pt x="3" y="91"/>
                  </a:lnTo>
                  <a:lnTo>
                    <a:pt x="6" y="78"/>
                  </a:lnTo>
                  <a:lnTo>
                    <a:pt x="11" y="67"/>
                  </a:lnTo>
                  <a:lnTo>
                    <a:pt x="16" y="57"/>
                  </a:lnTo>
                  <a:lnTo>
                    <a:pt x="23" y="49"/>
                  </a:lnTo>
                  <a:lnTo>
                    <a:pt x="31" y="42"/>
                  </a:lnTo>
                  <a:lnTo>
                    <a:pt x="40" y="36"/>
                  </a:lnTo>
                  <a:lnTo>
                    <a:pt x="49" y="32"/>
                  </a:lnTo>
                  <a:lnTo>
                    <a:pt x="58" y="29"/>
                  </a:lnTo>
                  <a:lnTo>
                    <a:pt x="69" y="26"/>
                  </a:lnTo>
                  <a:lnTo>
                    <a:pt x="80" y="25"/>
                  </a:lnTo>
                  <a:lnTo>
                    <a:pt x="92" y="24"/>
                  </a:lnTo>
                  <a:lnTo>
                    <a:pt x="104" y="25"/>
                  </a:lnTo>
                  <a:lnTo>
                    <a:pt x="117" y="25"/>
                  </a:lnTo>
                  <a:lnTo>
                    <a:pt x="130" y="27"/>
                  </a:lnTo>
                  <a:lnTo>
                    <a:pt x="186" y="36"/>
                  </a:lnTo>
                  <a:lnTo>
                    <a:pt x="242" y="46"/>
                  </a:lnTo>
                  <a:lnTo>
                    <a:pt x="269" y="50"/>
                  </a:lnTo>
                  <a:lnTo>
                    <a:pt x="296" y="52"/>
                  </a:lnTo>
                  <a:lnTo>
                    <a:pt x="309" y="52"/>
                  </a:lnTo>
                  <a:lnTo>
                    <a:pt x="322" y="51"/>
                  </a:lnTo>
                  <a:lnTo>
                    <a:pt x="333" y="50"/>
                  </a:lnTo>
                  <a:lnTo>
                    <a:pt x="344" y="47"/>
                  </a:lnTo>
                  <a:lnTo>
                    <a:pt x="479" y="51"/>
                  </a:lnTo>
                  <a:lnTo>
                    <a:pt x="612" y="55"/>
                  </a:lnTo>
                  <a:lnTo>
                    <a:pt x="744" y="59"/>
                  </a:lnTo>
                  <a:lnTo>
                    <a:pt x="875" y="63"/>
                  </a:lnTo>
                  <a:lnTo>
                    <a:pt x="1005" y="67"/>
                  </a:lnTo>
                  <a:lnTo>
                    <a:pt x="1134" y="71"/>
                  </a:lnTo>
                  <a:lnTo>
                    <a:pt x="1263" y="74"/>
                  </a:lnTo>
                  <a:lnTo>
                    <a:pt x="1392" y="77"/>
                  </a:lnTo>
                  <a:lnTo>
                    <a:pt x="1521" y="80"/>
                  </a:lnTo>
                  <a:lnTo>
                    <a:pt x="1650" y="82"/>
                  </a:lnTo>
                  <a:lnTo>
                    <a:pt x="1779" y="83"/>
                  </a:lnTo>
                  <a:lnTo>
                    <a:pt x="1907" y="83"/>
                  </a:lnTo>
                  <a:lnTo>
                    <a:pt x="2038" y="83"/>
                  </a:lnTo>
                  <a:lnTo>
                    <a:pt x="2168" y="81"/>
                  </a:lnTo>
                  <a:lnTo>
                    <a:pt x="2300" y="79"/>
                  </a:lnTo>
                  <a:lnTo>
                    <a:pt x="2433" y="75"/>
                  </a:lnTo>
                  <a:lnTo>
                    <a:pt x="2463" y="69"/>
                  </a:lnTo>
                  <a:lnTo>
                    <a:pt x="2492" y="65"/>
                  </a:lnTo>
                  <a:lnTo>
                    <a:pt x="2521" y="61"/>
                  </a:lnTo>
                  <a:lnTo>
                    <a:pt x="2551" y="58"/>
                  </a:lnTo>
                  <a:lnTo>
                    <a:pt x="2611" y="53"/>
                  </a:lnTo>
                  <a:lnTo>
                    <a:pt x="2671" y="48"/>
                  </a:lnTo>
                  <a:lnTo>
                    <a:pt x="2701" y="45"/>
                  </a:lnTo>
                  <a:lnTo>
                    <a:pt x="2732" y="42"/>
                  </a:lnTo>
                  <a:lnTo>
                    <a:pt x="2762" y="38"/>
                  </a:lnTo>
                  <a:lnTo>
                    <a:pt x="2791" y="34"/>
                  </a:lnTo>
                  <a:lnTo>
                    <a:pt x="2820" y="28"/>
                  </a:lnTo>
                  <a:lnTo>
                    <a:pt x="2849" y="21"/>
                  </a:lnTo>
                  <a:lnTo>
                    <a:pt x="2878" y="13"/>
                  </a:lnTo>
                  <a:lnTo>
                    <a:pt x="2906" y="3"/>
                  </a:lnTo>
                  <a:lnTo>
                    <a:pt x="2916" y="1"/>
                  </a:lnTo>
                  <a:lnTo>
                    <a:pt x="2925" y="0"/>
                  </a:lnTo>
                  <a:lnTo>
                    <a:pt x="2933" y="0"/>
                  </a:lnTo>
                  <a:lnTo>
                    <a:pt x="2940" y="2"/>
                  </a:lnTo>
                  <a:lnTo>
                    <a:pt x="2947" y="4"/>
                  </a:lnTo>
                  <a:lnTo>
                    <a:pt x="2953" y="6"/>
                  </a:lnTo>
                  <a:lnTo>
                    <a:pt x="2959" y="9"/>
                  </a:lnTo>
                  <a:lnTo>
                    <a:pt x="2965" y="13"/>
                  </a:lnTo>
                  <a:lnTo>
                    <a:pt x="2976" y="20"/>
                  </a:lnTo>
                  <a:lnTo>
                    <a:pt x="2989" y="26"/>
                  </a:lnTo>
                  <a:lnTo>
                    <a:pt x="2995" y="29"/>
                  </a:lnTo>
                  <a:lnTo>
                    <a:pt x="3002" y="30"/>
                  </a:lnTo>
                  <a:lnTo>
                    <a:pt x="3010" y="31"/>
                  </a:lnTo>
                  <a:lnTo>
                    <a:pt x="3018" y="3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77" name="Freeform 138"/>
            <p:cNvSpPr>
              <a:spLocks/>
            </p:cNvSpPr>
            <p:nvPr/>
          </p:nvSpPr>
          <p:spPr bwMode="auto">
            <a:xfrm>
              <a:off x="3673" y="3116"/>
              <a:ext cx="534" cy="481"/>
            </a:xfrm>
            <a:custGeom>
              <a:avLst/>
              <a:gdLst>
                <a:gd name="T0" fmla="*/ 0 w 2879"/>
                <a:gd name="T1" fmla="*/ 0 h 2596"/>
                <a:gd name="T2" fmla="*/ 0 w 2879"/>
                <a:gd name="T3" fmla="*/ 0 h 2596"/>
                <a:gd name="T4" fmla="*/ 0 w 2879"/>
                <a:gd name="T5" fmla="*/ 0 h 2596"/>
                <a:gd name="T6" fmla="*/ 0 w 2879"/>
                <a:gd name="T7" fmla="*/ 0 h 2596"/>
                <a:gd name="T8" fmla="*/ 0 w 2879"/>
                <a:gd name="T9" fmla="*/ 0 h 2596"/>
                <a:gd name="T10" fmla="*/ 0 w 2879"/>
                <a:gd name="T11" fmla="*/ 0 h 2596"/>
                <a:gd name="T12" fmla="*/ 0 w 2879"/>
                <a:gd name="T13" fmla="*/ 0 h 2596"/>
                <a:gd name="T14" fmla="*/ 0 w 2879"/>
                <a:gd name="T15" fmla="*/ 0 h 2596"/>
                <a:gd name="T16" fmla="*/ 0 w 2879"/>
                <a:gd name="T17" fmla="*/ 0 h 2596"/>
                <a:gd name="T18" fmla="*/ 0 w 2879"/>
                <a:gd name="T19" fmla="*/ 0 h 2596"/>
                <a:gd name="T20" fmla="*/ 0 w 2879"/>
                <a:gd name="T21" fmla="*/ 0 h 2596"/>
                <a:gd name="T22" fmla="*/ 0 w 2879"/>
                <a:gd name="T23" fmla="*/ 0 h 2596"/>
                <a:gd name="T24" fmla="*/ 0 w 2879"/>
                <a:gd name="T25" fmla="*/ 0 h 2596"/>
                <a:gd name="T26" fmla="*/ 0 w 2879"/>
                <a:gd name="T27" fmla="*/ 0 h 2596"/>
                <a:gd name="T28" fmla="*/ 0 w 2879"/>
                <a:gd name="T29" fmla="*/ 0 h 2596"/>
                <a:gd name="T30" fmla="*/ 0 w 2879"/>
                <a:gd name="T31" fmla="*/ 0 h 2596"/>
                <a:gd name="T32" fmla="*/ 0 w 2879"/>
                <a:gd name="T33" fmla="*/ 0 h 2596"/>
                <a:gd name="T34" fmla="*/ 0 w 2879"/>
                <a:gd name="T35" fmla="*/ 0 h 2596"/>
                <a:gd name="T36" fmla="*/ 0 w 2879"/>
                <a:gd name="T37" fmla="*/ 0 h 2596"/>
                <a:gd name="T38" fmla="*/ 0 w 2879"/>
                <a:gd name="T39" fmla="*/ 0 h 2596"/>
                <a:gd name="T40" fmla="*/ 0 w 2879"/>
                <a:gd name="T41" fmla="*/ 0 h 2596"/>
                <a:gd name="T42" fmla="*/ 0 w 2879"/>
                <a:gd name="T43" fmla="*/ 0 h 2596"/>
                <a:gd name="T44" fmla="*/ 0 w 2879"/>
                <a:gd name="T45" fmla="*/ 0 h 2596"/>
                <a:gd name="T46" fmla="*/ 0 w 2879"/>
                <a:gd name="T47" fmla="*/ 0 h 2596"/>
                <a:gd name="T48" fmla="*/ 0 w 2879"/>
                <a:gd name="T49" fmla="*/ 0 h 2596"/>
                <a:gd name="T50" fmla="*/ 0 w 2879"/>
                <a:gd name="T51" fmla="*/ 0 h 2596"/>
                <a:gd name="T52" fmla="*/ 0 w 2879"/>
                <a:gd name="T53" fmla="*/ 0 h 2596"/>
                <a:gd name="T54" fmla="*/ 0 w 2879"/>
                <a:gd name="T55" fmla="*/ 0 h 2596"/>
                <a:gd name="T56" fmla="*/ 0 w 2879"/>
                <a:gd name="T57" fmla="*/ 0 h 2596"/>
                <a:gd name="T58" fmla="*/ 0 w 2879"/>
                <a:gd name="T59" fmla="*/ 0 h 2596"/>
                <a:gd name="T60" fmla="*/ 0 w 2879"/>
                <a:gd name="T61" fmla="*/ 0 h 2596"/>
                <a:gd name="T62" fmla="*/ 0 w 2879"/>
                <a:gd name="T63" fmla="*/ 0 h 2596"/>
                <a:gd name="T64" fmla="*/ 0 w 2879"/>
                <a:gd name="T65" fmla="*/ 0 h 2596"/>
                <a:gd name="T66" fmla="*/ 0 w 2879"/>
                <a:gd name="T67" fmla="*/ 0 h 2596"/>
                <a:gd name="T68" fmla="*/ 0 w 2879"/>
                <a:gd name="T69" fmla="*/ 0 h 2596"/>
                <a:gd name="T70" fmla="*/ 0 w 2879"/>
                <a:gd name="T71" fmla="*/ 0 h 2596"/>
                <a:gd name="T72" fmla="*/ 0 w 2879"/>
                <a:gd name="T73" fmla="*/ 0 h 2596"/>
                <a:gd name="T74" fmla="*/ 0 w 2879"/>
                <a:gd name="T75" fmla="*/ 0 h 2596"/>
                <a:gd name="T76" fmla="*/ 0 w 2879"/>
                <a:gd name="T77" fmla="*/ 0 h 2596"/>
                <a:gd name="T78" fmla="*/ 0 w 2879"/>
                <a:gd name="T79" fmla="*/ 0 h 2596"/>
                <a:gd name="T80" fmla="*/ 0 w 2879"/>
                <a:gd name="T81" fmla="*/ 0 h 2596"/>
                <a:gd name="T82" fmla="*/ 0 w 2879"/>
                <a:gd name="T83" fmla="*/ 0 h 2596"/>
                <a:gd name="T84" fmla="*/ 0 w 2879"/>
                <a:gd name="T85" fmla="*/ 0 h 2596"/>
                <a:gd name="T86" fmla="*/ 0 w 2879"/>
                <a:gd name="T87" fmla="*/ 0 h 2596"/>
                <a:gd name="T88" fmla="*/ 0 w 2879"/>
                <a:gd name="T89" fmla="*/ 0 h 25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9" h="2596">
                  <a:moveTo>
                    <a:pt x="1241" y="57"/>
                  </a:moveTo>
                  <a:lnTo>
                    <a:pt x="1340" y="56"/>
                  </a:lnTo>
                  <a:lnTo>
                    <a:pt x="1439" y="55"/>
                  </a:lnTo>
                  <a:lnTo>
                    <a:pt x="1538" y="53"/>
                  </a:lnTo>
                  <a:lnTo>
                    <a:pt x="1638" y="52"/>
                  </a:lnTo>
                  <a:lnTo>
                    <a:pt x="1738" y="50"/>
                  </a:lnTo>
                  <a:lnTo>
                    <a:pt x="1839" y="48"/>
                  </a:lnTo>
                  <a:lnTo>
                    <a:pt x="1939" y="45"/>
                  </a:lnTo>
                  <a:lnTo>
                    <a:pt x="2041" y="42"/>
                  </a:lnTo>
                  <a:lnTo>
                    <a:pt x="2142" y="38"/>
                  </a:lnTo>
                  <a:lnTo>
                    <a:pt x="2244" y="35"/>
                  </a:lnTo>
                  <a:lnTo>
                    <a:pt x="2344" y="32"/>
                  </a:lnTo>
                  <a:lnTo>
                    <a:pt x="2446" y="28"/>
                  </a:lnTo>
                  <a:lnTo>
                    <a:pt x="2547" y="25"/>
                  </a:lnTo>
                  <a:lnTo>
                    <a:pt x="2649" y="21"/>
                  </a:lnTo>
                  <a:lnTo>
                    <a:pt x="2749" y="16"/>
                  </a:lnTo>
                  <a:lnTo>
                    <a:pt x="2850" y="12"/>
                  </a:lnTo>
                  <a:lnTo>
                    <a:pt x="2847" y="170"/>
                  </a:lnTo>
                  <a:lnTo>
                    <a:pt x="2846" y="328"/>
                  </a:lnTo>
                  <a:lnTo>
                    <a:pt x="2846" y="487"/>
                  </a:lnTo>
                  <a:lnTo>
                    <a:pt x="2847" y="647"/>
                  </a:lnTo>
                  <a:lnTo>
                    <a:pt x="2850" y="808"/>
                  </a:lnTo>
                  <a:lnTo>
                    <a:pt x="2853" y="970"/>
                  </a:lnTo>
                  <a:lnTo>
                    <a:pt x="2857" y="1132"/>
                  </a:lnTo>
                  <a:lnTo>
                    <a:pt x="2861" y="1295"/>
                  </a:lnTo>
                  <a:lnTo>
                    <a:pt x="2865" y="1458"/>
                  </a:lnTo>
                  <a:lnTo>
                    <a:pt x="2869" y="1621"/>
                  </a:lnTo>
                  <a:lnTo>
                    <a:pt x="2872" y="1785"/>
                  </a:lnTo>
                  <a:lnTo>
                    <a:pt x="2876" y="1948"/>
                  </a:lnTo>
                  <a:lnTo>
                    <a:pt x="2878" y="2110"/>
                  </a:lnTo>
                  <a:lnTo>
                    <a:pt x="2879" y="2273"/>
                  </a:lnTo>
                  <a:lnTo>
                    <a:pt x="2879" y="2435"/>
                  </a:lnTo>
                  <a:lnTo>
                    <a:pt x="2878" y="2596"/>
                  </a:lnTo>
                  <a:lnTo>
                    <a:pt x="2733" y="2587"/>
                  </a:lnTo>
                  <a:lnTo>
                    <a:pt x="2589" y="2579"/>
                  </a:lnTo>
                  <a:lnTo>
                    <a:pt x="2447" y="2573"/>
                  </a:lnTo>
                  <a:lnTo>
                    <a:pt x="2306" y="2568"/>
                  </a:lnTo>
                  <a:lnTo>
                    <a:pt x="2166" y="2564"/>
                  </a:lnTo>
                  <a:lnTo>
                    <a:pt x="2026" y="2561"/>
                  </a:lnTo>
                  <a:lnTo>
                    <a:pt x="1887" y="2559"/>
                  </a:lnTo>
                  <a:lnTo>
                    <a:pt x="1748" y="2559"/>
                  </a:lnTo>
                  <a:lnTo>
                    <a:pt x="1609" y="2559"/>
                  </a:lnTo>
                  <a:lnTo>
                    <a:pt x="1470" y="2561"/>
                  </a:lnTo>
                  <a:lnTo>
                    <a:pt x="1330" y="2563"/>
                  </a:lnTo>
                  <a:lnTo>
                    <a:pt x="1190" y="2567"/>
                  </a:lnTo>
                  <a:lnTo>
                    <a:pt x="1049" y="2571"/>
                  </a:lnTo>
                  <a:lnTo>
                    <a:pt x="908" y="2576"/>
                  </a:lnTo>
                  <a:lnTo>
                    <a:pt x="765" y="2581"/>
                  </a:lnTo>
                  <a:lnTo>
                    <a:pt x="621" y="2588"/>
                  </a:lnTo>
                  <a:lnTo>
                    <a:pt x="588" y="2588"/>
                  </a:lnTo>
                  <a:lnTo>
                    <a:pt x="555" y="2588"/>
                  </a:lnTo>
                  <a:lnTo>
                    <a:pt x="522" y="2587"/>
                  </a:lnTo>
                  <a:lnTo>
                    <a:pt x="489" y="2585"/>
                  </a:lnTo>
                  <a:lnTo>
                    <a:pt x="421" y="2580"/>
                  </a:lnTo>
                  <a:lnTo>
                    <a:pt x="353" y="2574"/>
                  </a:lnTo>
                  <a:lnTo>
                    <a:pt x="285" y="2566"/>
                  </a:lnTo>
                  <a:lnTo>
                    <a:pt x="218" y="2556"/>
                  </a:lnTo>
                  <a:lnTo>
                    <a:pt x="152" y="2546"/>
                  </a:lnTo>
                  <a:lnTo>
                    <a:pt x="88" y="2536"/>
                  </a:lnTo>
                  <a:lnTo>
                    <a:pt x="92" y="2372"/>
                  </a:lnTo>
                  <a:lnTo>
                    <a:pt x="95" y="2210"/>
                  </a:lnTo>
                  <a:lnTo>
                    <a:pt x="96" y="2049"/>
                  </a:lnTo>
                  <a:lnTo>
                    <a:pt x="96" y="1890"/>
                  </a:lnTo>
                  <a:lnTo>
                    <a:pt x="95" y="1730"/>
                  </a:lnTo>
                  <a:lnTo>
                    <a:pt x="92" y="1572"/>
                  </a:lnTo>
                  <a:lnTo>
                    <a:pt x="88" y="1415"/>
                  </a:lnTo>
                  <a:lnTo>
                    <a:pt x="83" y="1257"/>
                  </a:lnTo>
                  <a:lnTo>
                    <a:pt x="77" y="1101"/>
                  </a:lnTo>
                  <a:lnTo>
                    <a:pt x="70" y="945"/>
                  </a:lnTo>
                  <a:lnTo>
                    <a:pt x="60" y="788"/>
                  </a:lnTo>
                  <a:lnTo>
                    <a:pt x="51" y="631"/>
                  </a:lnTo>
                  <a:lnTo>
                    <a:pt x="40" y="474"/>
                  </a:lnTo>
                  <a:lnTo>
                    <a:pt x="28" y="317"/>
                  </a:lnTo>
                  <a:lnTo>
                    <a:pt x="14" y="159"/>
                  </a:lnTo>
                  <a:lnTo>
                    <a:pt x="0" y="0"/>
                  </a:lnTo>
                  <a:lnTo>
                    <a:pt x="77" y="9"/>
                  </a:lnTo>
                  <a:lnTo>
                    <a:pt x="154" y="16"/>
                  </a:lnTo>
                  <a:lnTo>
                    <a:pt x="231" y="21"/>
                  </a:lnTo>
                  <a:lnTo>
                    <a:pt x="308" y="26"/>
                  </a:lnTo>
                  <a:lnTo>
                    <a:pt x="387" y="29"/>
                  </a:lnTo>
                  <a:lnTo>
                    <a:pt x="464" y="31"/>
                  </a:lnTo>
                  <a:lnTo>
                    <a:pt x="542" y="33"/>
                  </a:lnTo>
                  <a:lnTo>
                    <a:pt x="621" y="34"/>
                  </a:lnTo>
                  <a:lnTo>
                    <a:pt x="698" y="35"/>
                  </a:lnTo>
                  <a:lnTo>
                    <a:pt x="777" y="36"/>
                  </a:lnTo>
                  <a:lnTo>
                    <a:pt x="854" y="37"/>
                  </a:lnTo>
                  <a:lnTo>
                    <a:pt x="932" y="40"/>
                  </a:lnTo>
                  <a:lnTo>
                    <a:pt x="1010" y="43"/>
                  </a:lnTo>
                  <a:lnTo>
                    <a:pt x="1087" y="46"/>
                  </a:lnTo>
                  <a:lnTo>
                    <a:pt x="1164" y="51"/>
                  </a:lnTo>
                  <a:lnTo>
                    <a:pt x="1241" y="57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78" name="Freeform 139"/>
            <p:cNvSpPr>
              <a:spLocks/>
            </p:cNvSpPr>
            <p:nvPr/>
          </p:nvSpPr>
          <p:spPr bwMode="auto">
            <a:xfrm>
              <a:off x="4312" y="3561"/>
              <a:ext cx="337" cy="418"/>
            </a:xfrm>
            <a:custGeom>
              <a:avLst/>
              <a:gdLst>
                <a:gd name="T0" fmla="*/ 0 w 1812"/>
                <a:gd name="T1" fmla="*/ 0 h 2255"/>
                <a:gd name="T2" fmla="*/ 0 w 1812"/>
                <a:gd name="T3" fmla="*/ 0 h 2255"/>
                <a:gd name="T4" fmla="*/ 0 w 1812"/>
                <a:gd name="T5" fmla="*/ 0 h 2255"/>
                <a:gd name="T6" fmla="*/ 0 w 1812"/>
                <a:gd name="T7" fmla="*/ 0 h 2255"/>
                <a:gd name="T8" fmla="*/ 0 w 1812"/>
                <a:gd name="T9" fmla="*/ 0 h 2255"/>
                <a:gd name="T10" fmla="*/ 0 w 1812"/>
                <a:gd name="T11" fmla="*/ 0 h 2255"/>
                <a:gd name="T12" fmla="*/ 0 w 1812"/>
                <a:gd name="T13" fmla="*/ 0 h 2255"/>
                <a:gd name="T14" fmla="*/ 0 w 1812"/>
                <a:gd name="T15" fmla="*/ 0 h 2255"/>
                <a:gd name="T16" fmla="*/ 0 w 1812"/>
                <a:gd name="T17" fmla="*/ 0 h 2255"/>
                <a:gd name="T18" fmla="*/ 0 w 1812"/>
                <a:gd name="T19" fmla="*/ 0 h 2255"/>
                <a:gd name="T20" fmla="*/ 0 w 1812"/>
                <a:gd name="T21" fmla="*/ 0 h 2255"/>
                <a:gd name="T22" fmla="*/ 0 w 1812"/>
                <a:gd name="T23" fmla="*/ 0 h 2255"/>
                <a:gd name="T24" fmla="*/ 0 w 1812"/>
                <a:gd name="T25" fmla="*/ 0 h 2255"/>
                <a:gd name="T26" fmla="*/ 0 w 1812"/>
                <a:gd name="T27" fmla="*/ 0 h 2255"/>
                <a:gd name="T28" fmla="*/ 0 w 1812"/>
                <a:gd name="T29" fmla="*/ 0 h 2255"/>
                <a:gd name="T30" fmla="*/ 0 w 1812"/>
                <a:gd name="T31" fmla="*/ 0 h 2255"/>
                <a:gd name="T32" fmla="*/ 0 w 1812"/>
                <a:gd name="T33" fmla="*/ 0 h 2255"/>
                <a:gd name="T34" fmla="*/ 0 w 1812"/>
                <a:gd name="T35" fmla="*/ 0 h 2255"/>
                <a:gd name="T36" fmla="*/ 0 w 1812"/>
                <a:gd name="T37" fmla="*/ 0 h 2255"/>
                <a:gd name="T38" fmla="*/ 0 w 1812"/>
                <a:gd name="T39" fmla="*/ 0 h 2255"/>
                <a:gd name="T40" fmla="*/ 0 w 1812"/>
                <a:gd name="T41" fmla="*/ 0 h 2255"/>
                <a:gd name="T42" fmla="*/ 0 w 1812"/>
                <a:gd name="T43" fmla="*/ 0 h 2255"/>
                <a:gd name="T44" fmla="*/ 0 w 1812"/>
                <a:gd name="T45" fmla="*/ 0 h 2255"/>
                <a:gd name="T46" fmla="*/ 0 w 1812"/>
                <a:gd name="T47" fmla="*/ 0 h 2255"/>
                <a:gd name="T48" fmla="*/ 0 w 1812"/>
                <a:gd name="T49" fmla="*/ 0 h 2255"/>
                <a:gd name="T50" fmla="*/ 0 w 1812"/>
                <a:gd name="T51" fmla="*/ 0 h 2255"/>
                <a:gd name="T52" fmla="*/ 0 w 1812"/>
                <a:gd name="T53" fmla="*/ 0 h 2255"/>
                <a:gd name="T54" fmla="*/ 0 w 1812"/>
                <a:gd name="T55" fmla="*/ 0 h 2255"/>
                <a:gd name="T56" fmla="*/ 0 w 1812"/>
                <a:gd name="T57" fmla="*/ 0 h 2255"/>
                <a:gd name="T58" fmla="*/ 0 w 1812"/>
                <a:gd name="T59" fmla="*/ 0 h 2255"/>
                <a:gd name="T60" fmla="*/ 0 w 1812"/>
                <a:gd name="T61" fmla="*/ 0 h 2255"/>
                <a:gd name="T62" fmla="*/ 0 w 1812"/>
                <a:gd name="T63" fmla="*/ 0 h 2255"/>
                <a:gd name="T64" fmla="*/ 0 w 1812"/>
                <a:gd name="T65" fmla="*/ 0 h 2255"/>
                <a:gd name="T66" fmla="*/ 0 w 1812"/>
                <a:gd name="T67" fmla="*/ 0 h 2255"/>
                <a:gd name="T68" fmla="*/ 0 w 1812"/>
                <a:gd name="T69" fmla="*/ 0 h 2255"/>
                <a:gd name="T70" fmla="*/ 0 w 1812"/>
                <a:gd name="T71" fmla="*/ 0 h 2255"/>
                <a:gd name="T72" fmla="*/ 0 w 1812"/>
                <a:gd name="T73" fmla="*/ 0 h 2255"/>
                <a:gd name="T74" fmla="*/ 0 w 1812"/>
                <a:gd name="T75" fmla="*/ 0 h 2255"/>
                <a:gd name="T76" fmla="*/ 0 w 1812"/>
                <a:gd name="T77" fmla="*/ 0 h 2255"/>
                <a:gd name="T78" fmla="*/ 0 w 1812"/>
                <a:gd name="T79" fmla="*/ 0 h 2255"/>
                <a:gd name="T80" fmla="*/ 0 w 1812"/>
                <a:gd name="T81" fmla="*/ 0 h 2255"/>
                <a:gd name="T82" fmla="*/ 0 w 1812"/>
                <a:gd name="T83" fmla="*/ 0 h 2255"/>
                <a:gd name="T84" fmla="*/ 0 w 1812"/>
                <a:gd name="T85" fmla="*/ 0 h 2255"/>
                <a:gd name="T86" fmla="*/ 0 w 1812"/>
                <a:gd name="T87" fmla="*/ 0 h 2255"/>
                <a:gd name="T88" fmla="*/ 0 w 1812"/>
                <a:gd name="T89" fmla="*/ 0 h 2255"/>
                <a:gd name="T90" fmla="*/ 0 w 1812"/>
                <a:gd name="T91" fmla="*/ 0 h 2255"/>
                <a:gd name="T92" fmla="*/ 0 w 1812"/>
                <a:gd name="T93" fmla="*/ 0 h 2255"/>
                <a:gd name="T94" fmla="*/ 0 w 1812"/>
                <a:gd name="T95" fmla="*/ 0 h 2255"/>
                <a:gd name="T96" fmla="*/ 0 w 1812"/>
                <a:gd name="T97" fmla="*/ 0 h 2255"/>
                <a:gd name="T98" fmla="*/ 0 w 1812"/>
                <a:gd name="T99" fmla="*/ 0 h 2255"/>
                <a:gd name="T100" fmla="*/ 0 w 1812"/>
                <a:gd name="T101" fmla="*/ 0 h 2255"/>
                <a:gd name="T102" fmla="*/ 0 w 1812"/>
                <a:gd name="T103" fmla="*/ 0 h 2255"/>
                <a:gd name="T104" fmla="*/ 0 w 1812"/>
                <a:gd name="T105" fmla="*/ 0 h 2255"/>
                <a:gd name="T106" fmla="*/ 0 w 1812"/>
                <a:gd name="T107" fmla="*/ 0 h 2255"/>
                <a:gd name="T108" fmla="*/ 0 w 1812"/>
                <a:gd name="T109" fmla="*/ 0 h 2255"/>
                <a:gd name="T110" fmla="*/ 0 w 1812"/>
                <a:gd name="T111" fmla="*/ 0 h 2255"/>
                <a:gd name="T112" fmla="*/ 0 w 1812"/>
                <a:gd name="T113" fmla="*/ 0 h 2255"/>
                <a:gd name="T114" fmla="*/ 0 w 1812"/>
                <a:gd name="T115" fmla="*/ 0 h 22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812" h="2255">
                  <a:moveTo>
                    <a:pt x="1797" y="845"/>
                  </a:moveTo>
                  <a:lnTo>
                    <a:pt x="1800" y="854"/>
                  </a:lnTo>
                  <a:lnTo>
                    <a:pt x="1803" y="864"/>
                  </a:lnTo>
                  <a:lnTo>
                    <a:pt x="1806" y="875"/>
                  </a:lnTo>
                  <a:lnTo>
                    <a:pt x="1808" y="886"/>
                  </a:lnTo>
                  <a:lnTo>
                    <a:pt x="1811" y="911"/>
                  </a:lnTo>
                  <a:lnTo>
                    <a:pt x="1812" y="937"/>
                  </a:lnTo>
                  <a:lnTo>
                    <a:pt x="1811" y="964"/>
                  </a:lnTo>
                  <a:lnTo>
                    <a:pt x="1808" y="988"/>
                  </a:lnTo>
                  <a:lnTo>
                    <a:pt x="1806" y="1000"/>
                  </a:lnTo>
                  <a:lnTo>
                    <a:pt x="1803" y="1010"/>
                  </a:lnTo>
                  <a:lnTo>
                    <a:pt x="1800" y="1020"/>
                  </a:lnTo>
                  <a:lnTo>
                    <a:pt x="1797" y="1029"/>
                  </a:lnTo>
                  <a:lnTo>
                    <a:pt x="1787" y="973"/>
                  </a:lnTo>
                  <a:lnTo>
                    <a:pt x="1779" y="916"/>
                  </a:lnTo>
                  <a:lnTo>
                    <a:pt x="1773" y="861"/>
                  </a:lnTo>
                  <a:lnTo>
                    <a:pt x="1767" y="806"/>
                  </a:lnTo>
                  <a:lnTo>
                    <a:pt x="1763" y="752"/>
                  </a:lnTo>
                  <a:lnTo>
                    <a:pt x="1760" y="697"/>
                  </a:lnTo>
                  <a:lnTo>
                    <a:pt x="1757" y="644"/>
                  </a:lnTo>
                  <a:lnTo>
                    <a:pt x="1754" y="591"/>
                  </a:lnTo>
                  <a:lnTo>
                    <a:pt x="1751" y="537"/>
                  </a:lnTo>
                  <a:lnTo>
                    <a:pt x="1749" y="485"/>
                  </a:lnTo>
                  <a:lnTo>
                    <a:pt x="1745" y="431"/>
                  </a:lnTo>
                  <a:lnTo>
                    <a:pt x="1742" y="378"/>
                  </a:lnTo>
                  <a:lnTo>
                    <a:pt x="1737" y="324"/>
                  </a:lnTo>
                  <a:lnTo>
                    <a:pt x="1732" y="272"/>
                  </a:lnTo>
                  <a:lnTo>
                    <a:pt x="1725" y="217"/>
                  </a:lnTo>
                  <a:lnTo>
                    <a:pt x="1716" y="164"/>
                  </a:lnTo>
                  <a:lnTo>
                    <a:pt x="1705" y="172"/>
                  </a:lnTo>
                  <a:lnTo>
                    <a:pt x="1691" y="179"/>
                  </a:lnTo>
                  <a:lnTo>
                    <a:pt x="1684" y="184"/>
                  </a:lnTo>
                  <a:lnTo>
                    <a:pt x="1678" y="189"/>
                  </a:lnTo>
                  <a:lnTo>
                    <a:pt x="1675" y="192"/>
                  </a:lnTo>
                  <a:lnTo>
                    <a:pt x="1672" y="196"/>
                  </a:lnTo>
                  <a:lnTo>
                    <a:pt x="1670" y="199"/>
                  </a:lnTo>
                  <a:lnTo>
                    <a:pt x="1668" y="204"/>
                  </a:lnTo>
                  <a:lnTo>
                    <a:pt x="1668" y="257"/>
                  </a:lnTo>
                  <a:lnTo>
                    <a:pt x="1668" y="311"/>
                  </a:lnTo>
                  <a:lnTo>
                    <a:pt x="1668" y="366"/>
                  </a:lnTo>
                  <a:lnTo>
                    <a:pt x="1668" y="421"/>
                  </a:lnTo>
                  <a:lnTo>
                    <a:pt x="1668" y="478"/>
                  </a:lnTo>
                  <a:lnTo>
                    <a:pt x="1668" y="534"/>
                  </a:lnTo>
                  <a:lnTo>
                    <a:pt x="1669" y="591"/>
                  </a:lnTo>
                  <a:lnTo>
                    <a:pt x="1670" y="647"/>
                  </a:lnTo>
                  <a:lnTo>
                    <a:pt x="1672" y="704"/>
                  </a:lnTo>
                  <a:lnTo>
                    <a:pt x="1675" y="761"/>
                  </a:lnTo>
                  <a:lnTo>
                    <a:pt x="1678" y="817"/>
                  </a:lnTo>
                  <a:lnTo>
                    <a:pt x="1682" y="874"/>
                  </a:lnTo>
                  <a:lnTo>
                    <a:pt x="1687" y="929"/>
                  </a:lnTo>
                  <a:lnTo>
                    <a:pt x="1693" y="985"/>
                  </a:lnTo>
                  <a:lnTo>
                    <a:pt x="1700" y="1039"/>
                  </a:lnTo>
                  <a:lnTo>
                    <a:pt x="1708" y="1094"/>
                  </a:lnTo>
                  <a:lnTo>
                    <a:pt x="1645" y="1137"/>
                  </a:lnTo>
                  <a:lnTo>
                    <a:pt x="1640" y="1056"/>
                  </a:lnTo>
                  <a:lnTo>
                    <a:pt x="1636" y="972"/>
                  </a:lnTo>
                  <a:lnTo>
                    <a:pt x="1632" y="886"/>
                  </a:lnTo>
                  <a:lnTo>
                    <a:pt x="1628" y="800"/>
                  </a:lnTo>
                  <a:lnTo>
                    <a:pt x="1626" y="757"/>
                  </a:lnTo>
                  <a:lnTo>
                    <a:pt x="1622" y="714"/>
                  </a:lnTo>
                  <a:lnTo>
                    <a:pt x="1619" y="671"/>
                  </a:lnTo>
                  <a:lnTo>
                    <a:pt x="1614" y="629"/>
                  </a:lnTo>
                  <a:lnTo>
                    <a:pt x="1608" y="587"/>
                  </a:lnTo>
                  <a:lnTo>
                    <a:pt x="1602" y="547"/>
                  </a:lnTo>
                  <a:lnTo>
                    <a:pt x="1594" y="507"/>
                  </a:lnTo>
                  <a:lnTo>
                    <a:pt x="1584" y="469"/>
                  </a:lnTo>
                  <a:lnTo>
                    <a:pt x="1577" y="468"/>
                  </a:lnTo>
                  <a:lnTo>
                    <a:pt x="1571" y="470"/>
                  </a:lnTo>
                  <a:lnTo>
                    <a:pt x="1566" y="473"/>
                  </a:lnTo>
                  <a:lnTo>
                    <a:pt x="1561" y="476"/>
                  </a:lnTo>
                  <a:lnTo>
                    <a:pt x="1551" y="485"/>
                  </a:lnTo>
                  <a:lnTo>
                    <a:pt x="1540" y="493"/>
                  </a:lnTo>
                  <a:lnTo>
                    <a:pt x="1541" y="580"/>
                  </a:lnTo>
                  <a:lnTo>
                    <a:pt x="1542" y="669"/>
                  </a:lnTo>
                  <a:lnTo>
                    <a:pt x="1542" y="757"/>
                  </a:lnTo>
                  <a:lnTo>
                    <a:pt x="1542" y="845"/>
                  </a:lnTo>
                  <a:lnTo>
                    <a:pt x="1543" y="932"/>
                  </a:lnTo>
                  <a:lnTo>
                    <a:pt x="1544" y="1019"/>
                  </a:lnTo>
                  <a:lnTo>
                    <a:pt x="1547" y="1107"/>
                  </a:lnTo>
                  <a:lnTo>
                    <a:pt x="1552" y="1193"/>
                  </a:lnTo>
                  <a:lnTo>
                    <a:pt x="1546" y="1202"/>
                  </a:lnTo>
                  <a:lnTo>
                    <a:pt x="1540" y="1210"/>
                  </a:lnTo>
                  <a:lnTo>
                    <a:pt x="1534" y="1218"/>
                  </a:lnTo>
                  <a:lnTo>
                    <a:pt x="1527" y="1225"/>
                  </a:lnTo>
                  <a:lnTo>
                    <a:pt x="1513" y="1238"/>
                  </a:lnTo>
                  <a:lnTo>
                    <a:pt x="1497" y="1250"/>
                  </a:lnTo>
                  <a:lnTo>
                    <a:pt x="1498" y="1227"/>
                  </a:lnTo>
                  <a:lnTo>
                    <a:pt x="1498" y="1204"/>
                  </a:lnTo>
                  <a:lnTo>
                    <a:pt x="1498" y="1181"/>
                  </a:lnTo>
                  <a:lnTo>
                    <a:pt x="1497" y="1158"/>
                  </a:lnTo>
                  <a:lnTo>
                    <a:pt x="1494" y="1115"/>
                  </a:lnTo>
                  <a:lnTo>
                    <a:pt x="1489" y="1071"/>
                  </a:lnTo>
                  <a:lnTo>
                    <a:pt x="1483" y="1029"/>
                  </a:lnTo>
                  <a:lnTo>
                    <a:pt x="1476" y="987"/>
                  </a:lnTo>
                  <a:lnTo>
                    <a:pt x="1468" y="945"/>
                  </a:lnTo>
                  <a:lnTo>
                    <a:pt x="1461" y="905"/>
                  </a:lnTo>
                  <a:lnTo>
                    <a:pt x="1439" y="906"/>
                  </a:lnTo>
                  <a:lnTo>
                    <a:pt x="1423" y="906"/>
                  </a:lnTo>
                  <a:lnTo>
                    <a:pt x="1419" y="907"/>
                  </a:lnTo>
                  <a:lnTo>
                    <a:pt x="1416" y="908"/>
                  </a:lnTo>
                  <a:lnTo>
                    <a:pt x="1413" y="910"/>
                  </a:lnTo>
                  <a:lnTo>
                    <a:pt x="1410" y="912"/>
                  </a:lnTo>
                  <a:lnTo>
                    <a:pt x="1407" y="915"/>
                  </a:lnTo>
                  <a:lnTo>
                    <a:pt x="1405" y="919"/>
                  </a:lnTo>
                  <a:lnTo>
                    <a:pt x="1403" y="923"/>
                  </a:lnTo>
                  <a:lnTo>
                    <a:pt x="1400" y="929"/>
                  </a:lnTo>
                  <a:lnTo>
                    <a:pt x="1400" y="981"/>
                  </a:lnTo>
                  <a:lnTo>
                    <a:pt x="1401" y="1032"/>
                  </a:lnTo>
                  <a:lnTo>
                    <a:pt x="1403" y="1083"/>
                  </a:lnTo>
                  <a:lnTo>
                    <a:pt x="1404" y="1132"/>
                  </a:lnTo>
                  <a:lnTo>
                    <a:pt x="1404" y="1156"/>
                  </a:lnTo>
                  <a:lnTo>
                    <a:pt x="1403" y="1180"/>
                  </a:lnTo>
                  <a:lnTo>
                    <a:pt x="1402" y="1206"/>
                  </a:lnTo>
                  <a:lnTo>
                    <a:pt x="1400" y="1230"/>
                  </a:lnTo>
                  <a:lnTo>
                    <a:pt x="1397" y="1253"/>
                  </a:lnTo>
                  <a:lnTo>
                    <a:pt x="1393" y="1277"/>
                  </a:lnTo>
                  <a:lnTo>
                    <a:pt x="1387" y="1301"/>
                  </a:lnTo>
                  <a:lnTo>
                    <a:pt x="1380" y="1325"/>
                  </a:lnTo>
                  <a:lnTo>
                    <a:pt x="1396" y="1057"/>
                  </a:lnTo>
                  <a:lnTo>
                    <a:pt x="1353" y="1021"/>
                  </a:lnTo>
                  <a:lnTo>
                    <a:pt x="1312" y="1069"/>
                  </a:lnTo>
                  <a:lnTo>
                    <a:pt x="1309" y="1113"/>
                  </a:lnTo>
                  <a:lnTo>
                    <a:pt x="1306" y="1156"/>
                  </a:lnTo>
                  <a:lnTo>
                    <a:pt x="1303" y="1199"/>
                  </a:lnTo>
                  <a:lnTo>
                    <a:pt x="1299" y="1243"/>
                  </a:lnTo>
                  <a:lnTo>
                    <a:pt x="1295" y="1285"/>
                  </a:lnTo>
                  <a:lnTo>
                    <a:pt x="1289" y="1328"/>
                  </a:lnTo>
                  <a:lnTo>
                    <a:pt x="1282" y="1369"/>
                  </a:lnTo>
                  <a:lnTo>
                    <a:pt x="1272" y="1409"/>
                  </a:lnTo>
                  <a:lnTo>
                    <a:pt x="1268" y="1405"/>
                  </a:lnTo>
                  <a:lnTo>
                    <a:pt x="1266" y="1400"/>
                  </a:lnTo>
                  <a:lnTo>
                    <a:pt x="1265" y="1393"/>
                  </a:lnTo>
                  <a:lnTo>
                    <a:pt x="1265" y="1386"/>
                  </a:lnTo>
                  <a:lnTo>
                    <a:pt x="1266" y="1369"/>
                  </a:lnTo>
                  <a:lnTo>
                    <a:pt x="1267" y="1352"/>
                  </a:lnTo>
                  <a:lnTo>
                    <a:pt x="1267" y="1344"/>
                  </a:lnTo>
                  <a:lnTo>
                    <a:pt x="1267" y="1336"/>
                  </a:lnTo>
                  <a:lnTo>
                    <a:pt x="1265" y="1329"/>
                  </a:lnTo>
                  <a:lnTo>
                    <a:pt x="1262" y="1322"/>
                  </a:lnTo>
                  <a:lnTo>
                    <a:pt x="1260" y="1319"/>
                  </a:lnTo>
                  <a:lnTo>
                    <a:pt x="1258" y="1317"/>
                  </a:lnTo>
                  <a:lnTo>
                    <a:pt x="1255" y="1314"/>
                  </a:lnTo>
                  <a:lnTo>
                    <a:pt x="1251" y="1313"/>
                  </a:lnTo>
                  <a:lnTo>
                    <a:pt x="1248" y="1311"/>
                  </a:lnTo>
                  <a:lnTo>
                    <a:pt x="1243" y="1310"/>
                  </a:lnTo>
                  <a:lnTo>
                    <a:pt x="1238" y="1309"/>
                  </a:lnTo>
                  <a:lnTo>
                    <a:pt x="1232" y="1309"/>
                  </a:lnTo>
                  <a:lnTo>
                    <a:pt x="1222" y="1315"/>
                  </a:lnTo>
                  <a:lnTo>
                    <a:pt x="1213" y="1322"/>
                  </a:lnTo>
                  <a:lnTo>
                    <a:pt x="1206" y="1331"/>
                  </a:lnTo>
                  <a:lnTo>
                    <a:pt x="1200" y="1339"/>
                  </a:lnTo>
                  <a:lnTo>
                    <a:pt x="1196" y="1348"/>
                  </a:lnTo>
                  <a:lnTo>
                    <a:pt x="1192" y="1357"/>
                  </a:lnTo>
                  <a:lnTo>
                    <a:pt x="1189" y="1366"/>
                  </a:lnTo>
                  <a:lnTo>
                    <a:pt x="1187" y="1376"/>
                  </a:lnTo>
                  <a:lnTo>
                    <a:pt x="1183" y="1415"/>
                  </a:lnTo>
                  <a:lnTo>
                    <a:pt x="1180" y="1454"/>
                  </a:lnTo>
                  <a:lnTo>
                    <a:pt x="1189" y="1474"/>
                  </a:lnTo>
                  <a:lnTo>
                    <a:pt x="1159" y="1503"/>
                  </a:lnTo>
                  <a:lnTo>
                    <a:pt x="1131" y="1531"/>
                  </a:lnTo>
                  <a:lnTo>
                    <a:pt x="1101" y="1559"/>
                  </a:lnTo>
                  <a:lnTo>
                    <a:pt x="1071" y="1587"/>
                  </a:lnTo>
                  <a:lnTo>
                    <a:pt x="1039" y="1614"/>
                  </a:lnTo>
                  <a:lnTo>
                    <a:pt x="1008" y="1640"/>
                  </a:lnTo>
                  <a:lnTo>
                    <a:pt x="977" y="1666"/>
                  </a:lnTo>
                  <a:lnTo>
                    <a:pt x="944" y="1691"/>
                  </a:lnTo>
                  <a:lnTo>
                    <a:pt x="878" y="1742"/>
                  </a:lnTo>
                  <a:lnTo>
                    <a:pt x="811" y="1790"/>
                  </a:lnTo>
                  <a:lnTo>
                    <a:pt x="742" y="1839"/>
                  </a:lnTo>
                  <a:lnTo>
                    <a:pt x="674" y="1885"/>
                  </a:lnTo>
                  <a:lnTo>
                    <a:pt x="603" y="1931"/>
                  </a:lnTo>
                  <a:lnTo>
                    <a:pt x="534" y="1978"/>
                  </a:lnTo>
                  <a:lnTo>
                    <a:pt x="463" y="2023"/>
                  </a:lnTo>
                  <a:lnTo>
                    <a:pt x="393" y="2069"/>
                  </a:lnTo>
                  <a:lnTo>
                    <a:pt x="323" y="2114"/>
                  </a:lnTo>
                  <a:lnTo>
                    <a:pt x="255" y="2160"/>
                  </a:lnTo>
                  <a:lnTo>
                    <a:pt x="186" y="2208"/>
                  </a:lnTo>
                  <a:lnTo>
                    <a:pt x="120" y="2255"/>
                  </a:lnTo>
                  <a:lnTo>
                    <a:pt x="112" y="2224"/>
                  </a:lnTo>
                  <a:lnTo>
                    <a:pt x="104" y="2192"/>
                  </a:lnTo>
                  <a:lnTo>
                    <a:pt x="98" y="2160"/>
                  </a:lnTo>
                  <a:lnTo>
                    <a:pt x="91" y="2128"/>
                  </a:lnTo>
                  <a:lnTo>
                    <a:pt x="80" y="2062"/>
                  </a:lnTo>
                  <a:lnTo>
                    <a:pt x="70" y="1996"/>
                  </a:lnTo>
                  <a:lnTo>
                    <a:pt x="62" y="1928"/>
                  </a:lnTo>
                  <a:lnTo>
                    <a:pt x="54" y="1861"/>
                  </a:lnTo>
                  <a:lnTo>
                    <a:pt x="47" y="1792"/>
                  </a:lnTo>
                  <a:lnTo>
                    <a:pt x="41" y="1724"/>
                  </a:lnTo>
                  <a:lnTo>
                    <a:pt x="36" y="1654"/>
                  </a:lnTo>
                  <a:lnTo>
                    <a:pt x="31" y="1586"/>
                  </a:lnTo>
                  <a:lnTo>
                    <a:pt x="26" y="1516"/>
                  </a:lnTo>
                  <a:lnTo>
                    <a:pt x="22" y="1447"/>
                  </a:lnTo>
                  <a:lnTo>
                    <a:pt x="17" y="1379"/>
                  </a:lnTo>
                  <a:lnTo>
                    <a:pt x="12" y="1311"/>
                  </a:lnTo>
                  <a:lnTo>
                    <a:pt x="6" y="1244"/>
                  </a:lnTo>
                  <a:lnTo>
                    <a:pt x="0" y="1177"/>
                  </a:lnTo>
                  <a:lnTo>
                    <a:pt x="42" y="1155"/>
                  </a:lnTo>
                  <a:lnTo>
                    <a:pt x="84" y="1133"/>
                  </a:lnTo>
                  <a:lnTo>
                    <a:pt x="128" y="1109"/>
                  </a:lnTo>
                  <a:lnTo>
                    <a:pt x="170" y="1086"/>
                  </a:lnTo>
                  <a:lnTo>
                    <a:pt x="254" y="1036"/>
                  </a:lnTo>
                  <a:lnTo>
                    <a:pt x="338" y="985"/>
                  </a:lnTo>
                  <a:lnTo>
                    <a:pt x="422" y="932"/>
                  </a:lnTo>
                  <a:lnTo>
                    <a:pt x="504" y="879"/>
                  </a:lnTo>
                  <a:lnTo>
                    <a:pt x="587" y="824"/>
                  </a:lnTo>
                  <a:lnTo>
                    <a:pt x="670" y="769"/>
                  </a:lnTo>
                  <a:lnTo>
                    <a:pt x="751" y="714"/>
                  </a:lnTo>
                  <a:lnTo>
                    <a:pt x="833" y="657"/>
                  </a:lnTo>
                  <a:lnTo>
                    <a:pt x="913" y="602"/>
                  </a:lnTo>
                  <a:lnTo>
                    <a:pt x="994" y="546"/>
                  </a:lnTo>
                  <a:lnTo>
                    <a:pt x="1075" y="492"/>
                  </a:lnTo>
                  <a:lnTo>
                    <a:pt x="1154" y="438"/>
                  </a:lnTo>
                  <a:lnTo>
                    <a:pt x="1233" y="387"/>
                  </a:lnTo>
                  <a:lnTo>
                    <a:pt x="1312" y="336"/>
                  </a:lnTo>
                  <a:lnTo>
                    <a:pt x="1342" y="310"/>
                  </a:lnTo>
                  <a:lnTo>
                    <a:pt x="1373" y="285"/>
                  </a:lnTo>
                  <a:lnTo>
                    <a:pt x="1406" y="260"/>
                  </a:lnTo>
                  <a:lnTo>
                    <a:pt x="1440" y="235"/>
                  </a:lnTo>
                  <a:lnTo>
                    <a:pt x="1475" y="211"/>
                  </a:lnTo>
                  <a:lnTo>
                    <a:pt x="1509" y="189"/>
                  </a:lnTo>
                  <a:lnTo>
                    <a:pt x="1543" y="170"/>
                  </a:lnTo>
                  <a:lnTo>
                    <a:pt x="1576" y="152"/>
                  </a:lnTo>
                  <a:lnTo>
                    <a:pt x="1594" y="135"/>
                  </a:lnTo>
                  <a:lnTo>
                    <a:pt x="1613" y="117"/>
                  </a:lnTo>
                  <a:lnTo>
                    <a:pt x="1633" y="99"/>
                  </a:lnTo>
                  <a:lnTo>
                    <a:pt x="1654" y="80"/>
                  </a:lnTo>
                  <a:lnTo>
                    <a:pt x="1676" y="62"/>
                  </a:lnTo>
                  <a:lnTo>
                    <a:pt x="1699" y="44"/>
                  </a:lnTo>
                  <a:lnTo>
                    <a:pt x="1724" y="28"/>
                  </a:lnTo>
                  <a:lnTo>
                    <a:pt x="1749" y="12"/>
                  </a:lnTo>
                  <a:lnTo>
                    <a:pt x="1769" y="0"/>
                  </a:lnTo>
                  <a:lnTo>
                    <a:pt x="1797" y="845"/>
                  </a:lnTo>
                  <a:close/>
                </a:path>
              </a:pathLst>
            </a:custGeom>
            <a:solidFill>
              <a:srgbClr val="7A8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79" name="Freeform 140"/>
            <p:cNvSpPr>
              <a:spLocks/>
            </p:cNvSpPr>
            <p:nvPr/>
          </p:nvSpPr>
          <p:spPr bwMode="auto">
            <a:xfrm>
              <a:off x="3587" y="3779"/>
              <a:ext cx="726" cy="206"/>
            </a:xfrm>
            <a:custGeom>
              <a:avLst/>
              <a:gdLst>
                <a:gd name="T0" fmla="*/ 0 w 3919"/>
                <a:gd name="T1" fmla="*/ 0 h 1115"/>
                <a:gd name="T2" fmla="*/ 0 w 3919"/>
                <a:gd name="T3" fmla="*/ 0 h 1115"/>
                <a:gd name="T4" fmla="*/ 0 w 3919"/>
                <a:gd name="T5" fmla="*/ 0 h 1115"/>
                <a:gd name="T6" fmla="*/ 0 w 3919"/>
                <a:gd name="T7" fmla="*/ 0 h 1115"/>
                <a:gd name="T8" fmla="*/ 0 w 3919"/>
                <a:gd name="T9" fmla="*/ 0 h 1115"/>
                <a:gd name="T10" fmla="*/ 0 w 3919"/>
                <a:gd name="T11" fmla="*/ 0 h 1115"/>
                <a:gd name="T12" fmla="*/ 0 w 3919"/>
                <a:gd name="T13" fmla="*/ 0 h 1115"/>
                <a:gd name="T14" fmla="*/ 0 w 3919"/>
                <a:gd name="T15" fmla="*/ 0 h 1115"/>
                <a:gd name="T16" fmla="*/ 0 w 3919"/>
                <a:gd name="T17" fmla="*/ 0 h 1115"/>
                <a:gd name="T18" fmla="*/ 0 w 3919"/>
                <a:gd name="T19" fmla="*/ 0 h 1115"/>
                <a:gd name="T20" fmla="*/ 0 w 3919"/>
                <a:gd name="T21" fmla="*/ 0 h 1115"/>
                <a:gd name="T22" fmla="*/ 0 w 3919"/>
                <a:gd name="T23" fmla="*/ 0 h 1115"/>
                <a:gd name="T24" fmla="*/ 0 w 3919"/>
                <a:gd name="T25" fmla="*/ 0 h 1115"/>
                <a:gd name="T26" fmla="*/ 0 w 3919"/>
                <a:gd name="T27" fmla="*/ 0 h 1115"/>
                <a:gd name="T28" fmla="*/ 0 w 3919"/>
                <a:gd name="T29" fmla="*/ 0 h 1115"/>
                <a:gd name="T30" fmla="*/ 0 w 3919"/>
                <a:gd name="T31" fmla="*/ 0 h 1115"/>
                <a:gd name="T32" fmla="*/ 0 w 3919"/>
                <a:gd name="T33" fmla="*/ 0 h 1115"/>
                <a:gd name="T34" fmla="*/ 0 w 3919"/>
                <a:gd name="T35" fmla="*/ 0 h 1115"/>
                <a:gd name="T36" fmla="*/ 0 w 3919"/>
                <a:gd name="T37" fmla="*/ 0 h 1115"/>
                <a:gd name="T38" fmla="*/ 0 w 3919"/>
                <a:gd name="T39" fmla="*/ 0 h 1115"/>
                <a:gd name="T40" fmla="*/ 0 w 3919"/>
                <a:gd name="T41" fmla="*/ 0 h 1115"/>
                <a:gd name="T42" fmla="*/ 0 w 3919"/>
                <a:gd name="T43" fmla="*/ 0 h 1115"/>
                <a:gd name="T44" fmla="*/ 0 w 3919"/>
                <a:gd name="T45" fmla="*/ 0 h 1115"/>
                <a:gd name="T46" fmla="*/ 0 w 3919"/>
                <a:gd name="T47" fmla="*/ 0 h 1115"/>
                <a:gd name="T48" fmla="*/ 0 w 3919"/>
                <a:gd name="T49" fmla="*/ 0 h 1115"/>
                <a:gd name="T50" fmla="*/ 0 w 3919"/>
                <a:gd name="T51" fmla="*/ 0 h 1115"/>
                <a:gd name="T52" fmla="*/ 0 w 3919"/>
                <a:gd name="T53" fmla="*/ 0 h 1115"/>
                <a:gd name="T54" fmla="*/ 0 w 3919"/>
                <a:gd name="T55" fmla="*/ 0 h 1115"/>
                <a:gd name="T56" fmla="*/ 0 w 3919"/>
                <a:gd name="T57" fmla="*/ 0 h 1115"/>
                <a:gd name="T58" fmla="*/ 0 w 3919"/>
                <a:gd name="T59" fmla="*/ 0 h 1115"/>
                <a:gd name="T60" fmla="*/ 0 w 3919"/>
                <a:gd name="T61" fmla="*/ 0 h 1115"/>
                <a:gd name="T62" fmla="*/ 0 w 3919"/>
                <a:gd name="T63" fmla="*/ 0 h 1115"/>
                <a:gd name="T64" fmla="*/ 0 w 3919"/>
                <a:gd name="T65" fmla="*/ 0 h 1115"/>
                <a:gd name="T66" fmla="*/ 0 w 3919"/>
                <a:gd name="T67" fmla="*/ 0 h 1115"/>
                <a:gd name="T68" fmla="*/ 0 w 3919"/>
                <a:gd name="T69" fmla="*/ 0 h 1115"/>
                <a:gd name="T70" fmla="*/ 0 w 3919"/>
                <a:gd name="T71" fmla="*/ 0 h 1115"/>
                <a:gd name="T72" fmla="*/ 0 w 3919"/>
                <a:gd name="T73" fmla="*/ 0 h 1115"/>
                <a:gd name="T74" fmla="*/ 0 w 3919"/>
                <a:gd name="T75" fmla="*/ 0 h 11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19" h="1115">
                  <a:moveTo>
                    <a:pt x="3814" y="17"/>
                  </a:moveTo>
                  <a:lnTo>
                    <a:pt x="3822" y="84"/>
                  </a:lnTo>
                  <a:lnTo>
                    <a:pt x="3829" y="152"/>
                  </a:lnTo>
                  <a:lnTo>
                    <a:pt x="3836" y="219"/>
                  </a:lnTo>
                  <a:lnTo>
                    <a:pt x="3842" y="288"/>
                  </a:lnTo>
                  <a:lnTo>
                    <a:pt x="3847" y="356"/>
                  </a:lnTo>
                  <a:lnTo>
                    <a:pt x="3853" y="426"/>
                  </a:lnTo>
                  <a:lnTo>
                    <a:pt x="3858" y="495"/>
                  </a:lnTo>
                  <a:lnTo>
                    <a:pt x="3863" y="565"/>
                  </a:lnTo>
                  <a:lnTo>
                    <a:pt x="3868" y="634"/>
                  </a:lnTo>
                  <a:lnTo>
                    <a:pt x="3874" y="704"/>
                  </a:lnTo>
                  <a:lnTo>
                    <a:pt x="3880" y="774"/>
                  </a:lnTo>
                  <a:lnTo>
                    <a:pt x="3886" y="842"/>
                  </a:lnTo>
                  <a:lnTo>
                    <a:pt x="3894" y="912"/>
                  </a:lnTo>
                  <a:lnTo>
                    <a:pt x="3901" y="980"/>
                  </a:lnTo>
                  <a:lnTo>
                    <a:pt x="3910" y="1048"/>
                  </a:lnTo>
                  <a:lnTo>
                    <a:pt x="3919" y="1115"/>
                  </a:lnTo>
                  <a:lnTo>
                    <a:pt x="3802" y="1105"/>
                  </a:lnTo>
                  <a:lnTo>
                    <a:pt x="3685" y="1096"/>
                  </a:lnTo>
                  <a:lnTo>
                    <a:pt x="3568" y="1088"/>
                  </a:lnTo>
                  <a:lnTo>
                    <a:pt x="3452" y="1080"/>
                  </a:lnTo>
                  <a:lnTo>
                    <a:pt x="3335" y="1073"/>
                  </a:lnTo>
                  <a:lnTo>
                    <a:pt x="3220" y="1067"/>
                  </a:lnTo>
                  <a:lnTo>
                    <a:pt x="3103" y="1061"/>
                  </a:lnTo>
                  <a:lnTo>
                    <a:pt x="2987" y="1056"/>
                  </a:lnTo>
                  <a:lnTo>
                    <a:pt x="2871" y="1051"/>
                  </a:lnTo>
                  <a:lnTo>
                    <a:pt x="2755" y="1047"/>
                  </a:lnTo>
                  <a:lnTo>
                    <a:pt x="2638" y="1044"/>
                  </a:lnTo>
                  <a:lnTo>
                    <a:pt x="2522" y="1041"/>
                  </a:lnTo>
                  <a:lnTo>
                    <a:pt x="2291" y="1036"/>
                  </a:lnTo>
                  <a:lnTo>
                    <a:pt x="2059" y="1033"/>
                  </a:lnTo>
                  <a:lnTo>
                    <a:pt x="1828" y="1032"/>
                  </a:lnTo>
                  <a:lnTo>
                    <a:pt x="1596" y="1031"/>
                  </a:lnTo>
                  <a:lnTo>
                    <a:pt x="1366" y="1032"/>
                  </a:lnTo>
                  <a:lnTo>
                    <a:pt x="1134" y="1034"/>
                  </a:lnTo>
                  <a:lnTo>
                    <a:pt x="903" y="1037"/>
                  </a:lnTo>
                  <a:lnTo>
                    <a:pt x="673" y="1040"/>
                  </a:lnTo>
                  <a:lnTo>
                    <a:pt x="442" y="1043"/>
                  </a:lnTo>
                  <a:lnTo>
                    <a:pt x="212" y="1047"/>
                  </a:lnTo>
                  <a:lnTo>
                    <a:pt x="0" y="1023"/>
                  </a:lnTo>
                  <a:lnTo>
                    <a:pt x="28" y="42"/>
                  </a:lnTo>
                  <a:lnTo>
                    <a:pt x="123" y="34"/>
                  </a:lnTo>
                  <a:lnTo>
                    <a:pt x="220" y="28"/>
                  </a:lnTo>
                  <a:lnTo>
                    <a:pt x="317" y="22"/>
                  </a:lnTo>
                  <a:lnTo>
                    <a:pt x="414" y="18"/>
                  </a:lnTo>
                  <a:lnTo>
                    <a:pt x="511" y="15"/>
                  </a:lnTo>
                  <a:lnTo>
                    <a:pt x="609" y="12"/>
                  </a:lnTo>
                  <a:lnTo>
                    <a:pt x="707" y="10"/>
                  </a:lnTo>
                  <a:lnTo>
                    <a:pt x="805" y="9"/>
                  </a:lnTo>
                  <a:lnTo>
                    <a:pt x="903" y="8"/>
                  </a:lnTo>
                  <a:lnTo>
                    <a:pt x="1003" y="7"/>
                  </a:lnTo>
                  <a:lnTo>
                    <a:pt x="1103" y="7"/>
                  </a:lnTo>
                  <a:lnTo>
                    <a:pt x="1202" y="6"/>
                  </a:lnTo>
                  <a:lnTo>
                    <a:pt x="1303" y="5"/>
                  </a:lnTo>
                  <a:lnTo>
                    <a:pt x="1404" y="4"/>
                  </a:lnTo>
                  <a:lnTo>
                    <a:pt x="1507" y="3"/>
                  </a:lnTo>
                  <a:lnTo>
                    <a:pt x="1609" y="1"/>
                  </a:lnTo>
                  <a:lnTo>
                    <a:pt x="1739" y="0"/>
                  </a:lnTo>
                  <a:lnTo>
                    <a:pt x="1871" y="1"/>
                  </a:lnTo>
                  <a:lnTo>
                    <a:pt x="2004" y="3"/>
                  </a:lnTo>
                  <a:lnTo>
                    <a:pt x="2138" y="7"/>
                  </a:lnTo>
                  <a:lnTo>
                    <a:pt x="2273" y="11"/>
                  </a:lnTo>
                  <a:lnTo>
                    <a:pt x="2409" y="17"/>
                  </a:lnTo>
                  <a:lnTo>
                    <a:pt x="2546" y="22"/>
                  </a:lnTo>
                  <a:lnTo>
                    <a:pt x="2685" y="28"/>
                  </a:lnTo>
                  <a:lnTo>
                    <a:pt x="2824" y="32"/>
                  </a:lnTo>
                  <a:lnTo>
                    <a:pt x="2964" y="36"/>
                  </a:lnTo>
                  <a:lnTo>
                    <a:pt x="3104" y="38"/>
                  </a:lnTo>
                  <a:lnTo>
                    <a:pt x="3245" y="39"/>
                  </a:lnTo>
                  <a:lnTo>
                    <a:pt x="3315" y="39"/>
                  </a:lnTo>
                  <a:lnTo>
                    <a:pt x="3387" y="38"/>
                  </a:lnTo>
                  <a:lnTo>
                    <a:pt x="3457" y="36"/>
                  </a:lnTo>
                  <a:lnTo>
                    <a:pt x="3529" y="34"/>
                  </a:lnTo>
                  <a:lnTo>
                    <a:pt x="3599" y="31"/>
                  </a:lnTo>
                  <a:lnTo>
                    <a:pt x="3671" y="26"/>
                  </a:lnTo>
                  <a:lnTo>
                    <a:pt x="3742" y="22"/>
                  </a:lnTo>
                  <a:lnTo>
                    <a:pt x="3814" y="17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80" name="Freeform 141"/>
            <p:cNvSpPr>
              <a:spLocks/>
            </p:cNvSpPr>
            <p:nvPr/>
          </p:nvSpPr>
          <p:spPr bwMode="auto">
            <a:xfrm>
              <a:off x="3810" y="3206"/>
              <a:ext cx="218" cy="80"/>
            </a:xfrm>
            <a:custGeom>
              <a:avLst/>
              <a:gdLst>
                <a:gd name="T0" fmla="*/ 0 w 1171"/>
                <a:gd name="T1" fmla="*/ 0 h 430"/>
                <a:gd name="T2" fmla="*/ 0 w 1171"/>
                <a:gd name="T3" fmla="*/ 0 h 430"/>
                <a:gd name="T4" fmla="*/ 0 w 1171"/>
                <a:gd name="T5" fmla="*/ 0 h 430"/>
                <a:gd name="T6" fmla="*/ 0 w 1171"/>
                <a:gd name="T7" fmla="*/ 0 h 430"/>
                <a:gd name="T8" fmla="*/ 0 w 1171"/>
                <a:gd name="T9" fmla="*/ 0 h 430"/>
                <a:gd name="T10" fmla="*/ 0 w 1171"/>
                <a:gd name="T11" fmla="*/ 0 h 430"/>
                <a:gd name="T12" fmla="*/ 0 w 1171"/>
                <a:gd name="T13" fmla="*/ 0 h 430"/>
                <a:gd name="T14" fmla="*/ 0 w 1171"/>
                <a:gd name="T15" fmla="*/ 0 h 430"/>
                <a:gd name="T16" fmla="*/ 0 w 1171"/>
                <a:gd name="T17" fmla="*/ 0 h 430"/>
                <a:gd name="T18" fmla="*/ 0 w 1171"/>
                <a:gd name="T19" fmla="*/ 0 h 430"/>
                <a:gd name="T20" fmla="*/ 0 w 1171"/>
                <a:gd name="T21" fmla="*/ 0 h 430"/>
                <a:gd name="T22" fmla="*/ 0 w 1171"/>
                <a:gd name="T23" fmla="*/ 0 h 430"/>
                <a:gd name="T24" fmla="*/ 0 w 1171"/>
                <a:gd name="T25" fmla="*/ 0 h 430"/>
                <a:gd name="T26" fmla="*/ 0 w 1171"/>
                <a:gd name="T27" fmla="*/ 0 h 430"/>
                <a:gd name="T28" fmla="*/ 0 w 1171"/>
                <a:gd name="T29" fmla="*/ 0 h 430"/>
                <a:gd name="T30" fmla="*/ 0 w 1171"/>
                <a:gd name="T31" fmla="*/ 0 h 430"/>
                <a:gd name="T32" fmla="*/ 0 w 1171"/>
                <a:gd name="T33" fmla="*/ 0 h 430"/>
                <a:gd name="T34" fmla="*/ 0 w 1171"/>
                <a:gd name="T35" fmla="*/ 0 h 430"/>
                <a:gd name="T36" fmla="*/ 0 w 1171"/>
                <a:gd name="T37" fmla="*/ 0 h 430"/>
                <a:gd name="T38" fmla="*/ 0 w 1171"/>
                <a:gd name="T39" fmla="*/ 0 h 430"/>
                <a:gd name="T40" fmla="*/ 0 w 1171"/>
                <a:gd name="T41" fmla="*/ 0 h 430"/>
                <a:gd name="T42" fmla="*/ 0 w 1171"/>
                <a:gd name="T43" fmla="*/ 0 h 430"/>
                <a:gd name="T44" fmla="*/ 0 w 1171"/>
                <a:gd name="T45" fmla="*/ 0 h 430"/>
                <a:gd name="T46" fmla="*/ 0 w 1171"/>
                <a:gd name="T47" fmla="*/ 0 h 430"/>
                <a:gd name="T48" fmla="*/ 0 w 1171"/>
                <a:gd name="T49" fmla="*/ 0 h 430"/>
                <a:gd name="T50" fmla="*/ 0 w 1171"/>
                <a:gd name="T51" fmla="*/ 0 h 430"/>
                <a:gd name="T52" fmla="*/ 0 w 1171"/>
                <a:gd name="T53" fmla="*/ 0 h 430"/>
                <a:gd name="T54" fmla="*/ 0 w 1171"/>
                <a:gd name="T55" fmla="*/ 0 h 430"/>
                <a:gd name="T56" fmla="*/ 0 w 1171"/>
                <a:gd name="T57" fmla="*/ 0 h 430"/>
                <a:gd name="T58" fmla="*/ 0 w 1171"/>
                <a:gd name="T59" fmla="*/ 0 h 430"/>
                <a:gd name="T60" fmla="*/ 0 w 1171"/>
                <a:gd name="T61" fmla="*/ 0 h 430"/>
                <a:gd name="T62" fmla="*/ 0 w 1171"/>
                <a:gd name="T63" fmla="*/ 0 h 430"/>
                <a:gd name="T64" fmla="*/ 0 w 1171"/>
                <a:gd name="T65" fmla="*/ 0 h 43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1" h="430">
                  <a:moveTo>
                    <a:pt x="1140" y="0"/>
                  </a:moveTo>
                  <a:lnTo>
                    <a:pt x="1148" y="22"/>
                  </a:lnTo>
                  <a:lnTo>
                    <a:pt x="1155" y="45"/>
                  </a:lnTo>
                  <a:lnTo>
                    <a:pt x="1160" y="70"/>
                  </a:lnTo>
                  <a:lnTo>
                    <a:pt x="1165" y="96"/>
                  </a:lnTo>
                  <a:lnTo>
                    <a:pt x="1168" y="122"/>
                  </a:lnTo>
                  <a:lnTo>
                    <a:pt x="1170" y="150"/>
                  </a:lnTo>
                  <a:lnTo>
                    <a:pt x="1171" y="178"/>
                  </a:lnTo>
                  <a:lnTo>
                    <a:pt x="1171" y="206"/>
                  </a:lnTo>
                  <a:lnTo>
                    <a:pt x="1170" y="233"/>
                  </a:lnTo>
                  <a:lnTo>
                    <a:pt x="1167" y="260"/>
                  </a:lnTo>
                  <a:lnTo>
                    <a:pt x="1163" y="287"/>
                  </a:lnTo>
                  <a:lnTo>
                    <a:pt x="1158" y="314"/>
                  </a:lnTo>
                  <a:lnTo>
                    <a:pt x="1152" y="338"/>
                  </a:lnTo>
                  <a:lnTo>
                    <a:pt x="1144" y="362"/>
                  </a:lnTo>
                  <a:lnTo>
                    <a:pt x="1135" y="384"/>
                  </a:lnTo>
                  <a:lnTo>
                    <a:pt x="1124" y="404"/>
                  </a:lnTo>
                  <a:lnTo>
                    <a:pt x="1052" y="404"/>
                  </a:lnTo>
                  <a:lnTo>
                    <a:pt x="982" y="405"/>
                  </a:lnTo>
                  <a:lnTo>
                    <a:pt x="912" y="407"/>
                  </a:lnTo>
                  <a:lnTo>
                    <a:pt x="845" y="410"/>
                  </a:lnTo>
                  <a:lnTo>
                    <a:pt x="777" y="413"/>
                  </a:lnTo>
                  <a:lnTo>
                    <a:pt x="711" y="417"/>
                  </a:lnTo>
                  <a:lnTo>
                    <a:pt x="644" y="421"/>
                  </a:lnTo>
                  <a:lnTo>
                    <a:pt x="579" y="424"/>
                  </a:lnTo>
                  <a:lnTo>
                    <a:pt x="513" y="427"/>
                  </a:lnTo>
                  <a:lnTo>
                    <a:pt x="448" y="429"/>
                  </a:lnTo>
                  <a:lnTo>
                    <a:pt x="381" y="430"/>
                  </a:lnTo>
                  <a:lnTo>
                    <a:pt x="315" y="430"/>
                  </a:lnTo>
                  <a:lnTo>
                    <a:pt x="247" y="428"/>
                  </a:lnTo>
                  <a:lnTo>
                    <a:pt x="180" y="425"/>
                  </a:lnTo>
                  <a:lnTo>
                    <a:pt x="110" y="420"/>
                  </a:lnTo>
                  <a:lnTo>
                    <a:pt x="40" y="412"/>
                  </a:lnTo>
                  <a:lnTo>
                    <a:pt x="33" y="406"/>
                  </a:lnTo>
                  <a:lnTo>
                    <a:pt x="27" y="398"/>
                  </a:lnTo>
                  <a:lnTo>
                    <a:pt x="21" y="389"/>
                  </a:lnTo>
                  <a:lnTo>
                    <a:pt x="16" y="379"/>
                  </a:lnTo>
                  <a:lnTo>
                    <a:pt x="12" y="367"/>
                  </a:lnTo>
                  <a:lnTo>
                    <a:pt x="9" y="355"/>
                  </a:lnTo>
                  <a:lnTo>
                    <a:pt x="6" y="342"/>
                  </a:lnTo>
                  <a:lnTo>
                    <a:pt x="4" y="327"/>
                  </a:lnTo>
                  <a:lnTo>
                    <a:pt x="1" y="297"/>
                  </a:lnTo>
                  <a:lnTo>
                    <a:pt x="0" y="264"/>
                  </a:lnTo>
                  <a:lnTo>
                    <a:pt x="0" y="231"/>
                  </a:lnTo>
                  <a:lnTo>
                    <a:pt x="2" y="198"/>
                  </a:lnTo>
                  <a:lnTo>
                    <a:pt x="5" y="165"/>
                  </a:lnTo>
                  <a:lnTo>
                    <a:pt x="8" y="134"/>
                  </a:lnTo>
                  <a:lnTo>
                    <a:pt x="12" y="105"/>
                  </a:lnTo>
                  <a:lnTo>
                    <a:pt x="15" y="80"/>
                  </a:lnTo>
                  <a:lnTo>
                    <a:pt x="21" y="42"/>
                  </a:lnTo>
                  <a:lnTo>
                    <a:pt x="24" y="28"/>
                  </a:lnTo>
                  <a:lnTo>
                    <a:pt x="92" y="29"/>
                  </a:lnTo>
                  <a:lnTo>
                    <a:pt x="162" y="29"/>
                  </a:lnTo>
                  <a:lnTo>
                    <a:pt x="231" y="28"/>
                  </a:lnTo>
                  <a:lnTo>
                    <a:pt x="300" y="27"/>
                  </a:lnTo>
                  <a:lnTo>
                    <a:pt x="369" y="26"/>
                  </a:lnTo>
                  <a:lnTo>
                    <a:pt x="439" y="23"/>
                  </a:lnTo>
                  <a:lnTo>
                    <a:pt x="508" y="21"/>
                  </a:lnTo>
                  <a:lnTo>
                    <a:pt x="578" y="18"/>
                  </a:lnTo>
                  <a:lnTo>
                    <a:pt x="647" y="15"/>
                  </a:lnTo>
                  <a:lnTo>
                    <a:pt x="717" y="13"/>
                  </a:lnTo>
                  <a:lnTo>
                    <a:pt x="787" y="10"/>
                  </a:lnTo>
                  <a:lnTo>
                    <a:pt x="857" y="7"/>
                  </a:lnTo>
                  <a:lnTo>
                    <a:pt x="927" y="5"/>
                  </a:lnTo>
                  <a:lnTo>
                    <a:pt x="998" y="3"/>
                  </a:lnTo>
                  <a:lnTo>
                    <a:pt x="1069" y="1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81" name="Freeform 142"/>
            <p:cNvSpPr>
              <a:spLocks/>
            </p:cNvSpPr>
            <p:nvPr/>
          </p:nvSpPr>
          <p:spPr bwMode="auto">
            <a:xfrm>
              <a:off x="3853" y="3222"/>
              <a:ext cx="12" cy="34"/>
            </a:xfrm>
            <a:custGeom>
              <a:avLst/>
              <a:gdLst>
                <a:gd name="T0" fmla="*/ 0 w 64"/>
                <a:gd name="T1" fmla="*/ 0 h 183"/>
                <a:gd name="T2" fmla="*/ 0 w 64"/>
                <a:gd name="T3" fmla="*/ 0 h 183"/>
                <a:gd name="T4" fmla="*/ 0 w 64"/>
                <a:gd name="T5" fmla="*/ 0 h 183"/>
                <a:gd name="T6" fmla="*/ 0 w 64"/>
                <a:gd name="T7" fmla="*/ 0 h 183"/>
                <a:gd name="T8" fmla="*/ 0 w 64"/>
                <a:gd name="T9" fmla="*/ 0 h 183"/>
                <a:gd name="T10" fmla="*/ 0 w 64"/>
                <a:gd name="T11" fmla="*/ 0 h 183"/>
                <a:gd name="T12" fmla="*/ 0 w 64"/>
                <a:gd name="T13" fmla="*/ 0 h 183"/>
                <a:gd name="T14" fmla="*/ 0 w 64"/>
                <a:gd name="T15" fmla="*/ 0 h 183"/>
                <a:gd name="T16" fmla="*/ 0 w 64"/>
                <a:gd name="T17" fmla="*/ 0 h 183"/>
                <a:gd name="T18" fmla="*/ 0 w 64"/>
                <a:gd name="T19" fmla="*/ 0 h 183"/>
                <a:gd name="T20" fmla="*/ 0 w 64"/>
                <a:gd name="T21" fmla="*/ 0 h 183"/>
                <a:gd name="T22" fmla="*/ 0 w 64"/>
                <a:gd name="T23" fmla="*/ 0 h 183"/>
                <a:gd name="T24" fmla="*/ 0 w 64"/>
                <a:gd name="T25" fmla="*/ 0 h 183"/>
                <a:gd name="T26" fmla="*/ 0 w 64"/>
                <a:gd name="T27" fmla="*/ 0 h 183"/>
                <a:gd name="T28" fmla="*/ 0 w 64"/>
                <a:gd name="T29" fmla="*/ 0 h 183"/>
                <a:gd name="T30" fmla="*/ 0 w 64"/>
                <a:gd name="T31" fmla="*/ 0 h 183"/>
                <a:gd name="T32" fmla="*/ 0 w 64"/>
                <a:gd name="T33" fmla="*/ 0 h 183"/>
                <a:gd name="T34" fmla="*/ 0 w 64"/>
                <a:gd name="T35" fmla="*/ 0 h 183"/>
                <a:gd name="T36" fmla="*/ 0 w 64"/>
                <a:gd name="T37" fmla="*/ 0 h 183"/>
                <a:gd name="T38" fmla="*/ 0 w 64"/>
                <a:gd name="T39" fmla="*/ 0 h 183"/>
                <a:gd name="T40" fmla="*/ 0 w 64"/>
                <a:gd name="T41" fmla="*/ 0 h 183"/>
                <a:gd name="T42" fmla="*/ 0 w 64"/>
                <a:gd name="T43" fmla="*/ 0 h 183"/>
                <a:gd name="T44" fmla="*/ 0 w 64"/>
                <a:gd name="T45" fmla="*/ 0 h 1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4" h="183">
                  <a:moveTo>
                    <a:pt x="64" y="180"/>
                  </a:moveTo>
                  <a:lnTo>
                    <a:pt x="57" y="182"/>
                  </a:lnTo>
                  <a:lnTo>
                    <a:pt x="50" y="183"/>
                  </a:lnTo>
                  <a:lnTo>
                    <a:pt x="44" y="182"/>
                  </a:lnTo>
                  <a:lnTo>
                    <a:pt x="37" y="181"/>
                  </a:lnTo>
                  <a:lnTo>
                    <a:pt x="32" y="179"/>
                  </a:lnTo>
                  <a:lnTo>
                    <a:pt x="28" y="176"/>
                  </a:lnTo>
                  <a:lnTo>
                    <a:pt x="24" y="173"/>
                  </a:lnTo>
                  <a:lnTo>
                    <a:pt x="21" y="168"/>
                  </a:lnTo>
                  <a:lnTo>
                    <a:pt x="18" y="164"/>
                  </a:lnTo>
                  <a:lnTo>
                    <a:pt x="15" y="158"/>
                  </a:lnTo>
                  <a:lnTo>
                    <a:pt x="13" y="152"/>
                  </a:lnTo>
                  <a:lnTo>
                    <a:pt x="12" y="146"/>
                  </a:lnTo>
                  <a:lnTo>
                    <a:pt x="9" y="131"/>
                  </a:lnTo>
                  <a:lnTo>
                    <a:pt x="7" y="116"/>
                  </a:lnTo>
                  <a:lnTo>
                    <a:pt x="6" y="83"/>
                  </a:lnTo>
                  <a:lnTo>
                    <a:pt x="6" y="50"/>
                  </a:lnTo>
                  <a:lnTo>
                    <a:pt x="6" y="35"/>
                  </a:lnTo>
                  <a:lnTo>
                    <a:pt x="5" y="22"/>
                  </a:lnTo>
                  <a:lnTo>
                    <a:pt x="3" y="1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64" y="18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82" name="Freeform 143"/>
            <p:cNvSpPr>
              <a:spLocks/>
            </p:cNvSpPr>
            <p:nvPr/>
          </p:nvSpPr>
          <p:spPr bwMode="auto">
            <a:xfrm>
              <a:off x="3878" y="3223"/>
              <a:ext cx="12" cy="34"/>
            </a:xfrm>
            <a:custGeom>
              <a:avLst/>
              <a:gdLst>
                <a:gd name="T0" fmla="*/ 0 w 62"/>
                <a:gd name="T1" fmla="*/ 0 h 180"/>
                <a:gd name="T2" fmla="*/ 0 w 62"/>
                <a:gd name="T3" fmla="*/ 0 h 180"/>
                <a:gd name="T4" fmla="*/ 0 w 62"/>
                <a:gd name="T5" fmla="*/ 0 h 180"/>
                <a:gd name="T6" fmla="*/ 0 w 62"/>
                <a:gd name="T7" fmla="*/ 0 h 180"/>
                <a:gd name="T8" fmla="*/ 0 w 62"/>
                <a:gd name="T9" fmla="*/ 0 h 180"/>
                <a:gd name="T10" fmla="*/ 0 w 62"/>
                <a:gd name="T11" fmla="*/ 0 h 180"/>
                <a:gd name="T12" fmla="*/ 0 w 62"/>
                <a:gd name="T13" fmla="*/ 0 h 180"/>
                <a:gd name="T14" fmla="*/ 0 w 62"/>
                <a:gd name="T15" fmla="*/ 0 h 180"/>
                <a:gd name="T16" fmla="*/ 0 w 62"/>
                <a:gd name="T17" fmla="*/ 0 h 180"/>
                <a:gd name="T18" fmla="*/ 0 w 62"/>
                <a:gd name="T19" fmla="*/ 0 h 180"/>
                <a:gd name="T20" fmla="*/ 0 w 62"/>
                <a:gd name="T21" fmla="*/ 0 h 180"/>
                <a:gd name="T22" fmla="*/ 0 w 62"/>
                <a:gd name="T23" fmla="*/ 0 h 1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2" h="180">
                  <a:moveTo>
                    <a:pt x="44" y="0"/>
                  </a:moveTo>
                  <a:lnTo>
                    <a:pt x="48" y="17"/>
                  </a:lnTo>
                  <a:lnTo>
                    <a:pt x="51" y="38"/>
                  </a:lnTo>
                  <a:lnTo>
                    <a:pt x="55" y="62"/>
                  </a:lnTo>
                  <a:lnTo>
                    <a:pt x="58" y="88"/>
                  </a:lnTo>
                  <a:lnTo>
                    <a:pt x="61" y="113"/>
                  </a:lnTo>
                  <a:lnTo>
                    <a:pt x="62" y="138"/>
                  </a:lnTo>
                  <a:lnTo>
                    <a:pt x="62" y="160"/>
                  </a:lnTo>
                  <a:lnTo>
                    <a:pt x="60" y="180"/>
                  </a:lnTo>
                  <a:lnTo>
                    <a:pt x="12" y="18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83" name="Freeform 144"/>
            <p:cNvSpPr>
              <a:spLocks/>
            </p:cNvSpPr>
            <p:nvPr/>
          </p:nvSpPr>
          <p:spPr bwMode="auto">
            <a:xfrm>
              <a:off x="3904" y="3223"/>
              <a:ext cx="109" cy="40"/>
            </a:xfrm>
            <a:custGeom>
              <a:avLst/>
              <a:gdLst>
                <a:gd name="T0" fmla="*/ 0 w 589"/>
                <a:gd name="T1" fmla="*/ 0 h 215"/>
                <a:gd name="T2" fmla="*/ 0 w 589"/>
                <a:gd name="T3" fmla="*/ 0 h 215"/>
                <a:gd name="T4" fmla="*/ 0 w 589"/>
                <a:gd name="T5" fmla="*/ 0 h 215"/>
                <a:gd name="T6" fmla="*/ 0 w 589"/>
                <a:gd name="T7" fmla="*/ 0 h 215"/>
                <a:gd name="T8" fmla="*/ 0 w 589"/>
                <a:gd name="T9" fmla="*/ 0 h 215"/>
                <a:gd name="T10" fmla="*/ 0 w 589"/>
                <a:gd name="T11" fmla="*/ 0 h 215"/>
                <a:gd name="T12" fmla="*/ 0 w 589"/>
                <a:gd name="T13" fmla="*/ 0 h 215"/>
                <a:gd name="T14" fmla="*/ 0 w 589"/>
                <a:gd name="T15" fmla="*/ 0 h 215"/>
                <a:gd name="T16" fmla="*/ 0 w 589"/>
                <a:gd name="T17" fmla="*/ 0 h 215"/>
                <a:gd name="T18" fmla="*/ 0 w 589"/>
                <a:gd name="T19" fmla="*/ 0 h 215"/>
                <a:gd name="T20" fmla="*/ 0 w 589"/>
                <a:gd name="T21" fmla="*/ 0 h 215"/>
                <a:gd name="T22" fmla="*/ 0 w 589"/>
                <a:gd name="T23" fmla="*/ 0 h 215"/>
                <a:gd name="T24" fmla="*/ 0 w 589"/>
                <a:gd name="T25" fmla="*/ 0 h 215"/>
                <a:gd name="T26" fmla="*/ 0 w 589"/>
                <a:gd name="T27" fmla="*/ 0 h 215"/>
                <a:gd name="T28" fmla="*/ 0 w 589"/>
                <a:gd name="T29" fmla="*/ 0 h 215"/>
                <a:gd name="T30" fmla="*/ 0 w 589"/>
                <a:gd name="T31" fmla="*/ 0 h 215"/>
                <a:gd name="T32" fmla="*/ 0 w 589"/>
                <a:gd name="T33" fmla="*/ 0 h 215"/>
                <a:gd name="T34" fmla="*/ 0 w 589"/>
                <a:gd name="T35" fmla="*/ 0 h 215"/>
                <a:gd name="T36" fmla="*/ 0 w 589"/>
                <a:gd name="T37" fmla="*/ 0 h 215"/>
                <a:gd name="T38" fmla="*/ 0 w 589"/>
                <a:gd name="T39" fmla="*/ 0 h 215"/>
                <a:gd name="T40" fmla="*/ 0 w 589"/>
                <a:gd name="T41" fmla="*/ 0 h 215"/>
                <a:gd name="T42" fmla="*/ 0 w 589"/>
                <a:gd name="T43" fmla="*/ 0 h 215"/>
                <a:gd name="T44" fmla="*/ 0 w 589"/>
                <a:gd name="T45" fmla="*/ 0 h 215"/>
                <a:gd name="T46" fmla="*/ 0 w 589"/>
                <a:gd name="T47" fmla="*/ 0 h 215"/>
                <a:gd name="T48" fmla="*/ 0 w 589"/>
                <a:gd name="T49" fmla="*/ 0 h 215"/>
                <a:gd name="T50" fmla="*/ 0 w 589"/>
                <a:gd name="T51" fmla="*/ 0 h 215"/>
                <a:gd name="T52" fmla="*/ 0 w 589"/>
                <a:gd name="T53" fmla="*/ 0 h 215"/>
                <a:gd name="T54" fmla="*/ 0 w 589"/>
                <a:gd name="T55" fmla="*/ 0 h 215"/>
                <a:gd name="T56" fmla="*/ 0 w 589"/>
                <a:gd name="T57" fmla="*/ 0 h 215"/>
                <a:gd name="T58" fmla="*/ 0 w 589"/>
                <a:gd name="T59" fmla="*/ 0 h 215"/>
                <a:gd name="T60" fmla="*/ 0 w 589"/>
                <a:gd name="T61" fmla="*/ 0 h 215"/>
                <a:gd name="T62" fmla="*/ 0 w 589"/>
                <a:gd name="T63" fmla="*/ 0 h 215"/>
                <a:gd name="T64" fmla="*/ 0 w 589"/>
                <a:gd name="T65" fmla="*/ 0 h 215"/>
                <a:gd name="T66" fmla="*/ 0 w 589"/>
                <a:gd name="T67" fmla="*/ 0 h 215"/>
                <a:gd name="T68" fmla="*/ 0 w 589"/>
                <a:gd name="T69" fmla="*/ 0 h 215"/>
                <a:gd name="T70" fmla="*/ 0 w 589"/>
                <a:gd name="T71" fmla="*/ 0 h 215"/>
                <a:gd name="T72" fmla="*/ 0 w 589"/>
                <a:gd name="T73" fmla="*/ 0 h 215"/>
                <a:gd name="T74" fmla="*/ 0 w 589"/>
                <a:gd name="T75" fmla="*/ 0 h 215"/>
                <a:gd name="T76" fmla="*/ 0 w 589"/>
                <a:gd name="T77" fmla="*/ 0 h 215"/>
                <a:gd name="T78" fmla="*/ 0 w 589"/>
                <a:gd name="T79" fmla="*/ 0 h 215"/>
                <a:gd name="T80" fmla="*/ 0 w 589"/>
                <a:gd name="T81" fmla="*/ 0 h 215"/>
                <a:gd name="T82" fmla="*/ 0 w 589"/>
                <a:gd name="T83" fmla="*/ 0 h 215"/>
                <a:gd name="T84" fmla="*/ 0 w 589"/>
                <a:gd name="T85" fmla="*/ 0 h 215"/>
                <a:gd name="T86" fmla="*/ 0 w 589"/>
                <a:gd name="T87" fmla="*/ 0 h 215"/>
                <a:gd name="T88" fmla="*/ 0 w 589"/>
                <a:gd name="T89" fmla="*/ 0 h 215"/>
                <a:gd name="T90" fmla="*/ 0 w 589"/>
                <a:gd name="T91" fmla="*/ 0 h 215"/>
                <a:gd name="T92" fmla="*/ 0 w 589"/>
                <a:gd name="T93" fmla="*/ 0 h 215"/>
                <a:gd name="T94" fmla="*/ 0 w 589"/>
                <a:gd name="T95" fmla="*/ 0 h 215"/>
                <a:gd name="T96" fmla="*/ 0 w 589"/>
                <a:gd name="T97" fmla="*/ 0 h 2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9" h="215">
                  <a:moveTo>
                    <a:pt x="42" y="8"/>
                  </a:moveTo>
                  <a:lnTo>
                    <a:pt x="45" y="14"/>
                  </a:lnTo>
                  <a:lnTo>
                    <a:pt x="47" y="21"/>
                  </a:lnTo>
                  <a:lnTo>
                    <a:pt x="48" y="28"/>
                  </a:lnTo>
                  <a:lnTo>
                    <a:pt x="49" y="35"/>
                  </a:lnTo>
                  <a:lnTo>
                    <a:pt x="48" y="49"/>
                  </a:lnTo>
                  <a:lnTo>
                    <a:pt x="47" y="62"/>
                  </a:lnTo>
                  <a:lnTo>
                    <a:pt x="47" y="68"/>
                  </a:lnTo>
                  <a:lnTo>
                    <a:pt x="48" y="75"/>
                  </a:lnTo>
                  <a:lnTo>
                    <a:pt x="49" y="80"/>
                  </a:lnTo>
                  <a:lnTo>
                    <a:pt x="52" y="84"/>
                  </a:lnTo>
                  <a:lnTo>
                    <a:pt x="56" y="88"/>
                  </a:lnTo>
                  <a:lnTo>
                    <a:pt x="61" y="90"/>
                  </a:lnTo>
                  <a:lnTo>
                    <a:pt x="69" y="92"/>
                  </a:lnTo>
                  <a:lnTo>
                    <a:pt x="78" y="93"/>
                  </a:lnTo>
                  <a:lnTo>
                    <a:pt x="84" y="94"/>
                  </a:lnTo>
                  <a:lnTo>
                    <a:pt x="89" y="94"/>
                  </a:lnTo>
                  <a:lnTo>
                    <a:pt x="94" y="93"/>
                  </a:lnTo>
                  <a:lnTo>
                    <a:pt x="98" y="91"/>
                  </a:lnTo>
                  <a:lnTo>
                    <a:pt x="102" y="89"/>
                  </a:lnTo>
                  <a:lnTo>
                    <a:pt x="105" y="86"/>
                  </a:lnTo>
                  <a:lnTo>
                    <a:pt x="108" y="83"/>
                  </a:lnTo>
                  <a:lnTo>
                    <a:pt x="111" y="79"/>
                  </a:lnTo>
                  <a:lnTo>
                    <a:pt x="119" y="61"/>
                  </a:lnTo>
                  <a:lnTo>
                    <a:pt x="126" y="44"/>
                  </a:lnTo>
                  <a:lnTo>
                    <a:pt x="126" y="8"/>
                  </a:lnTo>
                  <a:lnTo>
                    <a:pt x="127" y="20"/>
                  </a:lnTo>
                  <a:lnTo>
                    <a:pt x="130" y="31"/>
                  </a:lnTo>
                  <a:lnTo>
                    <a:pt x="132" y="37"/>
                  </a:lnTo>
                  <a:lnTo>
                    <a:pt x="134" y="42"/>
                  </a:lnTo>
                  <a:lnTo>
                    <a:pt x="138" y="46"/>
                  </a:lnTo>
                  <a:lnTo>
                    <a:pt x="141" y="50"/>
                  </a:lnTo>
                  <a:lnTo>
                    <a:pt x="145" y="54"/>
                  </a:lnTo>
                  <a:lnTo>
                    <a:pt x="150" y="57"/>
                  </a:lnTo>
                  <a:lnTo>
                    <a:pt x="155" y="60"/>
                  </a:lnTo>
                  <a:lnTo>
                    <a:pt x="161" y="61"/>
                  </a:lnTo>
                  <a:lnTo>
                    <a:pt x="167" y="62"/>
                  </a:lnTo>
                  <a:lnTo>
                    <a:pt x="175" y="62"/>
                  </a:lnTo>
                  <a:lnTo>
                    <a:pt x="182" y="62"/>
                  </a:lnTo>
                  <a:lnTo>
                    <a:pt x="190" y="60"/>
                  </a:lnTo>
                  <a:lnTo>
                    <a:pt x="195" y="55"/>
                  </a:lnTo>
                  <a:lnTo>
                    <a:pt x="199" y="50"/>
                  </a:lnTo>
                  <a:lnTo>
                    <a:pt x="201" y="45"/>
                  </a:lnTo>
                  <a:lnTo>
                    <a:pt x="202" y="39"/>
                  </a:lnTo>
                  <a:lnTo>
                    <a:pt x="203" y="28"/>
                  </a:lnTo>
                  <a:lnTo>
                    <a:pt x="202" y="16"/>
                  </a:lnTo>
                  <a:lnTo>
                    <a:pt x="198" y="8"/>
                  </a:lnTo>
                  <a:lnTo>
                    <a:pt x="570" y="8"/>
                  </a:lnTo>
                  <a:lnTo>
                    <a:pt x="574" y="12"/>
                  </a:lnTo>
                  <a:lnTo>
                    <a:pt x="577" y="16"/>
                  </a:lnTo>
                  <a:lnTo>
                    <a:pt x="580" y="21"/>
                  </a:lnTo>
                  <a:lnTo>
                    <a:pt x="582" y="26"/>
                  </a:lnTo>
                  <a:lnTo>
                    <a:pt x="586" y="37"/>
                  </a:lnTo>
                  <a:lnTo>
                    <a:pt x="588" y="49"/>
                  </a:lnTo>
                  <a:lnTo>
                    <a:pt x="589" y="61"/>
                  </a:lnTo>
                  <a:lnTo>
                    <a:pt x="589" y="76"/>
                  </a:lnTo>
                  <a:lnTo>
                    <a:pt x="588" y="90"/>
                  </a:lnTo>
                  <a:lnTo>
                    <a:pt x="587" y="104"/>
                  </a:lnTo>
                  <a:lnTo>
                    <a:pt x="584" y="133"/>
                  </a:lnTo>
                  <a:lnTo>
                    <a:pt x="581" y="161"/>
                  </a:lnTo>
                  <a:lnTo>
                    <a:pt x="581" y="174"/>
                  </a:lnTo>
                  <a:lnTo>
                    <a:pt x="580" y="186"/>
                  </a:lnTo>
                  <a:lnTo>
                    <a:pt x="581" y="199"/>
                  </a:lnTo>
                  <a:lnTo>
                    <a:pt x="583" y="209"/>
                  </a:lnTo>
                  <a:lnTo>
                    <a:pt x="546" y="212"/>
                  </a:lnTo>
                  <a:lnTo>
                    <a:pt x="511" y="214"/>
                  </a:lnTo>
                  <a:lnTo>
                    <a:pt x="475" y="215"/>
                  </a:lnTo>
                  <a:lnTo>
                    <a:pt x="440" y="215"/>
                  </a:lnTo>
                  <a:lnTo>
                    <a:pt x="404" y="215"/>
                  </a:lnTo>
                  <a:lnTo>
                    <a:pt x="368" y="213"/>
                  </a:lnTo>
                  <a:lnTo>
                    <a:pt x="333" y="212"/>
                  </a:lnTo>
                  <a:lnTo>
                    <a:pt x="297" y="209"/>
                  </a:lnTo>
                  <a:lnTo>
                    <a:pt x="227" y="204"/>
                  </a:lnTo>
                  <a:lnTo>
                    <a:pt x="155" y="198"/>
                  </a:lnTo>
                  <a:lnTo>
                    <a:pt x="83" y="192"/>
                  </a:lnTo>
                  <a:lnTo>
                    <a:pt x="10" y="188"/>
                  </a:lnTo>
                  <a:lnTo>
                    <a:pt x="11" y="178"/>
                  </a:lnTo>
                  <a:lnTo>
                    <a:pt x="12" y="167"/>
                  </a:lnTo>
                  <a:lnTo>
                    <a:pt x="11" y="155"/>
                  </a:lnTo>
                  <a:lnTo>
                    <a:pt x="10" y="142"/>
                  </a:lnTo>
                  <a:lnTo>
                    <a:pt x="6" y="114"/>
                  </a:lnTo>
                  <a:lnTo>
                    <a:pt x="2" y="86"/>
                  </a:lnTo>
                  <a:lnTo>
                    <a:pt x="1" y="71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1" y="33"/>
                  </a:lnTo>
                  <a:lnTo>
                    <a:pt x="4" y="22"/>
                  </a:lnTo>
                  <a:lnTo>
                    <a:pt x="8" y="13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17" y="3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3" y="7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36" y="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84" name="Freeform 145"/>
            <p:cNvSpPr>
              <a:spLocks/>
            </p:cNvSpPr>
            <p:nvPr/>
          </p:nvSpPr>
          <p:spPr bwMode="auto">
            <a:xfrm>
              <a:off x="3306" y="2050"/>
              <a:ext cx="275" cy="33"/>
            </a:xfrm>
            <a:custGeom>
              <a:avLst/>
              <a:gdLst>
                <a:gd name="T0" fmla="*/ 0 w 1487"/>
                <a:gd name="T1" fmla="*/ 0 h 173"/>
                <a:gd name="T2" fmla="*/ 0 w 1487"/>
                <a:gd name="T3" fmla="*/ 0 h 173"/>
                <a:gd name="T4" fmla="*/ 0 w 1487"/>
                <a:gd name="T5" fmla="*/ 0 h 173"/>
                <a:gd name="T6" fmla="*/ 0 w 1487"/>
                <a:gd name="T7" fmla="*/ 0 h 173"/>
                <a:gd name="T8" fmla="*/ 0 w 1487"/>
                <a:gd name="T9" fmla="*/ 0 h 173"/>
                <a:gd name="T10" fmla="*/ 0 w 148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7" h="173">
                  <a:moveTo>
                    <a:pt x="1486" y="0"/>
                  </a:moveTo>
                  <a:lnTo>
                    <a:pt x="1484" y="0"/>
                  </a:lnTo>
                  <a:lnTo>
                    <a:pt x="0" y="40"/>
                  </a:lnTo>
                  <a:lnTo>
                    <a:pt x="4" y="173"/>
                  </a:lnTo>
                  <a:lnTo>
                    <a:pt x="1487" y="135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85" name="Freeform 146"/>
            <p:cNvSpPr>
              <a:spLocks/>
            </p:cNvSpPr>
            <p:nvPr/>
          </p:nvSpPr>
          <p:spPr bwMode="auto">
            <a:xfrm>
              <a:off x="3581" y="2038"/>
              <a:ext cx="127" cy="37"/>
            </a:xfrm>
            <a:custGeom>
              <a:avLst/>
              <a:gdLst>
                <a:gd name="T0" fmla="*/ 0 w 687"/>
                <a:gd name="T1" fmla="*/ 0 h 200"/>
                <a:gd name="T2" fmla="*/ 0 w 687"/>
                <a:gd name="T3" fmla="*/ 0 h 200"/>
                <a:gd name="T4" fmla="*/ 0 w 687"/>
                <a:gd name="T5" fmla="*/ 0 h 200"/>
                <a:gd name="T6" fmla="*/ 0 w 687"/>
                <a:gd name="T7" fmla="*/ 0 h 200"/>
                <a:gd name="T8" fmla="*/ 0 w 687"/>
                <a:gd name="T9" fmla="*/ 0 h 200"/>
                <a:gd name="T10" fmla="*/ 0 w 687"/>
                <a:gd name="T11" fmla="*/ 0 h 200"/>
                <a:gd name="T12" fmla="*/ 0 w 687"/>
                <a:gd name="T13" fmla="*/ 0 h 200"/>
                <a:gd name="T14" fmla="*/ 0 w 687"/>
                <a:gd name="T15" fmla="*/ 0 h 200"/>
                <a:gd name="T16" fmla="*/ 0 w 687"/>
                <a:gd name="T17" fmla="*/ 0 h 200"/>
                <a:gd name="T18" fmla="*/ 0 w 687"/>
                <a:gd name="T19" fmla="*/ 0 h 200"/>
                <a:gd name="T20" fmla="*/ 0 w 687"/>
                <a:gd name="T21" fmla="*/ 0 h 200"/>
                <a:gd name="T22" fmla="*/ 0 w 687"/>
                <a:gd name="T23" fmla="*/ 0 h 200"/>
                <a:gd name="T24" fmla="*/ 0 w 687"/>
                <a:gd name="T25" fmla="*/ 0 h 200"/>
                <a:gd name="T26" fmla="*/ 0 w 687"/>
                <a:gd name="T27" fmla="*/ 0 h 200"/>
                <a:gd name="T28" fmla="*/ 0 w 687"/>
                <a:gd name="T29" fmla="*/ 0 h 200"/>
                <a:gd name="T30" fmla="*/ 0 w 687"/>
                <a:gd name="T31" fmla="*/ 0 h 200"/>
                <a:gd name="T32" fmla="*/ 0 w 687"/>
                <a:gd name="T33" fmla="*/ 0 h 200"/>
                <a:gd name="T34" fmla="*/ 0 w 687"/>
                <a:gd name="T35" fmla="*/ 0 h 200"/>
                <a:gd name="T36" fmla="*/ 0 w 687"/>
                <a:gd name="T37" fmla="*/ 0 h 200"/>
                <a:gd name="T38" fmla="*/ 0 w 687"/>
                <a:gd name="T39" fmla="*/ 0 h 200"/>
                <a:gd name="T40" fmla="*/ 0 w 687"/>
                <a:gd name="T41" fmla="*/ 0 h 200"/>
                <a:gd name="T42" fmla="*/ 0 w 687"/>
                <a:gd name="T43" fmla="*/ 0 h 200"/>
                <a:gd name="T44" fmla="*/ 0 w 687"/>
                <a:gd name="T45" fmla="*/ 0 h 200"/>
                <a:gd name="T46" fmla="*/ 0 w 687"/>
                <a:gd name="T47" fmla="*/ 0 h 200"/>
                <a:gd name="T48" fmla="*/ 0 w 687"/>
                <a:gd name="T49" fmla="*/ 0 h 200"/>
                <a:gd name="T50" fmla="*/ 0 w 687"/>
                <a:gd name="T51" fmla="*/ 0 h 200"/>
                <a:gd name="T52" fmla="*/ 0 w 687"/>
                <a:gd name="T53" fmla="*/ 0 h 200"/>
                <a:gd name="T54" fmla="*/ 0 w 687"/>
                <a:gd name="T55" fmla="*/ 0 h 200"/>
                <a:gd name="T56" fmla="*/ 0 w 687"/>
                <a:gd name="T57" fmla="*/ 0 h 2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7" h="200">
                  <a:moveTo>
                    <a:pt x="666" y="1"/>
                  </a:moveTo>
                  <a:lnTo>
                    <a:pt x="677" y="0"/>
                  </a:lnTo>
                  <a:lnTo>
                    <a:pt x="637" y="1"/>
                  </a:lnTo>
                  <a:lnTo>
                    <a:pt x="596" y="3"/>
                  </a:lnTo>
                  <a:lnTo>
                    <a:pt x="553" y="6"/>
                  </a:lnTo>
                  <a:lnTo>
                    <a:pt x="509" y="11"/>
                  </a:lnTo>
                  <a:lnTo>
                    <a:pt x="420" y="21"/>
                  </a:lnTo>
                  <a:lnTo>
                    <a:pt x="330" y="33"/>
                  </a:lnTo>
                  <a:lnTo>
                    <a:pt x="240" y="45"/>
                  </a:lnTo>
                  <a:lnTo>
                    <a:pt x="153" y="55"/>
                  </a:lnTo>
                  <a:lnTo>
                    <a:pt x="112" y="59"/>
                  </a:lnTo>
                  <a:lnTo>
                    <a:pt x="73" y="62"/>
                  </a:lnTo>
                  <a:lnTo>
                    <a:pt x="36" y="64"/>
                  </a:lnTo>
                  <a:lnTo>
                    <a:pt x="0" y="65"/>
                  </a:lnTo>
                  <a:lnTo>
                    <a:pt x="0" y="200"/>
                  </a:lnTo>
                  <a:lnTo>
                    <a:pt x="41" y="199"/>
                  </a:lnTo>
                  <a:lnTo>
                    <a:pt x="82" y="196"/>
                  </a:lnTo>
                  <a:lnTo>
                    <a:pt x="124" y="193"/>
                  </a:lnTo>
                  <a:lnTo>
                    <a:pt x="169" y="188"/>
                  </a:lnTo>
                  <a:lnTo>
                    <a:pt x="257" y="178"/>
                  </a:lnTo>
                  <a:lnTo>
                    <a:pt x="347" y="166"/>
                  </a:lnTo>
                  <a:lnTo>
                    <a:pt x="437" y="154"/>
                  </a:lnTo>
                  <a:lnTo>
                    <a:pt x="523" y="144"/>
                  </a:lnTo>
                  <a:lnTo>
                    <a:pt x="565" y="140"/>
                  </a:lnTo>
                  <a:lnTo>
                    <a:pt x="604" y="137"/>
                  </a:lnTo>
                  <a:lnTo>
                    <a:pt x="642" y="135"/>
                  </a:lnTo>
                  <a:lnTo>
                    <a:pt x="677" y="134"/>
                  </a:lnTo>
                  <a:lnTo>
                    <a:pt x="687" y="133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86" name="Freeform 147"/>
            <p:cNvSpPr>
              <a:spLocks/>
            </p:cNvSpPr>
            <p:nvPr/>
          </p:nvSpPr>
          <p:spPr bwMode="auto">
            <a:xfrm>
              <a:off x="3704" y="2024"/>
              <a:ext cx="94" cy="39"/>
            </a:xfrm>
            <a:custGeom>
              <a:avLst/>
              <a:gdLst>
                <a:gd name="T0" fmla="*/ 0 w 503"/>
                <a:gd name="T1" fmla="*/ 0 h 211"/>
                <a:gd name="T2" fmla="*/ 0 w 503"/>
                <a:gd name="T3" fmla="*/ 0 h 211"/>
                <a:gd name="T4" fmla="*/ 0 w 503"/>
                <a:gd name="T5" fmla="*/ 0 h 211"/>
                <a:gd name="T6" fmla="*/ 0 w 503"/>
                <a:gd name="T7" fmla="*/ 0 h 211"/>
                <a:gd name="T8" fmla="*/ 0 w 50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3" h="211">
                  <a:moveTo>
                    <a:pt x="482" y="0"/>
                  </a:moveTo>
                  <a:lnTo>
                    <a:pt x="0" y="79"/>
                  </a:lnTo>
                  <a:lnTo>
                    <a:pt x="21" y="211"/>
                  </a:lnTo>
                  <a:lnTo>
                    <a:pt x="503" y="13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87" name="Rectangle 148"/>
            <p:cNvSpPr>
              <a:spLocks noChangeArrowheads="1"/>
            </p:cNvSpPr>
            <p:nvPr/>
          </p:nvSpPr>
          <p:spPr bwMode="auto">
            <a:xfrm>
              <a:off x="3777" y="2051"/>
              <a:ext cx="19" cy="48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488" name="Rectangle 149"/>
            <p:cNvSpPr>
              <a:spLocks noChangeArrowheads="1"/>
            </p:cNvSpPr>
            <p:nvPr/>
          </p:nvSpPr>
          <p:spPr bwMode="auto">
            <a:xfrm>
              <a:off x="1536" y="3050"/>
              <a:ext cx="14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800" b="1">
                  <a:solidFill>
                    <a:schemeClr val="tx2"/>
                  </a:solidFill>
                  <a:latin typeface="Verdana" pitchFamily="34" charset="0"/>
                </a:rPr>
                <a:t>LIBRERÍAS</a:t>
              </a:r>
              <a:endParaRPr lang="en-U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2489" name="Line 150"/>
            <p:cNvSpPr>
              <a:spLocks noChangeShapeType="1"/>
            </p:cNvSpPr>
            <p:nvPr/>
          </p:nvSpPr>
          <p:spPr bwMode="auto">
            <a:xfrm flipV="1">
              <a:off x="3016" y="2917"/>
              <a:ext cx="489" cy="267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2490" name="Line 151"/>
            <p:cNvSpPr>
              <a:spLocks noChangeShapeType="1"/>
            </p:cNvSpPr>
            <p:nvPr/>
          </p:nvSpPr>
          <p:spPr bwMode="auto">
            <a:xfrm flipV="1">
              <a:off x="3016" y="2561"/>
              <a:ext cx="400" cy="489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2491" name="Line 152"/>
            <p:cNvSpPr>
              <a:spLocks noChangeShapeType="1"/>
            </p:cNvSpPr>
            <p:nvPr/>
          </p:nvSpPr>
          <p:spPr bwMode="auto">
            <a:xfrm>
              <a:off x="3016" y="3273"/>
              <a:ext cx="489" cy="44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2492" name="Line 153"/>
            <p:cNvSpPr>
              <a:spLocks noChangeShapeType="1"/>
            </p:cNvSpPr>
            <p:nvPr/>
          </p:nvSpPr>
          <p:spPr bwMode="auto">
            <a:xfrm>
              <a:off x="2933" y="1600"/>
              <a:ext cx="750" cy="160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2493" name="Line 154"/>
            <p:cNvSpPr>
              <a:spLocks noChangeShapeType="1"/>
            </p:cNvSpPr>
            <p:nvPr/>
          </p:nvSpPr>
          <p:spPr bwMode="auto">
            <a:xfrm>
              <a:off x="2927" y="1716"/>
              <a:ext cx="445" cy="222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2494" name="Line 155"/>
            <p:cNvSpPr>
              <a:spLocks noChangeShapeType="1"/>
            </p:cNvSpPr>
            <p:nvPr/>
          </p:nvSpPr>
          <p:spPr bwMode="auto">
            <a:xfrm flipH="1">
              <a:off x="2309" y="1768"/>
              <a:ext cx="356" cy="312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42339" name="Text Box 156"/>
          <p:cNvSpPr txBox="1">
            <a:spLocks noChangeArrowheads="1"/>
          </p:cNvSpPr>
          <p:nvPr/>
        </p:nvSpPr>
        <p:spPr bwMode="auto">
          <a:xfrm>
            <a:off x="323850" y="1196975"/>
            <a:ext cx="81359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Una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librería</a:t>
            </a:r>
            <a:r>
              <a:rPr lang="en-US" sz="2400" dirty="0">
                <a:solidFill>
                  <a:schemeClr val="tx1"/>
                </a:solidFill>
              </a:rPr>
              <a:t> de datos SAS se </a:t>
            </a:r>
            <a:r>
              <a:rPr lang="en-US" sz="2400" dirty="0" err="1">
                <a:solidFill>
                  <a:schemeClr val="tx1"/>
                </a:solidFill>
              </a:rPr>
              <a:t>podría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comparar</a:t>
            </a:r>
            <a:r>
              <a:rPr lang="en-US" sz="2400" dirty="0">
                <a:solidFill>
                  <a:schemeClr val="tx1"/>
                </a:solidFill>
              </a:rPr>
              <a:t> a un </a:t>
            </a:r>
            <a:r>
              <a:rPr lang="en-US" sz="2400" dirty="0" err="1">
                <a:solidFill>
                  <a:schemeClr val="tx1"/>
                </a:solidFill>
              </a:rPr>
              <a:t>cajón</a:t>
            </a:r>
            <a:r>
              <a:rPr lang="en-US" sz="2400" dirty="0">
                <a:solidFill>
                  <a:schemeClr val="tx1"/>
                </a:solidFill>
              </a:rPr>
              <a:t> de un </a:t>
            </a:r>
            <a:r>
              <a:rPr lang="en-US" sz="2400" dirty="0" err="1">
                <a:solidFill>
                  <a:schemeClr val="tx1"/>
                </a:solidFill>
              </a:rPr>
              <a:t>archivador</a:t>
            </a:r>
            <a:r>
              <a:rPr lang="en-US" sz="2400" dirty="0">
                <a:solidFill>
                  <a:schemeClr val="tx1"/>
                </a:solidFill>
              </a:rPr>
              <a:t> en el </a:t>
            </a:r>
            <a:r>
              <a:rPr lang="en-US" sz="2400" dirty="0" err="1">
                <a:solidFill>
                  <a:schemeClr val="tx1"/>
                </a:solidFill>
              </a:rPr>
              <a:t>que</a:t>
            </a:r>
            <a:r>
              <a:rPr lang="en-US" sz="2400" dirty="0">
                <a:solidFill>
                  <a:schemeClr val="tx1"/>
                </a:solidFill>
              </a:rPr>
              <a:t> un </a:t>
            </a:r>
            <a:r>
              <a:rPr lang="en-US" sz="2400" dirty="0" err="1">
                <a:solidFill>
                  <a:schemeClr val="tx1"/>
                </a:solidFill>
              </a:rPr>
              <a:t>conjunto</a:t>
            </a:r>
            <a:r>
              <a:rPr lang="en-US" sz="2400" dirty="0">
                <a:solidFill>
                  <a:schemeClr val="tx1"/>
                </a:solidFill>
              </a:rPr>
              <a:t> de datos SAS </a:t>
            </a:r>
            <a:r>
              <a:rPr lang="en-US" sz="2400" dirty="0" err="1">
                <a:solidFill>
                  <a:schemeClr val="tx1"/>
                </a:solidFill>
              </a:rPr>
              <a:t>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una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las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carpetas</a:t>
            </a:r>
            <a:r>
              <a:rPr lang="en-US" sz="2400" dirty="0">
                <a:solidFill>
                  <a:schemeClr val="tx1"/>
                </a:solidFill>
              </a:rPr>
              <a:t> del </a:t>
            </a:r>
            <a:r>
              <a:rPr lang="en-US" sz="2400" dirty="0" err="1">
                <a:solidFill>
                  <a:schemeClr val="tx1"/>
                </a:solidFill>
              </a:rPr>
              <a:t>archivador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2340" name="Rectangle 157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Librerías</a:t>
            </a:r>
            <a:r>
              <a:rPr lang="en-US" dirty="0" smtClean="0"/>
              <a:t> de datos SAS</a:t>
            </a:r>
          </a:p>
        </p:txBody>
      </p:sp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2" name="Group 2"/>
          <p:cNvGrpSpPr>
            <a:grpSpLocks/>
          </p:cNvGrpSpPr>
          <p:nvPr/>
        </p:nvGrpSpPr>
        <p:grpSpPr bwMode="auto">
          <a:xfrm>
            <a:off x="6257925" y="2133600"/>
            <a:ext cx="2047875" cy="3786188"/>
            <a:chOff x="3942" y="1344"/>
            <a:chExt cx="1290" cy="2385"/>
          </a:xfrm>
        </p:grpSpPr>
        <p:sp>
          <p:nvSpPr>
            <p:cNvPr id="143372" name="Freeform 3"/>
            <p:cNvSpPr>
              <a:spLocks/>
            </p:cNvSpPr>
            <p:nvPr/>
          </p:nvSpPr>
          <p:spPr bwMode="auto">
            <a:xfrm>
              <a:off x="3942" y="1344"/>
              <a:ext cx="1290" cy="2385"/>
            </a:xfrm>
            <a:custGeom>
              <a:avLst/>
              <a:gdLst>
                <a:gd name="T0" fmla="*/ 0 w 7431"/>
                <a:gd name="T1" fmla="*/ 0 h 11998"/>
                <a:gd name="T2" fmla="*/ 0 w 7431"/>
                <a:gd name="T3" fmla="*/ 0 h 11998"/>
                <a:gd name="T4" fmla="*/ 0 w 7431"/>
                <a:gd name="T5" fmla="*/ 0 h 11998"/>
                <a:gd name="T6" fmla="*/ 0 w 7431"/>
                <a:gd name="T7" fmla="*/ 0 h 11998"/>
                <a:gd name="T8" fmla="*/ 0 w 7431"/>
                <a:gd name="T9" fmla="*/ 0 h 11998"/>
                <a:gd name="T10" fmla="*/ 0 w 7431"/>
                <a:gd name="T11" fmla="*/ 0 h 11998"/>
                <a:gd name="T12" fmla="*/ 0 w 7431"/>
                <a:gd name="T13" fmla="*/ 0 h 11998"/>
                <a:gd name="T14" fmla="*/ 0 w 7431"/>
                <a:gd name="T15" fmla="*/ 0 h 11998"/>
                <a:gd name="T16" fmla="*/ 0 w 7431"/>
                <a:gd name="T17" fmla="*/ 0 h 11998"/>
                <a:gd name="T18" fmla="*/ 0 w 7431"/>
                <a:gd name="T19" fmla="*/ 0 h 11998"/>
                <a:gd name="T20" fmla="*/ 0 w 7431"/>
                <a:gd name="T21" fmla="*/ 0 h 11998"/>
                <a:gd name="T22" fmla="*/ 0 w 7431"/>
                <a:gd name="T23" fmla="*/ 0 h 11998"/>
                <a:gd name="T24" fmla="*/ 0 w 7431"/>
                <a:gd name="T25" fmla="*/ 0 h 11998"/>
                <a:gd name="T26" fmla="*/ 0 w 7431"/>
                <a:gd name="T27" fmla="*/ 0 h 11998"/>
                <a:gd name="T28" fmla="*/ 0 w 7431"/>
                <a:gd name="T29" fmla="*/ 0 h 11998"/>
                <a:gd name="T30" fmla="*/ 0 w 7431"/>
                <a:gd name="T31" fmla="*/ 0 h 11998"/>
                <a:gd name="T32" fmla="*/ 0 w 7431"/>
                <a:gd name="T33" fmla="*/ 0 h 11998"/>
                <a:gd name="T34" fmla="*/ 0 w 7431"/>
                <a:gd name="T35" fmla="*/ 0 h 11998"/>
                <a:gd name="T36" fmla="*/ 0 w 7431"/>
                <a:gd name="T37" fmla="*/ 0 h 11998"/>
                <a:gd name="T38" fmla="*/ 0 w 7431"/>
                <a:gd name="T39" fmla="*/ 0 h 11998"/>
                <a:gd name="T40" fmla="*/ 0 w 7431"/>
                <a:gd name="T41" fmla="*/ 0 h 11998"/>
                <a:gd name="T42" fmla="*/ 0 w 7431"/>
                <a:gd name="T43" fmla="*/ 0 h 11998"/>
                <a:gd name="T44" fmla="*/ 0 w 7431"/>
                <a:gd name="T45" fmla="*/ 0 h 11998"/>
                <a:gd name="T46" fmla="*/ 0 w 7431"/>
                <a:gd name="T47" fmla="*/ 0 h 11998"/>
                <a:gd name="T48" fmla="*/ 0 w 7431"/>
                <a:gd name="T49" fmla="*/ 0 h 11998"/>
                <a:gd name="T50" fmla="*/ 0 w 7431"/>
                <a:gd name="T51" fmla="*/ 0 h 11998"/>
                <a:gd name="T52" fmla="*/ 0 w 7431"/>
                <a:gd name="T53" fmla="*/ 0 h 11998"/>
                <a:gd name="T54" fmla="*/ 0 w 7431"/>
                <a:gd name="T55" fmla="*/ 0 h 11998"/>
                <a:gd name="T56" fmla="*/ 0 w 7431"/>
                <a:gd name="T57" fmla="*/ 0 h 11998"/>
                <a:gd name="T58" fmla="*/ 0 w 7431"/>
                <a:gd name="T59" fmla="*/ 0 h 11998"/>
                <a:gd name="T60" fmla="*/ 0 w 7431"/>
                <a:gd name="T61" fmla="*/ 0 h 11998"/>
                <a:gd name="T62" fmla="*/ 0 w 7431"/>
                <a:gd name="T63" fmla="*/ 0 h 11998"/>
                <a:gd name="T64" fmla="*/ 0 w 7431"/>
                <a:gd name="T65" fmla="*/ 0 h 11998"/>
                <a:gd name="T66" fmla="*/ 0 w 7431"/>
                <a:gd name="T67" fmla="*/ 0 h 11998"/>
                <a:gd name="T68" fmla="*/ 0 w 7431"/>
                <a:gd name="T69" fmla="*/ 0 h 11998"/>
                <a:gd name="T70" fmla="*/ 0 w 7431"/>
                <a:gd name="T71" fmla="*/ 0 h 11998"/>
                <a:gd name="T72" fmla="*/ 0 w 7431"/>
                <a:gd name="T73" fmla="*/ 0 h 11998"/>
                <a:gd name="T74" fmla="*/ 0 w 7431"/>
                <a:gd name="T75" fmla="*/ 0 h 11998"/>
                <a:gd name="T76" fmla="*/ 0 w 7431"/>
                <a:gd name="T77" fmla="*/ 0 h 11998"/>
                <a:gd name="T78" fmla="*/ 0 w 7431"/>
                <a:gd name="T79" fmla="*/ 0 h 11998"/>
                <a:gd name="T80" fmla="*/ 0 w 7431"/>
                <a:gd name="T81" fmla="*/ 0 h 11998"/>
                <a:gd name="T82" fmla="*/ 0 w 7431"/>
                <a:gd name="T83" fmla="*/ 0 h 11998"/>
                <a:gd name="T84" fmla="*/ 0 w 7431"/>
                <a:gd name="T85" fmla="*/ 0 h 11998"/>
                <a:gd name="T86" fmla="*/ 0 w 7431"/>
                <a:gd name="T87" fmla="*/ 0 h 11998"/>
                <a:gd name="T88" fmla="*/ 0 w 7431"/>
                <a:gd name="T89" fmla="*/ 0 h 11998"/>
                <a:gd name="T90" fmla="*/ 0 w 7431"/>
                <a:gd name="T91" fmla="*/ 0 h 11998"/>
                <a:gd name="T92" fmla="*/ 0 w 7431"/>
                <a:gd name="T93" fmla="*/ 0 h 11998"/>
                <a:gd name="T94" fmla="*/ 0 w 7431"/>
                <a:gd name="T95" fmla="*/ 0 h 11998"/>
                <a:gd name="T96" fmla="*/ 0 w 7431"/>
                <a:gd name="T97" fmla="*/ 0 h 11998"/>
                <a:gd name="T98" fmla="*/ 0 w 7431"/>
                <a:gd name="T99" fmla="*/ 0 h 11998"/>
                <a:gd name="T100" fmla="*/ 0 w 7431"/>
                <a:gd name="T101" fmla="*/ 0 h 11998"/>
                <a:gd name="T102" fmla="*/ 0 w 7431"/>
                <a:gd name="T103" fmla="*/ 0 h 11998"/>
                <a:gd name="T104" fmla="*/ 0 w 7431"/>
                <a:gd name="T105" fmla="*/ 0 h 11998"/>
                <a:gd name="T106" fmla="*/ 0 w 7431"/>
                <a:gd name="T107" fmla="*/ 0 h 11998"/>
                <a:gd name="T108" fmla="*/ 0 w 7431"/>
                <a:gd name="T109" fmla="*/ 0 h 11998"/>
                <a:gd name="T110" fmla="*/ 0 w 7431"/>
                <a:gd name="T111" fmla="*/ 0 h 11998"/>
                <a:gd name="T112" fmla="*/ 0 w 7431"/>
                <a:gd name="T113" fmla="*/ 0 h 11998"/>
                <a:gd name="T114" fmla="*/ 0 w 7431"/>
                <a:gd name="T115" fmla="*/ 0 h 11998"/>
                <a:gd name="T116" fmla="*/ 0 w 7431"/>
                <a:gd name="T117" fmla="*/ 0 h 11998"/>
                <a:gd name="T118" fmla="*/ 0 w 7431"/>
                <a:gd name="T119" fmla="*/ 0 h 119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431" h="11998">
                  <a:moveTo>
                    <a:pt x="5768" y="129"/>
                  </a:moveTo>
                  <a:lnTo>
                    <a:pt x="5824" y="185"/>
                  </a:lnTo>
                  <a:lnTo>
                    <a:pt x="5881" y="241"/>
                  </a:lnTo>
                  <a:lnTo>
                    <a:pt x="5940" y="296"/>
                  </a:lnTo>
                  <a:lnTo>
                    <a:pt x="5999" y="351"/>
                  </a:lnTo>
                  <a:lnTo>
                    <a:pt x="6059" y="405"/>
                  </a:lnTo>
                  <a:lnTo>
                    <a:pt x="6119" y="456"/>
                  </a:lnTo>
                  <a:lnTo>
                    <a:pt x="6180" y="506"/>
                  </a:lnTo>
                  <a:lnTo>
                    <a:pt x="6240" y="554"/>
                  </a:lnTo>
                  <a:lnTo>
                    <a:pt x="6248" y="582"/>
                  </a:lnTo>
                  <a:lnTo>
                    <a:pt x="6314" y="601"/>
                  </a:lnTo>
                  <a:lnTo>
                    <a:pt x="6380" y="619"/>
                  </a:lnTo>
                  <a:lnTo>
                    <a:pt x="6446" y="638"/>
                  </a:lnTo>
                  <a:lnTo>
                    <a:pt x="6510" y="656"/>
                  </a:lnTo>
                  <a:lnTo>
                    <a:pt x="6543" y="666"/>
                  </a:lnTo>
                  <a:lnTo>
                    <a:pt x="6576" y="677"/>
                  </a:lnTo>
                  <a:lnTo>
                    <a:pt x="6607" y="688"/>
                  </a:lnTo>
                  <a:lnTo>
                    <a:pt x="6639" y="699"/>
                  </a:lnTo>
                  <a:lnTo>
                    <a:pt x="6670" y="711"/>
                  </a:lnTo>
                  <a:lnTo>
                    <a:pt x="6703" y="725"/>
                  </a:lnTo>
                  <a:lnTo>
                    <a:pt x="6734" y="739"/>
                  </a:lnTo>
                  <a:lnTo>
                    <a:pt x="6764" y="755"/>
                  </a:lnTo>
                  <a:lnTo>
                    <a:pt x="6768" y="764"/>
                  </a:lnTo>
                  <a:lnTo>
                    <a:pt x="6770" y="773"/>
                  </a:lnTo>
                  <a:lnTo>
                    <a:pt x="6770" y="783"/>
                  </a:lnTo>
                  <a:lnTo>
                    <a:pt x="6769" y="793"/>
                  </a:lnTo>
                  <a:lnTo>
                    <a:pt x="6767" y="802"/>
                  </a:lnTo>
                  <a:lnTo>
                    <a:pt x="6764" y="812"/>
                  </a:lnTo>
                  <a:lnTo>
                    <a:pt x="6761" y="821"/>
                  </a:lnTo>
                  <a:lnTo>
                    <a:pt x="6756" y="830"/>
                  </a:lnTo>
                  <a:lnTo>
                    <a:pt x="7176" y="1027"/>
                  </a:lnTo>
                  <a:lnTo>
                    <a:pt x="7176" y="1034"/>
                  </a:lnTo>
                  <a:lnTo>
                    <a:pt x="7175" y="1040"/>
                  </a:lnTo>
                  <a:lnTo>
                    <a:pt x="7174" y="1046"/>
                  </a:lnTo>
                  <a:lnTo>
                    <a:pt x="7172" y="1052"/>
                  </a:lnTo>
                  <a:lnTo>
                    <a:pt x="7170" y="1058"/>
                  </a:lnTo>
                  <a:lnTo>
                    <a:pt x="7167" y="1063"/>
                  </a:lnTo>
                  <a:lnTo>
                    <a:pt x="7164" y="1067"/>
                  </a:lnTo>
                  <a:lnTo>
                    <a:pt x="7161" y="1072"/>
                  </a:lnTo>
                  <a:lnTo>
                    <a:pt x="7153" y="1080"/>
                  </a:lnTo>
                  <a:lnTo>
                    <a:pt x="7144" y="1087"/>
                  </a:lnTo>
                  <a:lnTo>
                    <a:pt x="7133" y="1094"/>
                  </a:lnTo>
                  <a:lnTo>
                    <a:pt x="7122" y="1100"/>
                  </a:lnTo>
                  <a:lnTo>
                    <a:pt x="7099" y="1111"/>
                  </a:lnTo>
                  <a:lnTo>
                    <a:pt x="7073" y="1122"/>
                  </a:lnTo>
                  <a:lnTo>
                    <a:pt x="7061" y="1128"/>
                  </a:lnTo>
                  <a:lnTo>
                    <a:pt x="7050" y="1134"/>
                  </a:lnTo>
                  <a:lnTo>
                    <a:pt x="7039" y="1140"/>
                  </a:lnTo>
                  <a:lnTo>
                    <a:pt x="7028" y="1147"/>
                  </a:lnTo>
                  <a:lnTo>
                    <a:pt x="7052" y="1168"/>
                  </a:lnTo>
                  <a:lnTo>
                    <a:pt x="7073" y="1188"/>
                  </a:lnTo>
                  <a:lnTo>
                    <a:pt x="7077" y="1193"/>
                  </a:lnTo>
                  <a:lnTo>
                    <a:pt x="7079" y="1199"/>
                  </a:lnTo>
                  <a:lnTo>
                    <a:pt x="7081" y="1204"/>
                  </a:lnTo>
                  <a:lnTo>
                    <a:pt x="7081" y="1210"/>
                  </a:lnTo>
                  <a:lnTo>
                    <a:pt x="7080" y="1216"/>
                  </a:lnTo>
                  <a:lnTo>
                    <a:pt x="7076" y="1222"/>
                  </a:lnTo>
                  <a:lnTo>
                    <a:pt x="7071" y="1228"/>
                  </a:lnTo>
                  <a:lnTo>
                    <a:pt x="7064" y="1235"/>
                  </a:lnTo>
                  <a:lnTo>
                    <a:pt x="7058" y="1243"/>
                  </a:lnTo>
                  <a:lnTo>
                    <a:pt x="7051" y="1251"/>
                  </a:lnTo>
                  <a:lnTo>
                    <a:pt x="7044" y="1258"/>
                  </a:lnTo>
                  <a:lnTo>
                    <a:pt x="7037" y="1264"/>
                  </a:lnTo>
                  <a:lnTo>
                    <a:pt x="7029" y="1268"/>
                  </a:lnTo>
                  <a:lnTo>
                    <a:pt x="7022" y="1273"/>
                  </a:lnTo>
                  <a:lnTo>
                    <a:pt x="7013" y="1277"/>
                  </a:lnTo>
                  <a:lnTo>
                    <a:pt x="7005" y="1280"/>
                  </a:lnTo>
                  <a:lnTo>
                    <a:pt x="6988" y="1287"/>
                  </a:lnTo>
                  <a:lnTo>
                    <a:pt x="6971" y="1293"/>
                  </a:lnTo>
                  <a:lnTo>
                    <a:pt x="6953" y="1299"/>
                  </a:lnTo>
                  <a:lnTo>
                    <a:pt x="6936" y="1307"/>
                  </a:lnTo>
                  <a:lnTo>
                    <a:pt x="6947" y="1318"/>
                  </a:lnTo>
                  <a:lnTo>
                    <a:pt x="6959" y="1329"/>
                  </a:lnTo>
                  <a:lnTo>
                    <a:pt x="6972" y="1338"/>
                  </a:lnTo>
                  <a:lnTo>
                    <a:pt x="6985" y="1347"/>
                  </a:lnTo>
                  <a:lnTo>
                    <a:pt x="7012" y="1363"/>
                  </a:lnTo>
                  <a:lnTo>
                    <a:pt x="7041" y="1378"/>
                  </a:lnTo>
                  <a:lnTo>
                    <a:pt x="7070" y="1392"/>
                  </a:lnTo>
                  <a:lnTo>
                    <a:pt x="7098" y="1406"/>
                  </a:lnTo>
                  <a:lnTo>
                    <a:pt x="7112" y="1413"/>
                  </a:lnTo>
                  <a:lnTo>
                    <a:pt x="7125" y="1421"/>
                  </a:lnTo>
                  <a:lnTo>
                    <a:pt x="7137" y="1430"/>
                  </a:lnTo>
                  <a:lnTo>
                    <a:pt x="7149" y="1439"/>
                  </a:lnTo>
                  <a:lnTo>
                    <a:pt x="7149" y="1446"/>
                  </a:lnTo>
                  <a:lnTo>
                    <a:pt x="7148" y="1453"/>
                  </a:lnTo>
                  <a:lnTo>
                    <a:pt x="7147" y="1460"/>
                  </a:lnTo>
                  <a:lnTo>
                    <a:pt x="7145" y="1466"/>
                  </a:lnTo>
                  <a:lnTo>
                    <a:pt x="7142" y="1472"/>
                  </a:lnTo>
                  <a:lnTo>
                    <a:pt x="7138" y="1477"/>
                  </a:lnTo>
                  <a:lnTo>
                    <a:pt x="7134" y="1483"/>
                  </a:lnTo>
                  <a:lnTo>
                    <a:pt x="7130" y="1487"/>
                  </a:lnTo>
                  <a:lnTo>
                    <a:pt x="7119" y="1497"/>
                  </a:lnTo>
                  <a:lnTo>
                    <a:pt x="7107" y="1504"/>
                  </a:lnTo>
                  <a:lnTo>
                    <a:pt x="7093" y="1511"/>
                  </a:lnTo>
                  <a:lnTo>
                    <a:pt x="7080" y="1516"/>
                  </a:lnTo>
                  <a:lnTo>
                    <a:pt x="7056" y="1516"/>
                  </a:lnTo>
                  <a:lnTo>
                    <a:pt x="7032" y="1516"/>
                  </a:lnTo>
                  <a:lnTo>
                    <a:pt x="7008" y="1516"/>
                  </a:lnTo>
                  <a:lnTo>
                    <a:pt x="6984" y="1516"/>
                  </a:lnTo>
                  <a:lnTo>
                    <a:pt x="6960" y="1516"/>
                  </a:lnTo>
                  <a:lnTo>
                    <a:pt x="6938" y="1516"/>
                  </a:lnTo>
                  <a:lnTo>
                    <a:pt x="6916" y="1516"/>
                  </a:lnTo>
                  <a:lnTo>
                    <a:pt x="6896" y="1516"/>
                  </a:lnTo>
                  <a:lnTo>
                    <a:pt x="6923" y="1532"/>
                  </a:lnTo>
                  <a:lnTo>
                    <a:pt x="6950" y="1550"/>
                  </a:lnTo>
                  <a:lnTo>
                    <a:pt x="6977" y="1570"/>
                  </a:lnTo>
                  <a:lnTo>
                    <a:pt x="7004" y="1590"/>
                  </a:lnTo>
                  <a:lnTo>
                    <a:pt x="7032" y="1610"/>
                  </a:lnTo>
                  <a:lnTo>
                    <a:pt x="7060" y="1630"/>
                  </a:lnTo>
                  <a:lnTo>
                    <a:pt x="7074" y="1638"/>
                  </a:lnTo>
                  <a:lnTo>
                    <a:pt x="7089" y="1646"/>
                  </a:lnTo>
                  <a:lnTo>
                    <a:pt x="7105" y="1653"/>
                  </a:lnTo>
                  <a:lnTo>
                    <a:pt x="7121" y="1660"/>
                  </a:lnTo>
                  <a:lnTo>
                    <a:pt x="7119" y="1670"/>
                  </a:lnTo>
                  <a:lnTo>
                    <a:pt x="7116" y="1680"/>
                  </a:lnTo>
                  <a:lnTo>
                    <a:pt x="7112" y="1689"/>
                  </a:lnTo>
                  <a:lnTo>
                    <a:pt x="7108" y="1697"/>
                  </a:lnTo>
                  <a:lnTo>
                    <a:pt x="7102" y="1704"/>
                  </a:lnTo>
                  <a:lnTo>
                    <a:pt x="7097" y="1710"/>
                  </a:lnTo>
                  <a:lnTo>
                    <a:pt x="7090" y="1716"/>
                  </a:lnTo>
                  <a:lnTo>
                    <a:pt x="7083" y="1721"/>
                  </a:lnTo>
                  <a:lnTo>
                    <a:pt x="7076" y="1725"/>
                  </a:lnTo>
                  <a:lnTo>
                    <a:pt x="7068" y="1729"/>
                  </a:lnTo>
                  <a:lnTo>
                    <a:pt x="7060" y="1732"/>
                  </a:lnTo>
                  <a:lnTo>
                    <a:pt x="7052" y="1735"/>
                  </a:lnTo>
                  <a:lnTo>
                    <a:pt x="7034" y="1740"/>
                  </a:lnTo>
                  <a:lnTo>
                    <a:pt x="7016" y="1743"/>
                  </a:lnTo>
                  <a:lnTo>
                    <a:pt x="6977" y="1746"/>
                  </a:lnTo>
                  <a:lnTo>
                    <a:pt x="6937" y="1748"/>
                  </a:lnTo>
                  <a:lnTo>
                    <a:pt x="6918" y="1749"/>
                  </a:lnTo>
                  <a:lnTo>
                    <a:pt x="6900" y="1752"/>
                  </a:lnTo>
                  <a:lnTo>
                    <a:pt x="6884" y="1755"/>
                  </a:lnTo>
                  <a:lnTo>
                    <a:pt x="6869" y="1760"/>
                  </a:lnTo>
                  <a:lnTo>
                    <a:pt x="6936" y="1803"/>
                  </a:lnTo>
                  <a:lnTo>
                    <a:pt x="7004" y="1845"/>
                  </a:lnTo>
                  <a:lnTo>
                    <a:pt x="7073" y="1888"/>
                  </a:lnTo>
                  <a:lnTo>
                    <a:pt x="7142" y="1928"/>
                  </a:lnTo>
                  <a:lnTo>
                    <a:pt x="7211" y="1968"/>
                  </a:lnTo>
                  <a:lnTo>
                    <a:pt x="7282" y="2006"/>
                  </a:lnTo>
                  <a:lnTo>
                    <a:pt x="7317" y="2024"/>
                  </a:lnTo>
                  <a:lnTo>
                    <a:pt x="7353" y="2042"/>
                  </a:lnTo>
                  <a:lnTo>
                    <a:pt x="7389" y="2059"/>
                  </a:lnTo>
                  <a:lnTo>
                    <a:pt x="7425" y="2076"/>
                  </a:lnTo>
                  <a:lnTo>
                    <a:pt x="7428" y="2087"/>
                  </a:lnTo>
                  <a:lnTo>
                    <a:pt x="7431" y="2097"/>
                  </a:lnTo>
                  <a:lnTo>
                    <a:pt x="7431" y="2107"/>
                  </a:lnTo>
                  <a:lnTo>
                    <a:pt x="7429" y="2116"/>
                  </a:lnTo>
                  <a:lnTo>
                    <a:pt x="7426" y="2124"/>
                  </a:lnTo>
                  <a:lnTo>
                    <a:pt x="7420" y="2132"/>
                  </a:lnTo>
                  <a:lnTo>
                    <a:pt x="7412" y="2140"/>
                  </a:lnTo>
                  <a:lnTo>
                    <a:pt x="7401" y="2148"/>
                  </a:lnTo>
                  <a:lnTo>
                    <a:pt x="7394" y="2240"/>
                  </a:lnTo>
                  <a:lnTo>
                    <a:pt x="7388" y="2331"/>
                  </a:lnTo>
                  <a:lnTo>
                    <a:pt x="7383" y="2423"/>
                  </a:lnTo>
                  <a:lnTo>
                    <a:pt x="7379" y="2515"/>
                  </a:lnTo>
                  <a:lnTo>
                    <a:pt x="7376" y="2607"/>
                  </a:lnTo>
                  <a:lnTo>
                    <a:pt x="7374" y="2698"/>
                  </a:lnTo>
                  <a:lnTo>
                    <a:pt x="7371" y="2789"/>
                  </a:lnTo>
                  <a:lnTo>
                    <a:pt x="7369" y="2881"/>
                  </a:lnTo>
                  <a:lnTo>
                    <a:pt x="7367" y="2973"/>
                  </a:lnTo>
                  <a:lnTo>
                    <a:pt x="7363" y="3063"/>
                  </a:lnTo>
                  <a:lnTo>
                    <a:pt x="7360" y="3155"/>
                  </a:lnTo>
                  <a:lnTo>
                    <a:pt x="7355" y="3246"/>
                  </a:lnTo>
                  <a:lnTo>
                    <a:pt x="7350" y="3338"/>
                  </a:lnTo>
                  <a:lnTo>
                    <a:pt x="7343" y="3428"/>
                  </a:lnTo>
                  <a:lnTo>
                    <a:pt x="7335" y="3519"/>
                  </a:lnTo>
                  <a:lnTo>
                    <a:pt x="7324" y="3611"/>
                  </a:lnTo>
                  <a:lnTo>
                    <a:pt x="7313" y="3843"/>
                  </a:lnTo>
                  <a:lnTo>
                    <a:pt x="7303" y="4074"/>
                  </a:lnTo>
                  <a:lnTo>
                    <a:pt x="7295" y="4303"/>
                  </a:lnTo>
                  <a:lnTo>
                    <a:pt x="7289" y="4532"/>
                  </a:lnTo>
                  <a:lnTo>
                    <a:pt x="7284" y="4760"/>
                  </a:lnTo>
                  <a:lnTo>
                    <a:pt x="7281" y="4988"/>
                  </a:lnTo>
                  <a:lnTo>
                    <a:pt x="7279" y="5216"/>
                  </a:lnTo>
                  <a:lnTo>
                    <a:pt x="7279" y="5443"/>
                  </a:lnTo>
                  <a:lnTo>
                    <a:pt x="7279" y="5671"/>
                  </a:lnTo>
                  <a:lnTo>
                    <a:pt x="7281" y="5898"/>
                  </a:lnTo>
                  <a:lnTo>
                    <a:pt x="7283" y="6127"/>
                  </a:lnTo>
                  <a:lnTo>
                    <a:pt x="7286" y="6357"/>
                  </a:lnTo>
                  <a:lnTo>
                    <a:pt x="7290" y="6587"/>
                  </a:lnTo>
                  <a:lnTo>
                    <a:pt x="7295" y="6819"/>
                  </a:lnTo>
                  <a:lnTo>
                    <a:pt x="7300" y="7053"/>
                  </a:lnTo>
                  <a:lnTo>
                    <a:pt x="7305" y="7288"/>
                  </a:lnTo>
                  <a:lnTo>
                    <a:pt x="7340" y="8393"/>
                  </a:lnTo>
                  <a:lnTo>
                    <a:pt x="7401" y="10451"/>
                  </a:lnTo>
                  <a:lnTo>
                    <a:pt x="7425" y="10664"/>
                  </a:lnTo>
                  <a:lnTo>
                    <a:pt x="7366" y="10714"/>
                  </a:lnTo>
                  <a:lnTo>
                    <a:pt x="7306" y="10761"/>
                  </a:lnTo>
                  <a:lnTo>
                    <a:pt x="7247" y="10809"/>
                  </a:lnTo>
                  <a:lnTo>
                    <a:pt x="7186" y="10856"/>
                  </a:lnTo>
                  <a:lnTo>
                    <a:pt x="7126" y="10902"/>
                  </a:lnTo>
                  <a:lnTo>
                    <a:pt x="7064" y="10948"/>
                  </a:lnTo>
                  <a:lnTo>
                    <a:pt x="7004" y="10994"/>
                  </a:lnTo>
                  <a:lnTo>
                    <a:pt x="6943" y="11040"/>
                  </a:lnTo>
                  <a:lnTo>
                    <a:pt x="6883" y="11087"/>
                  </a:lnTo>
                  <a:lnTo>
                    <a:pt x="6822" y="11133"/>
                  </a:lnTo>
                  <a:lnTo>
                    <a:pt x="6763" y="11179"/>
                  </a:lnTo>
                  <a:lnTo>
                    <a:pt x="6704" y="11227"/>
                  </a:lnTo>
                  <a:lnTo>
                    <a:pt x="6645" y="11275"/>
                  </a:lnTo>
                  <a:lnTo>
                    <a:pt x="6588" y="11324"/>
                  </a:lnTo>
                  <a:lnTo>
                    <a:pt x="6531" y="11374"/>
                  </a:lnTo>
                  <a:lnTo>
                    <a:pt x="6476" y="11425"/>
                  </a:lnTo>
                  <a:lnTo>
                    <a:pt x="6421" y="11462"/>
                  </a:lnTo>
                  <a:lnTo>
                    <a:pt x="6367" y="11498"/>
                  </a:lnTo>
                  <a:lnTo>
                    <a:pt x="6312" y="11535"/>
                  </a:lnTo>
                  <a:lnTo>
                    <a:pt x="6257" y="11573"/>
                  </a:lnTo>
                  <a:lnTo>
                    <a:pt x="6203" y="11610"/>
                  </a:lnTo>
                  <a:lnTo>
                    <a:pt x="6147" y="11648"/>
                  </a:lnTo>
                  <a:lnTo>
                    <a:pt x="6092" y="11685"/>
                  </a:lnTo>
                  <a:lnTo>
                    <a:pt x="6038" y="11722"/>
                  </a:lnTo>
                  <a:lnTo>
                    <a:pt x="5982" y="11759"/>
                  </a:lnTo>
                  <a:lnTo>
                    <a:pt x="5926" y="11795"/>
                  </a:lnTo>
                  <a:lnTo>
                    <a:pt x="5870" y="11831"/>
                  </a:lnTo>
                  <a:lnTo>
                    <a:pt x="5814" y="11866"/>
                  </a:lnTo>
                  <a:lnTo>
                    <a:pt x="5757" y="11900"/>
                  </a:lnTo>
                  <a:lnTo>
                    <a:pt x="5699" y="11934"/>
                  </a:lnTo>
                  <a:lnTo>
                    <a:pt x="5642" y="11967"/>
                  </a:lnTo>
                  <a:lnTo>
                    <a:pt x="5583" y="11998"/>
                  </a:lnTo>
                  <a:lnTo>
                    <a:pt x="3603" y="11918"/>
                  </a:lnTo>
                  <a:lnTo>
                    <a:pt x="3472" y="11918"/>
                  </a:lnTo>
                  <a:lnTo>
                    <a:pt x="3342" y="11920"/>
                  </a:lnTo>
                  <a:lnTo>
                    <a:pt x="3213" y="11922"/>
                  </a:lnTo>
                  <a:lnTo>
                    <a:pt x="3086" y="11926"/>
                  </a:lnTo>
                  <a:lnTo>
                    <a:pt x="2959" y="11929"/>
                  </a:lnTo>
                  <a:lnTo>
                    <a:pt x="2832" y="11933"/>
                  </a:lnTo>
                  <a:lnTo>
                    <a:pt x="2706" y="11938"/>
                  </a:lnTo>
                  <a:lnTo>
                    <a:pt x="2581" y="11941"/>
                  </a:lnTo>
                  <a:lnTo>
                    <a:pt x="2456" y="11944"/>
                  </a:lnTo>
                  <a:lnTo>
                    <a:pt x="2331" y="11947"/>
                  </a:lnTo>
                  <a:lnTo>
                    <a:pt x="2206" y="11948"/>
                  </a:lnTo>
                  <a:lnTo>
                    <a:pt x="2082" y="11949"/>
                  </a:lnTo>
                  <a:lnTo>
                    <a:pt x="1957" y="11948"/>
                  </a:lnTo>
                  <a:lnTo>
                    <a:pt x="1832" y="11945"/>
                  </a:lnTo>
                  <a:lnTo>
                    <a:pt x="1769" y="11943"/>
                  </a:lnTo>
                  <a:lnTo>
                    <a:pt x="1706" y="11941"/>
                  </a:lnTo>
                  <a:lnTo>
                    <a:pt x="1644" y="11938"/>
                  </a:lnTo>
                  <a:lnTo>
                    <a:pt x="1580" y="11933"/>
                  </a:lnTo>
                  <a:lnTo>
                    <a:pt x="1567" y="11924"/>
                  </a:lnTo>
                  <a:lnTo>
                    <a:pt x="1554" y="11914"/>
                  </a:lnTo>
                  <a:lnTo>
                    <a:pt x="1543" y="11903"/>
                  </a:lnTo>
                  <a:lnTo>
                    <a:pt x="1534" y="11892"/>
                  </a:lnTo>
                  <a:lnTo>
                    <a:pt x="1526" y="11880"/>
                  </a:lnTo>
                  <a:lnTo>
                    <a:pt x="1519" y="11868"/>
                  </a:lnTo>
                  <a:lnTo>
                    <a:pt x="1513" y="11855"/>
                  </a:lnTo>
                  <a:lnTo>
                    <a:pt x="1508" y="11842"/>
                  </a:lnTo>
                  <a:lnTo>
                    <a:pt x="1504" y="11828"/>
                  </a:lnTo>
                  <a:lnTo>
                    <a:pt x="1502" y="11813"/>
                  </a:lnTo>
                  <a:lnTo>
                    <a:pt x="1499" y="11799"/>
                  </a:lnTo>
                  <a:lnTo>
                    <a:pt x="1498" y="11784"/>
                  </a:lnTo>
                  <a:lnTo>
                    <a:pt x="1497" y="11769"/>
                  </a:lnTo>
                  <a:lnTo>
                    <a:pt x="1497" y="11754"/>
                  </a:lnTo>
                  <a:lnTo>
                    <a:pt x="1498" y="11739"/>
                  </a:lnTo>
                  <a:lnTo>
                    <a:pt x="1499" y="11723"/>
                  </a:lnTo>
                  <a:lnTo>
                    <a:pt x="1505" y="11657"/>
                  </a:lnTo>
                  <a:lnTo>
                    <a:pt x="1513" y="11591"/>
                  </a:lnTo>
                  <a:lnTo>
                    <a:pt x="1516" y="11556"/>
                  </a:lnTo>
                  <a:lnTo>
                    <a:pt x="1517" y="11523"/>
                  </a:lnTo>
                  <a:lnTo>
                    <a:pt x="1517" y="11506"/>
                  </a:lnTo>
                  <a:lnTo>
                    <a:pt x="1516" y="11490"/>
                  </a:lnTo>
                  <a:lnTo>
                    <a:pt x="1515" y="11474"/>
                  </a:lnTo>
                  <a:lnTo>
                    <a:pt x="1513" y="11458"/>
                  </a:lnTo>
                  <a:lnTo>
                    <a:pt x="1545" y="10240"/>
                  </a:lnTo>
                  <a:lnTo>
                    <a:pt x="1537" y="8790"/>
                  </a:lnTo>
                  <a:lnTo>
                    <a:pt x="1538" y="8712"/>
                  </a:lnTo>
                  <a:lnTo>
                    <a:pt x="1539" y="8637"/>
                  </a:lnTo>
                  <a:lnTo>
                    <a:pt x="1539" y="8561"/>
                  </a:lnTo>
                  <a:lnTo>
                    <a:pt x="1538" y="8486"/>
                  </a:lnTo>
                  <a:lnTo>
                    <a:pt x="1536" y="8411"/>
                  </a:lnTo>
                  <a:lnTo>
                    <a:pt x="1534" y="8337"/>
                  </a:lnTo>
                  <a:lnTo>
                    <a:pt x="1532" y="8263"/>
                  </a:lnTo>
                  <a:lnTo>
                    <a:pt x="1530" y="8188"/>
                  </a:lnTo>
                  <a:lnTo>
                    <a:pt x="1527" y="8112"/>
                  </a:lnTo>
                  <a:lnTo>
                    <a:pt x="1524" y="8038"/>
                  </a:lnTo>
                  <a:lnTo>
                    <a:pt x="1522" y="7961"/>
                  </a:lnTo>
                  <a:lnTo>
                    <a:pt x="1520" y="7885"/>
                  </a:lnTo>
                  <a:lnTo>
                    <a:pt x="1518" y="7807"/>
                  </a:lnTo>
                  <a:lnTo>
                    <a:pt x="1517" y="7729"/>
                  </a:lnTo>
                  <a:lnTo>
                    <a:pt x="1516" y="7649"/>
                  </a:lnTo>
                  <a:lnTo>
                    <a:pt x="1517" y="7568"/>
                  </a:lnTo>
                  <a:lnTo>
                    <a:pt x="1473" y="5865"/>
                  </a:lnTo>
                  <a:lnTo>
                    <a:pt x="1468" y="5753"/>
                  </a:lnTo>
                  <a:lnTo>
                    <a:pt x="1462" y="5641"/>
                  </a:lnTo>
                  <a:lnTo>
                    <a:pt x="1455" y="5530"/>
                  </a:lnTo>
                  <a:lnTo>
                    <a:pt x="1446" y="5420"/>
                  </a:lnTo>
                  <a:lnTo>
                    <a:pt x="1438" y="5312"/>
                  </a:lnTo>
                  <a:lnTo>
                    <a:pt x="1430" y="5203"/>
                  </a:lnTo>
                  <a:lnTo>
                    <a:pt x="1422" y="5095"/>
                  </a:lnTo>
                  <a:lnTo>
                    <a:pt x="1413" y="4986"/>
                  </a:lnTo>
                  <a:lnTo>
                    <a:pt x="1405" y="4877"/>
                  </a:lnTo>
                  <a:lnTo>
                    <a:pt x="1398" y="4767"/>
                  </a:lnTo>
                  <a:lnTo>
                    <a:pt x="1391" y="4657"/>
                  </a:lnTo>
                  <a:lnTo>
                    <a:pt x="1385" y="4546"/>
                  </a:lnTo>
                  <a:lnTo>
                    <a:pt x="1380" y="4434"/>
                  </a:lnTo>
                  <a:lnTo>
                    <a:pt x="1376" y="4322"/>
                  </a:lnTo>
                  <a:lnTo>
                    <a:pt x="1374" y="4208"/>
                  </a:lnTo>
                  <a:lnTo>
                    <a:pt x="1373" y="4091"/>
                  </a:lnTo>
                  <a:lnTo>
                    <a:pt x="1310" y="4087"/>
                  </a:lnTo>
                  <a:lnTo>
                    <a:pt x="1250" y="4083"/>
                  </a:lnTo>
                  <a:lnTo>
                    <a:pt x="1191" y="4081"/>
                  </a:lnTo>
                  <a:lnTo>
                    <a:pt x="1131" y="4080"/>
                  </a:lnTo>
                  <a:lnTo>
                    <a:pt x="1073" y="4080"/>
                  </a:lnTo>
                  <a:lnTo>
                    <a:pt x="1014" y="4081"/>
                  </a:lnTo>
                  <a:lnTo>
                    <a:pt x="956" y="4082"/>
                  </a:lnTo>
                  <a:lnTo>
                    <a:pt x="898" y="4085"/>
                  </a:lnTo>
                  <a:lnTo>
                    <a:pt x="840" y="4088"/>
                  </a:lnTo>
                  <a:lnTo>
                    <a:pt x="783" y="4092"/>
                  </a:lnTo>
                  <a:lnTo>
                    <a:pt x="724" y="4096"/>
                  </a:lnTo>
                  <a:lnTo>
                    <a:pt x="666" y="4101"/>
                  </a:lnTo>
                  <a:lnTo>
                    <a:pt x="606" y="4106"/>
                  </a:lnTo>
                  <a:lnTo>
                    <a:pt x="547" y="4111"/>
                  </a:lnTo>
                  <a:lnTo>
                    <a:pt x="485" y="4117"/>
                  </a:lnTo>
                  <a:lnTo>
                    <a:pt x="424" y="4123"/>
                  </a:lnTo>
                  <a:lnTo>
                    <a:pt x="16" y="4139"/>
                  </a:lnTo>
                  <a:lnTo>
                    <a:pt x="0" y="4147"/>
                  </a:lnTo>
                  <a:lnTo>
                    <a:pt x="5" y="4111"/>
                  </a:lnTo>
                  <a:lnTo>
                    <a:pt x="10" y="4076"/>
                  </a:lnTo>
                  <a:lnTo>
                    <a:pt x="14" y="4039"/>
                  </a:lnTo>
                  <a:lnTo>
                    <a:pt x="17" y="4003"/>
                  </a:lnTo>
                  <a:lnTo>
                    <a:pt x="23" y="3929"/>
                  </a:lnTo>
                  <a:lnTo>
                    <a:pt x="26" y="3855"/>
                  </a:lnTo>
                  <a:lnTo>
                    <a:pt x="28" y="3780"/>
                  </a:lnTo>
                  <a:lnTo>
                    <a:pt x="28" y="3706"/>
                  </a:lnTo>
                  <a:lnTo>
                    <a:pt x="28" y="3630"/>
                  </a:lnTo>
                  <a:lnTo>
                    <a:pt x="26" y="3554"/>
                  </a:lnTo>
                  <a:lnTo>
                    <a:pt x="24" y="3480"/>
                  </a:lnTo>
                  <a:lnTo>
                    <a:pt x="22" y="3404"/>
                  </a:lnTo>
                  <a:lnTo>
                    <a:pt x="20" y="3329"/>
                  </a:lnTo>
                  <a:lnTo>
                    <a:pt x="18" y="3256"/>
                  </a:lnTo>
                  <a:lnTo>
                    <a:pt x="17" y="3181"/>
                  </a:lnTo>
                  <a:lnTo>
                    <a:pt x="17" y="3109"/>
                  </a:lnTo>
                  <a:lnTo>
                    <a:pt x="18" y="3036"/>
                  </a:lnTo>
                  <a:lnTo>
                    <a:pt x="20" y="2966"/>
                  </a:lnTo>
                  <a:lnTo>
                    <a:pt x="32" y="1492"/>
                  </a:lnTo>
                  <a:lnTo>
                    <a:pt x="48" y="1471"/>
                  </a:lnTo>
                  <a:lnTo>
                    <a:pt x="126" y="1468"/>
                  </a:lnTo>
                  <a:lnTo>
                    <a:pt x="203" y="1466"/>
                  </a:lnTo>
                  <a:lnTo>
                    <a:pt x="281" y="1466"/>
                  </a:lnTo>
                  <a:lnTo>
                    <a:pt x="359" y="1468"/>
                  </a:lnTo>
                  <a:lnTo>
                    <a:pt x="438" y="1470"/>
                  </a:lnTo>
                  <a:lnTo>
                    <a:pt x="516" y="1472"/>
                  </a:lnTo>
                  <a:lnTo>
                    <a:pt x="594" y="1475"/>
                  </a:lnTo>
                  <a:lnTo>
                    <a:pt x="673" y="1477"/>
                  </a:lnTo>
                  <a:lnTo>
                    <a:pt x="750" y="1479"/>
                  </a:lnTo>
                  <a:lnTo>
                    <a:pt x="829" y="1480"/>
                  </a:lnTo>
                  <a:lnTo>
                    <a:pt x="906" y="1479"/>
                  </a:lnTo>
                  <a:lnTo>
                    <a:pt x="984" y="1476"/>
                  </a:lnTo>
                  <a:lnTo>
                    <a:pt x="1022" y="1474"/>
                  </a:lnTo>
                  <a:lnTo>
                    <a:pt x="1061" y="1471"/>
                  </a:lnTo>
                  <a:lnTo>
                    <a:pt x="1099" y="1468"/>
                  </a:lnTo>
                  <a:lnTo>
                    <a:pt x="1137" y="1464"/>
                  </a:lnTo>
                  <a:lnTo>
                    <a:pt x="1175" y="1459"/>
                  </a:lnTo>
                  <a:lnTo>
                    <a:pt x="1213" y="1453"/>
                  </a:lnTo>
                  <a:lnTo>
                    <a:pt x="1251" y="1447"/>
                  </a:lnTo>
                  <a:lnTo>
                    <a:pt x="1288" y="1439"/>
                  </a:lnTo>
                  <a:lnTo>
                    <a:pt x="1286" y="1415"/>
                  </a:lnTo>
                  <a:lnTo>
                    <a:pt x="1282" y="1390"/>
                  </a:lnTo>
                  <a:lnTo>
                    <a:pt x="1278" y="1364"/>
                  </a:lnTo>
                  <a:lnTo>
                    <a:pt x="1274" y="1340"/>
                  </a:lnTo>
                  <a:lnTo>
                    <a:pt x="1265" y="1291"/>
                  </a:lnTo>
                  <a:lnTo>
                    <a:pt x="1256" y="1241"/>
                  </a:lnTo>
                  <a:lnTo>
                    <a:pt x="1252" y="1216"/>
                  </a:lnTo>
                  <a:lnTo>
                    <a:pt x="1249" y="1191"/>
                  </a:lnTo>
                  <a:lnTo>
                    <a:pt x="1247" y="1167"/>
                  </a:lnTo>
                  <a:lnTo>
                    <a:pt x="1246" y="1142"/>
                  </a:lnTo>
                  <a:lnTo>
                    <a:pt x="1247" y="1117"/>
                  </a:lnTo>
                  <a:lnTo>
                    <a:pt x="1248" y="1092"/>
                  </a:lnTo>
                  <a:lnTo>
                    <a:pt x="1251" y="1067"/>
                  </a:lnTo>
                  <a:lnTo>
                    <a:pt x="1256" y="1043"/>
                  </a:lnTo>
                  <a:lnTo>
                    <a:pt x="1304" y="999"/>
                  </a:lnTo>
                  <a:lnTo>
                    <a:pt x="1361" y="1010"/>
                  </a:lnTo>
                  <a:lnTo>
                    <a:pt x="1416" y="1022"/>
                  </a:lnTo>
                  <a:lnTo>
                    <a:pt x="1471" y="1034"/>
                  </a:lnTo>
                  <a:lnTo>
                    <a:pt x="1524" y="1046"/>
                  </a:lnTo>
                  <a:lnTo>
                    <a:pt x="1577" y="1058"/>
                  </a:lnTo>
                  <a:lnTo>
                    <a:pt x="1630" y="1070"/>
                  </a:lnTo>
                  <a:lnTo>
                    <a:pt x="1683" y="1082"/>
                  </a:lnTo>
                  <a:lnTo>
                    <a:pt x="1736" y="1093"/>
                  </a:lnTo>
                  <a:lnTo>
                    <a:pt x="1789" y="1103"/>
                  </a:lnTo>
                  <a:lnTo>
                    <a:pt x="1842" y="1112"/>
                  </a:lnTo>
                  <a:lnTo>
                    <a:pt x="1897" y="1120"/>
                  </a:lnTo>
                  <a:lnTo>
                    <a:pt x="1952" y="1127"/>
                  </a:lnTo>
                  <a:lnTo>
                    <a:pt x="1979" y="1129"/>
                  </a:lnTo>
                  <a:lnTo>
                    <a:pt x="2008" y="1131"/>
                  </a:lnTo>
                  <a:lnTo>
                    <a:pt x="2037" y="1133"/>
                  </a:lnTo>
                  <a:lnTo>
                    <a:pt x="2065" y="1134"/>
                  </a:lnTo>
                  <a:lnTo>
                    <a:pt x="2095" y="1134"/>
                  </a:lnTo>
                  <a:lnTo>
                    <a:pt x="2124" y="1134"/>
                  </a:lnTo>
                  <a:lnTo>
                    <a:pt x="2155" y="1133"/>
                  </a:lnTo>
                  <a:lnTo>
                    <a:pt x="2185" y="1131"/>
                  </a:lnTo>
                  <a:lnTo>
                    <a:pt x="2186" y="1118"/>
                  </a:lnTo>
                  <a:lnTo>
                    <a:pt x="2186" y="1105"/>
                  </a:lnTo>
                  <a:lnTo>
                    <a:pt x="2185" y="1091"/>
                  </a:lnTo>
                  <a:lnTo>
                    <a:pt x="2182" y="1076"/>
                  </a:lnTo>
                  <a:lnTo>
                    <a:pt x="2177" y="1044"/>
                  </a:lnTo>
                  <a:lnTo>
                    <a:pt x="2172" y="1011"/>
                  </a:lnTo>
                  <a:lnTo>
                    <a:pt x="2171" y="994"/>
                  </a:lnTo>
                  <a:lnTo>
                    <a:pt x="2171" y="979"/>
                  </a:lnTo>
                  <a:lnTo>
                    <a:pt x="2172" y="972"/>
                  </a:lnTo>
                  <a:lnTo>
                    <a:pt x="2173" y="965"/>
                  </a:lnTo>
                  <a:lnTo>
                    <a:pt x="2175" y="958"/>
                  </a:lnTo>
                  <a:lnTo>
                    <a:pt x="2177" y="952"/>
                  </a:lnTo>
                  <a:lnTo>
                    <a:pt x="2180" y="946"/>
                  </a:lnTo>
                  <a:lnTo>
                    <a:pt x="2183" y="940"/>
                  </a:lnTo>
                  <a:lnTo>
                    <a:pt x="2188" y="934"/>
                  </a:lnTo>
                  <a:lnTo>
                    <a:pt x="2193" y="929"/>
                  </a:lnTo>
                  <a:lnTo>
                    <a:pt x="2198" y="925"/>
                  </a:lnTo>
                  <a:lnTo>
                    <a:pt x="2205" y="921"/>
                  </a:lnTo>
                  <a:lnTo>
                    <a:pt x="2212" y="918"/>
                  </a:lnTo>
                  <a:lnTo>
                    <a:pt x="2221" y="915"/>
                  </a:lnTo>
                  <a:lnTo>
                    <a:pt x="2361" y="931"/>
                  </a:lnTo>
                  <a:lnTo>
                    <a:pt x="2374" y="892"/>
                  </a:lnTo>
                  <a:lnTo>
                    <a:pt x="2387" y="852"/>
                  </a:lnTo>
                  <a:lnTo>
                    <a:pt x="2391" y="842"/>
                  </a:lnTo>
                  <a:lnTo>
                    <a:pt x="2396" y="833"/>
                  </a:lnTo>
                  <a:lnTo>
                    <a:pt x="2401" y="825"/>
                  </a:lnTo>
                  <a:lnTo>
                    <a:pt x="2407" y="817"/>
                  </a:lnTo>
                  <a:lnTo>
                    <a:pt x="2413" y="810"/>
                  </a:lnTo>
                  <a:lnTo>
                    <a:pt x="2420" y="804"/>
                  </a:lnTo>
                  <a:lnTo>
                    <a:pt x="2428" y="799"/>
                  </a:lnTo>
                  <a:lnTo>
                    <a:pt x="2437" y="795"/>
                  </a:lnTo>
                  <a:lnTo>
                    <a:pt x="2462" y="798"/>
                  </a:lnTo>
                  <a:lnTo>
                    <a:pt x="2487" y="801"/>
                  </a:lnTo>
                  <a:lnTo>
                    <a:pt x="2500" y="801"/>
                  </a:lnTo>
                  <a:lnTo>
                    <a:pt x="2512" y="800"/>
                  </a:lnTo>
                  <a:lnTo>
                    <a:pt x="2525" y="798"/>
                  </a:lnTo>
                  <a:lnTo>
                    <a:pt x="2538" y="795"/>
                  </a:lnTo>
                  <a:lnTo>
                    <a:pt x="2357" y="602"/>
                  </a:lnTo>
                  <a:lnTo>
                    <a:pt x="2355" y="592"/>
                  </a:lnTo>
                  <a:lnTo>
                    <a:pt x="2354" y="581"/>
                  </a:lnTo>
                  <a:lnTo>
                    <a:pt x="2355" y="570"/>
                  </a:lnTo>
                  <a:lnTo>
                    <a:pt x="2358" y="558"/>
                  </a:lnTo>
                  <a:lnTo>
                    <a:pt x="2360" y="553"/>
                  </a:lnTo>
                  <a:lnTo>
                    <a:pt x="2363" y="547"/>
                  </a:lnTo>
                  <a:lnTo>
                    <a:pt x="2366" y="543"/>
                  </a:lnTo>
                  <a:lnTo>
                    <a:pt x="2369" y="538"/>
                  </a:lnTo>
                  <a:lnTo>
                    <a:pt x="2373" y="534"/>
                  </a:lnTo>
                  <a:lnTo>
                    <a:pt x="2378" y="531"/>
                  </a:lnTo>
                  <a:lnTo>
                    <a:pt x="2383" y="528"/>
                  </a:lnTo>
                  <a:lnTo>
                    <a:pt x="2389" y="526"/>
                  </a:lnTo>
                  <a:lnTo>
                    <a:pt x="2530" y="554"/>
                  </a:lnTo>
                  <a:lnTo>
                    <a:pt x="2527" y="550"/>
                  </a:lnTo>
                  <a:lnTo>
                    <a:pt x="2525" y="546"/>
                  </a:lnTo>
                  <a:lnTo>
                    <a:pt x="2523" y="542"/>
                  </a:lnTo>
                  <a:lnTo>
                    <a:pt x="2520" y="539"/>
                  </a:lnTo>
                  <a:lnTo>
                    <a:pt x="2512" y="531"/>
                  </a:lnTo>
                  <a:lnTo>
                    <a:pt x="2503" y="524"/>
                  </a:lnTo>
                  <a:lnTo>
                    <a:pt x="2483" y="509"/>
                  </a:lnTo>
                  <a:lnTo>
                    <a:pt x="2462" y="493"/>
                  </a:lnTo>
                  <a:lnTo>
                    <a:pt x="2452" y="485"/>
                  </a:lnTo>
                  <a:lnTo>
                    <a:pt x="2444" y="476"/>
                  </a:lnTo>
                  <a:lnTo>
                    <a:pt x="2441" y="471"/>
                  </a:lnTo>
                  <a:lnTo>
                    <a:pt x="2438" y="467"/>
                  </a:lnTo>
                  <a:lnTo>
                    <a:pt x="2435" y="462"/>
                  </a:lnTo>
                  <a:lnTo>
                    <a:pt x="2433" y="456"/>
                  </a:lnTo>
                  <a:lnTo>
                    <a:pt x="2432" y="451"/>
                  </a:lnTo>
                  <a:lnTo>
                    <a:pt x="2431" y="446"/>
                  </a:lnTo>
                  <a:lnTo>
                    <a:pt x="2432" y="440"/>
                  </a:lnTo>
                  <a:lnTo>
                    <a:pt x="2433" y="434"/>
                  </a:lnTo>
                  <a:lnTo>
                    <a:pt x="2434" y="427"/>
                  </a:lnTo>
                  <a:lnTo>
                    <a:pt x="2437" y="420"/>
                  </a:lnTo>
                  <a:lnTo>
                    <a:pt x="2441" y="413"/>
                  </a:lnTo>
                  <a:lnTo>
                    <a:pt x="2445" y="406"/>
                  </a:lnTo>
                  <a:lnTo>
                    <a:pt x="2452" y="401"/>
                  </a:lnTo>
                  <a:lnTo>
                    <a:pt x="2459" y="397"/>
                  </a:lnTo>
                  <a:lnTo>
                    <a:pt x="2467" y="395"/>
                  </a:lnTo>
                  <a:lnTo>
                    <a:pt x="2476" y="393"/>
                  </a:lnTo>
                  <a:lnTo>
                    <a:pt x="2485" y="393"/>
                  </a:lnTo>
                  <a:lnTo>
                    <a:pt x="2494" y="393"/>
                  </a:lnTo>
                  <a:lnTo>
                    <a:pt x="2504" y="394"/>
                  </a:lnTo>
                  <a:lnTo>
                    <a:pt x="2514" y="395"/>
                  </a:lnTo>
                  <a:lnTo>
                    <a:pt x="2536" y="399"/>
                  </a:lnTo>
                  <a:lnTo>
                    <a:pt x="2556" y="402"/>
                  </a:lnTo>
                  <a:lnTo>
                    <a:pt x="2566" y="403"/>
                  </a:lnTo>
                  <a:lnTo>
                    <a:pt x="2576" y="403"/>
                  </a:lnTo>
                  <a:lnTo>
                    <a:pt x="2585" y="403"/>
                  </a:lnTo>
                  <a:lnTo>
                    <a:pt x="2593" y="402"/>
                  </a:lnTo>
                  <a:lnTo>
                    <a:pt x="2586" y="396"/>
                  </a:lnTo>
                  <a:lnTo>
                    <a:pt x="2577" y="390"/>
                  </a:lnTo>
                  <a:lnTo>
                    <a:pt x="2569" y="386"/>
                  </a:lnTo>
                  <a:lnTo>
                    <a:pt x="2560" y="380"/>
                  </a:lnTo>
                  <a:lnTo>
                    <a:pt x="2541" y="372"/>
                  </a:lnTo>
                  <a:lnTo>
                    <a:pt x="2522" y="365"/>
                  </a:lnTo>
                  <a:lnTo>
                    <a:pt x="2513" y="361"/>
                  </a:lnTo>
                  <a:lnTo>
                    <a:pt x="2505" y="356"/>
                  </a:lnTo>
                  <a:lnTo>
                    <a:pt x="2497" y="352"/>
                  </a:lnTo>
                  <a:lnTo>
                    <a:pt x="2490" y="346"/>
                  </a:lnTo>
                  <a:lnTo>
                    <a:pt x="2483" y="339"/>
                  </a:lnTo>
                  <a:lnTo>
                    <a:pt x="2477" y="332"/>
                  </a:lnTo>
                  <a:lnTo>
                    <a:pt x="2473" y="324"/>
                  </a:lnTo>
                  <a:lnTo>
                    <a:pt x="2469" y="314"/>
                  </a:lnTo>
                  <a:lnTo>
                    <a:pt x="2472" y="304"/>
                  </a:lnTo>
                  <a:lnTo>
                    <a:pt x="2475" y="296"/>
                  </a:lnTo>
                  <a:lnTo>
                    <a:pt x="2479" y="288"/>
                  </a:lnTo>
                  <a:lnTo>
                    <a:pt x="2483" y="282"/>
                  </a:lnTo>
                  <a:lnTo>
                    <a:pt x="2488" y="276"/>
                  </a:lnTo>
                  <a:lnTo>
                    <a:pt x="2493" y="271"/>
                  </a:lnTo>
                  <a:lnTo>
                    <a:pt x="2498" y="267"/>
                  </a:lnTo>
                  <a:lnTo>
                    <a:pt x="2503" y="264"/>
                  </a:lnTo>
                  <a:lnTo>
                    <a:pt x="2509" y="260"/>
                  </a:lnTo>
                  <a:lnTo>
                    <a:pt x="2515" y="258"/>
                  </a:lnTo>
                  <a:lnTo>
                    <a:pt x="2521" y="256"/>
                  </a:lnTo>
                  <a:lnTo>
                    <a:pt x="2529" y="255"/>
                  </a:lnTo>
                  <a:lnTo>
                    <a:pt x="2543" y="255"/>
                  </a:lnTo>
                  <a:lnTo>
                    <a:pt x="2557" y="255"/>
                  </a:lnTo>
                  <a:lnTo>
                    <a:pt x="2587" y="259"/>
                  </a:lnTo>
                  <a:lnTo>
                    <a:pt x="2618" y="263"/>
                  </a:lnTo>
                  <a:lnTo>
                    <a:pt x="2634" y="264"/>
                  </a:lnTo>
                  <a:lnTo>
                    <a:pt x="2649" y="264"/>
                  </a:lnTo>
                  <a:lnTo>
                    <a:pt x="2656" y="263"/>
                  </a:lnTo>
                  <a:lnTo>
                    <a:pt x="2664" y="262"/>
                  </a:lnTo>
                  <a:lnTo>
                    <a:pt x="2671" y="259"/>
                  </a:lnTo>
                  <a:lnTo>
                    <a:pt x="2678" y="257"/>
                  </a:lnTo>
                  <a:lnTo>
                    <a:pt x="2655" y="232"/>
                  </a:lnTo>
                  <a:lnTo>
                    <a:pt x="2627" y="204"/>
                  </a:lnTo>
                  <a:lnTo>
                    <a:pt x="2613" y="188"/>
                  </a:lnTo>
                  <a:lnTo>
                    <a:pt x="2600" y="171"/>
                  </a:lnTo>
                  <a:lnTo>
                    <a:pt x="2594" y="161"/>
                  </a:lnTo>
                  <a:lnTo>
                    <a:pt x="2588" y="151"/>
                  </a:lnTo>
                  <a:lnTo>
                    <a:pt x="2582" y="141"/>
                  </a:lnTo>
                  <a:lnTo>
                    <a:pt x="2578" y="129"/>
                  </a:lnTo>
                  <a:lnTo>
                    <a:pt x="2593" y="73"/>
                  </a:lnTo>
                  <a:lnTo>
                    <a:pt x="2680" y="79"/>
                  </a:lnTo>
                  <a:lnTo>
                    <a:pt x="2765" y="85"/>
                  </a:lnTo>
                  <a:lnTo>
                    <a:pt x="2852" y="90"/>
                  </a:lnTo>
                  <a:lnTo>
                    <a:pt x="2939" y="95"/>
                  </a:lnTo>
                  <a:lnTo>
                    <a:pt x="3025" y="100"/>
                  </a:lnTo>
                  <a:lnTo>
                    <a:pt x="3110" y="106"/>
                  </a:lnTo>
                  <a:lnTo>
                    <a:pt x="3194" y="111"/>
                  </a:lnTo>
                  <a:lnTo>
                    <a:pt x="3278" y="117"/>
                  </a:lnTo>
                  <a:lnTo>
                    <a:pt x="3286" y="103"/>
                  </a:lnTo>
                  <a:lnTo>
                    <a:pt x="3294" y="86"/>
                  </a:lnTo>
                  <a:lnTo>
                    <a:pt x="3299" y="77"/>
                  </a:lnTo>
                  <a:lnTo>
                    <a:pt x="3304" y="68"/>
                  </a:lnTo>
                  <a:lnTo>
                    <a:pt x="3309" y="59"/>
                  </a:lnTo>
                  <a:lnTo>
                    <a:pt x="3315" y="51"/>
                  </a:lnTo>
                  <a:lnTo>
                    <a:pt x="3321" y="43"/>
                  </a:lnTo>
                  <a:lnTo>
                    <a:pt x="3328" y="37"/>
                  </a:lnTo>
                  <a:lnTo>
                    <a:pt x="3337" y="32"/>
                  </a:lnTo>
                  <a:lnTo>
                    <a:pt x="3345" y="29"/>
                  </a:lnTo>
                  <a:lnTo>
                    <a:pt x="3350" y="28"/>
                  </a:lnTo>
                  <a:lnTo>
                    <a:pt x="3354" y="28"/>
                  </a:lnTo>
                  <a:lnTo>
                    <a:pt x="3359" y="28"/>
                  </a:lnTo>
                  <a:lnTo>
                    <a:pt x="3364" y="28"/>
                  </a:lnTo>
                  <a:lnTo>
                    <a:pt x="3369" y="30"/>
                  </a:lnTo>
                  <a:lnTo>
                    <a:pt x="3375" y="32"/>
                  </a:lnTo>
                  <a:lnTo>
                    <a:pt x="3380" y="34"/>
                  </a:lnTo>
                  <a:lnTo>
                    <a:pt x="3386" y="38"/>
                  </a:lnTo>
                  <a:lnTo>
                    <a:pt x="3417" y="52"/>
                  </a:lnTo>
                  <a:lnTo>
                    <a:pt x="3449" y="64"/>
                  </a:lnTo>
                  <a:lnTo>
                    <a:pt x="3482" y="76"/>
                  </a:lnTo>
                  <a:lnTo>
                    <a:pt x="3515" y="86"/>
                  </a:lnTo>
                  <a:lnTo>
                    <a:pt x="3548" y="95"/>
                  </a:lnTo>
                  <a:lnTo>
                    <a:pt x="3581" y="103"/>
                  </a:lnTo>
                  <a:lnTo>
                    <a:pt x="3616" y="110"/>
                  </a:lnTo>
                  <a:lnTo>
                    <a:pt x="3650" y="117"/>
                  </a:lnTo>
                  <a:lnTo>
                    <a:pt x="3684" y="122"/>
                  </a:lnTo>
                  <a:lnTo>
                    <a:pt x="3719" y="126"/>
                  </a:lnTo>
                  <a:lnTo>
                    <a:pt x="3755" y="130"/>
                  </a:lnTo>
                  <a:lnTo>
                    <a:pt x="3790" y="133"/>
                  </a:lnTo>
                  <a:lnTo>
                    <a:pt x="3825" y="136"/>
                  </a:lnTo>
                  <a:lnTo>
                    <a:pt x="3861" y="137"/>
                  </a:lnTo>
                  <a:lnTo>
                    <a:pt x="3897" y="139"/>
                  </a:lnTo>
                  <a:lnTo>
                    <a:pt x="3933" y="140"/>
                  </a:lnTo>
                  <a:lnTo>
                    <a:pt x="4006" y="140"/>
                  </a:lnTo>
                  <a:lnTo>
                    <a:pt x="4079" y="137"/>
                  </a:lnTo>
                  <a:lnTo>
                    <a:pt x="4152" y="135"/>
                  </a:lnTo>
                  <a:lnTo>
                    <a:pt x="4225" y="132"/>
                  </a:lnTo>
                  <a:lnTo>
                    <a:pt x="4298" y="128"/>
                  </a:lnTo>
                  <a:lnTo>
                    <a:pt x="4369" y="125"/>
                  </a:lnTo>
                  <a:lnTo>
                    <a:pt x="4441" y="123"/>
                  </a:lnTo>
                  <a:lnTo>
                    <a:pt x="4510" y="121"/>
                  </a:lnTo>
                  <a:lnTo>
                    <a:pt x="4576" y="113"/>
                  </a:lnTo>
                  <a:lnTo>
                    <a:pt x="4641" y="106"/>
                  </a:lnTo>
                  <a:lnTo>
                    <a:pt x="4707" y="100"/>
                  </a:lnTo>
                  <a:lnTo>
                    <a:pt x="4772" y="94"/>
                  </a:lnTo>
                  <a:lnTo>
                    <a:pt x="4839" y="89"/>
                  </a:lnTo>
                  <a:lnTo>
                    <a:pt x="4905" y="85"/>
                  </a:lnTo>
                  <a:lnTo>
                    <a:pt x="4971" y="80"/>
                  </a:lnTo>
                  <a:lnTo>
                    <a:pt x="5037" y="75"/>
                  </a:lnTo>
                  <a:lnTo>
                    <a:pt x="5103" y="70"/>
                  </a:lnTo>
                  <a:lnTo>
                    <a:pt x="5169" y="65"/>
                  </a:lnTo>
                  <a:lnTo>
                    <a:pt x="5234" y="58"/>
                  </a:lnTo>
                  <a:lnTo>
                    <a:pt x="5299" y="51"/>
                  </a:lnTo>
                  <a:lnTo>
                    <a:pt x="5363" y="42"/>
                  </a:lnTo>
                  <a:lnTo>
                    <a:pt x="5427" y="32"/>
                  </a:lnTo>
                  <a:lnTo>
                    <a:pt x="5458" y="26"/>
                  </a:lnTo>
                  <a:lnTo>
                    <a:pt x="5490" y="20"/>
                  </a:lnTo>
                  <a:lnTo>
                    <a:pt x="5521" y="12"/>
                  </a:lnTo>
                  <a:lnTo>
                    <a:pt x="5551" y="5"/>
                  </a:lnTo>
                  <a:lnTo>
                    <a:pt x="5561" y="3"/>
                  </a:lnTo>
                  <a:lnTo>
                    <a:pt x="5570" y="2"/>
                  </a:lnTo>
                  <a:lnTo>
                    <a:pt x="5579" y="1"/>
                  </a:lnTo>
                  <a:lnTo>
                    <a:pt x="5588" y="0"/>
                  </a:lnTo>
                  <a:lnTo>
                    <a:pt x="5605" y="1"/>
                  </a:lnTo>
                  <a:lnTo>
                    <a:pt x="5622" y="4"/>
                  </a:lnTo>
                  <a:lnTo>
                    <a:pt x="5638" y="8"/>
                  </a:lnTo>
                  <a:lnTo>
                    <a:pt x="5652" y="16"/>
                  </a:lnTo>
                  <a:lnTo>
                    <a:pt x="5666" y="23"/>
                  </a:lnTo>
                  <a:lnTo>
                    <a:pt x="5679" y="32"/>
                  </a:lnTo>
                  <a:lnTo>
                    <a:pt x="5692" y="42"/>
                  </a:lnTo>
                  <a:lnTo>
                    <a:pt x="5704" y="52"/>
                  </a:lnTo>
                  <a:lnTo>
                    <a:pt x="5715" y="64"/>
                  </a:lnTo>
                  <a:lnTo>
                    <a:pt x="5726" y="76"/>
                  </a:lnTo>
                  <a:lnTo>
                    <a:pt x="5747" y="102"/>
                  </a:lnTo>
                  <a:lnTo>
                    <a:pt x="5768" y="1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73" name="Freeform 4"/>
            <p:cNvSpPr>
              <a:spLocks/>
            </p:cNvSpPr>
            <p:nvPr/>
          </p:nvSpPr>
          <p:spPr bwMode="auto">
            <a:xfrm>
              <a:off x="4663" y="1365"/>
              <a:ext cx="318" cy="76"/>
            </a:xfrm>
            <a:custGeom>
              <a:avLst/>
              <a:gdLst>
                <a:gd name="T0" fmla="*/ 0 w 1837"/>
                <a:gd name="T1" fmla="*/ 0 h 381"/>
                <a:gd name="T2" fmla="*/ 0 w 1837"/>
                <a:gd name="T3" fmla="*/ 0 h 381"/>
                <a:gd name="T4" fmla="*/ 0 w 1837"/>
                <a:gd name="T5" fmla="*/ 0 h 381"/>
                <a:gd name="T6" fmla="*/ 0 w 1837"/>
                <a:gd name="T7" fmla="*/ 0 h 381"/>
                <a:gd name="T8" fmla="*/ 0 w 1837"/>
                <a:gd name="T9" fmla="*/ 0 h 381"/>
                <a:gd name="T10" fmla="*/ 0 w 1837"/>
                <a:gd name="T11" fmla="*/ 0 h 381"/>
                <a:gd name="T12" fmla="*/ 0 w 1837"/>
                <a:gd name="T13" fmla="*/ 0 h 381"/>
                <a:gd name="T14" fmla="*/ 0 w 1837"/>
                <a:gd name="T15" fmla="*/ 0 h 381"/>
                <a:gd name="T16" fmla="*/ 0 w 1837"/>
                <a:gd name="T17" fmla="*/ 0 h 381"/>
                <a:gd name="T18" fmla="*/ 0 w 1837"/>
                <a:gd name="T19" fmla="*/ 0 h 381"/>
                <a:gd name="T20" fmla="*/ 0 w 1837"/>
                <a:gd name="T21" fmla="*/ 0 h 381"/>
                <a:gd name="T22" fmla="*/ 0 w 1837"/>
                <a:gd name="T23" fmla="*/ 0 h 381"/>
                <a:gd name="T24" fmla="*/ 0 w 1837"/>
                <a:gd name="T25" fmla="*/ 0 h 381"/>
                <a:gd name="T26" fmla="*/ 0 w 1837"/>
                <a:gd name="T27" fmla="*/ 0 h 381"/>
                <a:gd name="T28" fmla="*/ 0 w 1837"/>
                <a:gd name="T29" fmla="*/ 0 h 381"/>
                <a:gd name="T30" fmla="*/ 0 w 1837"/>
                <a:gd name="T31" fmla="*/ 0 h 381"/>
                <a:gd name="T32" fmla="*/ 0 w 1837"/>
                <a:gd name="T33" fmla="*/ 0 h 381"/>
                <a:gd name="T34" fmla="*/ 0 w 1837"/>
                <a:gd name="T35" fmla="*/ 0 h 381"/>
                <a:gd name="T36" fmla="*/ 0 w 1837"/>
                <a:gd name="T37" fmla="*/ 0 h 381"/>
                <a:gd name="T38" fmla="*/ 0 w 1837"/>
                <a:gd name="T39" fmla="*/ 0 h 381"/>
                <a:gd name="T40" fmla="*/ 0 w 1837"/>
                <a:gd name="T41" fmla="*/ 0 h 381"/>
                <a:gd name="T42" fmla="*/ 0 w 1837"/>
                <a:gd name="T43" fmla="*/ 0 h 381"/>
                <a:gd name="T44" fmla="*/ 0 w 1837"/>
                <a:gd name="T45" fmla="*/ 0 h 381"/>
                <a:gd name="T46" fmla="*/ 0 w 1837"/>
                <a:gd name="T47" fmla="*/ 0 h 381"/>
                <a:gd name="T48" fmla="*/ 0 w 1837"/>
                <a:gd name="T49" fmla="*/ 0 h 381"/>
                <a:gd name="T50" fmla="*/ 0 w 1837"/>
                <a:gd name="T51" fmla="*/ 0 h 381"/>
                <a:gd name="T52" fmla="*/ 0 w 1837"/>
                <a:gd name="T53" fmla="*/ 0 h 381"/>
                <a:gd name="T54" fmla="*/ 0 w 1837"/>
                <a:gd name="T55" fmla="*/ 0 h 381"/>
                <a:gd name="T56" fmla="*/ 0 w 1837"/>
                <a:gd name="T57" fmla="*/ 0 h 381"/>
                <a:gd name="T58" fmla="*/ 0 w 1837"/>
                <a:gd name="T59" fmla="*/ 0 h 381"/>
                <a:gd name="T60" fmla="*/ 0 w 1837"/>
                <a:gd name="T61" fmla="*/ 0 h 381"/>
                <a:gd name="T62" fmla="*/ 0 w 1837"/>
                <a:gd name="T63" fmla="*/ 0 h 381"/>
                <a:gd name="T64" fmla="*/ 0 w 1837"/>
                <a:gd name="T65" fmla="*/ 0 h 381"/>
                <a:gd name="T66" fmla="*/ 0 w 1837"/>
                <a:gd name="T67" fmla="*/ 0 h 381"/>
                <a:gd name="T68" fmla="*/ 0 w 1837"/>
                <a:gd name="T69" fmla="*/ 0 h 381"/>
                <a:gd name="T70" fmla="*/ 0 w 1837"/>
                <a:gd name="T71" fmla="*/ 0 h 381"/>
                <a:gd name="T72" fmla="*/ 0 w 1837"/>
                <a:gd name="T73" fmla="*/ 0 h 381"/>
                <a:gd name="T74" fmla="*/ 0 w 1837"/>
                <a:gd name="T75" fmla="*/ 0 h 381"/>
                <a:gd name="T76" fmla="*/ 0 w 1837"/>
                <a:gd name="T77" fmla="*/ 0 h 381"/>
                <a:gd name="T78" fmla="*/ 0 w 1837"/>
                <a:gd name="T79" fmla="*/ 0 h 381"/>
                <a:gd name="T80" fmla="*/ 0 w 1837"/>
                <a:gd name="T81" fmla="*/ 0 h 381"/>
                <a:gd name="T82" fmla="*/ 0 w 1837"/>
                <a:gd name="T83" fmla="*/ 0 h 381"/>
                <a:gd name="T84" fmla="*/ 0 w 1837"/>
                <a:gd name="T85" fmla="*/ 0 h 381"/>
                <a:gd name="T86" fmla="*/ 0 w 1837"/>
                <a:gd name="T87" fmla="*/ 0 h 381"/>
                <a:gd name="T88" fmla="*/ 0 w 1837"/>
                <a:gd name="T89" fmla="*/ 0 h 381"/>
                <a:gd name="T90" fmla="*/ 0 w 1837"/>
                <a:gd name="T91" fmla="*/ 0 h 381"/>
                <a:gd name="T92" fmla="*/ 0 w 1837"/>
                <a:gd name="T93" fmla="*/ 0 h 381"/>
                <a:gd name="T94" fmla="*/ 0 w 1837"/>
                <a:gd name="T95" fmla="*/ 0 h 381"/>
                <a:gd name="T96" fmla="*/ 0 w 1837"/>
                <a:gd name="T97" fmla="*/ 0 h 381"/>
                <a:gd name="T98" fmla="*/ 0 w 1837"/>
                <a:gd name="T99" fmla="*/ 0 h 381"/>
                <a:gd name="T100" fmla="*/ 0 w 1837"/>
                <a:gd name="T101" fmla="*/ 0 h 38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837" h="381">
                  <a:moveTo>
                    <a:pt x="1617" y="173"/>
                  </a:moveTo>
                  <a:lnTo>
                    <a:pt x="1837" y="381"/>
                  </a:lnTo>
                  <a:lnTo>
                    <a:pt x="1805" y="368"/>
                  </a:lnTo>
                  <a:lnTo>
                    <a:pt x="1774" y="355"/>
                  </a:lnTo>
                  <a:lnTo>
                    <a:pt x="1746" y="340"/>
                  </a:lnTo>
                  <a:lnTo>
                    <a:pt x="1717" y="325"/>
                  </a:lnTo>
                  <a:lnTo>
                    <a:pt x="1690" y="308"/>
                  </a:lnTo>
                  <a:lnTo>
                    <a:pt x="1664" y="291"/>
                  </a:lnTo>
                  <a:lnTo>
                    <a:pt x="1638" y="271"/>
                  </a:lnTo>
                  <a:lnTo>
                    <a:pt x="1613" y="252"/>
                  </a:lnTo>
                  <a:lnTo>
                    <a:pt x="1572" y="252"/>
                  </a:lnTo>
                  <a:lnTo>
                    <a:pt x="1555" y="238"/>
                  </a:lnTo>
                  <a:lnTo>
                    <a:pt x="1538" y="223"/>
                  </a:lnTo>
                  <a:lnTo>
                    <a:pt x="1522" y="207"/>
                  </a:lnTo>
                  <a:lnTo>
                    <a:pt x="1507" y="190"/>
                  </a:lnTo>
                  <a:lnTo>
                    <a:pt x="1477" y="157"/>
                  </a:lnTo>
                  <a:lnTo>
                    <a:pt x="1445" y="124"/>
                  </a:lnTo>
                  <a:lnTo>
                    <a:pt x="1429" y="110"/>
                  </a:lnTo>
                  <a:lnTo>
                    <a:pt x="1412" y="97"/>
                  </a:lnTo>
                  <a:lnTo>
                    <a:pt x="1403" y="91"/>
                  </a:lnTo>
                  <a:lnTo>
                    <a:pt x="1394" y="86"/>
                  </a:lnTo>
                  <a:lnTo>
                    <a:pt x="1385" y="81"/>
                  </a:lnTo>
                  <a:lnTo>
                    <a:pt x="1375" y="77"/>
                  </a:lnTo>
                  <a:lnTo>
                    <a:pt x="1365" y="74"/>
                  </a:lnTo>
                  <a:lnTo>
                    <a:pt x="1355" y="71"/>
                  </a:lnTo>
                  <a:lnTo>
                    <a:pt x="1344" y="68"/>
                  </a:lnTo>
                  <a:lnTo>
                    <a:pt x="1334" y="67"/>
                  </a:lnTo>
                  <a:lnTo>
                    <a:pt x="1321" y="66"/>
                  </a:lnTo>
                  <a:lnTo>
                    <a:pt x="1309" y="66"/>
                  </a:lnTo>
                  <a:lnTo>
                    <a:pt x="1297" y="67"/>
                  </a:lnTo>
                  <a:lnTo>
                    <a:pt x="1284" y="69"/>
                  </a:lnTo>
                  <a:lnTo>
                    <a:pt x="1213" y="79"/>
                  </a:lnTo>
                  <a:lnTo>
                    <a:pt x="1142" y="90"/>
                  </a:lnTo>
                  <a:lnTo>
                    <a:pt x="1072" y="103"/>
                  </a:lnTo>
                  <a:lnTo>
                    <a:pt x="1002" y="115"/>
                  </a:lnTo>
                  <a:lnTo>
                    <a:pt x="932" y="128"/>
                  </a:lnTo>
                  <a:lnTo>
                    <a:pt x="861" y="139"/>
                  </a:lnTo>
                  <a:lnTo>
                    <a:pt x="825" y="144"/>
                  </a:lnTo>
                  <a:lnTo>
                    <a:pt x="788" y="149"/>
                  </a:lnTo>
                  <a:lnTo>
                    <a:pt x="752" y="153"/>
                  </a:lnTo>
                  <a:lnTo>
                    <a:pt x="716" y="157"/>
                  </a:lnTo>
                  <a:lnTo>
                    <a:pt x="692" y="154"/>
                  </a:lnTo>
                  <a:lnTo>
                    <a:pt x="669" y="153"/>
                  </a:lnTo>
                  <a:lnTo>
                    <a:pt x="644" y="153"/>
                  </a:lnTo>
                  <a:lnTo>
                    <a:pt x="621" y="153"/>
                  </a:lnTo>
                  <a:lnTo>
                    <a:pt x="575" y="155"/>
                  </a:lnTo>
                  <a:lnTo>
                    <a:pt x="530" y="160"/>
                  </a:lnTo>
                  <a:lnTo>
                    <a:pt x="484" y="165"/>
                  </a:lnTo>
                  <a:lnTo>
                    <a:pt x="439" y="171"/>
                  </a:lnTo>
                  <a:lnTo>
                    <a:pt x="395" y="177"/>
                  </a:lnTo>
                  <a:lnTo>
                    <a:pt x="350" y="182"/>
                  </a:lnTo>
                  <a:lnTo>
                    <a:pt x="306" y="186"/>
                  </a:lnTo>
                  <a:lnTo>
                    <a:pt x="263" y="189"/>
                  </a:lnTo>
                  <a:lnTo>
                    <a:pt x="240" y="189"/>
                  </a:lnTo>
                  <a:lnTo>
                    <a:pt x="218" y="189"/>
                  </a:lnTo>
                  <a:lnTo>
                    <a:pt x="197" y="189"/>
                  </a:lnTo>
                  <a:lnTo>
                    <a:pt x="175" y="187"/>
                  </a:lnTo>
                  <a:lnTo>
                    <a:pt x="153" y="185"/>
                  </a:lnTo>
                  <a:lnTo>
                    <a:pt x="132" y="182"/>
                  </a:lnTo>
                  <a:lnTo>
                    <a:pt x="109" y="178"/>
                  </a:lnTo>
                  <a:lnTo>
                    <a:pt x="87" y="173"/>
                  </a:lnTo>
                  <a:lnTo>
                    <a:pt x="66" y="167"/>
                  </a:lnTo>
                  <a:lnTo>
                    <a:pt x="44" y="159"/>
                  </a:lnTo>
                  <a:lnTo>
                    <a:pt x="22" y="150"/>
                  </a:lnTo>
                  <a:lnTo>
                    <a:pt x="0" y="140"/>
                  </a:lnTo>
                  <a:lnTo>
                    <a:pt x="80" y="134"/>
                  </a:lnTo>
                  <a:lnTo>
                    <a:pt x="163" y="127"/>
                  </a:lnTo>
                  <a:lnTo>
                    <a:pt x="246" y="120"/>
                  </a:lnTo>
                  <a:lnTo>
                    <a:pt x="332" y="114"/>
                  </a:lnTo>
                  <a:lnTo>
                    <a:pt x="418" y="107"/>
                  </a:lnTo>
                  <a:lnTo>
                    <a:pt x="504" y="100"/>
                  </a:lnTo>
                  <a:lnTo>
                    <a:pt x="591" y="92"/>
                  </a:lnTo>
                  <a:lnTo>
                    <a:pt x="679" y="85"/>
                  </a:lnTo>
                  <a:lnTo>
                    <a:pt x="766" y="77"/>
                  </a:lnTo>
                  <a:lnTo>
                    <a:pt x="854" y="68"/>
                  </a:lnTo>
                  <a:lnTo>
                    <a:pt x="942" y="59"/>
                  </a:lnTo>
                  <a:lnTo>
                    <a:pt x="1029" y="50"/>
                  </a:lnTo>
                  <a:lnTo>
                    <a:pt x="1116" y="40"/>
                  </a:lnTo>
                  <a:lnTo>
                    <a:pt x="1203" y="28"/>
                  </a:lnTo>
                  <a:lnTo>
                    <a:pt x="1288" y="16"/>
                  </a:lnTo>
                  <a:lnTo>
                    <a:pt x="1373" y="4"/>
                  </a:lnTo>
                  <a:lnTo>
                    <a:pt x="1385" y="2"/>
                  </a:lnTo>
                  <a:lnTo>
                    <a:pt x="1397" y="0"/>
                  </a:lnTo>
                  <a:lnTo>
                    <a:pt x="1408" y="0"/>
                  </a:lnTo>
                  <a:lnTo>
                    <a:pt x="1418" y="0"/>
                  </a:lnTo>
                  <a:lnTo>
                    <a:pt x="1428" y="2"/>
                  </a:lnTo>
                  <a:lnTo>
                    <a:pt x="1437" y="4"/>
                  </a:lnTo>
                  <a:lnTo>
                    <a:pt x="1446" y="7"/>
                  </a:lnTo>
                  <a:lnTo>
                    <a:pt x="1455" y="11"/>
                  </a:lnTo>
                  <a:lnTo>
                    <a:pt x="1463" y="15"/>
                  </a:lnTo>
                  <a:lnTo>
                    <a:pt x="1471" y="20"/>
                  </a:lnTo>
                  <a:lnTo>
                    <a:pt x="1479" y="25"/>
                  </a:lnTo>
                  <a:lnTo>
                    <a:pt x="1486" y="31"/>
                  </a:lnTo>
                  <a:lnTo>
                    <a:pt x="1499" y="46"/>
                  </a:lnTo>
                  <a:lnTo>
                    <a:pt x="1511" y="60"/>
                  </a:lnTo>
                  <a:lnTo>
                    <a:pt x="1535" y="92"/>
                  </a:lnTo>
                  <a:lnTo>
                    <a:pt x="1559" y="123"/>
                  </a:lnTo>
                  <a:lnTo>
                    <a:pt x="1571" y="138"/>
                  </a:lnTo>
                  <a:lnTo>
                    <a:pt x="1585" y="151"/>
                  </a:lnTo>
                  <a:lnTo>
                    <a:pt x="1592" y="158"/>
                  </a:lnTo>
                  <a:lnTo>
                    <a:pt x="1600" y="164"/>
                  </a:lnTo>
                  <a:lnTo>
                    <a:pt x="1609" y="169"/>
                  </a:lnTo>
                  <a:lnTo>
                    <a:pt x="1617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74" name="Freeform 5"/>
            <p:cNvSpPr>
              <a:spLocks/>
            </p:cNvSpPr>
            <p:nvPr/>
          </p:nvSpPr>
          <p:spPr bwMode="auto">
            <a:xfrm>
              <a:off x="4518" y="1372"/>
              <a:ext cx="121" cy="34"/>
            </a:xfrm>
            <a:custGeom>
              <a:avLst/>
              <a:gdLst>
                <a:gd name="T0" fmla="*/ 0 w 701"/>
                <a:gd name="T1" fmla="*/ 0 h 175"/>
                <a:gd name="T2" fmla="*/ 0 w 701"/>
                <a:gd name="T3" fmla="*/ 0 h 175"/>
                <a:gd name="T4" fmla="*/ 0 w 701"/>
                <a:gd name="T5" fmla="*/ 0 h 175"/>
                <a:gd name="T6" fmla="*/ 0 w 701"/>
                <a:gd name="T7" fmla="*/ 0 h 175"/>
                <a:gd name="T8" fmla="*/ 0 w 701"/>
                <a:gd name="T9" fmla="*/ 0 h 175"/>
                <a:gd name="T10" fmla="*/ 0 w 701"/>
                <a:gd name="T11" fmla="*/ 0 h 175"/>
                <a:gd name="T12" fmla="*/ 0 w 701"/>
                <a:gd name="T13" fmla="*/ 0 h 175"/>
                <a:gd name="T14" fmla="*/ 0 w 701"/>
                <a:gd name="T15" fmla="*/ 0 h 175"/>
                <a:gd name="T16" fmla="*/ 0 w 701"/>
                <a:gd name="T17" fmla="*/ 0 h 175"/>
                <a:gd name="T18" fmla="*/ 0 w 701"/>
                <a:gd name="T19" fmla="*/ 0 h 175"/>
                <a:gd name="T20" fmla="*/ 0 w 701"/>
                <a:gd name="T21" fmla="*/ 0 h 175"/>
                <a:gd name="T22" fmla="*/ 0 w 701"/>
                <a:gd name="T23" fmla="*/ 0 h 175"/>
                <a:gd name="T24" fmla="*/ 0 w 701"/>
                <a:gd name="T25" fmla="*/ 0 h 175"/>
                <a:gd name="T26" fmla="*/ 0 w 701"/>
                <a:gd name="T27" fmla="*/ 0 h 175"/>
                <a:gd name="T28" fmla="*/ 0 w 701"/>
                <a:gd name="T29" fmla="*/ 0 h 175"/>
                <a:gd name="T30" fmla="*/ 0 w 701"/>
                <a:gd name="T31" fmla="*/ 0 h 175"/>
                <a:gd name="T32" fmla="*/ 0 w 701"/>
                <a:gd name="T33" fmla="*/ 0 h 175"/>
                <a:gd name="T34" fmla="*/ 0 w 701"/>
                <a:gd name="T35" fmla="*/ 0 h 175"/>
                <a:gd name="T36" fmla="*/ 0 w 701"/>
                <a:gd name="T37" fmla="*/ 0 h 175"/>
                <a:gd name="T38" fmla="*/ 0 w 701"/>
                <a:gd name="T39" fmla="*/ 0 h 175"/>
                <a:gd name="T40" fmla="*/ 0 w 701"/>
                <a:gd name="T41" fmla="*/ 0 h 175"/>
                <a:gd name="T42" fmla="*/ 0 w 701"/>
                <a:gd name="T43" fmla="*/ 0 h 17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01" h="175">
                  <a:moveTo>
                    <a:pt x="701" y="173"/>
                  </a:moveTo>
                  <a:lnTo>
                    <a:pt x="657" y="174"/>
                  </a:lnTo>
                  <a:lnTo>
                    <a:pt x="614" y="175"/>
                  </a:lnTo>
                  <a:lnTo>
                    <a:pt x="571" y="175"/>
                  </a:lnTo>
                  <a:lnTo>
                    <a:pt x="527" y="173"/>
                  </a:lnTo>
                  <a:lnTo>
                    <a:pt x="483" y="171"/>
                  </a:lnTo>
                  <a:lnTo>
                    <a:pt x="439" y="168"/>
                  </a:lnTo>
                  <a:lnTo>
                    <a:pt x="394" y="165"/>
                  </a:lnTo>
                  <a:lnTo>
                    <a:pt x="350" y="161"/>
                  </a:lnTo>
                  <a:lnTo>
                    <a:pt x="261" y="152"/>
                  </a:lnTo>
                  <a:lnTo>
                    <a:pt x="174" y="143"/>
                  </a:lnTo>
                  <a:lnTo>
                    <a:pt x="86" y="133"/>
                  </a:lnTo>
                  <a:lnTo>
                    <a:pt x="0" y="125"/>
                  </a:lnTo>
                  <a:lnTo>
                    <a:pt x="56" y="0"/>
                  </a:lnTo>
                  <a:lnTo>
                    <a:pt x="137" y="19"/>
                  </a:lnTo>
                  <a:lnTo>
                    <a:pt x="218" y="38"/>
                  </a:lnTo>
                  <a:lnTo>
                    <a:pt x="299" y="58"/>
                  </a:lnTo>
                  <a:lnTo>
                    <a:pt x="380" y="79"/>
                  </a:lnTo>
                  <a:lnTo>
                    <a:pt x="460" y="101"/>
                  </a:lnTo>
                  <a:lnTo>
                    <a:pt x="540" y="123"/>
                  </a:lnTo>
                  <a:lnTo>
                    <a:pt x="621" y="148"/>
                  </a:lnTo>
                  <a:lnTo>
                    <a:pt x="701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75" name="Freeform 6"/>
            <p:cNvSpPr>
              <a:spLocks/>
            </p:cNvSpPr>
            <p:nvPr/>
          </p:nvSpPr>
          <p:spPr bwMode="auto">
            <a:xfrm>
              <a:off x="4424" y="1382"/>
              <a:ext cx="80" cy="15"/>
            </a:xfrm>
            <a:custGeom>
              <a:avLst/>
              <a:gdLst>
                <a:gd name="T0" fmla="*/ 0 w 461"/>
                <a:gd name="T1" fmla="*/ 0 h 80"/>
                <a:gd name="T2" fmla="*/ 0 w 461"/>
                <a:gd name="T3" fmla="*/ 0 h 80"/>
                <a:gd name="T4" fmla="*/ 0 w 461"/>
                <a:gd name="T5" fmla="*/ 0 h 80"/>
                <a:gd name="T6" fmla="*/ 0 w 461"/>
                <a:gd name="T7" fmla="*/ 0 h 80"/>
                <a:gd name="T8" fmla="*/ 0 w 461"/>
                <a:gd name="T9" fmla="*/ 0 h 80"/>
                <a:gd name="T10" fmla="*/ 0 w 461"/>
                <a:gd name="T11" fmla="*/ 0 h 80"/>
                <a:gd name="T12" fmla="*/ 0 w 461"/>
                <a:gd name="T13" fmla="*/ 0 h 80"/>
                <a:gd name="T14" fmla="*/ 0 w 461"/>
                <a:gd name="T15" fmla="*/ 0 h 80"/>
                <a:gd name="T16" fmla="*/ 0 w 461"/>
                <a:gd name="T17" fmla="*/ 0 h 80"/>
                <a:gd name="T18" fmla="*/ 0 w 461"/>
                <a:gd name="T19" fmla="*/ 0 h 80"/>
                <a:gd name="T20" fmla="*/ 0 w 461"/>
                <a:gd name="T21" fmla="*/ 0 h 80"/>
                <a:gd name="T22" fmla="*/ 0 w 461"/>
                <a:gd name="T23" fmla="*/ 0 h 80"/>
                <a:gd name="T24" fmla="*/ 0 w 461"/>
                <a:gd name="T25" fmla="*/ 0 h 80"/>
                <a:gd name="T26" fmla="*/ 0 w 461"/>
                <a:gd name="T27" fmla="*/ 0 h 80"/>
                <a:gd name="T28" fmla="*/ 0 w 461"/>
                <a:gd name="T29" fmla="*/ 0 h 80"/>
                <a:gd name="T30" fmla="*/ 0 w 461"/>
                <a:gd name="T31" fmla="*/ 0 h 80"/>
                <a:gd name="T32" fmla="*/ 0 w 461"/>
                <a:gd name="T33" fmla="*/ 0 h 80"/>
                <a:gd name="T34" fmla="*/ 0 w 461"/>
                <a:gd name="T35" fmla="*/ 0 h 80"/>
                <a:gd name="T36" fmla="*/ 0 w 461"/>
                <a:gd name="T37" fmla="*/ 0 h 80"/>
                <a:gd name="T38" fmla="*/ 0 w 461"/>
                <a:gd name="T39" fmla="*/ 0 h 80"/>
                <a:gd name="T40" fmla="*/ 0 w 461"/>
                <a:gd name="T41" fmla="*/ 0 h 80"/>
                <a:gd name="T42" fmla="*/ 0 w 461"/>
                <a:gd name="T43" fmla="*/ 0 h 80"/>
                <a:gd name="T44" fmla="*/ 0 w 461"/>
                <a:gd name="T45" fmla="*/ 0 h 80"/>
                <a:gd name="T46" fmla="*/ 0 w 461"/>
                <a:gd name="T47" fmla="*/ 0 h 80"/>
                <a:gd name="T48" fmla="*/ 0 w 461"/>
                <a:gd name="T49" fmla="*/ 0 h 80"/>
                <a:gd name="T50" fmla="*/ 0 w 461"/>
                <a:gd name="T51" fmla="*/ 0 h 80"/>
                <a:gd name="T52" fmla="*/ 0 w 461"/>
                <a:gd name="T53" fmla="*/ 0 h 80"/>
                <a:gd name="T54" fmla="*/ 0 w 461"/>
                <a:gd name="T55" fmla="*/ 0 h 80"/>
                <a:gd name="T56" fmla="*/ 0 w 461"/>
                <a:gd name="T57" fmla="*/ 0 h 80"/>
                <a:gd name="T58" fmla="*/ 0 w 461"/>
                <a:gd name="T59" fmla="*/ 0 h 80"/>
                <a:gd name="T60" fmla="*/ 0 w 461"/>
                <a:gd name="T61" fmla="*/ 0 h 80"/>
                <a:gd name="T62" fmla="*/ 0 w 461"/>
                <a:gd name="T63" fmla="*/ 0 h 8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1" h="80">
                  <a:moveTo>
                    <a:pt x="461" y="35"/>
                  </a:moveTo>
                  <a:lnTo>
                    <a:pt x="437" y="72"/>
                  </a:lnTo>
                  <a:lnTo>
                    <a:pt x="424" y="69"/>
                  </a:lnTo>
                  <a:lnTo>
                    <a:pt x="410" y="68"/>
                  </a:lnTo>
                  <a:lnTo>
                    <a:pt x="396" y="67"/>
                  </a:lnTo>
                  <a:lnTo>
                    <a:pt x="382" y="67"/>
                  </a:lnTo>
                  <a:lnTo>
                    <a:pt x="354" y="68"/>
                  </a:lnTo>
                  <a:lnTo>
                    <a:pt x="324" y="69"/>
                  </a:lnTo>
                  <a:lnTo>
                    <a:pt x="262" y="76"/>
                  </a:lnTo>
                  <a:lnTo>
                    <a:pt x="201" y="80"/>
                  </a:lnTo>
                  <a:lnTo>
                    <a:pt x="171" y="80"/>
                  </a:lnTo>
                  <a:lnTo>
                    <a:pt x="141" y="78"/>
                  </a:lnTo>
                  <a:lnTo>
                    <a:pt x="127" y="76"/>
                  </a:lnTo>
                  <a:lnTo>
                    <a:pt x="113" y="74"/>
                  </a:lnTo>
                  <a:lnTo>
                    <a:pt x="100" y="70"/>
                  </a:lnTo>
                  <a:lnTo>
                    <a:pt x="87" y="66"/>
                  </a:lnTo>
                  <a:lnTo>
                    <a:pt x="74" y="61"/>
                  </a:lnTo>
                  <a:lnTo>
                    <a:pt x="62" y="56"/>
                  </a:lnTo>
                  <a:lnTo>
                    <a:pt x="50" y="49"/>
                  </a:lnTo>
                  <a:lnTo>
                    <a:pt x="39" y="42"/>
                  </a:lnTo>
                  <a:lnTo>
                    <a:pt x="29" y="33"/>
                  </a:lnTo>
                  <a:lnTo>
                    <a:pt x="18" y="23"/>
                  </a:lnTo>
                  <a:lnTo>
                    <a:pt x="9" y="12"/>
                  </a:lnTo>
                  <a:lnTo>
                    <a:pt x="0" y="0"/>
                  </a:lnTo>
                  <a:lnTo>
                    <a:pt x="60" y="0"/>
                  </a:lnTo>
                  <a:lnTo>
                    <a:pt x="120" y="3"/>
                  </a:lnTo>
                  <a:lnTo>
                    <a:pt x="180" y="7"/>
                  </a:lnTo>
                  <a:lnTo>
                    <a:pt x="240" y="12"/>
                  </a:lnTo>
                  <a:lnTo>
                    <a:pt x="299" y="17"/>
                  </a:lnTo>
                  <a:lnTo>
                    <a:pt x="355" y="23"/>
                  </a:lnTo>
                  <a:lnTo>
                    <a:pt x="409" y="29"/>
                  </a:lnTo>
                  <a:lnTo>
                    <a:pt x="46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76" name="Freeform 7"/>
            <p:cNvSpPr>
              <a:spLocks/>
            </p:cNvSpPr>
            <p:nvPr/>
          </p:nvSpPr>
          <p:spPr bwMode="auto">
            <a:xfrm>
              <a:off x="4427" y="1398"/>
              <a:ext cx="719" cy="192"/>
            </a:xfrm>
            <a:custGeom>
              <a:avLst/>
              <a:gdLst>
                <a:gd name="T0" fmla="*/ 0 w 4138"/>
                <a:gd name="T1" fmla="*/ 0 h 964"/>
                <a:gd name="T2" fmla="*/ 0 w 4138"/>
                <a:gd name="T3" fmla="*/ 0 h 964"/>
                <a:gd name="T4" fmla="*/ 0 w 4138"/>
                <a:gd name="T5" fmla="*/ 0 h 964"/>
                <a:gd name="T6" fmla="*/ 0 w 4138"/>
                <a:gd name="T7" fmla="*/ 0 h 964"/>
                <a:gd name="T8" fmla="*/ 0 w 4138"/>
                <a:gd name="T9" fmla="*/ 0 h 964"/>
                <a:gd name="T10" fmla="*/ 0 w 4138"/>
                <a:gd name="T11" fmla="*/ 0 h 964"/>
                <a:gd name="T12" fmla="*/ 0 w 4138"/>
                <a:gd name="T13" fmla="*/ 0 h 964"/>
                <a:gd name="T14" fmla="*/ 0 w 4138"/>
                <a:gd name="T15" fmla="*/ 0 h 964"/>
                <a:gd name="T16" fmla="*/ 0 w 4138"/>
                <a:gd name="T17" fmla="*/ 0 h 964"/>
                <a:gd name="T18" fmla="*/ 0 w 4138"/>
                <a:gd name="T19" fmla="*/ 0 h 964"/>
                <a:gd name="T20" fmla="*/ 0 w 4138"/>
                <a:gd name="T21" fmla="*/ 0 h 964"/>
                <a:gd name="T22" fmla="*/ 0 w 4138"/>
                <a:gd name="T23" fmla="*/ 0 h 964"/>
                <a:gd name="T24" fmla="*/ 0 w 4138"/>
                <a:gd name="T25" fmla="*/ 0 h 964"/>
                <a:gd name="T26" fmla="*/ 0 w 4138"/>
                <a:gd name="T27" fmla="*/ 0 h 964"/>
                <a:gd name="T28" fmla="*/ 0 w 4138"/>
                <a:gd name="T29" fmla="*/ 0 h 964"/>
                <a:gd name="T30" fmla="*/ 0 w 4138"/>
                <a:gd name="T31" fmla="*/ 0 h 964"/>
                <a:gd name="T32" fmla="*/ 0 w 4138"/>
                <a:gd name="T33" fmla="*/ 0 h 964"/>
                <a:gd name="T34" fmla="*/ 0 w 4138"/>
                <a:gd name="T35" fmla="*/ 0 h 964"/>
                <a:gd name="T36" fmla="*/ 0 w 4138"/>
                <a:gd name="T37" fmla="*/ 0 h 964"/>
                <a:gd name="T38" fmla="*/ 0 w 4138"/>
                <a:gd name="T39" fmla="*/ 0 h 964"/>
                <a:gd name="T40" fmla="*/ 0 w 4138"/>
                <a:gd name="T41" fmla="*/ 0 h 964"/>
                <a:gd name="T42" fmla="*/ 0 w 4138"/>
                <a:gd name="T43" fmla="*/ 0 h 964"/>
                <a:gd name="T44" fmla="*/ 0 w 4138"/>
                <a:gd name="T45" fmla="*/ 0 h 964"/>
                <a:gd name="T46" fmla="*/ 0 w 4138"/>
                <a:gd name="T47" fmla="*/ 0 h 964"/>
                <a:gd name="T48" fmla="*/ 0 w 4138"/>
                <a:gd name="T49" fmla="*/ 0 h 964"/>
                <a:gd name="T50" fmla="*/ 0 w 4138"/>
                <a:gd name="T51" fmla="*/ 0 h 964"/>
                <a:gd name="T52" fmla="*/ 0 w 4138"/>
                <a:gd name="T53" fmla="*/ 0 h 964"/>
                <a:gd name="T54" fmla="*/ 0 w 4138"/>
                <a:gd name="T55" fmla="*/ 0 h 964"/>
                <a:gd name="T56" fmla="*/ 0 w 4138"/>
                <a:gd name="T57" fmla="*/ 0 h 964"/>
                <a:gd name="T58" fmla="*/ 0 w 4138"/>
                <a:gd name="T59" fmla="*/ 0 h 964"/>
                <a:gd name="T60" fmla="*/ 0 w 4138"/>
                <a:gd name="T61" fmla="*/ 0 h 964"/>
                <a:gd name="T62" fmla="*/ 0 w 4138"/>
                <a:gd name="T63" fmla="*/ 0 h 964"/>
                <a:gd name="T64" fmla="*/ 0 w 4138"/>
                <a:gd name="T65" fmla="*/ 0 h 964"/>
                <a:gd name="T66" fmla="*/ 0 w 4138"/>
                <a:gd name="T67" fmla="*/ 0 h 964"/>
                <a:gd name="T68" fmla="*/ 0 w 4138"/>
                <a:gd name="T69" fmla="*/ 0 h 964"/>
                <a:gd name="T70" fmla="*/ 0 w 4138"/>
                <a:gd name="T71" fmla="*/ 0 h 964"/>
                <a:gd name="T72" fmla="*/ 0 w 4138"/>
                <a:gd name="T73" fmla="*/ 0 h 964"/>
                <a:gd name="T74" fmla="*/ 0 w 4138"/>
                <a:gd name="T75" fmla="*/ 0 h 964"/>
                <a:gd name="T76" fmla="*/ 0 w 4138"/>
                <a:gd name="T77" fmla="*/ 0 h 964"/>
                <a:gd name="T78" fmla="*/ 0 w 4138"/>
                <a:gd name="T79" fmla="*/ 0 h 964"/>
                <a:gd name="T80" fmla="*/ 0 w 4138"/>
                <a:gd name="T81" fmla="*/ 0 h 964"/>
                <a:gd name="T82" fmla="*/ 0 w 4138"/>
                <a:gd name="T83" fmla="*/ 0 h 964"/>
                <a:gd name="T84" fmla="*/ 0 w 4138"/>
                <a:gd name="T85" fmla="*/ 0 h 964"/>
                <a:gd name="T86" fmla="*/ 0 w 4138"/>
                <a:gd name="T87" fmla="*/ 0 h 964"/>
                <a:gd name="T88" fmla="*/ 0 w 4138"/>
                <a:gd name="T89" fmla="*/ 0 h 964"/>
                <a:gd name="T90" fmla="*/ 0 w 4138"/>
                <a:gd name="T91" fmla="*/ 0 h 964"/>
                <a:gd name="T92" fmla="*/ 0 w 4138"/>
                <a:gd name="T93" fmla="*/ 0 h 964"/>
                <a:gd name="T94" fmla="*/ 0 w 4138"/>
                <a:gd name="T95" fmla="*/ 0 h 964"/>
                <a:gd name="T96" fmla="*/ 0 w 4138"/>
                <a:gd name="T97" fmla="*/ 0 h 964"/>
                <a:gd name="T98" fmla="*/ 0 w 4138"/>
                <a:gd name="T99" fmla="*/ 0 h 964"/>
                <a:gd name="T100" fmla="*/ 0 w 4138"/>
                <a:gd name="T101" fmla="*/ 0 h 964"/>
                <a:gd name="T102" fmla="*/ 0 w 4138"/>
                <a:gd name="T103" fmla="*/ 0 h 964"/>
                <a:gd name="T104" fmla="*/ 0 w 4138"/>
                <a:gd name="T105" fmla="*/ 0 h 964"/>
                <a:gd name="T106" fmla="*/ 0 w 4138"/>
                <a:gd name="T107" fmla="*/ 0 h 964"/>
                <a:gd name="T108" fmla="*/ 0 w 4138"/>
                <a:gd name="T109" fmla="*/ 0 h 96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138" h="964">
                  <a:moveTo>
                    <a:pt x="2710" y="28"/>
                  </a:moveTo>
                  <a:lnTo>
                    <a:pt x="2749" y="67"/>
                  </a:lnTo>
                  <a:lnTo>
                    <a:pt x="2788" y="105"/>
                  </a:lnTo>
                  <a:lnTo>
                    <a:pt x="2829" y="143"/>
                  </a:lnTo>
                  <a:lnTo>
                    <a:pt x="2869" y="180"/>
                  </a:lnTo>
                  <a:lnTo>
                    <a:pt x="2910" y="215"/>
                  </a:lnTo>
                  <a:lnTo>
                    <a:pt x="2951" y="251"/>
                  </a:lnTo>
                  <a:lnTo>
                    <a:pt x="2993" y="285"/>
                  </a:lnTo>
                  <a:lnTo>
                    <a:pt x="3035" y="318"/>
                  </a:lnTo>
                  <a:lnTo>
                    <a:pt x="3077" y="350"/>
                  </a:lnTo>
                  <a:lnTo>
                    <a:pt x="3121" y="383"/>
                  </a:lnTo>
                  <a:lnTo>
                    <a:pt x="3164" y="414"/>
                  </a:lnTo>
                  <a:lnTo>
                    <a:pt x="3207" y="444"/>
                  </a:lnTo>
                  <a:lnTo>
                    <a:pt x="3251" y="473"/>
                  </a:lnTo>
                  <a:lnTo>
                    <a:pt x="3295" y="503"/>
                  </a:lnTo>
                  <a:lnTo>
                    <a:pt x="3340" y="531"/>
                  </a:lnTo>
                  <a:lnTo>
                    <a:pt x="3385" y="559"/>
                  </a:lnTo>
                  <a:lnTo>
                    <a:pt x="3430" y="586"/>
                  </a:lnTo>
                  <a:lnTo>
                    <a:pt x="3475" y="613"/>
                  </a:lnTo>
                  <a:lnTo>
                    <a:pt x="3522" y="639"/>
                  </a:lnTo>
                  <a:lnTo>
                    <a:pt x="3567" y="664"/>
                  </a:lnTo>
                  <a:lnTo>
                    <a:pt x="3613" y="689"/>
                  </a:lnTo>
                  <a:lnTo>
                    <a:pt x="3660" y="714"/>
                  </a:lnTo>
                  <a:lnTo>
                    <a:pt x="3707" y="738"/>
                  </a:lnTo>
                  <a:lnTo>
                    <a:pt x="3754" y="762"/>
                  </a:lnTo>
                  <a:lnTo>
                    <a:pt x="3849" y="807"/>
                  </a:lnTo>
                  <a:lnTo>
                    <a:pt x="3945" y="853"/>
                  </a:lnTo>
                  <a:lnTo>
                    <a:pt x="4042" y="895"/>
                  </a:lnTo>
                  <a:lnTo>
                    <a:pt x="4138" y="937"/>
                  </a:lnTo>
                  <a:lnTo>
                    <a:pt x="4133" y="941"/>
                  </a:lnTo>
                  <a:lnTo>
                    <a:pt x="4126" y="945"/>
                  </a:lnTo>
                  <a:lnTo>
                    <a:pt x="4120" y="949"/>
                  </a:lnTo>
                  <a:lnTo>
                    <a:pt x="4113" y="952"/>
                  </a:lnTo>
                  <a:lnTo>
                    <a:pt x="4105" y="955"/>
                  </a:lnTo>
                  <a:lnTo>
                    <a:pt x="4097" y="958"/>
                  </a:lnTo>
                  <a:lnTo>
                    <a:pt x="4089" y="960"/>
                  </a:lnTo>
                  <a:lnTo>
                    <a:pt x="4080" y="962"/>
                  </a:lnTo>
                  <a:lnTo>
                    <a:pt x="4071" y="963"/>
                  </a:lnTo>
                  <a:lnTo>
                    <a:pt x="4062" y="964"/>
                  </a:lnTo>
                  <a:lnTo>
                    <a:pt x="4053" y="964"/>
                  </a:lnTo>
                  <a:lnTo>
                    <a:pt x="4044" y="964"/>
                  </a:lnTo>
                  <a:lnTo>
                    <a:pt x="4034" y="963"/>
                  </a:lnTo>
                  <a:lnTo>
                    <a:pt x="4024" y="961"/>
                  </a:lnTo>
                  <a:lnTo>
                    <a:pt x="4015" y="959"/>
                  </a:lnTo>
                  <a:lnTo>
                    <a:pt x="4006" y="957"/>
                  </a:lnTo>
                  <a:lnTo>
                    <a:pt x="3971" y="943"/>
                  </a:lnTo>
                  <a:lnTo>
                    <a:pt x="3936" y="929"/>
                  </a:lnTo>
                  <a:lnTo>
                    <a:pt x="3901" y="915"/>
                  </a:lnTo>
                  <a:lnTo>
                    <a:pt x="3865" y="900"/>
                  </a:lnTo>
                  <a:lnTo>
                    <a:pt x="3796" y="869"/>
                  </a:lnTo>
                  <a:lnTo>
                    <a:pt x="3727" y="835"/>
                  </a:lnTo>
                  <a:lnTo>
                    <a:pt x="3659" y="801"/>
                  </a:lnTo>
                  <a:lnTo>
                    <a:pt x="3591" y="764"/>
                  </a:lnTo>
                  <a:lnTo>
                    <a:pt x="3525" y="726"/>
                  </a:lnTo>
                  <a:lnTo>
                    <a:pt x="3458" y="686"/>
                  </a:lnTo>
                  <a:lnTo>
                    <a:pt x="3393" y="645"/>
                  </a:lnTo>
                  <a:lnTo>
                    <a:pt x="3328" y="603"/>
                  </a:lnTo>
                  <a:lnTo>
                    <a:pt x="3264" y="559"/>
                  </a:lnTo>
                  <a:lnTo>
                    <a:pt x="3199" y="515"/>
                  </a:lnTo>
                  <a:lnTo>
                    <a:pt x="3137" y="469"/>
                  </a:lnTo>
                  <a:lnTo>
                    <a:pt x="3073" y="423"/>
                  </a:lnTo>
                  <a:lnTo>
                    <a:pt x="3011" y="376"/>
                  </a:lnTo>
                  <a:lnTo>
                    <a:pt x="2949" y="328"/>
                  </a:lnTo>
                  <a:lnTo>
                    <a:pt x="2933" y="314"/>
                  </a:lnTo>
                  <a:lnTo>
                    <a:pt x="2918" y="300"/>
                  </a:lnTo>
                  <a:lnTo>
                    <a:pt x="2903" y="285"/>
                  </a:lnTo>
                  <a:lnTo>
                    <a:pt x="2889" y="271"/>
                  </a:lnTo>
                  <a:lnTo>
                    <a:pt x="2862" y="240"/>
                  </a:lnTo>
                  <a:lnTo>
                    <a:pt x="2836" y="208"/>
                  </a:lnTo>
                  <a:lnTo>
                    <a:pt x="2810" y="177"/>
                  </a:lnTo>
                  <a:lnTo>
                    <a:pt x="2783" y="147"/>
                  </a:lnTo>
                  <a:lnTo>
                    <a:pt x="2770" y="133"/>
                  </a:lnTo>
                  <a:lnTo>
                    <a:pt x="2756" y="119"/>
                  </a:lnTo>
                  <a:lnTo>
                    <a:pt x="2741" y="104"/>
                  </a:lnTo>
                  <a:lnTo>
                    <a:pt x="2726" y="91"/>
                  </a:lnTo>
                  <a:lnTo>
                    <a:pt x="2666" y="101"/>
                  </a:lnTo>
                  <a:lnTo>
                    <a:pt x="2608" y="109"/>
                  </a:lnTo>
                  <a:lnTo>
                    <a:pt x="2548" y="116"/>
                  </a:lnTo>
                  <a:lnTo>
                    <a:pt x="2489" y="120"/>
                  </a:lnTo>
                  <a:lnTo>
                    <a:pt x="2430" y="124"/>
                  </a:lnTo>
                  <a:lnTo>
                    <a:pt x="2369" y="127"/>
                  </a:lnTo>
                  <a:lnTo>
                    <a:pt x="2310" y="130"/>
                  </a:lnTo>
                  <a:lnTo>
                    <a:pt x="2250" y="132"/>
                  </a:lnTo>
                  <a:lnTo>
                    <a:pt x="2191" y="134"/>
                  </a:lnTo>
                  <a:lnTo>
                    <a:pt x="2131" y="136"/>
                  </a:lnTo>
                  <a:lnTo>
                    <a:pt x="2072" y="139"/>
                  </a:lnTo>
                  <a:lnTo>
                    <a:pt x="2012" y="142"/>
                  </a:lnTo>
                  <a:lnTo>
                    <a:pt x="1954" y="147"/>
                  </a:lnTo>
                  <a:lnTo>
                    <a:pt x="1896" y="152"/>
                  </a:lnTo>
                  <a:lnTo>
                    <a:pt x="1838" y="159"/>
                  </a:lnTo>
                  <a:lnTo>
                    <a:pt x="1781" y="168"/>
                  </a:lnTo>
                  <a:lnTo>
                    <a:pt x="1676" y="173"/>
                  </a:lnTo>
                  <a:lnTo>
                    <a:pt x="1571" y="179"/>
                  </a:lnTo>
                  <a:lnTo>
                    <a:pt x="1467" y="184"/>
                  </a:lnTo>
                  <a:lnTo>
                    <a:pt x="1364" y="189"/>
                  </a:lnTo>
                  <a:lnTo>
                    <a:pt x="1260" y="193"/>
                  </a:lnTo>
                  <a:lnTo>
                    <a:pt x="1156" y="196"/>
                  </a:lnTo>
                  <a:lnTo>
                    <a:pt x="1052" y="199"/>
                  </a:lnTo>
                  <a:lnTo>
                    <a:pt x="949" y="200"/>
                  </a:lnTo>
                  <a:lnTo>
                    <a:pt x="844" y="200"/>
                  </a:lnTo>
                  <a:lnTo>
                    <a:pt x="740" y="198"/>
                  </a:lnTo>
                  <a:lnTo>
                    <a:pt x="688" y="197"/>
                  </a:lnTo>
                  <a:lnTo>
                    <a:pt x="635" y="194"/>
                  </a:lnTo>
                  <a:lnTo>
                    <a:pt x="583" y="192"/>
                  </a:lnTo>
                  <a:lnTo>
                    <a:pt x="530" y="189"/>
                  </a:lnTo>
                  <a:lnTo>
                    <a:pt x="477" y="185"/>
                  </a:lnTo>
                  <a:lnTo>
                    <a:pt x="425" y="180"/>
                  </a:lnTo>
                  <a:lnTo>
                    <a:pt x="371" y="175"/>
                  </a:lnTo>
                  <a:lnTo>
                    <a:pt x="318" y="170"/>
                  </a:lnTo>
                  <a:lnTo>
                    <a:pt x="264" y="164"/>
                  </a:lnTo>
                  <a:lnTo>
                    <a:pt x="211" y="156"/>
                  </a:lnTo>
                  <a:lnTo>
                    <a:pt x="158" y="149"/>
                  </a:lnTo>
                  <a:lnTo>
                    <a:pt x="103" y="140"/>
                  </a:lnTo>
                  <a:lnTo>
                    <a:pt x="99" y="135"/>
                  </a:lnTo>
                  <a:lnTo>
                    <a:pt x="93" y="130"/>
                  </a:lnTo>
                  <a:lnTo>
                    <a:pt x="88" y="126"/>
                  </a:lnTo>
                  <a:lnTo>
                    <a:pt x="82" y="123"/>
                  </a:lnTo>
                  <a:lnTo>
                    <a:pt x="69" y="119"/>
                  </a:lnTo>
                  <a:lnTo>
                    <a:pt x="55" y="115"/>
                  </a:lnTo>
                  <a:lnTo>
                    <a:pt x="40" y="112"/>
                  </a:lnTo>
                  <a:lnTo>
                    <a:pt x="26" y="108"/>
                  </a:lnTo>
                  <a:lnTo>
                    <a:pt x="19" y="106"/>
                  </a:lnTo>
                  <a:lnTo>
                    <a:pt x="13" y="103"/>
                  </a:lnTo>
                  <a:lnTo>
                    <a:pt x="6" y="99"/>
                  </a:lnTo>
                  <a:lnTo>
                    <a:pt x="0" y="95"/>
                  </a:lnTo>
                  <a:lnTo>
                    <a:pt x="62" y="94"/>
                  </a:lnTo>
                  <a:lnTo>
                    <a:pt x="124" y="93"/>
                  </a:lnTo>
                  <a:lnTo>
                    <a:pt x="187" y="93"/>
                  </a:lnTo>
                  <a:lnTo>
                    <a:pt x="249" y="94"/>
                  </a:lnTo>
                  <a:lnTo>
                    <a:pt x="373" y="98"/>
                  </a:lnTo>
                  <a:lnTo>
                    <a:pt x="498" y="103"/>
                  </a:lnTo>
                  <a:lnTo>
                    <a:pt x="622" y="109"/>
                  </a:lnTo>
                  <a:lnTo>
                    <a:pt x="746" y="117"/>
                  </a:lnTo>
                  <a:lnTo>
                    <a:pt x="870" y="124"/>
                  </a:lnTo>
                  <a:lnTo>
                    <a:pt x="994" y="130"/>
                  </a:lnTo>
                  <a:lnTo>
                    <a:pt x="1118" y="135"/>
                  </a:lnTo>
                  <a:lnTo>
                    <a:pt x="1242" y="139"/>
                  </a:lnTo>
                  <a:lnTo>
                    <a:pt x="1304" y="140"/>
                  </a:lnTo>
                  <a:lnTo>
                    <a:pt x="1367" y="140"/>
                  </a:lnTo>
                  <a:lnTo>
                    <a:pt x="1429" y="140"/>
                  </a:lnTo>
                  <a:lnTo>
                    <a:pt x="1492" y="139"/>
                  </a:lnTo>
                  <a:lnTo>
                    <a:pt x="1554" y="137"/>
                  </a:lnTo>
                  <a:lnTo>
                    <a:pt x="1618" y="134"/>
                  </a:lnTo>
                  <a:lnTo>
                    <a:pt x="1680" y="130"/>
                  </a:lnTo>
                  <a:lnTo>
                    <a:pt x="1743" y="125"/>
                  </a:lnTo>
                  <a:lnTo>
                    <a:pt x="1806" y="119"/>
                  </a:lnTo>
                  <a:lnTo>
                    <a:pt x="1869" y="111"/>
                  </a:lnTo>
                  <a:lnTo>
                    <a:pt x="1933" y="102"/>
                  </a:lnTo>
                  <a:lnTo>
                    <a:pt x="1997" y="91"/>
                  </a:lnTo>
                  <a:lnTo>
                    <a:pt x="2018" y="92"/>
                  </a:lnTo>
                  <a:lnTo>
                    <a:pt x="2038" y="93"/>
                  </a:lnTo>
                  <a:lnTo>
                    <a:pt x="2059" y="92"/>
                  </a:lnTo>
                  <a:lnTo>
                    <a:pt x="2079" y="92"/>
                  </a:lnTo>
                  <a:lnTo>
                    <a:pt x="2120" y="89"/>
                  </a:lnTo>
                  <a:lnTo>
                    <a:pt x="2162" y="84"/>
                  </a:lnTo>
                  <a:lnTo>
                    <a:pt x="2202" y="79"/>
                  </a:lnTo>
                  <a:lnTo>
                    <a:pt x="2243" y="72"/>
                  </a:lnTo>
                  <a:lnTo>
                    <a:pt x="2285" y="64"/>
                  </a:lnTo>
                  <a:lnTo>
                    <a:pt x="2325" y="56"/>
                  </a:lnTo>
                  <a:lnTo>
                    <a:pt x="2407" y="39"/>
                  </a:lnTo>
                  <a:lnTo>
                    <a:pt x="2489" y="23"/>
                  </a:lnTo>
                  <a:lnTo>
                    <a:pt x="2530" y="15"/>
                  </a:lnTo>
                  <a:lnTo>
                    <a:pt x="2571" y="9"/>
                  </a:lnTo>
                  <a:lnTo>
                    <a:pt x="2612" y="4"/>
                  </a:lnTo>
                  <a:lnTo>
                    <a:pt x="2653" y="0"/>
                  </a:lnTo>
                  <a:lnTo>
                    <a:pt x="271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77" name="Freeform 8"/>
            <p:cNvSpPr>
              <a:spLocks/>
            </p:cNvSpPr>
            <p:nvPr/>
          </p:nvSpPr>
          <p:spPr bwMode="auto">
            <a:xfrm>
              <a:off x="4762" y="1438"/>
              <a:ext cx="373" cy="184"/>
            </a:xfrm>
            <a:custGeom>
              <a:avLst/>
              <a:gdLst>
                <a:gd name="T0" fmla="*/ 0 w 2150"/>
                <a:gd name="T1" fmla="*/ 0 h 925"/>
                <a:gd name="T2" fmla="*/ 0 w 2150"/>
                <a:gd name="T3" fmla="*/ 0 h 925"/>
                <a:gd name="T4" fmla="*/ 0 w 2150"/>
                <a:gd name="T5" fmla="*/ 0 h 925"/>
                <a:gd name="T6" fmla="*/ 0 w 2150"/>
                <a:gd name="T7" fmla="*/ 0 h 925"/>
                <a:gd name="T8" fmla="*/ 0 w 2150"/>
                <a:gd name="T9" fmla="*/ 0 h 925"/>
                <a:gd name="T10" fmla="*/ 0 w 2150"/>
                <a:gd name="T11" fmla="*/ 0 h 925"/>
                <a:gd name="T12" fmla="*/ 0 w 2150"/>
                <a:gd name="T13" fmla="*/ 0 h 925"/>
                <a:gd name="T14" fmla="*/ 0 w 2150"/>
                <a:gd name="T15" fmla="*/ 0 h 925"/>
                <a:gd name="T16" fmla="*/ 0 w 2150"/>
                <a:gd name="T17" fmla="*/ 0 h 925"/>
                <a:gd name="T18" fmla="*/ 0 w 2150"/>
                <a:gd name="T19" fmla="*/ 0 h 925"/>
                <a:gd name="T20" fmla="*/ 0 w 2150"/>
                <a:gd name="T21" fmla="*/ 0 h 925"/>
                <a:gd name="T22" fmla="*/ 0 w 2150"/>
                <a:gd name="T23" fmla="*/ 0 h 925"/>
                <a:gd name="T24" fmla="*/ 0 w 2150"/>
                <a:gd name="T25" fmla="*/ 0 h 925"/>
                <a:gd name="T26" fmla="*/ 0 w 2150"/>
                <a:gd name="T27" fmla="*/ 0 h 925"/>
                <a:gd name="T28" fmla="*/ 0 w 2150"/>
                <a:gd name="T29" fmla="*/ 0 h 925"/>
                <a:gd name="T30" fmla="*/ 0 w 2150"/>
                <a:gd name="T31" fmla="*/ 0 h 925"/>
                <a:gd name="T32" fmla="*/ 0 w 2150"/>
                <a:gd name="T33" fmla="*/ 0 h 925"/>
                <a:gd name="T34" fmla="*/ 0 w 2150"/>
                <a:gd name="T35" fmla="*/ 0 h 925"/>
                <a:gd name="T36" fmla="*/ 0 w 2150"/>
                <a:gd name="T37" fmla="*/ 0 h 925"/>
                <a:gd name="T38" fmla="*/ 0 w 2150"/>
                <a:gd name="T39" fmla="*/ 0 h 925"/>
                <a:gd name="T40" fmla="*/ 0 w 2150"/>
                <a:gd name="T41" fmla="*/ 0 h 925"/>
                <a:gd name="T42" fmla="*/ 0 w 2150"/>
                <a:gd name="T43" fmla="*/ 0 h 925"/>
                <a:gd name="T44" fmla="*/ 0 w 2150"/>
                <a:gd name="T45" fmla="*/ 0 h 925"/>
                <a:gd name="T46" fmla="*/ 0 w 2150"/>
                <a:gd name="T47" fmla="*/ 0 h 925"/>
                <a:gd name="T48" fmla="*/ 0 w 2150"/>
                <a:gd name="T49" fmla="*/ 0 h 925"/>
                <a:gd name="T50" fmla="*/ 0 w 2150"/>
                <a:gd name="T51" fmla="*/ 0 h 925"/>
                <a:gd name="T52" fmla="*/ 0 w 2150"/>
                <a:gd name="T53" fmla="*/ 0 h 925"/>
                <a:gd name="T54" fmla="*/ 0 w 2150"/>
                <a:gd name="T55" fmla="*/ 0 h 925"/>
                <a:gd name="T56" fmla="*/ 0 w 2150"/>
                <a:gd name="T57" fmla="*/ 0 h 925"/>
                <a:gd name="T58" fmla="*/ 0 w 2150"/>
                <a:gd name="T59" fmla="*/ 0 h 925"/>
                <a:gd name="T60" fmla="*/ 0 w 2150"/>
                <a:gd name="T61" fmla="*/ 0 h 925"/>
                <a:gd name="T62" fmla="*/ 0 w 2150"/>
                <a:gd name="T63" fmla="*/ 0 h 925"/>
                <a:gd name="T64" fmla="*/ 0 w 2150"/>
                <a:gd name="T65" fmla="*/ 0 h 925"/>
                <a:gd name="T66" fmla="*/ 0 w 2150"/>
                <a:gd name="T67" fmla="*/ 0 h 925"/>
                <a:gd name="T68" fmla="*/ 0 w 2150"/>
                <a:gd name="T69" fmla="*/ 0 h 925"/>
                <a:gd name="T70" fmla="*/ 0 w 2150"/>
                <a:gd name="T71" fmla="*/ 0 h 925"/>
                <a:gd name="T72" fmla="*/ 0 w 2150"/>
                <a:gd name="T73" fmla="*/ 0 h 925"/>
                <a:gd name="T74" fmla="*/ 0 w 2150"/>
                <a:gd name="T75" fmla="*/ 0 h 925"/>
                <a:gd name="T76" fmla="*/ 0 w 2150"/>
                <a:gd name="T77" fmla="*/ 0 h 925"/>
                <a:gd name="T78" fmla="*/ 0 w 2150"/>
                <a:gd name="T79" fmla="*/ 0 h 925"/>
                <a:gd name="T80" fmla="*/ 0 w 2150"/>
                <a:gd name="T81" fmla="*/ 0 h 925"/>
                <a:gd name="T82" fmla="*/ 0 w 2150"/>
                <a:gd name="T83" fmla="*/ 0 h 925"/>
                <a:gd name="T84" fmla="*/ 0 w 2150"/>
                <a:gd name="T85" fmla="*/ 0 h 925"/>
                <a:gd name="T86" fmla="*/ 0 w 2150"/>
                <a:gd name="T87" fmla="*/ 0 h 925"/>
                <a:gd name="T88" fmla="*/ 0 w 2150"/>
                <a:gd name="T89" fmla="*/ 0 h 925"/>
                <a:gd name="T90" fmla="*/ 0 w 2150"/>
                <a:gd name="T91" fmla="*/ 0 h 925"/>
                <a:gd name="T92" fmla="*/ 0 w 2150"/>
                <a:gd name="T93" fmla="*/ 0 h 925"/>
                <a:gd name="T94" fmla="*/ 0 w 2150"/>
                <a:gd name="T95" fmla="*/ 0 h 925"/>
                <a:gd name="T96" fmla="*/ 0 w 2150"/>
                <a:gd name="T97" fmla="*/ 0 h 925"/>
                <a:gd name="T98" fmla="*/ 0 w 2150"/>
                <a:gd name="T99" fmla="*/ 0 h 9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150" h="925">
                  <a:moveTo>
                    <a:pt x="752" y="0"/>
                  </a:moveTo>
                  <a:lnTo>
                    <a:pt x="780" y="29"/>
                  </a:lnTo>
                  <a:lnTo>
                    <a:pt x="808" y="58"/>
                  </a:lnTo>
                  <a:lnTo>
                    <a:pt x="836" y="87"/>
                  </a:lnTo>
                  <a:lnTo>
                    <a:pt x="864" y="115"/>
                  </a:lnTo>
                  <a:lnTo>
                    <a:pt x="893" y="143"/>
                  </a:lnTo>
                  <a:lnTo>
                    <a:pt x="924" y="172"/>
                  </a:lnTo>
                  <a:lnTo>
                    <a:pt x="954" y="199"/>
                  </a:lnTo>
                  <a:lnTo>
                    <a:pt x="984" y="226"/>
                  </a:lnTo>
                  <a:lnTo>
                    <a:pt x="1015" y="253"/>
                  </a:lnTo>
                  <a:lnTo>
                    <a:pt x="1047" y="280"/>
                  </a:lnTo>
                  <a:lnTo>
                    <a:pt x="1078" y="307"/>
                  </a:lnTo>
                  <a:lnTo>
                    <a:pt x="1110" y="332"/>
                  </a:lnTo>
                  <a:lnTo>
                    <a:pt x="1142" y="358"/>
                  </a:lnTo>
                  <a:lnTo>
                    <a:pt x="1176" y="383"/>
                  </a:lnTo>
                  <a:lnTo>
                    <a:pt x="1209" y="408"/>
                  </a:lnTo>
                  <a:lnTo>
                    <a:pt x="1242" y="432"/>
                  </a:lnTo>
                  <a:lnTo>
                    <a:pt x="1276" y="456"/>
                  </a:lnTo>
                  <a:lnTo>
                    <a:pt x="1311" y="479"/>
                  </a:lnTo>
                  <a:lnTo>
                    <a:pt x="1345" y="502"/>
                  </a:lnTo>
                  <a:lnTo>
                    <a:pt x="1379" y="525"/>
                  </a:lnTo>
                  <a:lnTo>
                    <a:pt x="1414" y="547"/>
                  </a:lnTo>
                  <a:lnTo>
                    <a:pt x="1450" y="569"/>
                  </a:lnTo>
                  <a:lnTo>
                    <a:pt x="1485" y="589"/>
                  </a:lnTo>
                  <a:lnTo>
                    <a:pt x="1521" y="610"/>
                  </a:lnTo>
                  <a:lnTo>
                    <a:pt x="1556" y="630"/>
                  </a:lnTo>
                  <a:lnTo>
                    <a:pt x="1593" y="650"/>
                  </a:lnTo>
                  <a:lnTo>
                    <a:pt x="1629" y="668"/>
                  </a:lnTo>
                  <a:lnTo>
                    <a:pt x="1665" y="686"/>
                  </a:lnTo>
                  <a:lnTo>
                    <a:pt x="1703" y="704"/>
                  </a:lnTo>
                  <a:lnTo>
                    <a:pt x="1739" y="721"/>
                  </a:lnTo>
                  <a:lnTo>
                    <a:pt x="1776" y="737"/>
                  </a:lnTo>
                  <a:lnTo>
                    <a:pt x="1813" y="753"/>
                  </a:lnTo>
                  <a:lnTo>
                    <a:pt x="1834" y="760"/>
                  </a:lnTo>
                  <a:lnTo>
                    <a:pt x="1857" y="769"/>
                  </a:lnTo>
                  <a:lnTo>
                    <a:pt x="1878" y="779"/>
                  </a:lnTo>
                  <a:lnTo>
                    <a:pt x="1899" y="789"/>
                  </a:lnTo>
                  <a:lnTo>
                    <a:pt x="1942" y="809"/>
                  </a:lnTo>
                  <a:lnTo>
                    <a:pt x="1985" y="832"/>
                  </a:lnTo>
                  <a:lnTo>
                    <a:pt x="2026" y="855"/>
                  </a:lnTo>
                  <a:lnTo>
                    <a:pt x="2067" y="878"/>
                  </a:lnTo>
                  <a:lnTo>
                    <a:pt x="2109" y="903"/>
                  </a:lnTo>
                  <a:lnTo>
                    <a:pt x="2150" y="925"/>
                  </a:lnTo>
                  <a:lnTo>
                    <a:pt x="1925" y="914"/>
                  </a:lnTo>
                  <a:lnTo>
                    <a:pt x="1849" y="866"/>
                  </a:lnTo>
                  <a:lnTo>
                    <a:pt x="1770" y="821"/>
                  </a:lnTo>
                  <a:lnTo>
                    <a:pt x="1692" y="775"/>
                  </a:lnTo>
                  <a:lnTo>
                    <a:pt x="1614" y="730"/>
                  </a:lnTo>
                  <a:lnTo>
                    <a:pt x="1535" y="685"/>
                  </a:lnTo>
                  <a:lnTo>
                    <a:pt x="1457" y="639"/>
                  </a:lnTo>
                  <a:lnTo>
                    <a:pt x="1378" y="593"/>
                  </a:lnTo>
                  <a:lnTo>
                    <a:pt x="1301" y="546"/>
                  </a:lnTo>
                  <a:lnTo>
                    <a:pt x="1223" y="497"/>
                  </a:lnTo>
                  <a:lnTo>
                    <a:pt x="1147" y="448"/>
                  </a:lnTo>
                  <a:lnTo>
                    <a:pt x="1109" y="422"/>
                  </a:lnTo>
                  <a:lnTo>
                    <a:pt x="1072" y="395"/>
                  </a:lnTo>
                  <a:lnTo>
                    <a:pt x="1035" y="369"/>
                  </a:lnTo>
                  <a:lnTo>
                    <a:pt x="998" y="342"/>
                  </a:lnTo>
                  <a:lnTo>
                    <a:pt x="962" y="314"/>
                  </a:lnTo>
                  <a:lnTo>
                    <a:pt x="926" y="286"/>
                  </a:lnTo>
                  <a:lnTo>
                    <a:pt x="890" y="256"/>
                  </a:lnTo>
                  <a:lnTo>
                    <a:pt x="855" y="227"/>
                  </a:lnTo>
                  <a:lnTo>
                    <a:pt x="821" y="197"/>
                  </a:lnTo>
                  <a:lnTo>
                    <a:pt x="787" y="166"/>
                  </a:lnTo>
                  <a:lnTo>
                    <a:pt x="753" y="133"/>
                  </a:lnTo>
                  <a:lnTo>
                    <a:pt x="720" y="100"/>
                  </a:lnTo>
                  <a:lnTo>
                    <a:pt x="703" y="92"/>
                  </a:lnTo>
                  <a:lnTo>
                    <a:pt x="686" y="84"/>
                  </a:lnTo>
                  <a:lnTo>
                    <a:pt x="669" y="78"/>
                  </a:lnTo>
                  <a:lnTo>
                    <a:pt x="652" y="72"/>
                  </a:lnTo>
                  <a:lnTo>
                    <a:pt x="635" y="67"/>
                  </a:lnTo>
                  <a:lnTo>
                    <a:pt x="617" y="62"/>
                  </a:lnTo>
                  <a:lnTo>
                    <a:pt x="599" y="58"/>
                  </a:lnTo>
                  <a:lnTo>
                    <a:pt x="581" y="55"/>
                  </a:lnTo>
                  <a:lnTo>
                    <a:pt x="546" y="49"/>
                  </a:lnTo>
                  <a:lnTo>
                    <a:pt x="510" y="46"/>
                  </a:lnTo>
                  <a:lnTo>
                    <a:pt x="473" y="44"/>
                  </a:lnTo>
                  <a:lnTo>
                    <a:pt x="436" y="43"/>
                  </a:lnTo>
                  <a:lnTo>
                    <a:pt x="362" y="45"/>
                  </a:lnTo>
                  <a:lnTo>
                    <a:pt x="285" y="49"/>
                  </a:lnTo>
                  <a:lnTo>
                    <a:pt x="246" y="50"/>
                  </a:lnTo>
                  <a:lnTo>
                    <a:pt x="207" y="52"/>
                  </a:lnTo>
                  <a:lnTo>
                    <a:pt x="168" y="53"/>
                  </a:lnTo>
                  <a:lnTo>
                    <a:pt x="128" y="52"/>
                  </a:lnTo>
                  <a:lnTo>
                    <a:pt x="0" y="52"/>
                  </a:lnTo>
                  <a:lnTo>
                    <a:pt x="47" y="49"/>
                  </a:lnTo>
                  <a:lnTo>
                    <a:pt x="95" y="47"/>
                  </a:lnTo>
                  <a:lnTo>
                    <a:pt x="141" y="44"/>
                  </a:lnTo>
                  <a:lnTo>
                    <a:pt x="188" y="41"/>
                  </a:lnTo>
                  <a:lnTo>
                    <a:pt x="236" y="39"/>
                  </a:lnTo>
                  <a:lnTo>
                    <a:pt x="282" y="36"/>
                  </a:lnTo>
                  <a:lnTo>
                    <a:pt x="329" y="34"/>
                  </a:lnTo>
                  <a:lnTo>
                    <a:pt x="377" y="30"/>
                  </a:lnTo>
                  <a:lnTo>
                    <a:pt x="423" y="27"/>
                  </a:lnTo>
                  <a:lnTo>
                    <a:pt x="470" y="24"/>
                  </a:lnTo>
                  <a:lnTo>
                    <a:pt x="517" y="21"/>
                  </a:lnTo>
                  <a:lnTo>
                    <a:pt x="564" y="17"/>
                  </a:lnTo>
                  <a:lnTo>
                    <a:pt x="611" y="13"/>
                  </a:lnTo>
                  <a:lnTo>
                    <a:pt x="658" y="9"/>
                  </a:lnTo>
                  <a:lnTo>
                    <a:pt x="705" y="5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78" name="Freeform 9"/>
            <p:cNvSpPr>
              <a:spLocks/>
            </p:cNvSpPr>
            <p:nvPr/>
          </p:nvSpPr>
          <p:spPr bwMode="auto">
            <a:xfrm>
              <a:off x="4403" y="1446"/>
              <a:ext cx="234" cy="22"/>
            </a:xfrm>
            <a:custGeom>
              <a:avLst/>
              <a:gdLst>
                <a:gd name="T0" fmla="*/ 0 w 1350"/>
                <a:gd name="T1" fmla="*/ 0 h 111"/>
                <a:gd name="T2" fmla="*/ 0 w 1350"/>
                <a:gd name="T3" fmla="*/ 0 h 111"/>
                <a:gd name="T4" fmla="*/ 0 w 1350"/>
                <a:gd name="T5" fmla="*/ 0 h 111"/>
                <a:gd name="T6" fmla="*/ 0 w 1350"/>
                <a:gd name="T7" fmla="*/ 0 h 111"/>
                <a:gd name="T8" fmla="*/ 0 w 1350"/>
                <a:gd name="T9" fmla="*/ 0 h 111"/>
                <a:gd name="T10" fmla="*/ 0 w 1350"/>
                <a:gd name="T11" fmla="*/ 0 h 111"/>
                <a:gd name="T12" fmla="*/ 0 w 1350"/>
                <a:gd name="T13" fmla="*/ 0 h 111"/>
                <a:gd name="T14" fmla="*/ 0 w 1350"/>
                <a:gd name="T15" fmla="*/ 0 h 111"/>
                <a:gd name="T16" fmla="*/ 0 w 1350"/>
                <a:gd name="T17" fmla="*/ 0 h 111"/>
                <a:gd name="T18" fmla="*/ 0 w 1350"/>
                <a:gd name="T19" fmla="*/ 0 h 111"/>
                <a:gd name="T20" fmla="*/ 0 w 1350"/>
                <a:gd name="T21" fmla="*/ 0 h 111"/>
                <a:gd name="T22" fmla="*/ 0 w 1350"/>
                <a:gd name="T23" fmla="*/ 0 h 111"/>
                <a:gd name="T24" fmla="*/ 0 w 1350"/>
                <a:gd name="T25" fmla="*/ 0 h 111"/>
                <a:gd name="T26" fmla="*/ 0 w 1350"/>
                <a:gd name="T27" fmla="*/ 0 h 111"/>
                <a:gd name="T28" fmla="*/ 0 w 1350"/>
                <a:gd name="T29" fmla="*/ 0 h 111"/>
                <a:gd name="T30" fmla="*/ 0 w 1350"/>
                <a:gd name="T31" fmla="*/ 0 h 111"/>
                <a:gd name="T32" fmla="*/ 0 w 1350"/>
                <a:gd name="T33" fmla="*/ 0 h 111"/>
                <a:gd name="T34" fmla="*/ 0 w 1350"/>
                <a:gd name="T35" fmla="*/ 0 h 111"/>
                <a:gd name="T36" fmla="*/ 0 w 1350"/>
                <a:gd name="T37" fmla="*/ 0 h 111"/>
                <a:gd name="T38" fmla="*/ 0 w 1350"/>
                <a:gd name="T39" fmla="*/ 0 h 111"/>
                <a:gd name="T40" fmla="*/ 0 w 1350"/>
                <a:gd name="T41" fmla="*/ 0 h 111"/>
                <a:gd name="T42" fmla="*/ 0 w 1350"/>
                <a:gd name="T43" fmla="*/ 0 h 111"/>
                <a:gd name="T44" fmla="*/ 0 w 1350"/>
                <a:gd name="T45" fmla="*/ 0 h 111"/>
                <a:gd name="T46" fmla="*/ 0 w 1350"/>
                <a:gd name="T47" fmla="*/ 0 h 111"/>
                <a:gd name="T48" fmla="*/ 0 w 1350"/>
                <a:gd name="T49" fmla="*/ 0 h 111"/>
                <a:gd name="T50" fmla="*/ 0 w 1350"/>
                <a:gd name="T51" fmla="*/ 0 h 111"/>
                <a:gd name="T52" fmla="*/ 0 w 1350"/>
                <a:gd name="T53" fmla="*/ 0 h 111"/>
                <a:gd name="T54" fmla="*/ 0 w 1350"/>
                <a:gd name="T55" fmla="*/ 0 h 111"/>
                <a:gd name="T56" fmla="*/ 0 w 1350"/>
                <a:gd name="T57" fmla="*/ 0 h 111"/>
                <a:gd name="T58" fmla="*/ 0 w 1350"/>
                <a:gd name="T59" fmla="*/ 0 h 111"/>
                <a:gd name="T60" fmla="*/ 0 w 1350"/>
                <a:gd name="T61" fmla="*/ 0 h 111"/>
                <a:gd name="T62" fmla="*/ 0 w 1350"/>
                <a:gd name="T63" fmla="*/ 0 h 111"/>
                <a:gd name="T64" fmla="*/ 0 w 1350"/>
                <a:gd name="T65" fmla="*/ 0 h 111"/>
                <a:gd name="T66" fmla="*/ 0 w 1350"/>
                <a:gd name="T67" fmla="*/ 0 h 111"/>
                <a:gd name="T68" fmla="*/ 0 w 1350"/>
                <a:gd name="T69" fmla="*/ 0 h 111"/>
                <a:gd name="T70" fmla="*/ 0 w 1350"/>
                <a:gd name="T71" fmla="*/ 0 h 111"/>
                <a:gd name="T72" fmla="*/ 0 w 1350"/>
                <a:gd name="T73" fmla="*/ 0 h 111"/>
                <a:gd name="T74" fmla="*/ 0 w 1350"/>
                <a:gd name="T75" fmla="*/ 0 h 111"/>
                <a:gd name="T76" fmla="*/ 0 w 1350"/>
                <a:gd name="T77" fmla="*/ 0 h 111"/>
                <a:gd name="T78" fmla="*/ 0 w 1350"/>
                <a:gd name="T79" fmla="*/ 0 h 111"/>
                <a:gd name="T80" fmla="*/ 0 w 1350"/>
                <a:gd name="T81" fmla="*/ 0 h 111"/>
                <a:gd name="T82" fmla="*/ 0 w 1350"/>
                <a:gd name="T83" fmla="*/ 0 h 1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50" h="111">
                  <a:moveTo>
                    <a:pt x="1350" y="52"/>
                  </a:moveTo>
                  <a:lnTo>
                    <a:pt x="1275" y="58"/>
                  </a:lnTo>
                  <a:lnTo>
                    <a:pt x="1199" y="65"/>
                  </a:lnTo>
                  <a:lnTo>
                    <a:pt x="1122" y="72"/>
                  </a:lnTo>
                  <a:lnTo>
                    <a:pt x="1044" y="79"/>
                  </a:lnTo>
                  <a:lnTo>
                    <a:pt x="965" y="86"/>
                  </a:lnTo>
                  <a:lnTo>
                    <a:pt x="885" y="93"/>
                  </a:lnTo>
                  <a:lnTo>
                    <a:pt x="804" y="99"/>
                  </a:lnTo>
                  <a:lnTo>
                    <a:pt x="724" y="104"/>
                  </a:lnTo>
                  <a:lnTo>
                    <a:pt x="643" y="108"/>
                  </a:lnTo>
                  <a:lnTo>
                    <a:pt x="563" y="110"/>
                  </a:lnTo>
                  <a:lnTo>
                    <a:pt x="482" y="111"/>
                  </a:lnTo>
                  <a:lnTo>
                    <a:pt x="402" y="110"/>
                  </a:lnTo>
                  <a:lnTo>
                    <a:pt x="363" y="109"/>
                  </a:lnTo>
                  <a:lnTo>
                    <a:pt x="324" y="107"/>
                  </a:lnTo>
                  <a:lnTo>
                    <a:pt x="285" y="105"/>
                  </a:lnTo>
                  <a:lnTo>
                    <a:pt x="245" y="102"/>
                  </a:lnTo>
                  <a:lnTo>
                    <a:pt x="207" y="99"/>
                  </a:lnTo>
                  <a:lnTo>
                    <a:pt x="169" y="94"/>
                  </a:lnTo>
                  <a:lnTo>
                    <a:pt x="130" y="89"/>
                  </a:lnTo>
                  <a:lnTo>
                    <a:pt x="92" y="84"/>
                  </a:lnTo>
                  <a:lnTo>
                    <a:pt x="0" y="0"/>
                  </a:lnTo>
                  <a:lnTo>
                    <a:pt x="86" y="3"/>
                  </a:lnTo>
                  <a:lnTo>
                    <a:pt x="171" y="7"/>
                  </a:lnTo>
                  <a:lnTo>
                    <a:pt x="255" y="12"/>
                  </a:lnTo>
                  <a:lnTo>
                    <a:pt x="340" y="19"/>
                  </a:lnTo>
                  <a:lnTo>
                    <a:pt x="425" y="26"/>
                  </a:lnTo>
                  <a:lnTo>
                    <a:pt x="508" y="33"/>
                  </a:lnTo>
                  <a:lnTo>
                    <a:pt x="593" y="40"/>
                  </a:lnTo>
                  <a:lnTo>
                    <a:pt x="676" y="47"/>
                  </a:lnTo>
                  <a:lnTo>
                    <a:pt x="760" y="53"/>
                  </a:lnTo>
                  <a:lnTo>
                    <a:pt x="844" y="59"/>
                  </a:lnTo>
                  <a:lnTo>
                    <a:pt x="928" y="63"/>
                  </a:lnTo>
                  <a:lnTo>
                    <a:pt x="1012" y="65"/>
                  </a:lnTo>
                  <a:lnTo>
                    <a:pt x="1054" y="66"/>
                  </a:lnTo>
                  <a:lnTo>
                    <a:pt x="1096" y="66"/>
                  </a:lnTo>
                  <a:lnTo>
                    <a:pt x="1138" y="65"/>
                  </a:lnTo>
                  <a:lnTo>
                    <a:pt x="1180" y="64"/>
                  </a:lnTo>
                  <a:lnTo>
                    <a:pt x="1223" y="62"/>
                  </a:lnTo>
                  <a:lnTo>
                    <a:pt x="1265" y="59"/>
                  </a:lnTo>
                  <a:lnTo>
                    <a:pt x="1307" y="56"/>
                  </a:lnTo>
                  <a:lnTo>
                    <a:pt x="135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79" name="Freeform 10"/>
            <p:cNvSpPr>
              <a:spLocks/>
            </p:cNvSpPr>
            <p:nvPr/>
          </p:nvSpPr>
          <p:spPr bwMode="auto">
            <a:xfrm>
              <a:off x="4384" y="1471"/>
              <a:ext cx="381" cy="31"/>
            </a:xfrm>
            <a:custGeom>
              <a:avLst/>
              <a:gdLst>
                <a:gd name="T0" fmla="*/ 0 w 2193"/>
                <a:gd name="T1" fmla="*/ 0 h 158"/>
                <a:gd name="T2" fmla="*/ 0 w 2193"/>
                <a:gd name="T3" fmla="*/ 0 h 158"/>
                <a:gd name="T4" fmla="*/ 0 w 2193"/>
                <a:gd name="T5" fmla="*/ 0 h 158"/>
                <a:gd name="T6" fmla="*/ 0 w 2193"/>
                <a:gd name="T7" fmla="*/ 0 h 158"/>
                <a:gd name="T8" fmla="*/ 0 w 2193"/>
                <a:gd name="T9" fmla="*/ 0 h 158"/>
                <a:gd name="T10" fmla="*/ 0 w 2193"/>
                <a:gd name="T11" fmla="*/ 0 h 158"/>
                <a:gd name="T12" fmla="*/ 0 w 2193"/>
                <a:gd name="T13" fmla="*/ 0 h 158"/>
                <a:gd name="T14" fmla="*/ 0 w 2193"/>
                <a:gd name="T15" fmla="*/ 0 h 158"/>
                <a:gd name="T16" fmla="*/ 0 w 2193"/>
                <a:gd name="T17" fmla="*/ 0 h 158"/>
                <a:gd name="T18" fmla="*/ 0 w 2193"/>
                <a:gd name="T19" fmla="*/ 0 h 158"/>
                <a:gd name="T20" fmla="*/ 0 w 2193"/>
                <a:gd name="T21" fmla="*/ 0 h 158"/>
                <a:gd name="T22" fmla="*/ 0 w 2193"/>
                <a:gd name="T23" fmla="*/ 0 h 158"/>
                <a:gd name="T24" fmla="*/ 0 w 2193"/>
                <a:gd name="T25" fmla="*/ 0 h 158"/>
                <a:gd name="T26" fmla="*/ 0 w 2193"/>
                <a:gd name="T27" fmla="*/ 0 h 158"/>
                <a:gd name="T28" fmla="*/ 0 w 2193"/>
                <a:gd name="T29" fmla="*/ 0 h 158"/>
                <a:gd name="T30" fmla="*/ 0 w 2193"/>
                <a:gd name="T31" fmla="*/ 0 h 158"/>
                <a:gd name="T32" fmla="*/ 0 w 2193"/>
                <a:gd name="T33" fmla="*/ 0 h 158"/>
                <a:gd name="T34" fmla="*/ 0 w 2193"/>
                <a:gd name="T35" fmla="*/ 0 h 158"/>
                <a:gd name="T36" fmla="*/ 0 w 2193"/>
                <a:gd name="T37" fmla="*/ 0 h 158"/>
                <a:gd name="T38" fmla="*/ 0 w 2193"/>
                <a:gd name="T39" fmla="*/ 0 h 158"/>
                <a:gd name="T40" fmla="*/ 0 w 2193"/>
                <a:gd name="T41" fmla="*/ 0 h 158"/>
                <a:gd name="T42" fmla="*/ 0 w 2193"/>
                <a:gd name="T43" fmla="*/ 0 h 158"/>
                <a:gd name="T44" fmla="*/ 0 w 2193"/>
                <a:gd name="T45" fmla="*/ 0 h 158"/>
                <a:gd name="T46" fmla="*/ 0 w 2193"/>
                <a:gd name="T47" fmla="*/ 0 h 158"/>
                <a:gd name="T48" fmla="*/ 0 w 2193"/>
                <a:gd name="T49" fmla="*/ 0 h 158"/>
                <a:gd name="T50" fmla="*/ 0 w 2193"/>
                <a:gd name="T51" fmla="*/ 0 h 158"/>
                <a:gd name="T52" fmla="*/ 0 w 2193"/>
                <a:gd name="T53" fmla="*/ 0 h 158"/>
                <a:gd name="T54" fmla="*/ 0 w 2193"/>
                <a:gd name="T55" fmla="*/ 0 h 158"/>
                <a:gd name="T56" fmla="*/ 0 w 2193"/>
                <a:gd name="T57" fmla="*/ 0 h 158"/>
                <a:gd name="T58" fmla="*/ 0 w 2193"/>
                <a:gd name="T59" fmla="*/ 0 h 158"/>
                <a:gd name="T60" fmla="*/ 0 w 2193"/>
                <a:gd name="T61" fmla="*/ 0 h 158"/>
                <a:gd name="T62" fmla="*/ 0 w 2193"/>
                <a:gd name="T63" fmla="*/ 0 h 15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93" h="158">
                  <a:moveTo>
                    <a:pt x="768" y="109"/>
                  </a:moveTo>
                  <a:lnTo>
                    <a:pt x="239" y="158"/>
                  </a:lnTo>
                  <a:lnTo>
                    <a:pt x="0" y="25"/>
                  </a:lnTo>
                  <a:lnTo>
                    <a:pt x="63" y="41"/>
                  </a:lnTo>
                  <a:lnTo>
                    <a:pt x="128" y="54"/>
                  </a:lnTo>
                  <a:lnTo>
                    <a:pt x="192" y="66"/>
                  </a:lnTo>
                  <a:lnTo>
                    <a:pt x="258" y="75"/>
                  </a:lnTo>
                  <a:lnTo>
                    <a:pt x="323" y="82"/>
                  </a:lnTo>
                  <a:lnTo>
                    <a:pt x="390" y="88"/>
                  </a:lnTo>
                  <a:lnTo>
                    <a:pt x="457" y="91"/>
                  </a:lnTo>
                  <a:lnTo>
                    <a:pt x="524" y="94"/>
                  </a:lnTo>
                  <a:lnTo>
                    <a:pt x="592" y="95"/>
                  </a:lnTo>
                  <a:lnTo>
                    <a:pt x="660" y="94"/>
                  </a:lnTo>
                  <a:lnTo>
                    <a:pt x="728" y="93"/>
                  </a:lnTo>
                  <a:lnTo>
                    <a:pt x="797" y="90"/>
                  </a:lnTo>
                  <a:lnTo>
                    <a:pt x="865" y="87"/>
                  </a:lnTo>
                  <a:lnTo>
                    <a:pt x="935" y="82"/>
                  </a:lnTo>
                  <a:lnTo>
                    <a:pt x="1004" y="77"/>
                  </a:lnTo>
                  <a:lnTo>
                    <a:pt x="1074" y="72"/>
                  </a:lnTo>
                  <a:lnTo>
                    <a:pt x="1214" y="59"/>
                  </a:lnTo>
                  <a:lnTo>
                    <a:pt x="1354" y="46"/>
                  </a:lnTo>
                  <a:lnTo>
                    <a:pt x="1494" y="33"/>
                  </a:lnTo>
                  <a:lnTo>
                    <a:pt x="1635" y="20"/>
                  </a:lnTo>
                  <a:lnTo>
                    <a:pt x="1704" y="15"/>
                  </a:lnTo>
                  <a:lnTo>
                    <a:pt x="1775" y="10"/>
                  </a:lnTo>
                  <a:lnTo>
                    <a:pt x="1845" y="6"/>
                  </a:lnTo>
                  <a:lnTo>
                    <a:pt x="1915" y="3"/>
                  </a:lnTo>
                  <a:lnTo>
                    <a:pt x="1984" y="1"/>
                  </a:lnTo>
                  <a:lnTo>
                    <a:pt x="2054" y="0"/>
                  </a:lnTo>
                  <a:lnTo>
                    <a:pt x="2123" y="0"/>
                  </a:lnTo>
                  <a:lnTo>
                    <a:pt x="2193" y="2"/>
                  </a:lnTo>
                  <a:lnTo>
                    <a:pt x="768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80" name="Freeform 11"/>
            <p:cNvSpPr>
              <a:spLocks/>
            </p:cNvSpPr>
            <p:nvPr/>
          </p:nvSpPr>
          <p:spPr bwMode="auto">
            <a:xfrm>
              <a:off x="4999" y="1471"/>
              <a:ext cx="92" cy="44"/>
            </a:xfrm>
            <a:custGeom>
              <a:avLst/>
              <a:gdLst>
                <a:gd name="T0" fmla="*/ 0 w 528"/>
                <a:gd name="T1" fmla="*/ 0 h 219"/>
                <a:gd name="T2" fmla="*/ 0 w 528"/>
                <a:gd name="T3" fmla="*/ 0 h 219"/>
                <a:gd name="T4" fmla="*/ 0 w 528"/>
                <a:gd name="T5" fmla="*/ 0 h 219"/>
                <a:gd name="T6" fmla="*/ 0 w 528"/>
                <a:gd name="T7" fmla="*/ 0 h 219"/>
                <a:gd name="T8" fmla="*/ 0 w 528"/>
                <a:gd name="T9" fmla="*/ 0 h 219"/>
                <a:gd name="T10" fmla="*/ 0 w 528"/>
                <a:gd name="T11" fmla="*/ 0 h 219"/>
                <a:gd name="T12" fmla="*/ 0 w 528"/>
                <a:gd name="T13" fmla="*/ 0 h 219"/>
                <a:gd name="T14" fmla="*/ 0 w 528"/>
                <a:gd name="T15" fmla="*/ 0 h 219"/>
                <a:gd name="T16" fmla="*/ 0 w 528"/>
                <a:gd name="T17" fmla="*/ 0 h 219"/>
                <a:gd name="T18" fmla="*/ 0 w 528"/>
                <a:gd name="T19" fmla="*/ 0 h 219"/>
                <a:gd name="T20" fmla="*/ 0 w 528"/>
                <a:gd name="T21" fmla="*/ 0 h 219"/>
                <a:gd name="T22" fmla="*/ 0 w 528"/>
                <a:gd name="T23" fmla="*/ 0 h 219"/>
                <a:gd name="T24" fmla="*/ 0 w 528"/>
                <a:gd name="T25" fmla="*/ 0 h 219"/>
                <a:gd name="T26" fmla="*/ 0 w 528"/>
                <a:gd name="T27" fmla="*/ 0 h 219"/>
                <a:gd name="T28" fmla="*/ 0 w 528"/>
                <a:gd name="T29" fmla="*/ 0 h 219"/>
                <a:gd name="T30" fmla="*/ 0 w 528"/>
                <a:gd name="T31" fmla="*/ 0 h 219"/>
                <a:gd name="T32" fmla="*/ 0 w 528"/>
                <a:gd name="T33" fmla="*/ 0 h 219"/>
                <a:gd name="T34" fmla="*/ 0 w 528"/>
                <a:gd name="T35" fmla="*/ 0 h 219"/>
                <a:gd name="T36" fmla="*/ 0 w 528"/>
                <a:gd name="T37" fmla="*/ 0 h 219"/>
                <a:gd name="T38" fmla="*/ 0 w 528"/>
                <a:gd name="T39" fmla="*/ 0 h 219"/>
                <a:gd name="T40" fmla="*/ 0 w 528"/>
                <a:gd name="T41" fmla="*/ 0 h 219"/>
                <a:gd name="T42" fmla="*/ 0 w 528"/>
                <a:gd name="T43" fmla="*/ 0 h 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28" h="219">
                  <a:moveTo>
                    <a:pt x="528" y="156"/>
                  </a:moveTo>
                  <a:lnTo>
                    <a:pt x="364" y="219"/>
                  </a:lnTo>
                  <a:lnTo>
                    <a:pt x="316" y="196"/>
                  </a:lnTo>
                  <a:lnTo>
                    <a:pt x="268" y="173"/>
                  </a:lnTo>
                  <a:lnTo>
                    <a:pt x="221" y="148"/>
                  </a:lnTo>
                  <a:lnTo>
                    <a:pt x="174" y="122"/>
                  </a:lnTo>
                  <a:lnTo>
                    <a:pt x="151" y="107"/>
                  </a:lnTo>
                  <a:lnTo>
                    <a:pt x="129" y="93"/>
                  </a:lnTo>
                  <a:lnTo>
                    <a:pt x="107" y="79"/>
                  </a:lnTo>
                  <a:lnTo>
                    <a:pt x="85" y="64"/>
                  </a:lnTo>
                  <a:lnTo>
                    <a:pt x="62" y="49"/>
                  </a:lnTo>
                  <a:lnTo>
                    <a:pt x="41" y="33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68" y="15"/>
                  </a:lnTo>
                  <a:lnTo>
                    <a:pt x="134" y="33"/>
                  </a:lnTo>
                  <a:lnTo>
                    <a:pt x="199" y="51"/>
                  </a:lnTo>
                  <a:lnTo>
                    <a:pt x="266" y="71"/>
                  </a:lnTo>
                  <a:lnTo>
                    <a:pt x="331" y="92"/>
                  </a:lnTo>
                  <a:lnTo>
                    <a:pt x="397" y="112"/>
                  </a:lnTo>
                  <a:lnTo>
                    <a:pt x="462" y="135"/>
                  </a:lnTo>
                  <a:lnTo>
                    <a:pt x="528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81" name="Freeform 12"/>
            <p:cNvSpPr>
              <a:spLocks/>
            </p:cNvSpPr>
            <p:nvPr/>
          </p:nvSpPr>
          <p:spPr bwMode="auto">
            <a:xfrm>
              <a:off x="4775" y="1468"/>
              <a:ext cx="364" cy="206"/>
            </a:xfrm>
            <a:custGeom>
              <a:avLst/>
              <a:gdLst>
                <a:gd name="T0" fmla="*/ 0 w 2093"/>
                <a:gd name="T1" fmla="*/ 0 h 1034"/>
                <a:gd name="T2" fmla="*/ 0 w 2093"/>
                <a:gd name="T3" fmla="*/ 0 h 1034"/>
                <a:gd name="T4" fmla="*/ 0 w 2093"/>
                <a:gd name="T5" fmla="*/ 0 h 1034"/>
                <a:gd name="T6" fmla="*/ 0 w 2093"/>
                <a:gd name="T7" fmla="*/ 0 h 1034"/>
                <a:gd name="T8" fmla="*/ 0 w 2093"/>
                <a:gd name="T9" fmla="*/ 0 h 1034"/>
                <a:gd name="T10" fmla="*/ 0 w 2093"/>
                <a:gd name="T11" fmla="*/ 0 h 1034"/>
                <a:gd name="T12" fmla="*/ 0 w 2093"/>
                <a:gd name="T13" fmla="*/ 0 h 1034"/>
                <a:gd name="T14" fmla="*/ 0 w 2093"/>
                <a:gd name="T15" fmla="*/ 0 h 1034"/>
                <a:gd name="T16" fmla="*/ 0 w 2093"/>
                <a:gd name="T17" fmla="*/ 0 h 1034"/>
                <a:gd name="T18" fmla="*/ 0 w 2093"/>
                <a:gd name="T19" fmla="*/ 0 h 1034"/>
                <a:gd name="T20" fmla="*/ 0 w 2093"/>
                <a:gd name="T21" fmla="*/ 0 h 1034"/>
                <a:gd name="T22" fmla="*/ 0 w 2093"/>
                <a:gd name="T23" fmla="*/ 0 h 1034"/>
                <a:gd name="T24" fmla="*/ 0 w 2093"/>
                <a:gd name="T25" fmla="*/ 0 h 1034"/>
                <a:gd name="T26" fmla="*/ 0 w 2093"/>
                <a:gd name="T27" fmla="*/ 0 h 1034"/>
                <a:gd name="T28" fmla="*/ 0 w 2093"/>
                <a:gd name="T29" fmla="*/ 0 h 1034"/>
                <a:gd name="T30" fmla="*/ 0 w 2093"/>
                <a:gd name="T31" fmla="*/ 0 h 1034"/>
                <a:gd name="T32" fmla="*/ 0 w 2093"/>
                <a:gd name="T33" fmla="*/ 0 h 1034"/>
                <a:gd name="T34" fmla="*/ 0 w 2093"/>
                <a:gd name="T35" fmla="*/ 0 h 1034"/>
                <a:gd name="T36" fmla="*/ 0 w 2093"/>
                <a:gd name="T37" fmla="*/ 0 h 1034"/>
                <a:gd name="T38" fmla="*/ 0 w 2093"/>
                <a:gd name="T39" fmla="*/ 0 h 1034"/>
                <a:gd name="T40" fmla="*/ 0 w 2093"/>
                <a:gd name="T41" fmla="*/ 0 h 1034"/>
                <a:gd name="T42" fmla="*/ 0 w 2093"/>
                <a:gd name="T43" fmla="*/ 0 h 1034"/>
                <a:gd name="T44" fmla="*/ 0 w 2093"/>
                <a:gd name="T45" fmla="*/ 0 h 1034"/>
                <a:gd name="T46" fmla="*/ 0 w 2093"/>
                <a:gd name="T47" fmla="*/ 0 h 1034"/>
                <a:gd name="T48" fmla="*/ 0 w 2093"/>
                <a:gd name="T49" fmla="*/ 0 h 1034"/>
                <a:gd name="T50" fmla="*/ 0 w 2093"/>
                <a:gd name="T51" fmla="*/ 0 h 1034"/>
                <a:gd name="T52" fmla="*/ 0 w 2093"/>
                <a:gd name="T53" fmla="*/ 0 h 1034"/>
                <a:gd name="T54" fmla="*/ 0 w 2093"/>
                <a:gd name="T55" fmla="*/ 0 h 1034"/>
                <a:gd name="T56" fmla="*/ 0 w 2093"/>
                <a:gd name="T57" fmla="*/ 0 h 1034"/>
                <a:gd name="T58" fmla="*/ 0 w 2093"/>
                <a:gd name="T59" fmla="*/ 0 h 1034"/>
                <a:gd name="T60" fmla="*/ 0 w 2093"/>
                <a:gd name="T61" fmla="*/ 0 h 1034"/>
                <a:gd name="T62" fmla="*/ 0 w 2093"/>
                <a:gd name="T63" fmla="*/ 0 h 1034"/>
                <a:gd name="T64" fmla="*/ 0 w 2093"/>
                <a:gd name="T65" fmla="*/ 0 h 1034"/>
                <a:gd name="T66" fmla="*/ 0 w 2093"/>
                <a:gd name="T67" fmla="*/ 0 h 1034"/>
                <a:gd name="T68" fmla="*/ 0 w 2093"/>
                <a:gd name="T69" fmla="*/ 0 h 1034"/>
                <a:gd name="T70" fmla="*/ 0 w 2093"/>
                <a:gd name="T71" fmla="*/ 0 h 1034"/>
                <a:gd name="T72" fmla="*/ 0 w 2093"/>
                <a:gd name="T73" fmla="*/ 0 h 1034"/>
                <a:gd name="T74" fmla="*/ 0 w 2093"/>
                <a:gd name="T75" fmla="*/ 0 h 1034"/>
                <a:gd name="T76" fmla="*/ 0 w 2093"/>
                <a:gd name="T77" fmla="*/ 0 h 1034"/>
                <a:gd name="T78" fmla="*/ 0 w 2093"/>
                <a:gd name="T79" fmla="*/ 0 h 1034"/>
                <a:gd name="T80" fmla="*/ 0 w 2093"/>
                <a:gd name="T81" fmla="*/ 0 h 1034"/>
                <a:gd name="T82" fmla="*/ 0 w 2093"/>
                <a:gd name="T83" fmla="*/ 0 h 1034"/>
                <a:gd name="T84" fmla="*/ 0 w 2093"/>
                <a:gd name="T85" fmla="*/ 0 h 1034"/>
                <a:gd name="T86" fmla="*/ 0 w 2093"/>
                <a:gd name="T87" fmla="*/ 0 h 1034"/>
                <a:gd name="T88" fmla="*/ 0 w 2093"/>
                <a:gd name="T89" fmla="*/ 0 h 1034"/>
                <a:gd name="T90" fmla="*/ 0 w 2093"/>
                <a:gd name="T91" fmla="*/ 0 h 1034"/>
                <a:gd name="T92" fmla="*/ 0 w 2093"/>
                <a:gd name="T93" fmla="*/ 0 h 1034"/>
                <a:gd name="T94" fmla="*/ 0 w 2093"/>
                <a:gd name="T95" fmla="*/ 0 h 10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93" h="1034">
                  <a:moveTo>
                    <a:pt x="604" y="52"/>
                  </a:moveTo>
                  <a:lnTo>
                    <a:pt x="632" y="82"/>
                  </a:lnTo>
                  <a:lnTo>
                    <a:pt x="660" y="112"/>
                  </a:lnTo>
                  <a:lnTo>
                    <a:pt x="691" y="141"/>
                  </a:lnTo>
                  <a:lnTo>
                    <a:pt x="720" y="169"/>
                  </a:lnTo>
                  <a:lnTo>
                    <a:pt x="751" y="196"/>
                  </a:lnTo>
                  <a:lnTo>
                    <a:pt x="782" y="222"/>
                  </a:lnTo>
                  <a:lnTo>
                    <a:pt x="815" y="247"/>
                  </a:lnTo>
                  <a:lnTo>
                    <a:pt x="847" y="273"/>
                  </a:lnTo>
                  <a:lnTo>
                    <a:pt x="880" y="298"/>
                  </a:lnTo>
                  <a:lnTo>
                    <a:pt x="914" y="321"/>
                  </a:lnTo>
                  <a:lnTo>
                    <a:pt x="947" y="345"/>
                  </a:lnTo>
                  <a:lnTo>
                    <a:pt x="983" y="368"/>
                  </a:lnTo>
                  <a:lnTo>
                    <a:pt x="1052" y="413"/>
                  </a:lnTo>
                  <a:lnTo>
                    <a:pt x="1124" y="457"/>
                  </a:lnTo>
                  <a:lnTo>
                    <a:pt x="1195" y="500"/>
                  </a:lnTo>
                  <a:lnTo>
                    <a:pt x="1268" y="542"/>
                  </a:lnTo>
                  <a:lnTo>
                    <a:pt x="1341" y="583"/>
                  </a:lnTo>
                  <a:lnTo>
                    <a:pt x="1414" y="626"/>
                  </a:lnTo>
                  <a:lnTo>
                    <a:pt x="1487" y="668"/>
                  </a:lnTo>
                  <a:lnTo>
                    <a:pt x="1558" y="711"/>
                  </a:lnTo>
                  <a:lnTo>
                    <a:pt x="1628" y="756"/>
                  </a:lnTo>
                  <a:lnTo>
                    <a:pt x="1697" y="801"/>
                  </a:lnTo>
                  <a:lnTo>
                    <a:pt x="1748" y="824"/>
                  </a:lnTo>
                  <a:lnTo>
                    <a:pt x="1799" y="847"/>
                  </a:lnTo>
                  <a:lnTo>
                    <a:pt x="1849" y="872"/>
                  </a:lnTo>
                  <a:lnTo>
                    <a:pt x="1900" y="897"/>
                  </a:lnTo>
                  <a:lnTo>
                    <a:pt x="1949" y="923"/>
                  </a:lnTo>
                  <a:lnTo>
                    <a:pt x="1998" y="950"/>
                  </a:lnTo>
                  <a:lnTo>
                    <a:pt x="2047" y="979"/>
                  </a:lnTo>
                  <a:lnTo>
                    <a:pt x="2093" y="1010"/>
                  </a:lnTo>
                  <a:lnTo>
                    <a:pt x="2069" y="1019"/>
                  </a:lnTo>
                  <a:lnTo>
                    <a:pt x="2045" y="1026"/>
                  </a:lnTo>
                  <a:lnTo>
                    <a:pt x="2021" y="1031"/>
                  </a:lnTo>
                  <a:lnTo>
                    <a:pt x="1999" y="1033"/>
                  </a:lnTo>
                  <a:lnTo>
                    <a:pt x="1977" y="1034"/>
                  </a:lnTo>
                  <a:lnTo>
                    <a:pt x="1955" y="1034"/>
                  </a:lnTo>
                  <a:lnTo>
                    <a:pt x="1934" y="1032"/>
                  </a:lnTo>
                  <a:lnTo>
                    <a:pt x="1913" y="1028"/>
                  </a:lnTo>
                  <a:lnTo>
                    <a:pt x="1893" y="1023"/>
                  </a:lnTo>
                  <a:lnTo>
                    <a:pt x="1872" y="1016"/>
                  </a:lnTo>
                  <a:lnTo>
                    <a:pt x="1853" y="1009"/>
                  </a:lnTo>
                  <a:lnTo>
                    <a:pt x="1833" y="1000"/>
                  </a:lnTo>
                  <a:lnTo>
                    <a:pt x="1814" y="989"/>
                  </a:lnTo>
                  <a:lnTo>
                    <a:pt x="1795" y="979"/>
                  </a:lnTo>
                  <a:lnTo>
                    <a:pt x="1777" y="967"/>
                  </a:lnTo>
                  <a:lnTo>
                    <a:pt x="1759" y="955"/>
                  </a:lnTo>
                  <a:lnTo>
                    <a:pt x="1721" y="930"/>
                  </a:lnTo>
                  <a:lnTo>
                    <a:pt x="1686" y="903"/>
                  </a:lnTo>
                  <a:lnTo>
                    <a:pt x="1650" y="875"/>
                  </a:lnTo>
                  <a:lnTo>
                    <a:pt x="1613" y="847"/>
                  </a:lnTo>
                  <a:lnTo>
                    <a:pt x="1577" y="821"/>
                  </a:lnTo>
                  <a:lnTo>
                    <a:pt x="1541" y="797"/>
                  </a:lnTo>
                  <a:lnTo>
                    <a:pt x="1522" y="786"/>
                  </a:lnTo>
                  <a:lnTo>
                    <a:pt x="1504" y="775"/>
                  </a:lnTo>
                  <a:lnTo>
                    <a:pt x="1484" y="766"/>
                  </a:lnTo>
                  <a:lnTo>
                    <a:pt x="1465" y="758"/>
                  </a:lnTo>
                  <a:lnTo>
                    <a:pt x="1379" y="700"/>
                  </a:lnTo>
                  <a:lnTo>
                    <a:pt x="1292" y="642"/>
                  </a:lnTo>
                  <a:lnTo>
                    <a:pt x="1206" y="583"/>
                  </a:lnTo>
                  <a:lnTo>
                    <a:pt x="1121" y="525"/>
                  </a:lnTo>
                  <a:lnTo>
                    <a:pt x="1035" y="466"/>
                  </a:lnTo>
                  <a:lnTo>
                    <a:pt x="950" y="408"/>
                  </a:lnTo>
                  <a:lnTo>
                    <a:pt x="863" y="350"/>
                  </a:lnTo>
                  <a:lnTo>
                    <a:pt x="776" y="293"/>
                  </a:lnTo>
                  <a:lnTo>
                    <a:pt x="765" y="277"/>
                  </a:lnTo>
                  <a:lnTo>
                    <a:pt x="754" y="262"/>
                  </a:lnTo>
                  <a:lnTo>
                    <a:pt x="748" y="256"/>
                  </a:lnTo>
                  <a:lnTo>
                    <a:pt x="741" y="250"/>
                  </a:lnTo>
                  <a:lnTo>
                    <a:pt x="736" y="249"/>
                  </a:lnTo>
                  <a:lnTo>
                    <a:pt x="732" y="248"/>
                  </a:lnTo>
                  <a:lnTo>
                    <a:pt x="726" y="248"/>
                  </a:lnTo>
                  <a:lnTo>
                    <a:pt x="721" y="248"/>
                  </a:lnTo>
                  <a:lnTo>
                    <a:pt x="352" y="289"/>
                  </a:lnTo>
                  <a:lnTo>
                    <a:pt x="344" y="137"/>
                  </a:lnTo>
                  <a:lnTo>
                    <a:pt x="336" y="112"/>
                  </a:lnTo>
                  <a:lnTo>
                    <a:pt x="327" y="85"/>
                  </a:lnTo>
                  <a:lnTo>
                    <a:pt x="324" y="78"/>
                  </a:lnTo>
                  <a:lnTo>
                    <a:pt x="320" y="72"/>
                  </a:lnTo>
                  <a:lnTo>
                    <a:pt x="317" y="66"/>
                  </a:lnTo>
                  <a:lnTo>
                    <a:pt x="312" y="60"/>
                  </a:lnTo>
                  <a:lnTo>
                    <a:pt x="307" y="54"/>
                  </a:lnTo>
                  <a:lnTo>
                    <a:pt x="302" y="49"/>
                  </a:lnTo>
                  <a:lnTo>
                    <a:pt x="296" y="44"/>
                  </a:lnTo>
                  <a:lnTo>
                    <a:pt x="289" y="40"/>
                  </a:lnTo>
                  <a:lnTo>
                    <a:pt x="0" y="17"/>
                  </a:lnTo>
                  <a:lnTo>
                    <a:pt x="31" y="12"/>
                  </a:lnTo>
                  <a:lnTo>
                    <a:pt x="63" y="9"/>
                  </a:lnTo>
                  <a:lnTo>
                    <a:pt x="95" y="5"/>
                  </a:lnTo>
                  <a:lnTo>
                    <a:pt x="127" y="3"/>
                  </a:lnTo>
                  <a:lnTo>
                    <a:pt x="193" y="1"/>
                  </a:lnTo>
                  <a:lnTo>
                    <a:pt x="259" y="0"/>
                  </a:lnTo>
                  <a:lnTo>
                    <a:pt x="326" y="0"/>
                  </a:lnTo>
                  <a:lnTo>
                    <a:pt x="391" y="2"/>
                  </a:lnTo>
                  <a:lnTo>
                    <a:pt x="455" y="5"/>
                  </a:lnTo>
                  <a:lnTo>
                    <a:pt x="516" y="9"/>
                  </a:lnTo>
                  <a:lnTo>
                    <a:pt x="60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82" name="Freeform 13"/>
            <p:cNvSpPr>
              <a:spLocks/>
            </p:cNvSpPr>
            <p:nvPr/>
          </p:nvSpPr>
          <p:spPr bwMode="auto">
            <a:xfrm>
              <a:off x="4367" y="1491"/>
              <a:ext cx="458" cy="43"/>
            </a:xfrm>
            <a:custGeom>
              <a:avLst/>
              <a:gdLst>
                <a:gd name="T0" fmla="*/ 0 w 2639"/>
                <a:gd name="T1" fmla="*/ 0 h 217"/>
                <a:gd name="T2" fmla="*/ 0 w 2639"/>
                <a:gd name="T3" fmla="*/ 0 h 217"/>
                <a:gd name="T4" fmla="*/ 0 w 2639"/>
                <a:gd name="T5" fmla="*/ 0 h 217"/>
                <a:gd name="T6" fmla="*/ 0 w 2639"/>
                <a:gd name="T7" fmla="*/ 0 h 217"/>
                <a:gd name="T8" fmla="*/ 0 w 2639"/>
                <a:gd name="T9" fmla="*/ 0 h 217"/>
                <a:gd name="T10" fmla="*/ 0 w 2639"/>
                <a:gd name="T11" fmla="*/ 0 h 217"/>
                <a:gd name="T12" fmla="*/ 0 w 2639"/>
                <a:gd name="T13" fmla="*/ 0 h 217"/>
                <a:gd name="T14" fmla="*/ 0 w 2639"/>
                <a:gd name="T15" fmla="*/ 0 h 217"/>
                <a:gd name="T16" fmla="*/ 0 w 2639"/>
                <a:gd name="T17" fmla="*/ 0 h 217"/>
                <a:gd name="T18" fmla="*/ 0 w 2639"/>
                <a:gd name="T19" fmla="*/ 0 h 217"/>
                <a:gd name="T20" fmla="*/ 0 w 2639"/>
                <a:gd name="T21" fmla="*/ 0 h 217"/>
                <a:gd name="T22" fmla="*/ 0 w 2639"/>
                <a:gd name="T23" fmla="*/ 0 h 217"/>
                <a:gd name="T24" fmla="*/ 0 w 2639"/>
                <a:gd name="T25" fmla="*/ 0 h 217"/>
                <a:gd name="T26" fmla="*/ 0 w 2639"/>
                <a:gd name="T27" fmla="*/ 0 h 217"/>
                <a:gd name="T28" fmla="*/ 0 w 2639"/>
                <a:gd name="T29" fmla="*/ 0 h 217"/>
                <a:gd name="T30" fmla="*/ 0 w 2639"/>
                <a:gd name="T31" fmla="*/ 0 h 217"/>
                <a:gd name="T32" fmla="*/ 0 w 2639"/>
                <a:gd name="T33" fmla="*/ 0 h 217"/>
                <a:gd name="T34" fmla="*/ 0 w 2639"/>
                <a:gd name="T35" fmla="*/ 0 h 217"/>
                <a:gd name="T36" fmla="*/ 0 w 2639"/>
                <a:gd name="T37" fmla="*/ 0 h 217"/>
                <a:gd name="T38" fmla="*/ 0 w 2639"/>
                <a:gd name="T39" fmla="*/ 0 h 217"/>
                <a:gd name="T40" fmla="*/ 0 w 2639"/>
                <a:gd name="T41" fmla="*/ 0 h 217"/>
                <a:gd name="T42" fmla="*/ 0 w 2639"/>
                <a:gd name="T43" fmla="*/ 0 h 217"/>
                <a:gd name="T44" fmla="*/ 0 w 2639"/>
                <a:gd name="T45" fmla="*/ 0 h 217"/>
                <a:gd name="T46" fmla="*/ 0 w 2639"/>
                <a:gd name="T47" fmla="*/ 0 h 217"/>
                <a:gd name="T48" fmla="*/ 0 w 2639"/>
                <a:gd name="T49" fmla="*/ 0 h 217"/>
                <a:gd name="T50" fmla="*/ 0 w 2639"/>
                <a:gd name="T51" fmla="*/ 0 h 217"/>
                <a:gd name="T52" fmla="*/ 0 w 2639"/>
                <a:gd name="T53" fmla="*/ 0 h 217"/>
                <a:gd name="T54" fmla="*/ 0 w 2639"/>
                <a:gd name="T55" fmla="*/ 0 h 217"/>
                <a:gd name="T56" fmla="*/ 0 w 2639"/>
                <a:gd name="T57" fmla="*/ 0 h 217"/>
                <a:gd name="T58" fmla="*/ 0 w 2639"/>
                <a:gd name="T59" fmla="*/ 0 h 217"/>
                <a:gd name="T60" fmla="*/ 0 w 2639"/>
                <a:gd name="T61" fmla="*/ 0 h 217"/>
                <a:gd name="T62" fmla="*/ 0 w 2639"/>
                <a:gd name="T63" fmla="*/ 0 h 217"/>
                <a:gd name="T64" fmla="*/ 0 w 2639"/>
                <a:gd name="T65" fmla="*/ 0 h 217"/>
                <a:gd name="T66" fmla="*/ 0 w 2639"/>
                <a:gd name="T67" fmla="*/ 0 h 217"/>
                <a:gd name="T68" fmla="*/ 0 w 2639"/>
                <a:gd name="T69" fmla="*/ 0 h 217"/>
                <a:gd name="T70" fmla="*/ 0 w 2639"/>
                <a:gd name="T71" fmla="*/ 0 h 217"/>
                <a:gd name="T72" fmla="*/ 0 w 2639"/>
                <a:gd name="T73" fmla="*/ 0 h 217"/>
                <a:gd name="T74" fmla="*/ 0 w 2639"/>
                <a:gd name="T75" fmla="*/ 0 h 217"/>
                <a:gd name="T76" fmla="*/ 0 w 2639"/>
                <a:gd name="T77" fmla="*/ 0 h 217"/>
                <a:gd name="T78" fmla="*/ 0 w 2639"/>
                <a:gd name="T79" fmla="*/ 0 h 217"/>
                <a:gd name="T80" fmla="*/ 0 w 2639"/>
                <a:gd name="T81" fmla="*/ 0 h 217"/>
                <a:gd name="T82" fmla="*/ 0 w 2639"/>
                <a:gd name="T83" fmla="*/ 0 h 217"/>
                <a:gd name="T84" fmla="*/ 0 w 2639"/>
                <a:gd name="T85" fmla="*/ 0 h 217"/>
                <a:gd name="T86" fmla="*/ 0 w 2639"/>
                <a:gd name="T87" fmla="*/ 0 h 217"/>
                <a:gd name="T88" fmla="*/ 0 w 2639"/>
                <a:gd name="T89" fmla="*/ 0 h 217"/>
                <a:gd name="T90" fmla="*/ 0 w 2639"/>
                <a:gd name="T91" fmla="*/ 0 h 217"/>
                <a:gd name="T92" fmla="*/ 0 w 2639"/>
                <a:gd name="T93" fmla="*/ 0 h 217"/>
                <a:gd name="T94" fmla="*/ 0 w 2639"/>
                <a:gd name="T95" fmla="*/ 0 h 2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639" h="217">
                  <a:moveTo>
                    <a:pt x="2618" y="21"/>
                  </a:moveTo>
                  <a:lnTo>
                    <a:pt x="2622" y="30"/>
                  </a:lnTo>
                  <a:lnTo>
                    <a:pt x="2626" y="40"/>
                  </a:lnTo>
                  <a:lnTo>
                    <a:pt x="2629" y="50"/>
                  </a:lnTo>
                  <a:lnTo>
                    <a:pt x="2630" y="59"/>
                  </a:lnTo>
                  <a:lnTo>
                    <a:pt x="2632" y="78"/>
                  </a:lnTo>
                  <a:lnTo>
                    <a:pt x="2632" y="97"/>
                  </a:lnTo>
                  <a:lnTo>
                    <a:pt x="2632" y="116"/>
                  </a:lnTo>
                  <a:lnTo>
                    <a:pt x="2632" y="135"/>
                  </a:lnTo>
                  <a:lnTo>
                    <a:pt x="2632" y="146"/>
                  </a:lnTo>
                  <a:lnTo>
                    <a:pt x="2633" y="156"/>
                  </a:lnTo>
                  <a:lnTo>
                    <a:pt x="2636" y="166"/>
                  </a:lnTo>
                  <a:lnTo>
                    <a:pt x="2639" y="177"/>
                  </a:lnTo>
                  <a:lnTo>
                    <a:pt x="2562" y="177"/>
                  </a:lnTo>
                  <a:lnTo>
                    <a:pt x="2566" y="171"/>
                  </a:lnTo>
                  <a:lnTo>
                    <a:pt x="2568" y="165"/>
                  </a:lnTo>
                  <a:lnTo>
                    <a:pt x="2569" y="160"/>
                  </a:lnTo>
                  <a:lnTo>
                    <a:pt x="2569" y="155"/>
                  </a:lnTo>
                  <a:lnTo>
                    <a:pt x="2568" y="150"/>
                  </a:lnTo>
                  <a:lnTo>
                    <a:pt x="2567" y="145"/>
                  </a:lnTo>
                  <a:lnTo>
                    <a:pt x="2565" y="140"/>
                  </a:lnTo>
                  <a:lnTo>
                    <a:pt x="2562" y="134"/>
                  </a:lnTo>
                  <a:lnTo>
                    <a:pt x="2557" y="124"/>
                  </a:lnTo>
                  <a:lnTo>
                    <a:pt x="2552" y="114"/>
                  </a:lnTo>
                  <a:lnTo>
                    <a:pt x="2550" y="109"/>
                  </a:lnTo>
                  <a:lnTo>
                    <a:pt x="2549" y="104"/>
                  </a:lnTo>
                  <a:lnTo>
                    <a:pt x="2549" y="98"/>
                  </a:lnTo>
                  <a:lnTo>
                    <a:pt x="2550" y="92"/>
                  </a:lnTo>
                  <a:lnTo>
                    <a:pt x="2531" y="86"/>
                  </a:lnTo>
                  <a:lnTo>
                    <a:pt x="2512" y="81"/>
                  </a:lnTo>
                  <a:lnTo>
                    <a:pt x="2492" y="77"/>
                  </a:lnTo>
                  <a:lnTo>
                    <a:pt x="2473" y="73"/>
                  </a:lnTo>
                  <a:lnTo>
                    <a:pt x="2454" y="70"/>
                  </a:lnTo>
                  <a:lnTo>
                    <a:pt x="2435" y="68"/>
                  </a:lnTo>
                  <a:lnTo>
                    <a:pt x="2416" y="66"/>
                  </a:lnTo>
                  <a:lnTo>
                    <a:pt x="2397" y="65"/>
                  </a:lnTo>
                  <a:lnTo>
                    <a:pt x="2357" y="64"/>
                  </a:lnTo>
                  <a:lnTo>
                    <a:pt x="2319" y="65"/>
                  </a:lnTo>
                  <a:lnTo>
                    <a:pt x="2281" y="68"/>
                  </a:lnTo>
                  <a:lnTo>
                    <a:pt x="2242" y="71"/>
                  </a:lnTo>
                  <a:lnTo>
                    <a:pt x="2165" y="81"/>
                  </a:lnTo>
                  <a:lnTo>
                    <a:pt x="2087" y="91"/>
                  </a:lnTo>
                  <a:lnTo>
                    <a:pt x="2049" y="96"/>
                  </a:lnTo>
                  <a:lnTo>
                    <a:pt x="2011" y="100"/>
                  </a:lnTo>
                  <a:lnTo>
                    <a:pt x="1972" y="103"/>
                  </a:lnTo>
                  <a:lnTo>
                    <a:pt x="1933" y="104"/>
                  </a:lnTo>
                  <a:lnTo>
                    <a:pt x="1878" y="104"/>
                  </a:lnTo>
                  <a:lnTo>
                    <a:pt x="1823" y="105"/>
                  </a:lnTo>
                  <a:lnTo>
                    <a:pt x="1768" y="106"/>
                  </a:lnTo>
                  <a:lnTo>
                    <a:pt x="1714" y="109"/>
                  </a:lnTo>
                  <a:lnTo>
                    <a:pt x="1660" y="112"/>
                  </a:lnTo>
                  <a:lnTo>
                    <a:pt x="1606" y="116"/>
                  </a:lnTo>
                  <a:lnTo>
                    <a:pt x="1552" y="120"/>
                  </a:lnTo>
                  <a:lnTo>
                    <a:pt x="1499" y="125"/>
                  </a:lnTo>
                  <a:lnTo>
                    <a:pt x="1392" y="136"/>
                  </a:lnTo>
                  <a:lnTo>
                    <a:pt x="1287" y="149"/>
                  </a:lnTo>
                  <a:lnTo>
                    <a:pt x="1182" y="162"/>
                  </a:lnTo>
                  <a:lnTo>
                    <a:pt x="1077" y="174"/>
                  </a:lnTo>
                  <a:lnTo>
                    <a:pt x="972" y="186"/>
                  </a:lnTo>
                  <a:lnTo>
                    <a:pt x="867" y="197"/>
                  </a:lnTo>
                  <a:lnTo>
                    <a:pt x="816" y="202"/>
                  </a:lnTo>
                  <a:lnTo>
                    <a:pt x="764" y="206"/>
                  </a:lnTo>
                  <a:lnTo>
                    <a:pt x="710" y="210"/>
                  </a:lnTo>
                  <a:lnTo>
                    <a:pt x="658" y="213"/>
                  </a:lnTo>
                  <a:lnTo>
                    <a:pt x="605" y="215"/>
                  </a:lnTo>
                  <a:lnTo>
                    <a:pt x="553" y="217"/>
                  </a:lnTo>
                  <a:lnTo>
                    <a:pt x="500" y="217"/>
                  </a:lnTo>
                  <a:lnTo>
                    <a:pt x="447" y="217"/>
                  </a:lnTo>
                  <a:lnTo>
                    <a:pt x="394" y="216"/>
                  </a:lnTo>
                  <a:lnTo>
                    <a:pt x="340" y="213"/>
                  </a:lnTo>
                  <a:lnTo>
                    <a:pt x="286" y="209"/>
                  </a:lnTo>
                  <a:lnTo>
                    <a:pt x="233" y="205"/>
                  </a:lnTo>
                  <a:lnTo>
                    <a:pt x="0" y="193"/>
                  </a:lnTo>
                  <a:lnTo>
                    <a:pt x="5" y="189"/>
                  </a:lnTo>
                  <a:lnTo>
                    <a:pt x="8" y="186"/>
                  </a:lnTo>
                  <a:lnTo>
                    <a:pt x="9" y="182"/>
                  </a:lnTo>
                  <a:lnTo>
                    <a:pt x="9" y="178"/>
                  </a:lnTo>
                  <a:lnTo>
                    <a:pt x="8" y="170"/>
                  </a:lnTo>
                  <a:lnTo>
                    <a:pt x="8" y="161"/>
                  </a:lnTo>
                  <a:lnTo>
                    <a:pt x="153" y="156"/>
                  </a:lnTo>
                  <a:lnTo>
                    <a:pt x="297" y="151"/>
                  </a:lnTo>
                  <a:lnTo>
                    <a:pt x="440" y="144"/>
                  </a:lnTo>
                  <a:lnTo>
                    <a:pt x="583" y="135"/>
                  </a:lnTo>
                  <a:lnTo>
                    <a:pt x="725" y="126"/>
                  </a:lnTo>
                  <a:lnTo>
                    <a:pt x="867" y="117"/>
                  </a:lnTo>
                  <a:lnTo>
                    <a:pt x="1009" y="106"/>
                  </a:lnTo>
                  <a:lnTo>
                    <a:pt x="1152" y="95"/>
                  </a:lnTo>
                  <a:lnTo>
                    <a:pt x="1295" y="84"/>
                  </a:lnTo>
                  <a:lnTo>
                    <a:pt x="1437" y="72"/>
                  </a:lnTo>
                  <a:lnTo>
                    <a:pt x="1580" y="60"/>
                  </a:lnTo>
                  <a:lnTo>
                    <a:pt x="1723" y="48"/>
                  </a:lnTo>
                  <a:lnTo>
                    <a:pt x="1867" y="36"/>
                  </a:lnTo>
                  <a:lnTo>
                    <a:pt x="2011" y="24"/>
                  </a:lnTo>
                  <a:lnTo>
                    <a:pt x="2156" y="11"/>
                  </a:lnTo>
                  <a:lnTo>
                    <a:pt x="2302" y="0"/>
                  </a:lnTo>
                  <a:lnTo>
                    <a:pt x="261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83" name="Freeform 14"/>
            <p:cNvSpPr>
              <a:spLocks/>
            </p:cNvSpPr>
            <p:nvPr/>
          </p:nvSpPr>
          <p:spPr bwMode="auto">
            <a:xfrm>
              <a:off x="5082" y="1521"/>
              <a:ext cx="77" cy="38"/>
            </a:xfrm>
            <a:custGeom>
              <a:avLst/>
              <a:gdLst>
                <a:gd name="T0" fmla="*/ 0 w 444"/>
                <a:gd name="T1" fmla="*/ 0 h 196"/>
                <a:gd name="T2" fmla="*/ 0 w 444"/>
                <a:gd name="T3" fmla="*/ 0 h 196"/>
                <a:gd name="T4" fmla="*/ 0 w 444"/>
                <a:gd name="T5" fmla="*/ 0 h 196"/>
                <a:gd name="T6" fmla="*/ 0 w 444"/>
                <a:gd name="T7" fmla="*/ 0 h 196"/>
                <a:gd name="T8" fmla="*/ 0 w 444"/>
                <a:gd name="T9" fmla="*/ 0 h 196"/>
                <a:gd name="T10" fmla="*/ 0 w 444"/>
                <a:gd name="T11" fmla="*/ 0 h 196"/>
                <a:gd name="T12" fmla="*/ 0 w 444"/>
                <a:gd name="T13" fmla="*/ 0 h 196"/>
                <a:gd name="T14" fmla="*/ 0 w 444"/>
                <a:gd name="T15" fmla="*/ 0 h 196"/>
                <a:gd name="T16" fmla="*/ 0 w 444"/>
                <a:gd name="T17" fmla="*/ 0 h 196"/>
                <a:gd name="T18" fmla="*/ 0 w 444"/>
                <a:gd name="T19" fmla="*/ 0 h 196"/>
                <a:gd name="T20" fmla="*/ 0 w 444"/>
                <a:gd name="T21" fmla="*/ 0 h 196"/>
                <a:gd name="T22" fmla="*/ 0 w 444"/>
                <a:gd name="T23" fmla="*/ 0 h 1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" h="196">
                  <a:moveTo>
                    <a:pt x="444" y="168"/>
                  </a:moveTo>
                  <a:lnTo>
                    <a:pt x="351" y="196"/>
                  </a:lnTo>
                  <a:lnTo>
                    <a:pt x="0" y="32"/>
                  </a:lnTo>
                  <a:lnTo>
                    <a:pt x="75" y="0"/>
                  </a:lnTo>
                  <a:lnTo>
                    <a:pt x="121" y="21"/>
                  </a:lnTo>
                  <a:lnTo>
                    <a:pt x="168" y="41"/>
                  </a:lnTo>
                  <a:lnTo>
                    <a:pt x="214" y="61"/>
                  </a:lnTo>
                  <a:lnTo>
                    <a:pt x="260" y="82"/>
                  </a:lnTo>
                  <a:lnTo>
                    <a:pt x="307" y="102"/>
                  </a:lnTo>
                  <a:lnTo>
                    <a:pt x="353" y="124"/>
                  </a:lnTo>
                  <a:lnTo>
                    <a:pt x="399" y="146"/>
                  </a:lnTo>
                  <a:lnTo>
                    <a:pt x="44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84" name="Freeform 15"/>
            <p:cNvSpPr>
              <a:spLocks/>
            </p:cNvSpPr>
            <p:nvPr/>
          </p:nvSpPr>
          <p:spPr bwMode="auto">
            <a:xfrm>
              <a:off x="4334" y="1523"/>
              <a:ext cx="461" cy="46"/>
            </a:xfrm>
            <a:custGeom>
              <a:avLst/>
              <a:gdLst>
                <a:gd name="T0" fmla="*/ 0 w 2659"/>
                <a:gd name="T1" fmla="*/ 0 h 232"/>
                <a:gd name="T2" fmla="*/ 0 w 2659"/>
                <a:gd name="T3" fmla="*/ 0 h 232"/>
                <a:gd name="T4" fmla="*/ 0 w 2659"/>
                <a:gd name="T5" fmla="*/ 0 h 232"/>
                <a:gd name="T6" fmla="*/ 0 w 2659"/>
                <a:gd name="T7" fmla="*/ 0 h 232"/>
                <a:gd name="T8" fmla="*/ 0 w 2659"/>
                <a:gd name="T9" fmla="*/ 0 h 232"/>
                <a:gd name="T10" fmla="*/ 0 w 2659"/>
                <a:gd name="T11" fmla="*/ 0 h 232"/>
                <a:gd name="T12" fmla="*/ 0 w 2659"/>
                <a:gd name="T13" fmla="*/ 0 h 232"/>
                <a:gd name="T14" fmla="*/ 0 w 2659"/>
                <a:gd name="T15" fmla="*/ 0 h 232"/>
                <a:gd name="T16" fmla="*/ 0 w 2659"/>
                <a:gd name="T17" fmla="*/ 0 h 232"/>
                <a:gd name="T18" fmla="*/ 0 w 2659"/>
                <a:gd name="T19" fmla="*/ 0 h 232"/>
                <a:gd name="T20" fmla="*/ 0 w 2659"/>
                <a:gd name="T21" fmla="*/ 0 h 232"/>
                <a:gd name="T22" fmla="*/ 0 w 2659"/>
                <a:gd name="T23" fmla="*/ 0 h 232"/>
                <a:gd name="T24" fmla="*/ 0 w 2659"/>
                <a:gd name="T25" fmla="*/ 0 h 232"/>
                <a:gd name="T26" fmla="*/ 0 w 2659"/>
                <a:gd name="T27" fmla="*/ 0 h 232"/>
                <a:gd name="T28" fmla="*/ 0 w 2659"/>
                <a:gd name="T29" fmla="*/ 0 h 232"/>
                <a:gd name="T30" fmla="*/ 0 w 2659"/>
                <a:gd name="T31" fmla="*/ 0 h 232"/>
                <a:gd name="T32" fmla="*/ 0 w 2659"/>
                <a:gd name="T33" fmla="*/ 0 h 232"/>
                <a:gd name="T34" fmla="*/ 0 w 2659"/>
                <a:gd name="T35" fmla="*/ 0 h 232"/>
                <a:gd name="T36" fmla="*/ 0 w 2659"/>
                <a:gd name="T37" fmla="*/ 0 h 232"/>
                <a:gd name="T38" fmla="*/ 0 w 2659"/>
                <a:gd name="T39" fmla="*/ 0 h 232"/>
                <a:gd name="T40" fmla="*/ 0 w 2659"/>
                <a:gd name="T41" fmla="*/ 0 h 232"/>
                <a:gd name="T42" fmla="*/ 0 w 2659"/>
                <a:gd name="T43" fmla="*/ 0 h 232"/>
                <a:gd name="T44" fmla="*/ 0 w 2659"/>
                <a:gd name="T45" fmla="*/ 0 h 232"/>
                <a:gd name="T46" fmla="*/ 0 w 2659"/>
                <a:gd name="T47" fmla="*/ 0 h 232"/>
                <a:gd name="T48" fmla="*/ 0 w 2659"/>
                <a:gd name="T49" fmla="*/ 0 h 232"/>
                <a:gd name="T50" fmla="*/ 0 w 2659"/>
                <a:gd name="T51" fmla="*/ 0 h 232"/>
                <a:gd name="T52" fmla="*/ 0 w 2659"/>
                <a:gd name="T53" fmla="*/ 0 h 232"/>
                <a:gd name="T54" fmla="*/ 0 w 2659"/>
                <a:gd name="T55" fmla="*/ 0 h 232"/>
                <a:gd name="T56" fmla="*/ 0 w 2659"/>
                <a:gd name="T57" fmla="*/ 0 h 232"/>
                <a:gd name="T58" fmla="*/ 0 w 2659"/>
                <a:gd name="T59" fmla="*/ 0 h 232"/>
                <a:gd name="T60" fmla="*/ 0 w 2659"/>
                <a:gd name="T61" fmla="*/ 0 h 232"/>
                <a:gd name="T62" fmla="*/ 0 w 2659"/>
                <a:gd name="T63" fmla="*/ 0 h 232"/>
                <a:gd name="T64" fmla="*/ 0 w 2659"/>
                <a:gd name="T65" fmla="*/ 0 h 232"/>
                <a:gd name="T66" fmla="*/ 0 w 2659"/>
                <a:gd name="T67" fmla="*/ 0 h 232"/>
                <a:gd name="T68" fmla="*/ 0 w 2659"/>
                <a:gd name="T69" fmla="*/ 0 h 232"/>
                <a:gd name="T70" fmla="*/ 0 w 2659"/>
                <a:gd name="T71" fmla="*/ 0 h 232"/>
                <a:gd name="T72" fmla="*/ 0 w 2659"/>
                <a:gd name="T73" fmla="*/ 0 h 232"/>
                <a:gd name="T74" fmla="*/ 0 w 2659"/>
                <a:gd name="T75" fmla="*/ 0 h 232"/>
                <a:gd name="T76" fmla="*/ 0 w 2659"/>
                <a:gd name="T77" fmla="*/ 0 h 232"/>
                <a:gd name="T78" fmla="*/ 0 w 2659"/>
                <a:gd name="T79" fmla="*/ 0 h 232"/>
                <a:gd name="T80" fmla="*/ 0 w 2659"/>
                <a:gd name="T81" fmla="*/ 0 h 232"/>
                <a:gd name="T82" fmla="*/ 0 w 2659"/>
                <a:gd name="T83" fmla="*/ 0 h 232"/>
                <a:gd name="T84" fmla="*/ 0 w 2659"/>
                <a:gd name="T85" fmla="*/ 0 h 2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659" h="232">
                  <a:moveTo>
                    <a:pt x="2659" y="12"/>
                  </a:moveTo>
                  <a:lnTo>
                    <a:pt x="2635" y="21"/>
                  </a:lnTo>
                  <a:lnTo>
                    <a:pt x="2609" y="29"/>
                  </a:lnTo>
                  <a:lnTo>
                    <a:pt x="2584" y="37"/>
                  </a:lnTo>
                  <a:lnTo>
                    <a:pt x="2557" y="43"/>
                  </a:lnTo>
                  <a:lnTo>
                    <a:pt x="2530" y="49"/>
                  </a:lnTo>
                  <a:lnTo>
                    <a:pt x="2502" y="54"/>
                  </a:lnTo>
                  <a:lnTo>
                    <a:pt x="2474" y="59"/>
                  </a:lnTo>
                  <a:lnTo>
                    <a:pt x="2446" y="63"/>
                  </a:lnTo>
                  <a:lnTo>
                    <a:pt x="2388" y="71"/>
                  </a:lnTo>
                  <a:lnTo>
                    <a:pt x="2330" y="78"/>
                  </a:lnTo>
                  <a:lnTo>
                    <a:pt x="2272" y="84"/>
                  </a:lnTo>
                  <a:lnTo>
                    <a:pt x="2215" y="91"/>
                  </a:lnTo>
                  <a:lnTo>
                    <a:pt x="2147" y="104"/>
                  </a:lnTo>
                  <a:lnTo>
                    <a:pt x="2080" y="115"/>
                  </a:lnTo>
                  <a:lnTo>
                    <a:pt x="2013" y="125"/>
                  </a:lnTo>
                  <a:lnTo>
                    <a:pt x="1946" y="134"/>
                  </a:lnTo>
                  <a:lnTo>
                    <a:pt x="1879" y="142"/>
                  </a:lnTo>
                  <a:lnTo>
                    <a:pt x="1812" y="150"/>
                  </a:lnTo>
                  <a:lnTo>
                    <a:pt x="1744" y="157"/>
                  </a:lnTo>
                  <a:lnTo>
                    <a:pt x="1678" y="163"/>
                  </a:lnTo>
                  <a:lnTo>
                    <a:pt x="1610" y="169"/>
                  </a:lnTo>
                  <a:lnTo>
                    <a:pt x="1543" y="174"/>
                  </a:lnTo>
                  <a:lnTo>
                    <a:pt x="1475" y="178"/>
                  </a:lnTo>
                  <a:lnTo>
                    <a:pt x="1408" y="182"/>
                  </a:lnTo>
                  <a:lnTo>
                    <a:pt x="1274" y="189"/>
                  </a:lnTo>
                  <a:lnTo>
                    <a:pt x="1139" y="195"/>
                  </a:lnTo>
                  <a:lnTo>
                    <a:pt x="1003" y="199"/>
                  </a:lnTo>
                  <a:lnTo>
                    <a:pt x="867" y="203"/>
                  </a:lnTo>
                  <a:lnTo>
                    <a:pt x="731" y="206"/>
                  </a:lnTo>
                  <a:lnTo>
                    <a:pt x="594" y="210"/>
                  </a:lnTo>
                  <a:lnTo>
                    <a:pt x="457" y="213"/>
                  </a:lnTo>
                  <a:lnTo>
                    <a:pt x="319" y="218"/>
                  </a:lnTo>
                  <a:lnTo>
                    <a:pt x="181" y="225"/>
                  </a:lnTo>
                  <a:lnTo>
                    <a:pt x="41" y="232"/>
                  </a:lnTo>
                  <a:lnTo>
                    <a:pt x="40" y="225"/>
                  </a:lnTo>
                  <a:lnTo>
                    <a:pt x="38" y="217"/>
                  </a:lnTo>
                  <a:lnTo>
                    <a:pt x="36" y="210"/>
                  </a:lnTo>
                  <a:lnTo>
                    <a:pt x="32" y="204"/>
                  </a:lnTo>
                  <a:lnTo>
                    <a:pt x="25" y="191"/>
                  </a:lnTo>
                  <a:lnTo>
                    <a:pt x="17" y="179"/>
                  </a:lnTo>
                  <a:lnTo>
                    <a:pt x="10" y="166"/>
                  </a:lnTo>
                  <a:lnTo>
                    <a:pt x="4" y="152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0" y="129"/>
                  </a:lnTo>
                  <a:lnTo>
                    <a:pt x="1" y="120"/>
                  </a:lnTo>
                  <a:lnTo>
                    <a:pt x="95" y="130"/>
                  </a:lnTo>
                  <a:lnTo>
                    <a:pt x="189" y="139"/>
                  </a:lnTo>
                  <a:lnTo>
                    <a:pt x="285" y="145"/>
                  </a:lnTo>
                  <a:lnTo>
                    <a:pt x="380" y="150"/>
                  </a:lnTo>
                  <a:lnTo>
                    <a:pt x="477" y="154"/>
                  </a:lnTo>
                  <a:lnTo>
                    <a:pt x="574" y="155"/>
                  </a:lnTo>
                  <a:lnTo>
                    <a:pt x="671" y="155"/>
                  </a:lnTo>
                  <a:lnTo>
                    <a:pt x="768" y="154"/>
                  </a:lnTo>
                  <a:lnTo>
                    <a:pt x="865" y="151"/>
                  </a:lnTo>
                  <a:lnTo>
                    <a:pt x="962" y="146"/>
                  </a:lnTo>
                  <a:lnTo>
                    <a:pt x="1058" y="141"/>
                  </a:lnTo>
                  <a:lnTo>
                    <a:pt x="1153" y="133"/>
                  </a:lnTo>
                  <a:lnTo>
                    <a:pt x="1248" y="125"/>
                  </a:lnTo>
                  <a:lnTo>
                    <a:pt x="1342" y="115"/>
                  </a:lnTo>
                  <a:lnTo>
                    <a:pt x="1435" y="104"/>
                  </a:lnTo>
                  <a:lnTo>
                    <a:pt x="1526" y="91"/>
                  </a:lnTo>
                  <a:lnTo>
                    <a:pt x="1583" y="86"/>
                  </a:lnTo>
                  <a:lnTo>
                    <a:pt x="1642" y="82"/>
                  </a:lnTo>
                  <a:lnTo>
                    <a:pt x="1701" y="79"/>
                  </a:lnTo>
                  <a:lnTo>
                    <a:pt x="1761" y="75"/>
                  </a:lnTo>
                  <a:lnTo>
                    <a:pt x="1822" y="72"/>
                  </a:lnTo>
                  <a:lnTo>
                    <a:pt x="1883" y="69"/>
                  </a:lnTo>
                  <a:lnTo>
                    <a:pt x="1945" y="66"/>
                  </a:lnTo>
                  <a:lnTo>
                    <a:pt x="2007" y="62"/>
                  </a:lnTo>
                  <a:lnTo>
                    <a:pt x="2069" y="58"/>
                  </a:lnTo>
                  <a:lnTo>
                    <a:pt x="2131" y="53"/>
                  </a:lnTo>
                  <a:lnTo>
                    <a:pt x="2193" y="47"/>
                  </a:lnTo>
                  <a:lnTo>
                    <a:pt x="2254" y="40"/>
                  </a:lnTo>
                  <a:lnTo>
                    <a:pt x="2315" y="32"/>
                  </a:lnTo>
                  <a:lnTo>
                    <a:pt x="2374" y="23"/>
                  </a:lnTo>
                  <a:lnTo>
                    <a:pt x="2434" y="12"/>
                  </a:lnTo>
                  <a:lnTo>
                    <a:pt x="2491" y="0"/>
                  </a:lnTo>
                  <a:lnTo>
                    <a:pt x="2512" y="1"/>
                  </a:lnTo>
                  <a:lnTo>
                    <a:pt x="2533" y="1"/>
                  </a:lnTo>
                  <a:lnTo>
                    <a:pt x="2556" y="1"/>
                  </a:lnTo>
                  <a:lnTo>
                    <a:pt x="2577" y="1"/>
                  </a:lnTo>
                  <a:lnTo>
                    <a:pt x="2598" y="2"/>
                  </a:lnTo>
                  <a:lnTo>
                    <a:pt x="2619" y="4"/>
                  </a:lnTo>
                  <a:lnTo>
                    <a:pt x="2639" y="7"/>
                  </a:lnTo>
                  <a:lnTo>
                    <a:pt x="2659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85" name="Freeform 16"/>
            <p:cNvSpPr>
              <a:spLocks/>
            </p:cNvSpPr>
            <p:nvPr/>
          </p:nvSpPr>
          <p:spPr bwMode="auto">
            <a:xfrm>
              <a:off x="4175" y="1536"/>
              <a:ext cx="722" cy="1943"/>
            </a:xfrm>
            <a:custGeom>
              <a:avLst/>
              <a:gdLst>
                <a:gd name="T0" fmla="*/ 0 w 4161"/>
                <a:gd name="T1" fmla="*/ 0 h 9778"/>
                <a:gd name="T2" fmla="*/ 0 w 4161"/>
                <a:gd name="T3" fmla="*/ 0 h 9778"/>
                <a:gd name="T4" fmla="*/ 0 w 4161"/>
                <a:gd name="T5" fmla="*/ 0 h 9778"/>
                <a:gd name="T6" fmla="*/ 0 w 4161"/>
                <a:gd name="T7" fmla="*/ 0 h 9778"/>
                <a:gd name="T8" fmla="*/ 0 w 4161"/>
                <a:gd name="T9" fmla="*/ 0 h 9778"/>
                <a:gd name="T10" fmla="*/ 0 w 4161"/>
                <a:gd name="T11" fmla="*/ 0 h 9778"/>
                <a:gd name="T12" fmla="*/ 0 w 4161"/>
                <a:gd name="T13" fmla="*/ 0 h 9778"/>
                <a:gd name="T14" fmla="*/ 0 w 4161"/>
                <a:gd name="T15" fmla="*/ 0 h 9778"/>
                <a:gd name="T16" fmla="*/ 0 w 4161"/>
                <a:gd name="T17" fmla="*/ 0 h 9778"/>
                <a:gd name="T18" fmla="*/ 0 w 4161"/>
                <a:gd name="T19" fmla="*/ 0 h 9778"/>
                <a:gd name="T20" fmla="*/ 0 w 4161"/>
                <a:gd name="T21" fmla="*/ 0 h 9778"/>
                <a:gd name="T22" fmla="*/ 0 w 4161"/>
                <a:gd name="T23" fmla="*/ 0 h 9778"/>
                <a:gd name="T24" fmla="*/ 0 w 4161"/>
                <a:gd name="T25" fmla="*/ 0 h 9778"/>
                <a:gd name="T26" fmla="*/ 0 w 4161"/>
                <a:gd name="T27" fmla="*/ 0 h 9778"/>
                <a:gd name="T28" fmla="*/ 0 w 4161"/>
                <a:gd name="T29" fmla="*/ 0 h 9778"/>
                <a:gd name="T30" fmla="*/ 0 w 4161"/>
                <a:gd name="T31" fmla="*/ 0 h 9778"/>
                <a:gd name="T32" fmla="*/ 0 w 4161"/>
                <a:gd name="T33" fmla="*/ 0 h 9778"/>
                <a:gd name="T34" fmla="*/ 0 w 4161"/>
                <a:gd name="T35" fmla="*/ 0 h 9778"/>
                <a:gd name="T36" fmla="*/ 0 w 4161"/>
                <a:gd name="T37" fmla="*/ 0 h 9778"/>
                <a:gd name="T38" fmla="*/ 0 w 4161"/>
                <a:gd name="T39" fmla="*/ 0 h 9778"/>
                <a:gd name="T40" fmla="*/ 0 w 4161"/>
                <a:gd name="T41" fmla="*/ 0 h 9778"/>
                <a:gd name="T42" fmla="*/ 0 w 4161"/>
                <a:gd name="T43" fmla="*/ 0 h 9778"/>
                <a:gd name="T44" fmla="*/ 0 w 4161"/>
                <a:gd name="T45" fmla="*/ 0 h 9778"/>
                <a:gd name="T46" fmla="*/ 0 w 4161"/>
                <a:gd name="T47" fmla="*/ 0 h 9778"/>
                <a:gd name="T48" fmla="*/ 0 w 4161"/>
                <a:gd name="T49" fmla="*/ 0 h 9778"/>
                <a:gd name="T50" fmla="*/ 0 w 4161"/>
                <a:gd name="T51" fmla="*/ 0 h 9778"/>
                <a:gd name="T52" fmla="*/ 0 w 4161"/>
                <a:gd name="T53" fmla="*/ 0 h 9778"/>
                <a:gd name="T54" fmla="*/ 0 w 4161"/>
                <a:gd name="T55" fmla="*/ 0 h 9778"/>
                <a:gd name="T56" fmla="*/ 0 w 4161"/>
                <a:gd name="T57" fmla="*/ 0 h 9778"/>
                <a:gd name="T58" fmla="*/ 0 w 4161"/>
                <a:gd name="T59" fmla="*/ 0 h 9778"/>
                <a:gd name="T60" fmla="*/ 0 w 4161"/>
                <a:gd name="T61" fmla="*/ 0 h 9778"/>
                <a:gd name="T62" fmla="*/ 0 w 4161"/>
                <a:gd name="T63" fmla="*/ 0 h 9778"/>
                <a:gd name="T64" fmla="*/ 0 w 4161"/>
                <a:gd name="T65" fmla="*/ 0 h 9778"/>
                <a:gd name="T66" fmla="*/ 0 w 4161"/>
                <a:gd name="T67" fmla="*/ 0 h 9778"/>
                <a:gd name="T68" fmla="*/ 0 w 4161"/>
                <a:gd name="T69" fmla="*/ 0 h 9778"/>
                <a:gd name="T70" fmla="*/ 0 w 4161"/>
                <a:gd name="T71" fmla="*/ 0 h 9778"/>
                <a:gd name="T72" fmla="*/ 0 w 4161"/>
                <a:gd name="T73" fmla="*/ 0 h 9778"/>
                <a:gd name="T74" fmla="*/ 0 w 4161"/>
                <a:gd name="T75" fmla="*/ 0 h 9778"/>
                <a:gd name="T76" fmla="*/ 0 w 4161"/>
                <a:gd name="T77" fmla="*/ 0 h 9778"/>
                <a:gd name="T78" fmla="*/ 0 w 4161"/>
                <a:gd name="T79" fmla="*/ 0 h 9778"/>
                <a:gd name="T80" fmla="*/ 0 w 4161"/>
                <a:gd name="T81" fmla="*/ 0 h 9778"/>
                <a:gd name="T82" fmla="*/ 0 w 4161"/>
                <a:gd name="T83" fmla="*/ 0 h 9778"/>
                <a:gd name="T84" fmla="*/ 0 w 4161"/>
                <a:gd name="T85" fmla="*/ 0 h 9778"/>
                <a:gd name="T86" fmla="*/ 0 w 4161"/>
                <a:gd name="T87" fmla="*/ 0 h 9778"/>
                <a:gd name="T88" fmla="*/ 0 w 4161"/>
                <a:gd name="T89" fmla="*/ 0 h 9778"/>
                <a:gd name="T90" fmla="*/ 0 w 4161"/>
                <a:gd name="T91" fmla="*/ 0 h 9778"/>
                <a:gd name="T92" fmla="*/ 0 w 4161"/>
                <a:gd name="T93" fmla="*/ 0 h 9778"/>
                <a:gd name="T94" fmla="*/ 0 w 4161"/>
                <a:gd name="T95" fmla="*/ 0 h 9778"/>
                <a:gd name="T96" fmla="*/ 0 w 4161"/>
                <a:gd name="T97" fmla="*/ 0 h 9778"/>
                <a:gd name="T98" fmla="*/ 0 w 4161"/>
                <a:gd name="T99" fmla="*/ 0 h 9778"/>
                <a:gd name="T100" fmla="*/ 0 w 4161"/>
                <a:gd name="T101" fmla="*/ 0 h 9778"/>
                <a:gd name="T102" fmla="*/ 0 w 4161"/>
                <a:gd name="T103" fmla="*/ 0 h 9778"/>
                <a:gd name="T104" fmla="*/ 0 w 4161"/>
                <a:gd name="T105" fmla="*/ 0 h 9778"/>
                <a:gd name="T106" fmla="*/ 0 w 4161"/>
                <a:gd name="T107" fmla="*/ 0 h 9778"/>
                <a:gd name="T108" fmla="*/ 0 w 4161"/>
                <a:gd name="T109" fmla="*/ 0 h 9778"/>
                <a:gd name="T110" fmla="*/ 0 w 4161"/>
                <a:gd name="T111" fmla="*/ 0 h 9778"/>
                <a:gd name="T112" fmla="*/ 0 w 4161"/>
                <a:gd name="T113" fmla="*/ 0 h 9778"/>
                <a:gd name="T114" fmla="*/ 0 w 4161"/>
                <a:gd name="T115" fmla="*/ 0 h 9778"/>
                <a:gd name="T116" fmla="*/ 0 w 4161"/>
                <a:gd name="T117" fmla="*/ 0 h 9778"/>
                <a:gd name="T118" fmla="*/ 0 w 4161"/>
                <a:gd name="T119" fmla="*/ 0 h 977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161" h="9778">
                  <a:moveTo>
                    <a:pt x="4161" y="0"/>
                  </a:moveTo>
                  <a:lnTo>
                    <a:pt x="4152" y="44"/>
                  </a:lnTo>
                  <a:lnTo>
                    <a:pt x="4142" y="87"/>
                  </a:lnTo>
                  <a:lnTo>
                    <a:pt x="4135" y="131"/>
                  </a:lnTo>
                  <a:lnTo>
                    <a:pt x="4128" y="175"/>
                  </a:lnTo>
                  <a:lnTo>
                    <a:pt x="4122" y="219"/>
                  </a:lnTo>
                  <a:lnTo>
                    <a:pt x="4116" y="264"/>
                  </a:lnTo>
                  <a:lnTo>
                    <a:pt x="4111" y="309"/>
                  </a:lnTo>
                  <a:lnTo>
                    <a:pt x="4107" y="354"/>
                  </a:lnTo>
                  <a:lnTo>
                    <a:pt x="4100" y="445"/>
                  </a:lnTo>
                  <a:lnTo>
                    <a:pt x="4095" y="538"/>
                  </a:lnTo>
                  <a:lnTo>
                    <a:pt x="4091" y="629"/>
                  </a:lnTo>
                  <a:lnTo>
                    <a:pt x="4089" y="723"/>
                  </a:lnTo>
                  <a:lnTo>
                    <a:pt x="4087" y="816"/>
                  </a:lnTo>
                  <a:lnTo>
                    <a:pt x="4086" y="910"/>
                  </a:lnTo>
                  <a:lnTo>
                    <a:pt x="4085" y="1002"/>
                  </a:lnTo>
                  <a:lnTo>
                    <a:pt x="4083" y="1096"/>
                  </a:lnTo>
                  <a:lnTo>
                    <a:pt x="4081" y="1189"/>
                  </a:lnTo>
                  <a:lnTo>
                    <a:pt x="4078" y="1281"/>
                  </a:lnTo>
                  <a:lnTo>
                    <a:pt x="4074" y="1372"/>
                  </a:lnTo>
                  <a:lnTo>
                    <a:pt x="4068" y="1463"/>
                  </a:lnTo>
                  <a:lnTo>
                    <a:pt x="4088" y="2672"/>
                  </a:lnTo>
                  <a:lnTo>
                    <a:pt x="4064" y="4339"/>
                  </a:lnTo>
                  <a:lnTo>
                    <a:pt x="4065" y="4501"/>
                  </a:lnTo>
                  <a:lnTo>
                    <a:pt x="4065" y="4661"/>
                  </a:lnTo>
                  <a:lnTo>
                    <a:pt x="4065" y="4819"/>
                  </a:lnTo>
                  <a:lnTo>
                    <a:pt x="4064" y="4976"/>
                  </a:lnTo>
                  <a:lnTo>
                    <a:pt x="4063" y="5131"/>
                  </a:lnTo>
                  <a:lnTo>
                    <a:pt x="4062" y="5285"/>
                  </a:lnTo>
                  <a:lnTo>
                    <a:pt x="4060" y="5438"/>
                  </a:lnTo>
                  <a:lnTo>
                    <a:pt x="4059" y="5591"/>
                  </a:lnTo>
                  <a:lnTo>
                    <a:pt x="4058" y="5742"/>
                  </a:lnTo>
                  <a:lnTo>
                    <a:pt x="4057" y="5894"/>
                  </a:lnTo>
                  <a:lnTo>
                    <a:pt x="4056" y="6046"/>
                  </a:lnTo>
                  <a:lnTo>
                    <a:pt x="4055" y="6199"/>
                  </a:lnTo>
                  <a:lnTo>
                    <a:pt x="4055" y="6352"/>
                  </a:lnTo>
                  <a:lnTo>
                    <a:pt x="4055" y="6506"/>
                  </a:lnTo>
                  <a:lnTo>
                    <a:pt x="4055" y="6661"/>
                  </a:lnTo>
                  <a:lnTo>
                    <a:pt x="4057" y="6818"/>
                  </a:lnTo>
                  <a:lnTo>
                    <a:pt x="4041" y="9274"/>
                  </a:lnTo>
                  <a:lnTo>
                    <a:pt x="4064" y="9771"/>
                  </a:lnTo>
                  <a:lnTo>
                    <a:pt x="3948" y="9772"/>
                  </a:lnTo>
                  <a:lnTo>
                    <a:pt x="3831" y="9773"/>
                  </a:lnTo>
                  <a:lnTo>
                    <a:pt x="3713" y="9773"/>
                  </a:lnTo>
                  <a:lnTo>
                    <a:pt x="3595" y="9773"/>
                  </a:lnTo>
                  <a:lnTo>
                    <a:pt x="3478" y="9772"/>
                  </a:lnTo>
                  <a:lnTo>
                    <a:pt x="3360" y="9770"/>
                  </a:lnTo>
                  <a:lnTo>
                    <a:pt x="3242" y="9768"/>
                  </a:lnTo>
                  <a:lnTo>
                    <a:pt x="3123" y="9766"/>
                  </a:lnTo>
                  <a:lnTo>
                    <a:pt x="3005" y="9763"/>
                  </a:lnTo>
                  <a:lnTo>
                    <a:pt x="2886" y="9760"/>
                  </a:lnTo>
                  <a:lnTo>
                    <a:pt x="2768" y="9757"/>
                  </a:lnTo>
                  <a:lnTo>
                    <a:pt x="2649" y="9754"/>
                  </a:lnTo>
                  <a:lnTo>
                    <a:pt x="2531" y="9751"/>
                  </a:lnTo>
                  <a:lnTo>
                    <a:pt x="2414" y="9748"/>
                  </a:lnTo>
                  <a:lnTo>
                    <a:pt x="2297" y="9744"/>
                  </a:lnTo>
                  <a:lnTo>
                    <a:pt x="2179" y="9742"/>
                  </a:lnTo>
                  <a:lnTo>
                    <a:pt x="2058" y="9740"/>
                  </a:lnTo>
                  <a:lnTo>
                    <a:pt x="1938" y="9739"/>
                  </a:lnTo>
                  <a:lnTo>
                    <a:pt x="1817" y="9738"/>
                  </a:lnTo>
                  <a:lnTo>
                    <a:pt x="1697" y="9737"/>
                  </a:lnTo>
                  <a:lnTo>
                    <a:pt x="1576" y="9736"/>
                  </a:lnTo>
                  <a:lnTo>
                    <a:pt x="1458" y="9736"/>
                  </a:lnTo>
                  <a:lnTo>
                    <a:pt x="1338" y="9736"/>
                  </a:lnTo>
                  <a:lnTo>
                    <a:pt x="1219" y="9737"/>
                  </a:lnTo>
                  <a:lnTo>
                    <a:pt x="1100" y="9739"/>
                  </a:lnTo>
                  <a:lnTo>
                    <a:pt x="981" y="9741"/>
                  </a:lnTo>
                  <a:lnTo>
                    <a:pt x="863" y="9745"/>
                  </a:lnTo>
                  <a:lnTo>
                    <a:pt x="746" y="9750"/>
                  </a:lnTo>
                  <a:lnTo>
                    <a:pt x="629" y="9755"/>
                  </a:lnTo>
                  <a:lnTo>
                    <a:pt x="512" y="9762"/>
                  </a:lnTo>
                  <a:lnTo>
                    <a:pt x="397" y="9770"/>
                  </a:lnTo>
                  <a:lnTo>
                    <a:pt x="282" y="9778"/>
                  </a:lnTo>
                  <a:lnTo>
                    <a:pt x="286" y="9675"/>
                  </a:lnTo>
                  <a:lnTo>
                    <a:pt x="290" y="9570"/>
                  </a:lnTo>
                  <a:lnTo>
                    <a:pt x="292" y="9466"/>
                  </a:lnTo>
                  <a:lnTo>
                    <a:pt x="294" y="9361"/>
                  </a:lnTo>
                  <a:lnTo>
                    <a:pt x="296" y="9257"/>
                  </a:lnTo>
                  <a:lnTo>
                    <a:pt x="297" y="9151"/>
                  </a:lnTo>
                  <a:lnTo>
                    <a:pt x="298" y="9046"/>
                  </a:lnTo>
                  <a:lnTo>
                    <a:pt x="298" y="8941"/>
                  </a:lnTo>
                  <a:lnTo>
                    <a:pt x="298" y="8835"/>
                  </a:lnTo>
                  <a:lnTo>
                    <a:pt x="297" y="8730"/>
                  </a:lnTo>
                  <a:lnTo>
                    <a:pt x="296" y="8624"/>
                  </a:lnTo>
                  <a:lnTo>
                    <a:pt x="295" y="8520"/>
                  </a:lnTo>
                  <a:lnTo>
                    <a:pt x="294" y="8415"/>
                  </a:lnTo>
                  <a:lnTo>
                    <a:pt x="293" y="8309"/>
                  </a:lnTo>
                  <a:lnTo>
                    <a:pt x="291" y="8204"/>
                  </a:lnTo>
                  <a:lnTo>
                    <a:pt x="290" y="8100"/>
                  </a:lnTo>
                  <a:lnTo>
                    <a:pt x="278" y="6878"/>
                  </a:lnTo>
                  <a:lnTo>
                    <a:pt x="241" y="5308"/>
                  </a:lnTo>
                  <a:lnTo>
                    <a:pt x="235" y="5186"/>
                  </a:lnTo>
                  <a:lnTo>
                    <a:pt x="230" y="5064"/>
                  </a:lnTo>
                  <a:lnTo>
                    <a:pt x="224" y="4943"/>
                  </a:lnTo>
                  <a:lnTo>
                    <a:pt x="218" y="4822"/>
                  </a:lnTo>
                  <a:lnTo>
                    <a:pt x="212" y="4700"/>
                  </a:lnTo>
                  <a:lnTo>
                    <a:pt x="207" y="4579"/>
                  </a:lnTo>
                  <a:lnTo>
                    <a:pt x="200" y="4458"/>
                  </a:lnTo>
                  <a:lnTo>
                    <a:pt x="194" y="4336"/>
                  </a:lnTo>
                  <a:lnTo>
                    <a:pt x="187" y="4216"/>
                  </a:lnTo>
                  <a:lnTo>
                    <a:pt x="180" y="4095"/>
                  </a:lnTo>
                  <a:lnTo>
                    <a:pt x="173" y="3973"/>
                  </a:lnTo>
                  <a:lnTo>
                    <a:pt x="165" y="3852"/>
                  </a:lnTo>
                  <a:lnTo>
                    <a:pt x="156" y="3730"/>
                  </a:lnTo>
                  <a:lnTo>
                    <a:pt x="147" y="3609"/>
                  </a:lnTo>
                  <a:lnTo>
                    <a:pt x="137" y="3487"/>
                  </a:lnTo>
                  <a:lnTo>
                    <a:pt x="126" y="3366"/>
                  </a:lnTo>
                  <a:lnTo>
                    <a:pt x="126" y="3141"/>
                  </a:lnTo>
                  <a:lnTo>
                    <a:pt x="513" y="3169"/>
                  </a:lnTo>
                  <a:lnTo>
                    <a:pt x="515" y="3283"/>
                  </a:lnTo>
                  <a:lnTo>
                    <a:pt x="518" y="3398"/>
                  </a:lnTo>
                  <a:lnTo>
                    <a:pt x="520" y="3512"/>
                  </a:lnTo>
                  <a:lnTo>
                    <a:pt x="524" y="3626"/>
                  </a:lnTo>
                  <a:lnTo>
                    <a:pt x="527" y="3741"/>
                  </a:lnTo>
                  <a:lnTo>
                    <a:pt x="531" y="3855"/>
                  </a:lnTo>
                  <a:lnTo>
                    <a:pt x="535" y="3968"/>
                  </a:lnTo>
                  <a:lnTo>
                    <a:pt x="539" y="4082"/>
                  </a:lnTo>
                  <a:lnTo>
                    <a:pt x="543" y="4196"/>
                  </a:lnTo>
                  <a:lnTo>
                    <a:pt x="547" y="4310"/>
                  </a:lnTo>
                  <a:lnTo>
                    <a:pt x="551" y="4424"/>
                  </a:lnTo>
                  <a:lnTo>
                    <a:pt x="554" y="4537"/>
                  </a:lnTo>
                  <a:lnTo>
                    <a:pt x="556" y="4650"/>
                  </a:lnTo>
                  <a:lnTo>
                    <a:pt x="558" y="4763"/>
                  </a:lnTo>
                  <a:lnTo>
                    <a:pt x="558" y="4876"/>
                  </a:lnTo>
                  <a:lnTo>
                    <a:pt x="558" y="4988"/>
                  </a:lnTo>
                  <a:lnTo>
                    <a:pt x="556" y="5028"/>
                  </a:lnTo>
                  <a:lnTo>
                    <a:pt x="554" y="5070"/>
                  </a:lnTo>
                  <a:lnTo>
                    <a:pt x="553" y="5114"/>
                  </a:lnTo>
                  <a:lnTo>
                    <a:pt x="552" y="5158"/>
                  </a:lnTo>
                  <a:lnTo>
                    <a:pt x="551" y="5203"/>
                  </a:lnTo>
                  <a:lnTo>
                    <a:pt x="551" y="5249"/>
                  </a:lnTo>
                  <a:lnTo>
                    <a:pt x="552" y="5295"/>
                  </a:lnTo>
                  <a:lnTo>
                    <a:pt x="553" y="5342"/>
                  </a:lnTo>
                  <a:lnTo>
                    <a:pt x="554" y="5389"/>
                  </a:lnTo>
                  <a:lnTo>
                    <a:pt x="557" y="5436"/>
                  </a:lnTo>
                  <a:lnTo>
                    <a:pt x="559" y="5483"/>
                  </a:lnTo>
                  <a:lnTo>
                    <a:pt x="563" y="5529"/>
                  </a:lnTo>
                  <a:lnTo>
                    <a:pt x="568" y="5576"/>
                  </a:lnTo>
                  <a:lnTo>
                    <a:pt x="573" y="5621"/>
                  </a:lnTo>
                  <a:lnTo>
                    <a:pt x="579" y="5665"/>
                  </a:lnTo>
                  <a:lnTo>
                    <a:pt x="586" y="5709"/>
                  </a:lnTo>
                  <a:lnTo>
                    <a:pt x="596" y="5715"/>
                  </a:lnTo>
                  <a:lnTo>
                    <a:pt x="611" y="5719"/>
                  </a:lnTo>
                  <a:lnTo>
                    <a:pt x="631" y="5724"/>
                  </a:lnTo>
                  <a:lnTo>
                    <a:pt x="656" y="5727"/>
                  </a:lnTo>
                  <a:lnTo>
                    <a:pt x="685" y="5731"/>
                  </a:lnTo>
                  <a:lnTo>
                    <a:pt x="718" y="5733"/>
                  </a:lnTo>
                  <a:lnTo>
                    <a:pt x="755" y="5735"/>
                  </a:lnTo>
                  <a:lnTo>
                    <a:pt x="797" y="5737"/>
                  </a:lnTo>
                  <a:lnTo>
                    <a:pt x="887" y="5739"/>
                  </a:lnTo>
                  <a:lnTo>
                    <a:pt x="988" y="5740"/>
                  </a:lnTo>
                  <a:lnTo>
                    <a:pt x="1098" y="5740"/>
                  </a:lnTo>
                  <a:lnTo>
                    <a:pt x="1214" y="5739"/>
                  </a:lnTo>
                  <a:lnTo>
                    <a:pt x="1334" y="5738"/>
                  </a:lnTo>
                  <a:lnTo>
                    <a:pt x="1454" y="5736"/>
                  </a:lnTo>
                  <a:lnTo>
                    <a:pt x="1574" y="5735"/>
                  </a:lnTo>
                  <a:lnTo>
                    <a:pt x="1691" y="5735"/>
                  </a:lnTo>
                  <a:lnTo>
                    <a:pt x="1802" y="5735"/>
                  </a:lnTo>
                  <a:lnTo>
                    <a:pt x="1905" y="5737"/>
                  </a:lnTo>
                  <a:lnTo>
                    <a:pt x="1953" y="5738"/>
                  </a:lnTo>
                  <a:lnTo>
                    <a:pt x="1999" y="5740"/>
                  </a:lnTo>
                  <a:lnTo>
                    <a:pt x="2041" y="5742"/>
                  </a:lnTo>
                  <a:lnTo>
                    <a:pt x="2079" y="5745"/>
                  </a:lnTo>
                  <a:lnTo>
                    <a:pt x="2164" y="5747"/>
                  </a:lnTo>
                  <a:lnTo>
                    <a:pt x="2260" y="5749"/>
                  </a:lnTo>
                  <a:lnTo>
                    <a:pt x="2369" y="5751"/>
                  </a:lnTo>
                  <a:lnTo>
                    <a:pt x="2485" y="5753"/>
                  </a:lnTo>
                  <a:lnTo>
                    <a:pt x="2608" y="5755"/>
                  </a:lnTo>
                  <a:lnTo>
                    <a:pt x="2734" y="5757"/>
                  </a:lnTo>
                  <a:lnTo>
                    <a:pt x="2862" y="5758"/>
                  </a:lnTo>
                  <a:lnTo>
                    <a:pt x="2989" y="5760"/>
                  </a:lnTo>
                  <a:lnTo>
                    <a:pt x="3113" y="5762"/>
                  </a:lnTo>
                  <a:lnTo>
                    <a:pt x="3231" y="5763"/>
                  </a:lnTo>
                  <a:lnTo>
                    <a:pt x="3342" y="5765"/>
                  </a:lnTo>
                  <a:lnTo>
                    <a:pt x="3442" y="5766"/>
                  </a:lnTo>
                  <a:lnTo>
                    <a:pt x="3531" y="5768"/>
                  </a:lnTo>
                  <a:lnTo>
                    <a:pt x="3604" y="5770"/>
                  </a:lnTo>
                  <a:lnTo>
                    <a:pt x="3662" y="5771"/>
                  </a:lnTo>
                  <a:lnTo>
                    <a:pt x="3700" y="5772"/>
                  </a:lnTo>
                  <a:lnTo>
                    <a:pt x="3724" y="5725"/>
                  </a:lnTo>
                  <a:lnTo>
                    <a:pt x="3728" y="5642"/>
                  </a:lnTo>
                  <a:lnTo>
                    <a:pt x="3731" y="5560"/>
                  </a:lnTo>
                  <a:lnTo>
                    <a:pt x="3733" y="5478"/>
                  </a:lnTo>
                  <a:lnTo>
                    <a:pt x="3734" y="5397"/>
                  </a:lnTo>
                  <a:lnTo>
                    <a:pt x="3734" y="5315"/>
                  </a:lnTo>
                  <a:lnTo>
                    <a:pt x="3733" y="5235"/>
                  </a:lnTo>
                  <a:lnTo>
                    <a:pt x="3731" y="5154"/>
                  </a:lnTo>
                  <a:lnTo>
                    <a:pt x="3728" y="5073"/>
                  </a:lnTo>
                  <a:lnTo>
                    <a:pt x="3724" y="4993"/>
                  </a:lnTo>
                  <a:lnTo>
                    <a:pt x="3719" y="4913"/>
                  </a:lnTo>
                  <a:lnTo>
                    <a:pt x="3714" y="4834"/>
                  </a:lnTo>
                  <a:lnTo>
                    <a:pt x="3709" y="4753"/>
                  </a:lnTo>
                  <a:lnTo>
                    <a:pt x="3696" y="4595"/>
                  </a:lnTo>
                  <a:lnTo>
                    <a:pt x="3683" y="4435"/>
                  </a:lnTo>
                  <a:lnTo>
                    <a:pt x="3669" y="4277"/>
                  </a:lnTo>
                  <a:lnTo>
                    <a:pt x="3655" y="4119"/>
                  </a:lnTo>
                  <a:lnTo>
                    <a:pt x="3642" y="3959"/>
                  </a:lnTo>
                  <a:lnTo>
                    <a:pt x="3631" y="3801"/>
                  </a:lnTo>
                  <a:lnTo>
                    <a:pt x="3626" y="3721"/>
                  </a:lnTo>
                  <a:lnTo>
                    <a:pt x="3622" y="3642"/>
                  </a:lnTo>
                  <a:lnTo>
                    <a:pt x="3618" y="3562"/>
                  </a:lnTo>
                  <a:lnTo>
                    <a:pt x="3615" y="3483"/>
                  </a:lnTo>
                  <a:lnTo>
                    <a:pt x="3613" y="3402"/>
                  </a:lnTo>
                  <a:lnTo>
                    <a:pt x="3612" y="3322"/>
                  </a:lnTo>
                  <a:lnTo>
                    <a:pt x="3612" y="3242"/>
                  </a:lnTo>
                  <a:lnTo>
                    <a:pt x="3613" y="3161"/>
                  </a:lnTo>
                  <a:lnTo>
                    <a:pt x="3610" y="3147"/>
                  </a:lnTo>
                  <a:lnTo>
                    <a:pt x="3605" y="3135"/>
                  </a:lnTo>
                  <a:lnTo>
                    <a:pt x="3601" y="3125"/>
                  </a:lnTo>
                  <a:lnTo>
                    <a:pt x="3596" y="3115"/>
                  </a:lnTo>
                  <a:lnTo>
                    <a:pt x="3590" y="3106"/>
                  </a:lnTo>
                  <a:lnTo>
                    <a:pt x="3583" y="3100"/>
                  </a:lnTo>
                  <a:lnTo>
                    <a:pt x="3576" y="3094"/>
                  </a:lnTo>
                  <a:lnTo>
                    <a:pt x="3568" y="3090"/>
                  </a:lnTo>
                  <a:lnTo>
                    <a:pt x="3559" y="3087"/>
                  </a:lnTo>
                  <a:lnTo>
                    <a:pt x="3550" y="3084"/>
                  </a:lnTo>
                  <a:lnTo>
                    <a:pt x="3541" y="3083"/>
                  </a:lnTo>
                  <a:lnTo>
                    <a:pt x="3531" y="3082"/>
                  </a:lnTo>
                  <a:lnTo>
                    <a:pt x="3521" y="3082"/>
                  </a:lnTo>
                  <a:lnTo>
                    <a:pt x="3510" y="3082"/>
                  </a:lnTo>
                  <a:lnTo>
                    <a:pt x="3499" y="3083"/>
                  </a:lnTo>
                  <a:lnTo>
                    <a:pt x="3488" y="3085"/>
                  </a:lnTo>
                  <a:lnTo>
                    <a:pt x="3441" y="3093"/>
                  </a:lnTo>
                  <a:lnTo>
                    <a:pt x="3394" y="3103"/>
                  </a:lnTo>
                  <a:lnTo>
                    <a:pt x="3372" y="3107"/>
                  </a:lnTo>
                  <a:lnTo>
                    <a:pt x="3351" y="3110"/>
                  </a:lnTo>
                  <a:lnTo>
                    <a:pt x="3340" y="3110"/>
                  </a:lnTo>
                  <a:lnTo>
                    <a:pt x="3330" y="3108"/>
                  </a:lnTo>
                  <a:lnTo>
                    <a:pt x="3320" y="3107"/>
                  </a:lnTo>
                  <a:lnTo>
                    <a:pt x="3312" y="3104"/>
                  </a:lnTo>
                  <a:lnTo>
                    <a:pt x="3221" y="3110"/>
                  </a:lnTo>
                  <a:lnTo>
                    <a:pt x="3131" y="3113"/>
                  </a:lnTo>
                  <a:lnTo>
                    <a:pt x="3044" y="3115"/>
                  </a:lnTo>
                  <a:lnTo>
                    <a:pt x="2958" y="3115"/>
                  </a:lnTo>
                  <a:lnTo>
                    <a:pt x="2873" y="3113"/>
                  </a:lnTo>
                  <a:lnTo>
                    <a:pt x="2789" y="3111"/>
                  </a:lnTo>
                  <a:lnTo>
                    <a:pt x="2707" y="3106"/>
                  </a:lnTo>
                  <a:lnTo>
                    <a:pt x="2625" y="3102"/>
                  </a:lnTo>
                  <a:lnTo>
                    <a:pt x="2543" y="3098"/>
                  </a:lnTo>
                  <a:lnTo>
                    <a:pt x="2461" y="3094"/>
                  </a:lnTo>
                  <a:lnTo>
                    <a:pt x="2379" y="3090"/>
                  </a:lnTo>
                  <a:lnTo>
                    <a:pt x="2297" y="3085"/>
                  </a:lnTo>
                  <a:lnTo>
                    <a:pt x="2214" y="3082"/>
                  </a:lnTo>
                  <a:lnTo>
                    <a:pt x="2131" y="3079"/>
                  </a:lnTo>
                  <a:lnTo>
                    <a:pt x="2045" y="3077"/>
                  </a:lnTo>
                  <a:lnTo>
                    <a:pt x="1959" y="3077"/>
                  </a:lnTo>
                  <a:lnTo>
                    <a:pt x="2047" y="3064"/>
                  </a:lnTo>
                  <a:lnTo>
                    <a:pt x="2137" y="3051"/>
                  </a:lnTo>
                  <a:lnTo>
                    <a:pt x="2226" y="3038"/>
                  </a:lnTo>
                  <a:lnTo>
                    <a:pt x="2316" y="3024"/>
                  </a:lnTo>
                  <a:lnTo>
                    <a:pt x="2407" y="3010"/>
                  </a:lnTo>
                  <a:lnTo>
                    <a:pt x="2498" y="2996"/>
                  </a:lnTo>
                  <a:lnTo>
                    <a:pt x="2590" y="2981"/>
                  </a:lnTo>
                  <a:lnTo>
                    <a:pt x="2682" y="2968"/>
                  </a:lnTo>
                  <a:lnTo>
                    <a:pt x="2773" y="2955"/>
                  </a:lnTo>
                  <a:lnTo>
                    <a:pt x="2866" y="2943"/>
                  </a:lnTo>
                  <a:lnTo>
                    <a:pt x="2958" y="2931"/>
                  </a:lnTo>
                  <a:lnTo>
                    <a:pt x="3049" y="2921"/>
                  </a:lnTo>
                  <a:lnTo>
                    <a:pt x="3142" y="2912"/>
                  </a:lnTo>
                  <a:lnTo>
                    <a:pt x="3234" y="2904"/>
                  </a:lnTo>
                  <a:lnTo>
                    <a:pt x="3324" y="2898"/>
                  </a:lnTo>
                  <a:lnTo>
                    <a:pt x="3416" y="2893"/>
                  </a:lnTo>
                  <a:lnTo>
                    <a:pt x="3446" y="2886"/>
                  </a:lnTo>
                  <a:lnTo>
                    <a:pt x="3476" y="2878"/>
                  </a:lnTo>
                  <a:lnTo>
                    <a:pt x="3506" y="2869"/>
                  </a:lnTo>
                  <a:lnTo>
                    <a:pt x="3535" y="2860"/>
                  </a:lnTo>
                  <a:lnTo>
                    <a:pt x="3563" y="2851"/>
                  </a:lnTo>
                  <a:lnTo>
                    <a:pt x="3591" y="2844"/>
                  </a:lnTo>
                  <a:lnTo>
                    <a:pt x="3604" y="2842"/>
                  </a:lnTo>
                  <a:lnTo>
                    <a:pt x="3618" y="2839"/>
                  </a:lnTo>
                  <a:lnTo>
                    <a:pt x="3631" y="2837"/>
                  </a:lnTo>
                  <a:lnTo>
                    <a:pt x="3644" y="2836"/>
                  </a:lnTo>
                  <a:lnTo>
                    <a:pt x="3651" y="2833"/>
                  </a:lnTo>
                  <a:lnTo>
                    <a:pt x="3656" y="2830"/>
                  </a:lnTo>
                  <a:lnTo>
                    <a:pt x="3661" y="2827"/>
                  </a:lnTo>
                  <a:lnTo>
                    <a:pt x="3665" y="2823"/>
                  </a:lnTo>
                  <a:lnTo>
                    <a:pt x="3668" y="2820"/>
                  </a:lnTo>
                  <a:lnTo>
                    <a:pt x="3670" y="2816"/>
                  </a:lnTo>
                  <a:lnTo>
                    <a:pt x="3672" y="2813"/>
                  </a:lnTo>
                  <a:lnTo>
                    <a:pt x="3674" y="2809"/>
                  </a:lnTo>
                  <a:lnTo>
                    <a:pt x="3675" y="2801"/>
                  </a:lnTo>
                  <a:lnTo>
                    <a:pt x="3674" y="2793"/>
                  </a:lnTo>
                  <a:lnTo>
                    <a:pt x="3673" y="2785"/>
                  </a:lnTo>
                  <a:lnTo>
                    <a:pt x="3670" y="2776"/>
                  </a:lnTo>
                  <a:lnTo>
                    <a:pt x="3664" y="2757"/>
                  </a:lnTo>
                  <a:lnTo>
                    <a:pt x="3658" y="2737"/>
                  </a:lnTo>
                  <a:lnTo>
                    <a:pt x="3656" y="2727"/>
                  </a:lnTo>
                  <a:lnTo>
                    <a:pt x="3656" y="2717"/>
                  </a:lnTo>
                  <a:lnTo>
                    <a:pt x="3657" y="2707"/>
                  </a:lnTo>
                  <a:lnTo>
                    <a:pt x="3660" y="2696"/>
                  </a:lnTo>
                  <a:lnTo>
                    <a:pt x="3655" y="2572"/>
                  </a:lnTo>
                  <a:lnTo>
                    <a:pt x="3652" y="2449"/>
                  </a:lnTo>
                  <a:lnTo>
                    <a:pt x="3649" y="2327"/>
                  </a:lnTo>
                  <a:lnTo>
                    <a:pt x="3648" y="2205"/>
                  </a:lnTo>
                  <a:lnTo>
                    <a:pt x="3648" y="2084"/>
                  </a:lnTo>
                  <a:lnTo>
                    <a:pt x="3649" y="1964"/>
                  </a:lnTo>
                  <a:lnTo>
                    <a:pt x="3652" y="1844"/>
                  </a:lnTo>
                  <a:lnTo>
                    <a:pt x="3656" y="1725"/>
                  </a:lnTo>
                  <a:lnTo>
                    <a:pt x="3662" y="1607"/>
                  </a:lnTo>
                  <a:lnTo>
                    <a:pt x="3670" y="1488"/>
                  </a:lnTo>
                  <a:lnTo>
                    <a:pt x="3680" y="1370"/>
                  </a:lnTo>
                  <a:lnTo>
                    <a:pt x="3691" y="1252"/>
                  </a:lnTo>
                  <a:lnTo>
                    <a:pt x="3698" y="1194"/>
                  </a:lnTo>
                  <a:lnTo>
                    <a:pt x="3705" y="1135"/>
                  </a:lnTo>
                  <a:lnTo>
                    <a:pt x="3713" y="1076"/>
                  </a:lnTo>
                  <a:lnTo>
                    <a:pt x="3721" y="1017"/>
                  </a:lnTo>
                  <a:lnTo>
                    <a:pt x="3730" y="958"/>
                  </a:lnTo>
                  <a:lnTo>
                    <a:pt x="3739" y="900"/>
                  </a:lnTo>
                  <a:lnTo>
                    <a:pt x="3750" y="841"/>
                  </a:lnTo>
                  <a:lnTo>
                    <a:pt x="3761" y="782"/>
                  </a:lnTo>
                  <a:lnTo>
                    <a:pt x="3755" y="772"/>
                  </a:lnTo>
                  <a:lnTo>
                    <a:pt x="3749" y="764"/>
                  </a:lnTo>
                  <a:lnTo>
                    <a:pt x="3743" y="757"/>
                  </a:lnTo>
                  <a:lnTo>
                    <a:pt x="3736" y="751"/>
                  </a:lnTo>
                  <a:lnTo>
                    <a:pt x="3730" y="746"/>
                  </a:lnTo>
                  <a:lnTo>
                    <a:pt x="3724" y="741"/>
                  </a:lnTo>
                  <a:lnTo>
                    <a:pt x="3717" y="737"/>
                  </a:lnTo>
                  <a:lnTo>
                    <a:pt x="3711" y="733"/>
                  </a:lnTo>
                  <a:lnTo>
                    <a:pt x="3704" y="731"/>
                  </a:lnTo>
                  <a:lnTo>
                    <a:pt x="3697" y="728"/>
                  </a:lnTo>
                  <a:lnTo>
                    <a:pt x="3690" y="726"/>
                  </a:lnTo>
                  <a:lnTo>
                    <a:pt x="3683" y="725"/>
                  </a:lnTo>
                  <a:lnTo>
                    <a:pt x="3669" y="724"/>
                  </a:lnTo>
                  <a:lnTo>
                    <a:pt x="3654" y="724"/>
                  </a:lnTo>
                  <a:lnTo>
                    <a:pt x="3623" y="726"/>
                  </a:lnTo>
                  <a:lnTo>
                    <a:pt x="3589" y="729"/>
                  </a:lnTo>
                  <a:lnTo>
                    <a:pt x="3572" y="730"/>
                  </a:lnTo>
                  <a:lnTo>
                    <a:pt x="3555" y="730"/>
                  </a:lnTo>
                  <a:lnTo>
                    <a:pt x="3538" y="728"/>
                  </a:lnTo>
                  <a:lnTo>
                    <a:pt x="3520" y="726"/>
                  </a:lnTo>
                  <a:lnTo>
                    <a:pt x="3421" y="717"/>
                  </a:lnTo>
                  <a:lnTo>
                    <a:pt x="3323" y="707"/>
                  </a:lnTo>
                  <a:lnTo>
                    <a:pt x="3227" y="696"/>
                  </a:lnTo>
                  <a:lnTo>
                    <a:pt x="3131" y="683"/>
                  </a:lnTo>
                  <a:lnTo>
                    <a:pt x="3036" y="670"/>
                  </a:lnTo>
                  <a:lnTo>
                    <a:pt x="2943" y="655"/>
                  </a:lnTo>
                  <a:lnTo>
                    <a:pt x="2849" y="638"/>
                  </a:lnTo>
                  <a:lnTo>
                    <a:pt x="2756" y="620"/>
                  </a:lnTo>
                  <a:lnTo>
                    <a:pt x="2663" y="601"/>
                  </a:lnTo>
                  <a:lnTo>
                    <a:pt x="2572" y="581"/>
                  </a:lnTo>
                  <a:lnTo>
                    <a:pt x="2481" y="559"/>
                  </a:lnTo>
                  <a:lnTo>
                    <a:pt x="2390" y="536"/>
                  </a:lnTo>
                  <a:lnTo>
                    <a:pt x="2300" y="510"/>
                  </a:lnTo>
                  <a:lnTo>
                    <a:pt x="2210" y="483"/>
                  </a:lnTo>
                  <a:lnTo>
                    <a:pt x="2120" y="455"/>
                  </a:lnTo>
                  <a:lnTo>
                    <a:pt x="2031" y="426"/>
                  </a:lnTo>
                  <a:lnTo>
                    <a:pt x="1322" y="289"/>
                  </a:lnTo>
                  <a:lnTo>
                    <a:pt x="1285" y="301"/>
                  </a:lnTo>
                  <a:lnTo>
                    <a:pt x="1247" y="312"/>
                  </a:lnTo>
                  <a:lnTo>
                    <a:pt x="1209" y="322"/>
                  </a:lnTo>
                  <a:lnTo>
                    <a:pt x="1170" y="332"/>
                  </a:lnTo>
                  <a:lnTo>
                    <a:pt x="1131" y="341"/>
                  </a:lnTo>
                  <a:lnTo>
                    <a:pt x="1092" y="349"/>
                  </a:lnTo>
                  <a:lnTo>
                    <a:pt x="1053" y="357"/>
                  </a:lnTo>
                  <a:lnTo>
                    <a:pt x="1013" y="364"/>
                  </a:lnTo>
                  <a:lnTo>
                    <a:pt x="934" y="378"/>
                  </a:lnTo>
                  <a:lnTo>
                    <a:pt x="854" y="390"/>
                  </a:lnTo>
                  <a:lnTo>
                    <a:pt x="772" y="400"/>
                  </a:lnTo>
                  <a:lnTo>
                    <a:pt x="692" y="411"/>
                  </a:lnTo>
                  <a:lnTo>
                    <a:pt x="610" y="419"/>
                  </a:lnTo>
                  <a:lnTo>
                    <a:pt x="528" y="427"/>
                  </a:lnTo>
                  <a:lnTo>
                    <a:pt x="445" y="435"/>
                  </a:lnTo>
                  <a:lnTo>
                    <a:pt x="362" y="442"/>
                  </a:lnTo>
                  <a:lnTo>
                    <a:pt x="280" y="450"/>
                  </a:lnTo>
                  <a:lnTo>
                    <a:pt x="198" y="458"/>
                  </a:lnTo>
                  <a:lnTo>
                    <a:pt x="116" y="467"/>
                  </a:lnTo>
                  <a:lnTo>
                    <a:pt x="34" y="477"/>
                  </a:lnTo>
                  <a:lnTo>
                    <a:pt x="26" y="437"/>
                  </a:lnTo>
                  <a:lnTo>
                    <a:pt x="19" y="396"/>
                  </a:lnTo>
                  <a:lnTo>
                    <a:pt x="13" y="356"/>
                  </a:lnTo>
                  <a:lnTo>
                    <a:pt x="7" y="316"/>
                  </a:lnTo>
                  <a:lnTo>
                    <a:pt x="3" y="275"/>
                  </a:lnTo>
                  <a:lnTo>
                    <a:pt x="1" y="234"/>
                  </a:lnTo>
                  <a:lnTo>
                    <a:pt x="0" y="213"/>
                  </a:lnTo>
                  <a:lnTo>
                    <a:pt x="0" y="192"/>
                  </a:lnTo>
                  <a:lnTo>
                    <a:pt x="1" y="171"/>
                  </a:lnTo>
                  <a:lnTo>
                    <a:pt x="2" y="148"/>
                  </a:lnTo>
                  <a:lnTo>
                    <a:pt x="65" y="167"/>
                  </a:lnTo>
                  <a:lnTo>
                    <a:pt x="129" y="183"/>
                  </a:lnTo>
                  <a:lnTo>
                    <a:pt x="192" y="197"/>
                  </a:lnTo>
                  <a:lnTo>
                    <a:pt x="256" y="210"/>
                  </a:lnTo>
                  <a:lnTo>
                    <a:pt x="320" y="221"/>
                  </a:lnTo>
                  <a:lnTo>
                    <a:pt x="385" y="231"/>
                  </a:lnTo>
                  <a:lnTo>
                    <a:pt x="449" y="239"/>
                  </a:lnTo>
                  <a:lnTo>
                    <a:pt x="513" y="246"/>
                  </a:lnTo>
                  <a:lnTo>
                    <a:pt x="579" y="252"/>
                  </a:lnTo>
                  <a:lnTo>
                    <a:pt x="643" y="257"/>
                  </a:lnTo>
                  <a:lnTo>
                    <a:pt x="709" y="261"/>
                  </a:lnTo>
                  <a:lnTo>
                    <a:pt x="775" y="263"/>
                  </a:lnTo>
                  <a:lnTo>
                    <a:pt x="841" y="265"/>
                  </a:lnTo>
                  <a:lnTo>
                    <a:pt x="906" y="266"/>
                  </a:lnTo>
                  <a:lnTo>
                    <a:pt x="973" y="266"/>
                  </a:lnTo>
                  <a:lnTo>
                    <a:pt x="1039" y="266"/>
                  </a:lnTo>
                  <a:lnTo>
                    <a:pt x="1172" y="264"/>
                  </a:lnTo>
                  <a:lnTo>
                    <a:pt x="1306" y="260"/>
                  </a:lnTo>
                  <a:lnTo>
                    <a:pt x="1440" y="255"/>
                  </a:lnTo>
                  <a:lnTo>
                    <a:pt x="1575" y="249"/>
                  </a:lnTo>
                  <a:lnTo>
                    <a:pt x="1710" y="244"/>
                  </a:lnTo>
                  <a:lnTo>
                    <a:pt x="1846" y="240"/>
                  </a:lnTo>
                  <a:lnTo>
                    <a:pt x="1915" y="239"/>
                  </a:lnTo>
                  <a:lnTo>
                    <a:pt x="1982" y="237"/>
                  </a:lnTo>
                  <a:lnTo>
                    <a:pt x="2051" y="237"/>
                  </a:lnTo>
                  <a:lnTo>
                    <a:pt x="2119" y="237"/>
                  </a:lnTo>
                  <a:lnTo>
                    <a:pt x="2179" y="234"/>
                  </a:lnTo>
                  <a:lnTo>
                    <a:pt x="2239" y="230"/>
                  </a:lnTo>
                  <a:lnTo>
                    <a:pt x="2299" y="225"/>
                  </a:lnTo>
                  <a:lnTo>
                    <a:pt x="2358" y="221"/>
                  </a:lnTo>
                  <a:lnTo>
                    <a:pt x="2477" y="210"/>
                  </a:lnTo>
                  <a:lnTo>
                    <a:pt x="2597" y="197"/>
                  </a:lnTo>
                  <a:lnTo>
                    <a:pt x="2716" y="184"/>
                  </a:lnTo>
                  <a:lnTo>
                    <a:pt x="2834" y="169"/>
                  </a:lnTo>
                  <a:lnTo>
                    <a:pt x="2953" y="152"/>
                  </a:lnTo>
                  <a:lnTo>
                    <a:pt x="3073" y="136"/>
                  </a:lnTo>
                  <a:lnTo>
                    <a:pt x="3191" y="120"/>
                  </a:lnTo>
                  <a:lnTo>
                    <a:pt x="3311" y="104"/>
                  </a:lnTo>
                  <a:lnTo>
                    <a:pt x="3431" y="89"/>
                  </a:lnTo>
                  <a:lnTo>
                    <a:pt x="3551" y="74"/>
                  </a:lnTo>
                  <a:lnTo>
                    <a:pt x="3673" y="60"/>
                  </a:lnTo>
                  <a:lnTo>
                    <a:pt x="3795" y="47"/>
                  </a:lnTo>
                  <a:lnTo>
                    <a:pt x="3917" y="34"/>
                  </a:lnTo>
                  <a:lnTo>
                    <a:pt x="4041" y="24"/>
                  </a:lnTo>
                  <a:lnTo>
                    <a:pt x="4070" y="18"/>
                  </a:lnTo>
                  <a:lnTo>
                    <a:pt x="4100" y="12"/>
                  </a:lnTo>
                  <a:lnTo>
                    <a:pt x="4130" y="6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86" name="Rectangle 17"/>
            <p:cNvSpPr>
              <a:spLocks noChangeArrowheads="1"/>
            </p:cNvSpPr>
            <p:nvPr/>
          </p:nvSpPr>
          <p:spPr bwMode="auto">
            <a:xfrm>
              <a:off x="3989" y="1596"/>
              <a:ext cx="439" cy="347"/>
            </a:xfrm>
            <a:prstGeom prst="rect">
              <a:avLst/>
            </a:pr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87" name="Rectangle 18"/>
            <p:cNvSpPr>
              <a:spLocks noChangeArrowheads="1"/>
            </p:cNvSpPr>
            <p:nvPr/>
          </p:nvSpPr>
          <p:spPr bwMode="auto">
            <a:xfrm>
              <a:off x="3989" y="1596"/>
              <a:ext cx="439" cy="347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88" name="Freeform 19"/>
            <p:cNvSpPr>
              <a:spLocks/>
            </p:cNvSpPr>
            <p:nvPr/>
          </p:nvSpPr>
          <p:spPr bwMode="auto">
            <a:xfrm>
              <a:off x="3986" y="1593"/>
              <a:ext cx="6" cy="350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6" y="5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89" name="Freeform 20"/>
            <p:cNvSpPr>
              <a:spLocks/>
            </p:cNvSpPr>
            <p:nvPr/>
          </p:nvSpPr>
          <p:spPr bwMode="auto">
            <a:xfrm>
              <a:off x="3986" y="1593"/>
              <a:ext cx="6" cy="350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6" y="5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90" name="Freeform 21"/>
            <p:cNvSpPr>
              <a:spLocks/>
            </p:cNvSpPr>
            <p:nvPr/>
          </p:nvSpPr>
          <p:spPr bwMode="auto">
            <a:xfrm>
              <a:off x="3989" y="1593"/>
              <a:ext cx="442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2513" y="15"/>
                  </a:moveTo>
                  <a:lnTo>
                    <a:pt x="253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30" y="0"/>
                  </a:lnTo>
                  <a:lnTo>
                    <a:pt x="2545" y="15"/>
                  </a:lnTo>
                  <a:lnTo>
                    <a:pt x="2530" y="0"/>
                  </a:lnTo>
                  <a:lnTo>
                    <a:pt x="2541" y="5"/>
                  </a:lnTo>
                  <a:lnTo>
                    <a:pt x="2544" y="15"/>
                  </a:lnTo>
                  <a:lnTo>
                    <a:pt x="2541" y="26"/>
                  </a:lnTo>
                  <a:lnTo>
                    <a:pt x="2530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91" name="Freeform 22"/>
            <p:cNvSpPr>
              <a:spLocks/>
            </p:cNvSpPr>
            <p:nvPr/>
          </p:nvSpPr>
          <p:spPr bwMode="auto">
            <a:xfrm>
              <a:off x="3989" y="1593"/>
              <a:ext cx="442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2513" y="15"/>
                  </a:moveTo>
                  <a:lnTo>
                    <a:pt x="253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30" y="0"/>
                  </a:lnTo>
                  <a:lnTo>
                    <a:pt x="2545" y="15"/>
                  </a:lnTo>
                  <a:lnTo>
                    <a:pt x="2530" y="0"/>
                  </a:lnTo>
                  <a:lnTo>
                    <a:pt x="2541" y="5"/>
                  </a:lnTo>
                  <a:lnTo>
                    <a:pt x="2544" y="15"/>
                  </a:lnTo>
                  <a:lnTo>
                    <a:pt x="2541" y="26"/>
                  </a:lnTo>
                  <a:lnTo>
                    <a:pt x="2530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92" name="Freeform 23"/>
            <p:cNvSpPr>
              <a:spLocks/>
            </p:cNvSpPr>
            <p:nvPr/>
          </p:nvSpPr>
          <p:spPr bwMode="auto">
            <a:xfrm>
              <a:off x="4426" y="1596"/>
              <a:ext cx="5" cy="350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" h="1759">
                  <a:moveTo>
                    <a:pt x="17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1743"/>
                  </a:lnTo>
                  <a:lnTo>
                    <a:pt x="17" y="1759"/>
                  </a:lnTo>
                  <a:lnTo>
                    <a:pt x="32" y="1743"/>
                  </a:lnTo>
                  <a:lnTo>
                    <a:pt x="28" y="1754"/>
                  </a:lnTo>
                  <a:lnTo>
                    <a:pt x="17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7" y="172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93" name="Freeform 24"/>
            <p:cNvSpPr>
              <a:spLocks/>
            </p:cNvSpPr>
            <p:nvPr/>
          </p:nvSpPr>
          <p:spPr bwMode="auto">
            <a:xfrm>
              <a:off x="4426" y="1596"/>
              <a:ext cx="5" cy="350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" h="1759">
                  <a:moveTo>
                    <a:pt x="17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1743"/>
                  </a:lnTo>
                  <a:lnTo>
                    <a:pt x="17" y="1759"/>
                  </a:lnTo>
                  <a:lnTo>
                    <a:pt x="32" y="1743"/>
                  </a:lnTo>
                  <a:lnTo>
                    <a:pt x="28" y="1754"/>
                  </a:lnTo>
                  <a:lnTo>
                    <a:pt x="17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7" y="172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94" name="Freeform 25"/>
            <p:cNvSpPr>
              <a:spLocks/>
            </p:cNvSpPr>
            <p:nvPr/>
          </p:nvSpPr>
          <p:spPr bwMode="auto">
            <a:xfrm>
              <a:off x="3986" y="1940"/>
              <a:ext cx="442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31" y="15"/>
                  </a:moveTo>
                  <a:lnTo>
                    <a:pt x="15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0"/>
                  </a:lnTo>
                  <a:lnTo>
                    <a:pt x="31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95" name="Freeform 26"/>
            <p:cNvSpPr>
              <a:spLocks/>
            </p:cNvSpPr>
            <p:nvPr/>
          </p:nvSpPr>
          <p:spPr bwMode="auto">
            <a:xfrm>
              <a:off x="3986" y="1940"/>
              <a:ext cx="442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31" y="15"/>
                  </a:moveTo>
                  <a:lnTo>
                    <a:pt x="15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0"/>
                  </a:lnTo>
                  <a:lnTo>
                    <a:pt x="31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96" name="Freeform 27"/>
            <p:cNvSpPr>
              <a:spLocks/>
            </p:cNvSpPr>
            <p:nvPr/>
          </p:nvSpPr>
          <p:spPr bwMode="auto">
            <a:xfrm>
              <a:off x="4019" y="1559"/>
              <a:ext cx="168" cy="37"/>
            </a:xfrm>
            <a:custGeom>
              <a:avLst/>
              <a:gdLst>
                <a:gd name="T0" fmla="*/ 0 w 971"/>
                <a:gd name="T1" fmla="*/ 0 h 186"/>
                <a:gd name="T2" fmla="*/ 0 w 971"/>
                <a:gd name="T3" fmla="*/ 0 h 186"/>
                <a:gd name="T4" fmla="*/ 0 w 971"/>
                <a:gd name="T5" fmla="*/ 0 h 186"/>
                <a:gd name="T6" fmla="*/ 0 w 971"/>
                <a:gd name="T7" fmla="*/ 0 h 186"/>
                <a:gd name="T8" fmla="*/ 0 w 971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1" h="186">
                  <a:moveTo>
                    <a:pt x="0" y="186"/>
                  </a:moveTo>
                  <a:lnTo>
                    <a:pt x="93" y="0"/>
                  </a:lnTo>
                  <a:lnTo>
                    <a:pt x="849" y="0"/>
                  </a:lnTo>
                  <a:lnTo>
                    <a:pt x="971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97" name="Freeform 28"/>
            <p:cNvSpPr>
              <a:spLocks/>
            </p:cNvSpPr>
            <p:nvPr/>
          </p:nvSpPr>
          <p:spPr bwMode="auto">
            <a:xfrm>
              <a:off x="4019" y="1559"/>
              <a:ext cx="168" cy="37"/>
            </a:xfrm>
            <a:custGeom>
              <a:avLst/>
              <a:gdLst>
                <a:gd name="T0" fmla="*/ 0 w 971"/>
                <a:gd name="T1" fmla="*/ 0 h 186"/>
                <a:gd name="T2" fmla="*/ 0 w 971"/>
                <a:gd name="T3" fmla="*/ 0 h 186"/>
                <a:gd name="T4" fmla="*/ 0 w 971"/>
                <a:gd name="T5" fmla="*/ 0 h 186"/>
                <a:gd name="T6" fmla="*/ 0 w 971"/>
                <a:gd name="T7" fmla="*/ 0 h 186"/>
                <a:gd name="T8" fmla="*/ 0 w 971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1" h="186">
                  <a:moveTo>
                    <a:pt x="0" y="186"/>
                  </a:moveTo>
                  <a:lnTo>
                    <a:pt x="93" y="0"/>
                  </a:lnTo>
                  <a:lnTo>
                    <a:pt x="849" y="0"/>
                  </a:lnTo>
                  <a:lnTo>
                    <a:pt x="971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98" name="Freeform 29"/>
            <p:cNvSpPr>
              <a:spLocks/>
            </p:cNvSpPr>
            <p:nvPr/>
          </p:nvSpPr>
          <p:spPr bwMode="auto">
            <a:xfrm>
              <a:off x="4016" y="1556"/>
              <a:ext cx="22" cy="41"/>
            </a:xfrm>
            <a:custGeom>
              <a:avLst/>
              <a:gdLst>
                <a:gd name="T0" fmla="*/ 0 w 123"/>
                <a:gd name="T1" fmla="*/ 0 h 208"/>
                <a:gd name="T2" fmla="*/ 0 w 123"/>
                <a:gd name="T3" fmla="*/ 0 h 208"/>
                <a:gd name="T4" fmla="*/ 0 w 123"/>
                <a:gd name="T5" fmla="*/ 0 h 208"/>
                <a:gd name="T6" fmla="*/ 0 w 123"/>
                <a:gd name="T7" fmla="*/ 0 h 208"/>
                <a:gd name="T8" fmla="*/ 0 w 123"/>
                <a:gd name="T9" fmla="*/ 0 h 208"/>
                <a:gd name="T10" fmla="*/ 0 w 123"/>
                <a:gd name="T11" fmla="*/ 0 h 208"/>
                <a:gd name="T12" fmla="*/ 0 w 123"/>
                <a:gd name="T13" fmla="*/ 0 h 208"/>
                <a:gd name="T14" fmla="*/ 0 w 123"/>
                <a:gd name="T15" fmla="*/ 0 h 208"/>
                <a:gd name="T16" fmla="*/ 0 w 123"/>
                <a:gd name="T17" fmla="*/ 0 h 208"/>
                <a:gd name="T18" fmla="*/ 0 w 123"/>
                <a:gd name="T19" fmla="*/ 0 h 208"/>
                <a:gd name="T20" fmla="*/ 0 w 123"/>
                <a:gd name="T21" fmla="*/ 0 h 208"/>
                <a:gd name="T22" fmla="*/ 0 w 123"/>
                <a:gd name="T23" fmla="*/ 0 h 208"/>
                <a:gd name="T24" fmla="*/ 0 w 123"/>
                <a:gd name="T25" fmla="*/ 0 h 208"/>
                <a:gd name="T26" fmla="*/ 0 w 123"/>
                <a:gd name="T27" fmla="*/ 0 h 208"/>
                <a:gd name="T28" fmla="*/ 0 w 123"/>
                <a:gd name="T29" fmla="*/ 0 h 208"/>
                <a:gd name="T30" fmla="*/ 0 w 123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3" h="208">
                  <a:moveTo>
                    <a:pt x="107" y="31"/>
                  </a:moveTo>
                  <a:lnTo>
                    <a:pt x="121" y="22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2" y="8"/>
                  </a:lnTo>
                  <a:lnTo>
                    <a:pt x="107" y="0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8" y="4"/>
                  </a:lnTo>
                  <a:lnTo>
                    <a:pt x="121" y="9"/>
                  </a:lnTo>
                  <a:lnTo>
                    <a:pt x="123" y="15"/>
                  </a:lnTo>
                  <a:lnTo>
                    <a:pt x="121" y="22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399" name="Freeform 30"/>
            <p:cNvSpPr>
              <a:spLocks/>
            </p:cNvSpPr>
            <p:nvPr/>
          </p:nvSpPr>
          <p:spPr bwMode="auto">
            <a:xfrm>
              <a:off x="4016" y="1556"/>
              <a:ext cx="22" cy="41"/>
            </a:xfrm>
            <a:custGeom>
              <a:avLst/>
              <a:gdLst>
                <a:gd name="T0" fmla="*/ 0 w 123"/>
                <a:gd name="T1" fmla="*/ 0 h 208"/>
                <a:gd name="T2" fmla="*/ 0 w 123"/>
                <a:gd name="T3" fmla="*/ 0 h 208"/>
                <a:gd name="T4" fmla="*/ 0 w 123"/>
                <a:gd name="T5" fmla="*/ 0 h 208"/>
                <a:gd name="T6" fmla="*/ 0 w 123"/>
                <a:gd name="T7" fmla="*/ 0 h 208"/>
                <a:gd name="T8" fmla="*/ 0 w 123"/>
                <a:gd name="T9" fmla="*/ 0 h 208"/>
                <a:gd name="T10" fmla="*/ 0 w 123"/>
                <a:gd name="T11" fmla="*/ 0 h 208"/>
                <a:gd name="T12" fmla="*/ 0 w 123"/>
                <a:gd name="T13" fmla="*/ 0 h 208"/>
                <a:gd name="T14" fmla="*/ 0 w 123"/>
                <a:gd name="T15" fmla="*/ 0 h 208"/>
                <a:gd name="T16" fmla="*/ 0 w 123"/>
                <a:gd name="T17" fmla="*/ 0 h 208"/>
                <a:gd name="T18" fmla="*/ 0 w 123"/>
                <a:gd name="T19" fmla="*/ 0 h 208"/>
                <a:gd name="T20" fmla="*/ 0 w 123"/>
                <a:gd name="T21" fmla="*/ 0 h 208"/>
                <a:gd name="T22" fmla="*/ 0 w 123"/>
                <a:gd name="T23" fmla="*/ 0 h 208"/>
                <a:gd name="T24" fmla="*/ 0 w 123"/>
                <a:gd name="T25" fmla="*/ 0 h 208"/>
                <a:gd name="T26" fmla="*/ 0 w 123"/>
                <a:gd name="T27" fmla="*/ 0 h 208"/>
                <a:gd name="T28" fmla="*/ 0 w 123"/>
                <a:gd name="T29" fmla="*/ 0 h 208"/>
                <a:gd name="T30" fmla="*/ 0 w 123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3" h="208">
                  <a:moveTo>
                    <a:pt x="107" y="31"/>
                  </a:moveTo>
                  <a:lnTo>
                    <a:pt x="121" y="22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2" y="8"/>
                  </a:lnTo>
                  <a:lnTo>
                    <a:pt x="107" y="0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8" y="4"/>
                  </a:lnTo>
                  <a:lnTo>
                    <a:pt x="121" y="9"/>
                  </a:lnTo>
                  <a:lnTo>
                    <a:pt x="123" y="15"/>
                  </a:lnTo>
                  <a:lnTo>
                    <a:pt x="121" y="22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00" name="Freeform 31"/>
            <p:cNvSpPr>
              <a:spLocks/>
            </p:cNvSpPr>
            <p:nvPr/>
          </p:nvSpPr>
          <p:spPr bwMode="auto">
            <a:xfrm>
              <a:off x="4035" y="1556"/>
              <a:ext cx="134" cy="6"/>
            </a:xfrm>
            <a:custGeom>
              <a:avLst/>
              <a:gdLst>
                <a:gd name="T0" fmla="*/ 0 w 770"/>
                <a:gd name="T1" fmla="*/ 0 h 31"/>
                <a:gd name="T2" fmla="*/ 0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0 w 770"/>
                <a:gd name="T9" fmla="*/ 0 h 31"/>
                <a:gd name="T10" fmla="*/ 0 w 770"/>
                <a:gd name="T11" fmla="*/ 0 h 31"/>
                <a:gd name="T12" fmla="*/ 0 w 770"/>
                <a:gd name="T13" fmla="*/ 0 h 31"/>
                <a:gd name="T14" fmla="*/ 0 w 770"/>
                <a:gd name="T15" fmla="*/ 0 h 31"/>
                <a:gd name="T16" fmla="*/ 0 w 770"/>
                <a:gd name="T17" fmla="*/ 0 h 31"/>
                <a:gd name="T18" fmla="*/ 0 w 770"/>
                <a:gd name="T19" fmla="*/ 0 h 31"/>
                <a:gd name="T20" fmla="*/ 0 w 770"/>
                <a:gd name="T21" fmla="*/ 0 h 31"/>
                <a:gd name="T22" fmla="*/ 0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0" h="31">
                  <a:moveTo>
                    <a:pt x="742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6" y="4"/>
                  </a:lnTo>
                  <a:lnTo>
                    <a:pt x="770" y="15"/>
                  </a:lnTo>
                  <a:lnTo>
                    <a:pt x="766" y="27"/>
                  </a:lnTo>
                  <a:lnTo>
                    <a:pt x="756" y="31"/>
                  </a:lnTo>
                  <a:lnTo>
                    <a:pt x="742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01" name="Freeform 32"/>
            <p:cNvSpPr>
              <a:spLocks/>
            </p:cNvSpPr>
            <p:nvPr/>
          </p:nvSpPr>
          <p:spPr bwMode="auto">
            <a:xfrm>
              <a:off x="4035" y="1556"/>
              <a:ext cx="134" cy="6"/>
            </a:xfrm>
            <a:custGeom>
              <a:avLst/>
              <a:gdLst>
                <a:gd name="T0" fmla="*/ 0 w 770"/>
                <a:gd name="T1" fmla="*/ 0 h 31"/>
                <a:gd name="T2" fmla="*/ 0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0 w 770"/>
                <a:gd name="T9" fmla="*/ 0 h 31"/>
                <a:gd name="T10" fmla="*/ 0 w 770"/>
                <a:gd name="T11" fmla="*/ 0 h 31"/>
                <a:gd name="T12" fmla="*/ 0 w 770"/>
                <a:gd name="T13" fmla="*/ 0 h 31"/>
                <a:gd name="T14" fmla="*/ 0 w 770"/>
                <a:gd name="T15" fmla="*/ 0 h 31"/>
                <a:gd name="T16" fmla="*/ 0 w 770"/>
                <a:gd name="T17" fmla="*/ 0 h 31"/>
                <a:gd name="T18" fmla="*/ 0 w 770"/>
                <a:gd name="T19" fmla="*/ 0 h 31"/>
                <a:gd name="T20" fmla="*/ 0 w 770"/>
                <a:gd name="T21" fmla="*/ 0 h 31"/>
                <a:gd name="T22" fmla="*/ 0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0" h="31">
                  <a:moveTo>
                    <a:pt x="742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6" y="4"/>
                  </a:lnTo>
                  <a:lnTo>
                    <a:pt x="770" y="15"/>
                  </a:lnTo>
                  <a:lnTo>
                    <a:pt x="766" y="27"/>
                  </a:lnTo>
                  <a:lnTo>
                    <a:pt x="756" y="31"/>
                  </a:lnTo>
                  <a:lnTo>
                    <a:pt x="742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02" name="Freeform 33"/>
            <p:cNvSpPr>
              <a:spLocks/>
            </p:cNvSpPr>
            <p:nvPr/>
          </p:nvSpPr>
          <p:spPr bwMode="auto">
            <a:xfrm>
              <a:off x="4164" y="1557"/>
              <a:ext cx="26" cy="42"/>
            </a:xfrm>
            <a:custGeom>
              <a:avLst/>
              <a:gdLst>
                <a:gd name="T0" fmla="*/ 0 w 152"/>
                <a:gd name="T1" fmla="*/ 0 h 210"/>
                <a:gd name="T2" fmla="*/ 0 w 152"/>
                <a:gd name="T3" fmla="*/ 0 h 210"/>
                <a:gd name="T4" fmla="*/ 0 w 152"/>
                <a:gd name="T5" fmla="*/ 0 h 210"/>
                <a:gd name="T6" fmla="*/ 0 w 152"/>
                <a:gd name="T7" fmla="*/ 0 h 210"/>
                <a:gd name="T8" fmla="*/ 0 w 152"/>
                <a:gd name="T9" fmla="*/ 0 h 210"/>
                <a:gd name="T10" fmla="*/ 0 w 152"/>
                <a:gd name="T11" fmla="*/ 0 h 210"/>
                <a:gd name="T12" fmla="*/ 0 w 152"/>
                <a:gd name="T13" fmla="*/ 0 h 210"/>
                <a:gd name="T14" fmla="*/ 0 w 152"/>
                <a:gd name="T15" fmla="*/ 0 h 210"/>
                <a:gd name="T16" fmla="*/ 0 w 152"/>
                <a:gd name="T17" fmla="*/ 0 h 210"/>
                <a:gd name="T18" fmla="*/ 0 w 152"/>
                <a:gd name="T19" fmla="*/ 0 h 210"/>
                <a:gd name="T20" fmla="*/ 0 w 152"/>
                <a:gd name="T21" fmla="*/ 0 h 210"/>
                <a:gd name="T22" fmla="*/ 0 w 152"/>
                <a:gd name="T23" fmla="*/ 0 h 210"/>
                <a:gd name="T24" fmla="*/ 0 w 152"/>
                <a:gd name="T25" fmla="*/ 0 h 210"/>
                <a:gd name="T26" fmla="*/ 0 w 152"/>
                <a:gd name="T27" fmla="*/ 0 h 210"/>
                <a:gd name="T28" fmla="*/ 0 w 152"/>
                <a:gd name="T29" fmla="*/ 0 h 210"/>
                <a:gd name="T30" fmla="*/ 0 w 152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0">
                  <a:moveTo>
                    <a:pt x="136" y="179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4"/>
                  </a:lnTo>
                  <a:lnTo>
                    <a:pt x="144" y="208"/>
                  </a:lnTo>
                  <a:lnTo>
                    <a:pt x="140" y="210"/>
                  </a:lnTo>
                  <a:lnTo>
                    <a:pt x="134" y="210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6" y="17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03" name="Freeform 34"/>
            <p:cNvSpPr>
              <a:spLocks/>
            </p:cNvSpPr>
            <p:nvPr/>
          </p:nvSpPr>
          <p:spPr bwMode="auto">
            <a:xfrm>
              <a:off x="4164" y="1557"/>
              <a:ext cx="26" cy="42"/>
            </a:xfrm>
            <a:custGeom>
              <a:avLst/>
              <a:gdLst>
                <a:gd name="T0" fmla="*/ 0 w 152"/>
                <a:gd name="T1" fmla="*/ 0 h 210"/>
                <a:gd name="T2" fmla="*/ 0 w 152"/>
                <a:gd name="T3" fmla="*/ 0 h 210"/>
                <a:gd name="T4" fmla="*/ 0 w 152"/>
                <a:gd name="T5" fmla="*/ 0 h 210"/>
                <a:gd name="T6" fmla="*/ 0 w 152"/>
                <a:gd name="T7" fmla="*/ 0 h 210"/>
                <a:gd name="T8" fmla="*/ 0 w 152"/>
                <a:gd name="T9" fmla="*/ 0 h 210"/>
                <a:gd name="T10" fmla="*/ 0 w 152"/>
                <a:gd name="T11" fmla="*/ 0 h 210"/>
                <a:gd name="T12" fmla="*/ 0 w 152"/>
                <a:gd name="T13" fmla="*/ 0 h 210"/>
                <a:gd name="T14" fmla="*/ 0 w 152"/>
                <a:gd name="T15" fmla="*/ 0 h 210"/>
                <a:gd name="T16" fmla="*/ 0 w 152"/>
                <a:gd name="T17" fmla="*/ 0 h 210"/>
                <a:gd name="T18" fmla="*/ 0 w 152"/>
                <a:gd name="T19" fmla="*/ 0 h 210"/>
                <a:gd name="T20" fmla="*/ 0 w 152"/>
                <a:gd name="T21" fmla="*/ 0 h 210"/>
                <a:gd name="T22" fmla="*/ 0 w 152"/>
                <a:gd name="T23" fmla="*/ 0 h 210"/>
                <a:gd name="T24" fmla="*/ 0 w 152"/>
                <a:gd name="T25" fmla="*/ 0 h 210"/>
                <a:gd name="T26" fmla="*/ 0 w 152"/>
                <a:gd name="T27" fmla="*/ 0 h 210"/>
                <a:gd name="T28" fmla="*/ 0 w 152"/>
                <a:gd name="T29" fmla="*/ 0 h 210"/>
                <a:gd name="T30" fmla="*/ 0 w 152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0">
                  <a:moveTo>
                    <a:pt x="136" y="179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4"/>
                  </a:lnTo>
                  <a:lnTo>
                    <a:pt x="144" y="208"/>
                  </a:lnTo>
                  <a:lnTo>
                    <a:pt x="140" y="210"/>
                  </a:lnTo>
                  <a:lnTo>
                    <a:pt x="134" y="210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6" y="17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04" name="Freeform 35"/>
            <p:cNvSpPr>
              <a:spLocks/>
            </p:cNvSpPr>
            <p:nvPr/>
          </p:nvSpPr>
          <p:spPr bwMode="auto">
            <a:xfrm>
              <a:off x="4016" y="1593"/>
              <a:ext cx="171" cy="6"/>
            </a:xfrm>
            <a:custGeom>
              <a:avLst/>
              <a:gdLst>
                <a:gd name="T0" fmla="*/ 0 w 986"/>
                <a:gd name="T1" fmla="*/ 0 h 31"/>
                <a:gd name="T2" fmla="*/ 0 w 986"/>
                <a:gd name="T3" fmla="*/ 0 h 31"/>
                <a:gd name="T4" fmla="*/ 0 w 986"/>
                <a:gd name="T5" fmla="*/ 0 h 31"/>
                <a:gd name="T6" fmla="*/ 0 w 986"/>
                <a:gd name="T7" fmla="*/ 0 h 31"/>
                <a:gd name="T8" fmla="*/ 0 w 986"/>
                <a:gd name="T9" fmla="*/ 0 h 31"/>
                <a:gd name="T10" fmla="*/ 0 w 986"/>
                <a:gd name="T11" fmla="*/ 0 h 31"/>
                <a:gd name="T12" fmla="*/ 0 w 986"/>
                <a:gd name="T13" fmla="*/ 0 h 31"/>
                <a:gd name="T14" fmla="*/ 0 w 986"/>
                <a:gd name="T15" fmla="*/ 0 h 31"/>
                <a:gd name="T16" fmla="*/ 0 w 986"/>
                <a:gd name="T17" fmla="*/ 0 h 31"/>
                <a:gd name="T18" fmla="*/ 0 w 986"/>
                <a:gd name="T19" fmla="*/ 0 h 31"/>
                <a:gd name="T20" fmla="*/ 0 w 986"/>
                <a:gd name="T21" fmla="*/ 0 h 31"/>
                <a:gd name="T22" fmla="*/ 0 w 986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6" h="31">
                  <a:moveTo>
                    <a:pt x="30" y="22"/>
                  </a:moveTo>
                  <a:lnTo>
                    <a:pt x="15" y="0"/>
                  </a:lnTo>
                  <a:lnTo>
                    <a:pt x="986" y="0"/>
                  </a:lnTo>
                  <a:lnTo>
                    <a:pt x="986" y="31"/>
                  </a:lnTo>
                  <a:lnTo>
                    <a:pt x="15" y="31"/>
                  </a:lnTo>
                  <a:lnTo>
                    <a:pt x="1" y="9"/>
                  </a:lnTo>
                  <a:lnTo>
                    <a:pt x="15" y="31"/>
                  </a:lnTo>
                  <a:lnTo>
                    <a:pt x="4" y="26"/>
                  </a:lnTo>
                  <a:lnTo>
                    <a:pt x="0" y="15"/>
                  </a:lnTo>
                  <a:lnTo>
                    <a:pt x="4" y="5"/>
                  </a:lnTo>
                  <a:lnTo>
                    <a:pt x="15" y="0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05" name="Freeform 36"/>
            <p:cNvSpPr>
              <a:spLocks/>
            </p:cNvSpPr>
            <p:nvPr/>
          </p:nvSpPr>
          <p:spPr bwMode="auto">
            <a:xfrm>
              <a:off x="4016" y="1593"/>
              <a:ext cx="171" cy="6"/>
            </a:xfrm>
            <a:custGeom>
              <a:avLst/>
              <a:gdLst>
                <a:gd name="T0" fmla="*/ 0 w 986"/>
                <a:gd name="T1" fmla="*/ 0 h 31"/>
                <a:gd name="T2" fmla="*/ 0 w 986"/>
                <a:gd name="T3" fmla="*/ 0 h 31"/>
                <a:gd name="T4" fmla="*/ 0 w 986"/>
                <a:gd name="T5" fmla="*/ 0 h 31"/>
                <a:gd name="T6" fmla="*/ 0 w 986"/>
                <a:gd name="T7" fmla="*/ 0 h 31"/>
                <a:gd name="T8" fmla="*/ 0 w 986"/>
                <a:gd name="T9" fmla="*/ 0 h 31"/>
                <a:gd name="T10" fmla="*/ 0 w 986"/>
                <a:gd name="T11" fmla="*/ 0 h 31"/>
                <a:gd name="T12" fmla="*/ 0 w 986"/>
                <a:gd name="T13" fmla="*/ 0 h 31"/>
                <a:gd name="T14" fmla="*/ 0 w 986"/>
                <a:gd name="T15" fmla="*/ 0 h 31"/>
                <a:gd name="T16" fmla="*/ 0 w 986"/>
                <a:gd name="T17" fmla="*/ 0 h 31"/>
                <a:gd name="T18" fmla="*/ 0 w 986"/>
                <a:gd name="T19" fmla="*/ 0 h 31"/>
                <a:gd name="T20" fmla="*/ 0 w 986"/>
                <a:gd name="T21" fmla="*/ 0 h 31"/>
                <a:gd name="T22" fmla="*/ 0 w 986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6" h="31">
                  <a:moveTo>
                    <a:pt x="30" y="22"/>
                  </a:moveTo>
                  <a:lnTo>
                    <a:pt x="15" y="0"/>
                  </a:lnTo>
                  <a:lnTo>
                    <a:pt x="986" y="0"/>
                  </a:lnTo>
                  <a:lnTo>
                    <a:pt x="986" y="31"/>
                  </a:lnTo>
                  <a:lnTo>
                    <a:pt x="15" y="31"/>
                  </a:lnTo>
                  <a:lnTo>
                    <a:pt x="1" y="9"/>
                  </a:lnTo>
                  <a:lnTo>
                    <a:pt x="15" y="31"/>
                  </a:lnTo>
                  <a:lnTo>
                    <a:pt x="4" y="26"/>
                  </a:lnTo>
                  <a:lnTo>
                    <a:pt x="0" y="15"/>
                  </a:lnTo>
                  <a:lnTo>
                    <a:pt x="4" y="5"/>
                  </a:lnTo>
                  <a:lnTo>
                    <a:pt x="15" y="0"/>
                  </a:lnTo>
                  <a:lnTo>
                    <a:pt x="30" y="2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06" name="Rectangle 37"/>
            <p:cNvSpPr>
              <a:spLocks noChangeArrowheads="1"/>
            </p:cNvSpPr>
            <p:nvPr/>
          </p:nvSpPr>
          <p:spPr bwMode="auto">
            <a:xfrm>
              <a:off x="3998" y="1587"/>
              <a:ext cx="438" cy="3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07" name="Rectangle 38"/>
            <p:cNvSpPr>
              <a:spLocks noChangeArrowheads="1"/>
            </p:cNvSpPr>
            <p:nvPr/>
          </p:nvSpPr>
          <p:spPr bwMode="auto">
            <a:xfrm>
              <a:off x="3998" y="1587"/>
              <a:ext cx="438" cy="346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08" name="Freeform 39"/>
            <p:cNvSpPr>
              <a:spLocks/>
            </p:cNvSpPr>
            <p:nvPr/>
          </p:nvSpPr>
          <p:spPr bwMode="auto">
            <a:xfrm>
              <a:off x="3994" y="1584"/>
              <a:ext cx="6" cy="349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6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6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6" y="0"/>
                  </a:lnTo>
                  <a:lnTo>
                    <a:pt x="27" y="4"/>
                  </a:lnTo>
                  <a:lnTo>
                    <a:pt x="31" y="15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09" name="Freeform 40"/>
            <p:cNvSpPr>
              <a:spLocks/>
            </p:cNvSpPr>
            <p:nvPr/>
          </p:nvSpPr>
          <p:spPr bwMode="auto">
            <a:xfrm>
              <a:off x="3994" y="1584"/>
              <a:ext cx="6" cy="349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6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6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6" y="0"/>
                  </a:lnTo>
                  <a:lnTo>
                    <a:pt x="27" y="4"/>
                  </a:lnTo>
                  <a:lnTo>
                    <a:pt x="31" y="15"/>
                  </a:lnTo>
                  <a:lnTo>
                    <a:pt x="16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10" name="Freeform 41"/>
            <p:cNvSpPr>
              <a:spLocks/>
            </p:cNvSpPr>
            <p:nvPr/>
          </p:nvSpPr>
          <p:spPr bwMode="auto">
            <a:xfrm>
              <a:off x="3998" y="1584"/>
              <a:ext cx="441" cy="6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2513" y="15"/>
                  </a:moveTo>
                  <a:lnTo>
                    <a:pt x="25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8" y="0"/>
                  </a:lnTo>
                  <a:lnTo>
                    <a:pt x="2544" y="15"/>
                  </a:lnTo>
                  <a:lnTo>
                    <a:pt x="2528" y="0"/>
                  </a:lnTo>
                  <a:lnTo>
                    <a:pt x="2539" y="4"/>
                  </a:lnTo>
                  <a:lnTo>
                    <a:pt x="2542" y="15"/>
                  </a:lnTo>
                  <a:lnTo>
                    <a:pt x="2539" y="26"/>
                  </a:lnTo>
                  <a:lnTo>
                    <a:pt x="2528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11" name="Freeform 42"/>
            <p:cNvSpPr>
              <a:spLocks/>
            </p:cNvSpPr>
            <p:nvPr/>
          </p:nvSpPr>
          <p:spPr bwMode="auto">
            <a:xfrm>
              <a:off x="3998" y="1584"/>
              <a:ext cx="441" cy="6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2513" y="15"/>
                  </a:moveTo>
                  <a:lnTo>
                    <a:pt x="25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8" y="0"/>
                  </a:lnTo>
                  <a:lnTo>
                    <a:pt x="2544" y="15"/>
                  </a:lnTo>
                  <a:lnTo>
                    <a:pt x="2528" y="0"/>
                  </a:lnTo>
                  <a:lnTo>
                    <a:pt x="2539" y="4"/>
                  </a:lnTo>
                  <a:lnTo>
                    <a:pt x="2542" y="15"/>
                  </a:lnTo>
                  <a:lnTo>
                    <a:pt x="2539" y="26"/>
                  </a:lnTo>
                  <a:lnTo>
                    <a:pt x="2528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12" name="Freeform 43"/>
            <p:cNvSpPr>
              <a:spLocks/>
            </p:cNvSpPr>
            <p:nvPr/>
          </p:nvSpPr>
          <p:spPr bwMode="auto">
            <a:xfrm>
              <a:off x="4433" y="1587"/>
              <a:ext cx="6" cy="350"/>
            </a:xfrm>
            <a:custGeom>
              <a:avLst/>
              <a:gdLst>
                <a:gd name="T0" fmla="*/ 0 w 31"/>
                <a:gd name="T1" fmla="*/ 0 h 1760"/>
                <a:gd name="T2" fmla="*/ 0 w 31"/>
                <a:gd name="T3" fmla="*/ 0 h 1760"/>
                <a:gd name="T4" fmla="*/ 0 w 31"/>
                <a:gd name="T5" fmla="*/ 0 h 1760"/>
                <a:gd name="T6" fmla="*/ 0 w 31"/>
                <a:gd name="T7" fmla="*/ 0 h 1760"/>
                <a:gd name="T8" fmla="*/ 0 w 31"/>
                <a:gd name="T9" fmla="*/ 0 h 1760"/>
                <a:gd name="T10" fmla="*/ 0 w 31"/>
                <a:gd name="T11" fmla="*/ 0 h 1760"/>
                <a:gd name="T12" fmla="*/ 0 w 31"/>
                <a:gd name="T13" fmla="*/ 0 h 1760"/>
                <a:gd name="T14" fmla="*/ 0 w 31"/>
                <a:gd name="T15" fmla="*/ 0 h 1760"/>
                <a:gd name="T16" fmla="*/ 0 w 31"/>
                <a:gd name="T17" fmla="*/ 0 h 1760"/>
                <a:gd name="T18" fmla="*/ 0 w 31"/>
                <a:gd name="T19" fmla="*/ 0 h 1760"/>
                <a:gd name="T20" fmla="*/ 0 w 31"/>
                <a:gd name="T21" fmla="*/ 0 h 1760"/>
                <a:gd name="T22" fmla="*/ 0 w 31"/>
                <a:gd name="T23" fmla="*/ 0 h 1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60">
                  <a:moveTo>
                    <a:pt x="15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60"/>
                  </a:lnTo>
                  <a:lnTo>
                    <a:pt x="31" y="1743"/>
                  </a:lnTo>
                  <a:lnTo>
                    <a:pt x="26" y="1756"/>
                  </a:lnTo>
                  <a:lnTo>
                    <a:pt x="15" y="1759"/>
                  </a:lnTo>
                  <a:lnTo>
                    <a:pt x="4" y="1756"/>
                  </a:lnTo>
                  <a:lnTo>
                    <a:pt x="0" y="1743"/>
                  </a:lnTo>
                  <a:lnTo>
                    <a:pt x="15" y="172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13" name="Freeform 44"/>
            <p:cNvSpPr>
              <a:spLocks/>
            </p:cNvSpPr>
            <p:nvPr/>
          </p:nvSpPr>
          <p:spPr bwMode="auto">
            <a:xfrm>
              <a:off x="4433" y="1587"/>
              <a:ext cx="6" cy="350"/>
            </a:xfrm>
            <a:custGeom>
              <a:avLst/>
              <a:gdLst>
                <a:gd name="T0" fmla="*/ 0 w 31"/>
                <a:gd name="T1" fmla="*/ 0 h 1760"/>
                <a:gd name="T2" fmla="*/ 0 w 31"/>
                <a:gd name="T3" fmla="*/ 0 h 1760"/>
                <a:gd name="T4" fmla="*/ 0 w 31"/>
                <a:gd name="T5" fmla="*/ 0 h 1760"/>
                <a:gd name="T6" fmla="*/ 0 w 31"/>
                <a:gd name="T7" fmla="*/ 0 h 1760"/>
                <a:gd name="T8" fmla="*/ 0 w 31"/>
                <a:gd name="T9" fmla="*/ 0 h 1760"/>
                <a:gd name="T10" fmla="*/ 0 w 31"/>
                <a:gd name="T11" fmla="*/ 0 h 1760"/>
                <a:gd name="T12" fmla="*/ 0 w 31"/>
                <a:gd name="T13" fmla="*/ 0 h 1760"/>
                <a:gd name="T14" fmla="*/ 0 w 31"/>
                <a:gd name="T15" fmla="*/ 0 h 1760"/>
                <a:gd name="T16" fmla="*/ 0 w 31"/>
                <a:gd name="T17" fmla="*/ 0 h 1760"/>
                <a:gd name="T18" fmla="*/ 0 w 31"/>
                <a:gd name="T19" fmla="*/ 0 h 1760"/>
                <a:gd name="T20" fmla="*/ 0 w 31"/>
                <a:gd name="T21" fmla="*/ 0 h 1760"/>
                <a:gd name="T22" fmla="*/ 0 w 31"/>
                <a:gd name="T23" fmla="*/ 0 h 1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60">
                  <a:moveTo>
                    <a:pt x="15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60"/>
                  </a:lnTo>
                  <a:lnTo>
                    <a:pt x="31" y="1743"/>
                  </a:lnTo>
                  <a:lnTo>
                    <a:pt x="26" y="1756"/>
                  </a:lnTo>
                  <a:lnTo>
                    <a:pt x="15" y="1759"/>
                  </a:lnTo>
                  <a:lnTo>
                    <a:pt x="4" y="1756"/>
                  </a:lnTo>
                  <a:lnTo>
                    <a:pt x="0" y="1743"/>
                  </a:lnTo>
                  <a:lnTo>
                    <a:pt x="15" y="172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14" name="Freeform 45"/>
            <p:cNvSpPr>
              <a:spLocks/>
            </p:cNvSpPr>
            <p:nvPr/>
          </p:nvSpPr>
          <p:spPr bwMode="auto">
            <a:xfrm>
              <a:off x="3994" y="1930"/>
              <a:ext cx="442" cy="7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31" y="14"/>
                  </a:moveTo>
                  <a:lnTo>
                    <a:pt x="16" y="0"/>
                  </a:lnTo>
                  <a:lnTo>
                    <a:pt x="2544" y="0"/>
                  </a:lnTo>
                  <a:lnTo>
                    <a:pt x="2544" y="31"/>
                  </a:lnTo>
                  <a:lnTo>
                    <a:pt x="16" y="31"/>
                  </a:lnTo>
                  <a:lnTo>
                    <a:pt x="0" y="14"/>
                  </a:lnTo>
                  <a:lnTo>
                    <a:pt x="16" y="31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6" y="0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15" name="Freeform 46"/>
            <p:cNvSpPr>
              <a:spLocks/>
            </p:cNvSpPr>
            <p:nvPr/>
          </p:nvSpPr>
          <p:spPr bwMode="auto">
            <a:xfrm>
              <a:off x="3994" y="1930"/>
              <a:ext cx="442" cy="7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31" y="14"/>
                  </a:moveTo>
                  <a:lnTo>
                    <a:pt x="16" y="0"/>
                  </a:lnTo>
                  <a:lnTo>
                    <a:pt x="2544" y="0"/>
                  </a:lnTo>
                  <a:lnTo>
                    <a:pt x="2544" y="31"/>
                  </a:lnTo>
                  <a:lnTo>
                    <a:pt x="16" y="31"/>
                  </a:lnTo>
                  <a:lnTo>
                    <a:pt x="0" y="14"/>
                  </a:lnTo>
                  <a:lnTo>
                    <a:pt x="16" y="31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6" y="0"/>
                  </a:lnTo>
                  <a:lnTo>
                    <a:pt x="31" y="1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16" name="Freeform 47"/>
            <p:cNvSpPr>
              <a:spLocks/>
            </p:cNvSpPr>
            <p:nvPr/>
          </p:nvSpPr>
          <p:spPr bwMode="auto">
            <a:xfrm>
              <a:off x="4026" y="1551"/>
              <a:ext cx="170" cy="36"/>
            </a:xfrm>
            <a:custGeom>
              <a:avLst/>
              <a:gdLst>
                <a:gd name="T0" fmla="*/ 0 w 973"/>
                <a:gd name="T1" fmla="*/ 0 h 185"/>
                <a:gd name="T2" fmla="*/ 0 w 973"/>
                <a:gd name="T3" fmla="*/ 0 h 185"/>
                <a:gd name="T4" fmla="*/ 0 w 973"/>
                <a:gd name="T5" fmla="*/ 0 h 185"/>
                <a:gd name="T6" fmla="*/ 0 w 973"/>
                <a:gd name="T7" fmla="*/ 0 h 185"/>
                <a:gd name="T8" fmla="*/ 0 w 973"/>
                <a:gd name="T9" fmla="*/ 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3" h="185">
                  <a:moveTo>
                    <a:pt x="0" y="185"/>
                  </a:moveTo>
                  <a:lnTo>
                    <a:pt x="94" y="0"/>
                  </a:lnTo>
                  <a:lnTo>
                    <a:pt x="850" y="0"/>
                  </a:lnTo>
                  <a:lnTo>
                    <a:pt x="973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17" name="Freeform 48"/>
            <p:cNvSpPr>
              <a:spLocks/>
            </p:cNvSpPr>
            <p:nvPr/>
          </p:nvSpPr>
          <p:spPr bwMode="auto">
            <a:xfrm>
              <a:off x="4026" y="1551"/>
              <a:ext cx="170" cy="36"/>
            </a:xfrm>
            <a:custGeom>
              <a:avLst/>
              <a:gdLst>
                <a:gd name="T0" fmla="*/ 0 w 973"/>
                <a:gd name="T1" fmla="*/ 0 h 185"/>
                <a:gd name="T2" fmla="*/ 0 w 973"/>
                <a:gd name="T3" fmla="*/ 0 h 185"/>
                <a:gd name="T4" fmla="*/ 0 w 973"/>
                <a:gd name="T5" fmla="*/ 0 h 185"/>
                <a:gd name="T6" fmla="*/ 0 w 973"/>
                <a:gd name="T7" fmla="*/ 0 h 185"/>
                <a:gd name="T8" fmla="*/ 0 w 973"/>
                <a:gd name="T9" fmla="*/ 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3" h="185">
                  <a:moveTo>
                    <a:pt x="0" y="185"/>
                  </a:moveTo>
                  <a:lnTo>
                    <a:pt x="94" y="0"/>
                  </a:lnTo>
                  <a:lnTo>
                    <a:pt x="850" y="0"/>
                  </a:lnTo>
                  <a:lnTo>
                    <a:pt x="973" y="185"/>
                  </a:lnTo>
                  <a:lnTo>
                    <a:pt x="0" y="18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18" name="Freeform 49"/>
            <p:cNvSpPr>
              <a:spLocks/>
            </p:cNvSpPr>
            <p:nvPr/>
          </p:nvSpPr>
          <p:spPr bwMode="auto">
            <a:xfrm>
              <a:off x="4025" y="1547"/>
              <a:ext cx="20" cy="41"/>
            </a:xfrm>
            <a:custGeom>
              <a:avLst/>
              <a:gdLst>
                <a:gd name="T0" fmla="*/ 0 w 123"/>
                <a:gd name="T1" fmla="*/ 0 h 207"/>
                <a:gd name="T2" fmla="*/ 0 w 123"/>
                <a:gd name="T3" fmla="*/ 0 h 207"/>
                <a:gd name="T4" fmla="*/ 0 w 123"/>
                <a:gd name="T5" fmla="*/ 0 h 207"/>
                <a:gd name="T6" fmla="*/ 0 w 123"/>
                <a:gd name="T7" fmla="*/ 0 h 207"/>
                <a:gd name="T8" fmla="*/ 0 w 123"/>
                <a:gd name="T9" fmla="*/ 0 h 207"/>
                <a:gd name="T10" fmla="*/ 0 w 123"/>
                <a:gd name="T11" fmla="*/ 0 h 207"/>
                <a:gd name="T12" fmla="*/ 0 w 123"/>
                <a:gd name="T13" fmla="*/ 0 h 207"/>
                <a:gd name="T14" fmla="*/ 0 w 123"/>
                <a:gd name="T15" fmla="*/ 0 h 207"/>
                <a:gd name="T16" fmla="*/ 0 w 123"/>
                <a:gd name="T17" fmla="*/ 0 h 207"/>
                <a:gd name="T18" fmla="*/ 0 w 123"/>
                <a:gd name="T19" fmla="*/ 0 h 207"/>
                <a:gd name="T20" fmla="*/ 0 w 123"/>
                <a:gd name="T21" fmla="*/ 0 h 207"/>
                <a:gd name="T22" fmla="*/ 0 w 123"/>
                <a:gd name="T23" fmla="*/ 0 h 207"/>
                <a:gd name="T24" fmla="*/ 0 w 123"/>
                <a:gd name="T25" fmla="*/ 0 h 207"/>
                <a:gd name="T26" fmla="*/ 0 w 123"/>
                <a:gd name="T27" fmla="*/ 0 h 207"/>
                <a:gd name="T28" fmla="*/ 0 w 123"/>
                <a:gd name="T29" fmla="*/ 0 h 207"/>
                <a:gd name="T30" fmla="*/ 0 w 123"/>
                <a:gd name="T31" fmla="*/ 0 h 2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3" h="207">
                  <a:moveTo>
                    <a:pt x="107" y="31"/>
                  </a:moveTo>
                  <a:lnTo>
                    <a:pt x="120" y="23"/>
                  </a:lnTo>
                  <a:lnTo>
                    <a:pt x="27" y="207"/>
                  </a:lnTo>
                  <a:lnTo>
                    <a:pt x="0" y="194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9" y="4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3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19" name="Freeform 50"/>
            <p:cNvSpPr>
              <a:spLocks/>
            </p:cNvSpPr>
            <p:nvPr/>
          </p:nvSpPr>
          <p:spPr bwMode="auto">
            <a:xfrm>
              <a:off x="4025" y="1547"/>
              <a:ext cx="20" cy="41"/>
            </a:xfrm>
            <a:custGeom>
              <a:avLst/>
              <a:gdLst>
                <a:gd name="T0" fmla="*/ 0 w 123"/>
                <a:gd name="T1" fmla="*/ 0 h 207"/>
                <a:gd name="T2" fmla="*/ 0 w 123"/>
                <a:gd name="T3" fmla="*/ 0 h 207"/>
                <a:gd name="T4" fmla="*/ 0 w 123"/>
                <a:gd name="T5" fmla="*/ 0 h 207"/>
                <a:gd name="T6" fmla="*/ 0 w 123"/>
                <a:gd name="T7" fmla="*/ 0 h 207"/>
                <a:gd name="T8" fmla="*/ 0 w 123"/>
                <a:gd name="T9" fmla="*/ 0 h 207"/>
                <a:gd name="T10" fmla="*/ 0 w 123"/>
                <a:gd name="T11" fmla="*/ 0 h 207"/>
                <a:gd name="T12" fmla="*/ 0 w 123"/>
                <a:gd name="T13" fmla="*/ 0 h 207"/>
                <a:gd name="T14" fmla="*/ 0 w 123"/>
                <a:gd name="T15" fmla="*/ 0 h 207"/>
                <a:gd name="T16" fmla="*/ 0 w 123"/>
                <a:gd name="T17" fmla="*/ 0 h 207"/>
                <a:gd name="T18" fmla="*/ 0 w 123"/>
                <a:gd name="T19" fmla="*/ 0 h 207"/>
                <a:gd name="T20" fmla="*/ 0 w 123"/>
                <a:gd name="T21" fmla="*/ 0 h 207"/>
                <a:gd name="T22" fmla="*/ 0 w 123"/>
                <a:gd name="T23" fmla="*/ 0 h 207"/>
                <a:gd name="T24" fmla="*/ 0 w 123"/>
                <a:gd name="T25" fmla="*/ 0 h 207"/>
                <a:gd name="T26" fmla="*/ 0 w 123"/>
                <a:gd name="T27" fmla="*/ 0 h 207"/>
                <a:gd name="T28" fmla="*/ 0 w 123"/>
                <a:gd name="T29" fmla="*/ 0 h 207"/>
                <a:gd name="T30" fmla="*/ 0 w 123"/>
                <a:gd name="T31" fmla="*/ 0 h 2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3" h="207">
                  <a:moveTo>
                    <a:pt x="107" y="31"/>
                  </a:moveTo>
                  <a:lnTo>
                    <a:pt x="120" y="23"/>
                  </a:lnTo>
                  <a:lnTo>
                    <a:pt x="27" y="207"/>
                  </a:lnTo>
                  <a:lnTo>
                    <a:pt x="0" y="194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9" y="4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3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20" name="Freeform 51"/>
            <p:cNvSpPr>
              <a:spLocks/>
            </p:cNvSpPr>
            <p:nvPr/>
          </p:nvSpPr>
          <p:spPr bwMode="auto">
            <a:xfrm>
              <a:off x="4043" y="1547"/>
              <a:ext cx="134" cy="7"/>
            </a:xfrm>
            <a:custGeom>
              <a:avLst/>
              <a:gdLst>
                <a:gd name="T0" fmla="*/ 0 w 770"/>
                <a:gd name="T1" fmla="*/ 0 h 31"/>
                <a:gd name="T2" fmla="*/ 0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0 w 770"/>
                <a:gd name="T9" fmla="*/ 0 h 31"/>
                <a:gd name="T10" fmla="*/ 0 w 770"/>
                <a:gd name="T11" fmla="*/ 0 h 31"/>
                <a:gd name="T12" fmla="*/ 0 w 770"/>
                <a:gd name="T13" fmla="*/ 0 h 31"/>
                <a:gd name="T14" fmla="*/ 0 w 770"/>
                <a:gd name="T15" fmla="*/ 0 h 31"/>
                <a:gd name="T16" fmla="*/ 0 w 770"/>
                <a:gd name="T17" fmla="*/ 0 h 31"/>
                <a:gd name="T18" fmla="*/ 0 w 770"/>
                <a:gd name="T19" fmla="*/ 0 h 31"/>
                <a:gd name="T20" fmla="*/ 0 w 770"/>
                <a:gd name="T21" fmla="*/ 0 h 31"/>
                <a:gd name="T22" fmla="*/ 0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0" h="31">
                  <a:moveTo>
                    <a:pt x="743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7" y="5"/>
                  </a:lnTo>
                  <a:lnTo>
                    <a:pt x="770" y="16"/>
                  </a:lnTo>
                  <a:lnTo>
                    <a:pt x="767" y="27"/>
                  </a:lnTo>
                  <a:lnTo>
                    <a:pt x="756" y="31"/>
                  </a:lnTo>
                  <a:lnTo>
                    <a:pt x="743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21" name="Freeform 52"/>
            <p:cNvSpPr>
              <a:spLocks/>
            </p:cNvSpPr>
            <p:nvPr/>
          </p:nvSpPr>
          <p:spPr bwMode="auto">
            <a:xfrm>
              <a:off x="4043" y="1547"/>
              <a:ext cx="134" cy="7"/>
            </a:xfrm>
            <a:custGeom>
              <a:avLst/>
              <a:gdLst>
                <a:gd name="T0" fmla="*/ 0 w 770"/>
                <a:gd name="T1" fmla="*/ 0 h 31"/>
                <a:gd name="T2" fmla="*/ 0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0 w 770"/>
                <a:gd name="T9" fmla="*/ 0 h 31"/>
                <a:gd name="T10" fmla="*/ 0 w 770"/>
                <a:gd name="T11" fmla="*/ 0 h 31"/>
                <a:gd name="T12" fmla="*/ 0 w 770"/>
                <a:gd name="T13" fmla="*/ 0 h 31"/>
                <a:gd name="T14" fmla="*/ 0 w 770"/>
                <a:gd name="T15" fmla="*/ 0 h 31"/>
                <a:gd name="T16" fmla="*/ 0 w 770"/>
                <a:gd name="T17" fmla="*/ 0 h 31"/>
                <a:gd name="T18" fmla="*/ 0 w 770"/>
                <a:gd name="T19" fmla="*/ 0 h 31"/>
                <a:gd name="T20" fmla="*/ 0 w 770"/>
                <a:gd name="T21" fmla="*/ 0 h 31"/>
                <a:gd name="T22" fmla="*/ 0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0" h="31">
                  <a:moveTo>
                    <a:pt x="743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7" y="5"/>
                  </a:lnTo>
                  <a:lnTo>
                    <a:pt x="770" y="16"/>
                  </a:lnTo>
                  <a:lnTo>
                    <a:pt x="767" y="27"/>
                  </a:lnTo>
                  <a:lnTo>
                    <a:pt x="756" y="31"/>
                  </a:lnTo>
                  <a:lnTo>
                    <a:pt x="743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22" name="Freeform 53"/>
            <p:cNvSpPr>
              <a:spLocks/>
            </p:cNvSpPr>
            <p:nvPr/>
          </p:nvSpPr>
          <p:spPr bwMode="auto">
            <a:xfrm>
              <a:off x="4172" y="1549"/>
              <a:ext cx="26" cy="41"/>
            </a:xfrm>
            <a:custGeom>
              <a:avLst/>
              <a:gdLst>
                <a:gd name="T0" fmla="*/ 0 w 152"/>
                <a:gd name="T1" fmla="*/ 0 h 210"/>
                <a:gd name="T2" fmla="*/ 0 w 152"/>
                <a:gd name="T3" fmla="*/ 0 h 210"/>
                <a:gd name="T4" fmla="*/ 0 w 152"/>
                <a:gd name="T5" fmla="*/ 0 h 210"/>
                <a:gd name="T6" fmla="*/ 0 w 152"/>
                <a:gd name="T7" fmla="*/ 0 h 210"/>
                <a:gd name="T8" fmla="*/ 0 w 152"/>
                <a:gd name="T9" fmla="*/ 0 h 210"/>
                <a:gd name="T10" fmla="*/ 0 w 152"/>
                <a:gd name="T11" fmla="*/ 0 h 210"/>
                <a:gd name="T12" fmla="*/ 0 w 152"/>
                <a:gd name="T13" fmla="*/ 0 h 210"/>
                <a:gd name="T14" fmla="*/ 0 w 152"/>
                <a:gd name="T15" fmla="*/ 0 h 210"/>
                <a:gd name="T16" fmla="*/ 0 w 152"/>
                <a:gd name="T17" fmla="*/ 0 h 210"/>
                <a:gd name="T18" fmla="*/ 0 w 152"/>
                <a:gd name="T19" fmla="*/ 0 h 210"/>
                <a:gd name="T20" fmla="*/ 0 w 152"/>
                <a:gd name="T21" fmla="*/ 0 h 210"/>
                <a:gd name="T22" fmla="*/ 0 w 152"/>
                <a:gd name="T23" fmla="*/ 0 h 210"/>
                <a:gd name="T24" fmla="*/ 0 w 152"/>
                <a:gd name="T25" fmla="*/ 0 h 210"/>
                <a:gd name="T26" fmla="*/ 0 w 152"/>
                <a:gd name="T27" fmla="*/ 0 h 210"/>
                <a:gd name="T28" fmla="*/ 0 w 152"/>
                <a:gd name="T29" fmla="*/ 0 h 210"/>
                <a:gd name="T30" fmla="*/ 0 w 152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0">
                  <a:moveTo>
                    <a:pt x="136" y="179"/>
                  </a:moveTo>
                  <a:lnTo>
                    <a:pt x="121" y="203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49" y="185"/>
                  </a:lnTo>
                  <a:lnTo>
                    <a:pt x="136" y="210"/>
                  </a:lnTo>
                  <a:lnTo>
                    <a:pt x="149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3"/>
                  </a:lnTo>
                  <a:lnTo>
                    <a:pt x="144" y="207"/>
                  </a:lnTo>
                  <a:lnTo>
                    <a:pt x="140" y="210"/>
                  </a:lnTo>
                  <a:lnTo>
                    <a:pt x="133" y="210"/>
                  </a:lnTo>
                  <a:lnTo>
                    <a:pt x="126" y="208"/>
                  </a:lnTo>
                  <a:lnTo>
                    <a:pt x="121" y="203"/>
                  </a:lnTo>
                  <a:lnTo>
                    <a:pt x="136" y="17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23" name="Freeform 54"/>
            <p:cNvSpPr>
              <a:spLocks/>
            </p:cNvSpPr>
            <p:nvPr/>
          </p:nvSpPr>
          <p:spPr bwMode="auto">
            <a:xfrm>
              <a:off x="4172" y="1549"/>
              <a:ext cx="26" cy="41"/>
            </a:xfrm>
            <a:custGeom>
              <a:avLst/>
              <a:gdLst>
                <a:gd name="T0" fmla="*/ 0 w 152"/>
                <a:gd name="T1" fmla="*/ 0 h 210"/>
                <a:gd name="T2" fmla="*/ 0 w 152"/>
                <a:gd name="T3" fmla="*/ 0 h 210"/>
                <a:gd name="T4" fmla="*/ 0 w 152"/>
                <a:gd name="T5" fmla="*/ 0 h 210"/>
                <a:gd name="T6" fmla="*/ 0 w 152"/>
                <a:gd name="T7" fmla="*/ 0 h 210"/>
                <a:gd name="T8" fmla="*/ 0 w 152"/>
                <a:gd name="T9" fmla="*/ 0 h 210"/>
                <a:gd name="T10" fmla="*/ 0 w 152"/>
                <a:gd name="T11" fmla="*/ 0 h 210"/>
                <a:gd name="T12" fmla="*/ 0 w 152"/>
                <a:gd name="T13" fmla="*/ 0 h 210"/>
                <a:gd name="T14" fmla="*/ 0 w 152"/>
                <a:gd name="T15" fmla="*/ 0 h 210"/>
                <a:gd name="T16" fmla="*/ 0 w 152"/>
                <a:gd name="T17" fmla="*/ 0 h 210"/>
                <a:gd name="T18" fmla="*/ 0 w 152"/>
                <a:gd name="T19" fmla="*/ 0 h 210"/>
                <a:gd name="T20" fmla="*/ 0 w 152"/>
                <a:gd name="T21" fmla="*/ 0 h 210"/>
                <a:gd name="T22" fmla="*/ 0 w 152"/>
                <a:gd name="T23" fmla="*/ 0 h 210"/>
                <a:gd name="T24" fmla="*/ 0 w 152"/>
                <a:gd name="T25" fmla="*/ 0 h 210"/>
                <a:gd name="T26" fmla="*/ 0 w 152"/>
                <a:gd name="T27" fmla="*/ 0 h 210"/>
                <a:gd name="T28" fmla="*/ 0 w 152"/>
                <a:gd name="T29" fmla="*/ 0 h 210"/>
                <a:gd name="T30" fmla="*/ 0 w 152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0">
                  <a:moveTo>
                    <a:pt x="136" y="179"/>
                  </a:moveTo>
                  <a:lnTo>
                    <a:pt x="121" y="203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49" y="185"/>
                  </a:lnTo>
                  <a:lnTo>
                    <a:pt x="136" y="210"/>
                  </a:lnTo>
                  <a:lnTo>
                    <a:pt x="149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3"/>
                  </a:lnTo>
                  <a:lnTo>
                    <a:pt x="144" y="207"/>
                  </a:lnTo>
                  <a:lnTo>
                    <a:pt x="140" y="210"/>
                  </a:lnTo>
                  <a:lnTo>
                    <a:pt x="133" y="210"/>
                  </a:lnTo>
                  <a:lnTo>
                    <a:pt x="126" y="208"/>
                  </a:lnTo>
                  <a:lnTo>
                    <a:pt x="121" y="203"/>
                  </a:lnTo>
                  <a:lnTo>
                    <a:pt x="136" y="17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24" name="Freeform 55"/>
            <p:cNvSpPr>
              <a:spLocks/>
            </p:cNvSpPr>
            <p:nvPr/>
          </p:nvSpPr>
          <p:spPr bwMode="auto">
            <a:xfrm>
              <a:off x="4024" y="1584"/>
              <a:ext cx="172" cy="6"/>
            </a:xfrm>
            <a:custGeom>
              <a:avLst/>
              <a:gdLst>
                <a:gd name="T0" fmla="*/ 0 w 989"/>
                <a:gd name="T1" fmla="*/ 0 h 31"/>
                <a:gd name="T2" fmla="*/ 0 w 989"/>
                <a:gd name="T3" fmla="*/ 0 h 31"/>
                <a:gd name="T4" fmla="*/ 0 w 989"/>
                <a:gd name="T5" fmla="*/ 0 h 31"/>
                <a:gd name="T6" fmla="*/ 0 w 989"/>
                <a:gd name="T7" fmla="*/ 0 h 31"/>
                <a:gd name="T8" fmla="*/ 0 w 989"/>
                <a:gd name="T9" fmla="*/ 0 h 31"/>
                <a:gd name="T10" fmla="*/ 0 w 989"/>
                <a:gd name="T11" fmla="*/ 0 h 31"/>
                <a:gd name="T12" fmla="*/ 0 w 989"/>
                <a:gd name="T13" fmla="*/ 0 h 31"/>
                <a:gd name="T14" fmla="*/ 0 w 989"/>
                <a:gd name="T15" fmla="*/ 0 h 31"/>
                <a:gd name="T16" fmla="*/ 0 w 989"/>
                <a:gd name="T17" fmla="*/ 0 h 31"/>
                <a:gd name="T18" fmla="*/ 0 w 989"/>
                <a:gd name="T19" fmla="*/ 0 h 31"/>
                <a:gd name="T20" fmla="*/ 0 w 989"/>
                <a:gd name="T21" fmla="*/ 0 h 31"/>
                <a:gd name="T22" fmla="*/ 0 w 98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9" h="31">
                  <a:moveTo>
                    <a:pt x="30" y="21"/>
                  </a:moveTo>
                  <a:lnTo>
                    <a:pt x="16" y="0"/>
                  </a:lnTo>
                  <a:lnTo>
                    <a:pt x="989" y="0"/>
                  </a:lnTo>
                  <a:lnTo>
                    <a:pt x="989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6" y="26"/>
                  </a:lnTo>
                  <a:lnTo>
                    <a:pt x="0" y="15"/>
                  </a:lnTo>
                  <a:lnTo>
                    <a:pt x="6" y="4"/>
                  </a:lnTo>
                  <a:lnTo>
                    <a:pt x="16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25" name="Freeform 56"/>
            <p:cNvSpPr>
              <a:spLocks/>
            </p:cNvSpPr>
            <p:nvPr/>
          </p:nvSpPr>
          <p:spPr bwMode="auto">
            <a:xfrm>
              <a:off x="4024" y="1584"/>
              <a:ext cx="172" cy="6"/>
            </a:xfrm>
            <a:custGeom>
              <a:avLst/>
              <a:gdLst>
                <a:gd name="T0" fmla="*/ 0 w 989"/>
                <a:gd name="T1" fmla="*/ 0 h 31"/>
                <a:gd name="T2" fmla="*/ 0 w 989"/>
                <a:gd name="T3" fmla="*/ 0 h 31"/>
                <a:gd name="T4" fmla="*/ 0 w 989"/>
                <a:gd name="T5" fmla="*/ 0 h 31"/>
                <a:gd name="T6" fmla="*/ 0 w 989"/>
                <a:gd name="T7" fmla="*/ 0 h 31"/>
                <a:gd name="T8" fmla="*/ 0 w 989"/>
                <a:gd name="T9" fmla="*/ 0 h 31"/>
                <a:gd name="T10" fmla="*/ 0 w 989"/>
                <a:gd name="T11" fmla="*/ 0 h 31"/>
                <a:gd name="T12" fmla="*/ 0 w 989"/>
                <a:gd name="T13" fmla="*/ 0 h 31"/>
                <a:gd name="T14" fmla="*/ 0 w 989"/>
                <a:gd name="T15" fmla="*/ 0 h 31"/>
                <a:gd name="T16" fmla="*/ 0 w 989"/>
                <a:gd name="T17" fmla="*/ 0 h 31"/>
                <a:gd name="T18" fmla="*/ 0 w 989"/>
                <a:gd name="T19" fmla="*/ 0 h 31"/>
                <a:gd name="T20" fmla="*/ 0 w 989"/>
                <a:gd name="T21" fmla="*/ 0 h 31"/>
                <a:gd name="T22" fmla="*/ 0 w 98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9" h="31">
                  <a:moveTo>
                    <a:pt x="30" y="21"/>
                  </a:moveTo>
                  <a:lnTo>
                    <a:pt x="16" y="0"/>
                  </a:lnTo>
                  <a:lnTo>
                    <a:pt x="989" y="0"/>
                  </a:lnTo>
                  <a:lnTo>
                    <a:pt x="989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6" y="26"/>
                  </a:lnTo>
                  <a:lnTo>
                    <a:pt x="0" y="15"/>
                  </a:lnTo>
                  <a:lnTo>
                    <a:pt x="6" y="4"/>
                  </a:lnTo>
                  <a:lnTo>
                    <a:pt x="16" y="0"/>
                  </a:lnTo>
                  <a:lnTo>
                    <a:pt x="30" y="2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26" name="Freeform 57"/>
            <p:cNvSpPr>
              <a:spLocks/>
            </p:cNvSpPr>
            <p:nvPr/>
          </p:nvSpPr>
          <p:spPr bwMode="auto">
            <a:xfrm>
              <a:off x="4893" y="1552"/>
              <a:ext cx="317" cy="1919"/>
            </a:xfrm>
            <a:custGeom>
              <a:avLst/>
              <a:gdLst>
                <a:gd name="T0" fmla="*/ 0 w 1830"/>
                <a:gd name="T1" fmla="*/ 0 h 9653"/>
                <a:gd name="T2" fmla="*/ 0 w 1830"/>
                <a:gd name="T3" fmla="*/ 0 h 9653"/>
                <a:gd name="T4" fmla="*/ 0 w 1830"/>
                <a:gd name="T5" fmla="*/ 0 h 9653"/>
                <a:gd name="T6" fmla="*/ 0 w 1830"/>
                <a:gd name="T7" fmla="*/ 0 h 9653"/>
                <a:gd name="T8" fmla="*/ 0 w 1830"/>
                <a:gd name="T9" fmla="*/ 0 h 9653"/>
                <a:gd name="T10" fmla="*/ 0 w 1830"/>
                <a:gd name="T11" fmla="*/ 0 h 9653"/>
                <a:gd name="T12" fmla="*/ 0 w 1830"/>
                <a:gd name="T13" fmla="*/ 0 h 9653"/>
                <a:gd name="T14" fmla="*/ 0 w 1830"/>
                <a:gd name="T15" fmla="*/ 0 h 9653"/>
                <a:gd name="T16" fmla="*/ 0 w 1830"/>
                <a:gd name="T17" fmla="*/ 0 h 9653"/>
                <a:gd name="T18" fmla="*/ 0 w 1830"/>
                <a:gd name="T19" fmla="*/ 0 h 9653"/>
                <a:gd name="T20" fmla="*/ 0 w 1830"/>
                <a:gd name="T21" fmla="*/ 0 h 9653"/>
                <a:gd name="T22" fmla="*/ 0 w 1830"/>
                <a:gd name="T23" fmla="*/ 0 h 9653"/>
                <a:gd name="T24" fmla="*/ 0 w 1830"/>
                <a:gd name="T25" fmla="*/ 0 h 9653"/>
                <a:gd name="T26" fmla="*/ 0 w 1830"/>
                <a:gd name="T27" fmla="*/ 0 h 9653"/>
                <a:gd name="T28" fmla="*/ 0 w 1830"/>
                <a:gd name="T29" fmla="*/ 0 h 9653"/>
                <a:gd name="T30" fmla="*/ 0 w 1830"/>
                <a:gd name="T31" fmla="*/ 0 h 9653"/>
                <a:gd name="T32" fmla="*/ 0 w 1830"/>
                <a:gd name="T33" fmla="*/ 0 h 9653"/>
                <a:gd name="T34" fmla="*/ 0 w 1830"/>
                <a:gd name="T35" fmla="*/ 0 h 9653"/>
                <a:gd name="T36" fmla="*/ 0 w 1830"/>
                <a:gd name="T37" fmla="*/ 0 h 9653"/>
                <a:gd name="T38" fmla="*/ 0 w 1830"/>
                <a:gd name="T39" fmla="*/ 0 h 9653"/>
                <a:gd name="T40" fmla="*/ 0 w 1830"/>
                <a:gd name="T41" fmla="*/ 0 h 9653"/>
                <a:gd name="T42" fmla="*/ 0 w 1830"/>
                <a:gd name="T43" fmla="*/ 0 h 9653"/>
                <a:gd name="T44" fmla="*/ 0 w 1830"/>
                <a:gd name="T45" fmla="*/ 0 h 9653"/>
                <a:gd name="T46" fmla="*/ 0 w 1830"/>
                <a:gd name="T47" fmla="*/ 0 h 9653"/>
                <a:gd name="T48" fmla="*/ 0 w 1830"/>
                <a:gd name="T49" fmla="*/ 0 h 9653"/>
                <a:gd name="T50" fmla="*/ 0 w 1830"/>
                <a:gd name="T51" fmla="*/ 0 h 9653"/>
                <a:gd name="T52" fmla="*/ 0 w 1830"/>
                <a:gd name="T53" fmla="*/ 0 h 9653"/>
                <a:gd name="T54" fmla="*/ 0 w 1830"/>
                <a:gd name="T55" fmla="*/ 0 h 9653"/>
                <a:gd name="T56" fmla="*/ 0 w 1830"/>
                <a:gd name="T57" fmla="*/ 0 h 9653"/>
                <a:gd name="T58" fmla="*/ 0 w 1830"/>
                <a:gd name="T59" fmla="*/ 0 h 9653"/>
                <a:gd name="T60" fmla="*/ 0 w 1830"/>
                <a:gd name="T61" fmla="*/ 0 h 9653"/>
                <a:gd name="T62" fmla="*/ 0 w 1830"/>
                <a:gd name="T63" fmla="*/ 0 h 9653"/>
                <a:gd name="T64" fmla="*/ 0 w 1830"/>
                <a:gd name="T65" fmla="*/ 0 h 9653"/>
                <a:gd name="T66" fmla="*/ 0 w 1830"/>
                <a:gd name="T67" fmla="*/ 0 h 9653"/>
                <a:gd name="T68" fmla="*/ 0 w 1830"/>
                <a:gd name="T69" fmla="*/ 0 h 9653"/>
                <a:gd name="T70" fmla="*/ 0 w 1830"/>
                <a:gd name="T71" fmla="*/ 0 h 9653"/>
                <a:gd name="T72" fmla="*/ 0 w 1830"/>
                <a:gd name="T73" fmla="*/ 0 h 9653"/>
                <a:gd name="T74" fmla="*/ 0 w 1830"/>
                <a:gd name="T75" fmla="*/ 0 h 9653"/>
                <a:gd name="T76" fmla="*/ 0 w 1830"/>
                <a:gd name="T77" fmla="*/ 0 h 9653"/>
                <a:gd name="T78" fmla="*/ 0 w 1830"/>
                <a:gd name="T79" fmla="*/ 0 h 9653"/>
                <a:gd name="T80" fmla="*/ 0 w 1830"/>
                <a:gd name="T81" fmla="*/ 0 h 9653"/>
                <a:gd name="T82" fmla="*/ 0 w 1830"/>
                <a:gd name="T83" fmla="*/ 0 h 9653"/>
                <a:gd name="T84" fmla="*/ 0 w 1830"/>
                <a:gd name="T85" fmla="*/ 0 h 9653"/>
                <a:gd name="T86" fmla="*/ 0 w 1830"/>
                <a:gd name="T87" fmla="*/ 0 h 9653"/>
                <a:gd name="T88" fmla="*/ 0 w 1830"/>
                <a:gd name="T89" fmla="*/ 0 h 9653"/>
                <a:gd name="T90" fmla="*/ 0 w 1830"/>
                <a:gd name="T91" fmla="*/ 0 h 9653"/>
                <a:gd name="T92" fmla="*/ 0 w 1830"/>
                <a:gd name="T93" fmla="*/ 0 h 9653"/>
                <a:gd name="T94" fmla="*/ 0 w 1830"/>
                <a:gd name="T95" fmla="*/ 0 h 9653"/>
                <a:gd name="T96" fmla="*/ 0 w 1830"/>
                <a:gd name="T97" fmla="*/ 0 h 9653"/>
                <a:gd name="T98" fmla="*/ 0 w 1830"/>
                <a:gd name="T99" fmla="*/ 0 h 9653"/>
                <a:gd name="T100" fmla="*/ 0 w 1830"/>
                <a:gd name="T101" fmla="*/ 0 h 9653"/>
                <a:gd name="T102" fmla="*/ 0 w 1830"/>
                <a:gd name="T103" fmla="*/ 0 h 9653"/>
                <a:gd name="T104" fmla="*/ 0 w 1830"/>
                <a:gd name="T105" fmla="*/ 0 h 9653"/>
                <a:gd name="T106" fmla="*/ 0 w 1830"/>
                <a:gd name="T107" fmla="*/ 0 h 9653"/>
                <a:gd name="T108" fmla="*/ 0 w 1830"/>
                <a:gd name="T109" fmla="*/ 0 h 9653"/>
                <a:gd name="T110" fmla="*/ 0 w 1830"/>
                <a:gd name="T111" fmla="*/ 0 h 9653"/>
                <a:gd name="T112" fmla="*/ 0 w 1830"/>
                <a:gd name="T113" fmla="*/ 0 h 9653"/>
                <a:gd name="T114" fmla="*/ 0 w 1830"/>
                <a:gd name="T115" fmla="*/ 0 h 9653"/>
                <a:gd name="T116" fmla="*/ 0 w 1830"/>
                <a:gd name="T117" fmla="*/ 0 h 9653"/>
                <a:gd name="T118" fmla="*/ 0 w 1830"/>
                <a:gd name="T119" fmla="*/ 0 h 9653"/>
                <a:gd name="T120" fmla="*/ 0 w 1830"/>
                <a:gd name="T121" fmla="*/ 0 h 96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0" h="9653">
                  <a:moveTo>
                    <a:pt x="1117" y="668"/>
                  </a:moveTo>
                  <a:lnTo>
                    <a:pt x="1123" y="691"/>
                  </a:lnTo>
                  <a:lnTo>
                    <a:pt x="1129" y="720"/>
                  </a:lnTo>
                  <a:lnTo>
                    <a:pt x="1132" y="727"/>
                  </a:lnTo>
                  <a:lnTo>
                    <a:pt x="1135" y="733"/>
                  </a:lnTo>
                  <a:lnTo>
                    <a:pt x="1138" y="738"/>
                  </a:lnTo>
                  <a:lnTo>
                    <a:pt x="1142" y="743"/>
                  </a:lnTo>
                  <a:lnTo>
                    <a:pt x="1147" y="747"/>
                  </a:lnTo>
                  <a:lnTo>
                    <a:pt x="1152" y="750"/>
                  </a:lnTo>
                  <a:lnTo>
                    <a:pt x="1158" y="752"/>
                  </a:lnTo>
                  <a:lnTo>
                    <a:pt x="1165" y="753"/>
                  </a:lnTo>
                  <a:lnTo>
                    <a:pt x="1195" y="740"/>
                  </a:lnTo>
                  <a:lnTo>
                    <a:pt x="1216" y="732"/>
                  </a:lnTo>
                  <a:lnTo>
                    <a:pt x="1222" y="731"/>
                  </a:lnTo>
                  <a:lnTo>
                    <a:pt x="1227" y="731"/>
                  </a:lnTo>
                  <a:lnTo>
                    <a:pt x="1233" y="732"/>
                  </a:lnTo>
                  <a:lnTo>
                    <a:pt x="1238" y="734"/>
                  </a:lnTo>
                  <a:lnTo>
                    <a:pt x="1244" y="737"/>
                  </a:lnTo>
                  <a:lnTo>
                    <a:pt x="1251" y="741"/>
                  </a:lnTo>
                  <a:lnTo>
                    <a:pt x="1258" y="746"/>
                  </a:lnTo>
                  <a:lnTo>
                    <a:pt x="1265" y="753"/>
                  </a:lnTo>
                  <a:lnTo>
                    <a:pt x="1269" y="773"/>
                  </a:lnTo>
                  <a:lnTo>
                    <a:pt x="1270" y="792"/>
                  </a:lnTo>
                  <a:lnTo>
                    <a:pt x="1270" y="812"/>
                  </a:lnTo>
                  <a:lnTo>
                    <a:pt x="1269" y="832"/>
                  </a:lnTo>
                  <a:lnTo>
                    <a:pt x="1264" y="870"/>
                  </a:lnTo>
                  <a:lnTo>
                    <a:pt x="1257" y="907"/>
                  </a:lnTo>
                  <a:lnTo>
                    <a:pt x="1255" y="925"/>
                  </a:lnTo>
                  <a:lnTo>
                    <a:pt x="1253" y="944"/>
                  </a:lnTo>
                  <a:lnTo>
                    <a:pt x="1252" y="962"/>
                  </a:lnTo>
                  <a:lnTo>
                    <a:pt x="1252" y="979"/>
                  </a:lnTo>
                  <a:lnTo>
                    <a:pt x="1253" y="988"/>
                  </a:lnTo>
                  <a:lnTo>
                    <a:pt x="1254" y="997"/>
                  </a:lnTo>
                  <a:lnTo>
                    <a:pt x="1256" y="1006"/>
                  </a:lnTo>
                  <a:lnTo>
                    <a:pt x="1258" y="1014"/>
                  </a:lnTo>
                  <a:lnTo>
                    <a:pt x="1261" y="1023"/>
                  </a:lnTo>
                  <a:lnTo>
                    <a:pt x="1264" y="1032"/>
                  </a:lnTo>
                  <a:lnTo>
                    <a:pt x="1269" y="1040"/>
                  </a:lnTo>
                  <a:lnTo>
                    <a:pt x="1273" y="1049"/>
                  </a:lnTo>
                  <a:lnTo>
                    <a:pt x="1283" y="1050"/>
                  </a:lnTo>
                  <a:lnTo>
                    <a:pt x="1292" y="1050"/>
                  </a:lnTo>
                  <a:lnTo>
                    <a:pt x="1300" y="1049"/>
                  </a:lnTo>
                  <a:lnTo>
                    <a:pt x="1307" y="1046"/>
                  </a:lnTo>
                  <a:lnTo>
                    <a:pt x="1313" y="1043"/>
                  </a:lnTo>
                  <a:lnTo>
                    <a:pt x="1318" y="1038"/>
                  </a:lnTo>
                  <a:lnTo>
                    <a:pt x="1323" y="1033"/>
                  </a:lnTo>
                  <a:lnTo>
                    <a:pt x="1327" y="1026"/>
                  </a:lnTo>
                  <a:lnTo>
                    <a:pt x="1330" y="1020"/>
                  </a:lnTo>
                  <a:lnTo>
                    <a:pt x="1333" y="1012"/>
                  </a:lnTo>
                  <a:lnTo>
                    <a:pt x="1336" y="1005"/>
                  </a:lnTo>
                  <a:lnTo>
                    <a:pt x="1338" y="997"/>
                  </a:lnTo>
                  <a:lnTo>
                    <a:pt x="1342" y="981"/>
                  </a:lnTo>
                  <a:lnTo>
                    <a:pt x="1345" y="965"/>
                  </a:lnTo>
                  <a:lnTo>
                    <a:pt x="1349" y="927"/>
                  </a:lnTo>
                  <a:lnTo>
                    <a:pt x="1355" y="891"/>
                  </a:lnTo>
                  <a:lnTo>
                    <a:pt x="1357" y="873"/>
                  </a:lnTo>
                  <a:lnTo>
                    <a:pt x="1358" y="855"/>
                  </a:lnTo>
                  <a:lnTo>
                    <a:pt x="1359" y="836"/>
                  </a:lnTo>
                  <a:lnTo>
                    <a:pt x="1358" y="817"/>
                  </a:lnTo>
                  <a:lnTo>
                    <a:pt x="1362" y="1226"/>
                  </a:lnTo>
                  <a:lnTo>
                    <a:pt x="1413" y="1245"/>
                  </a:lnTo>
                  <a:lnTo>
                    <a:pt x="1441" y="1190"/>
                  </a:lnTo>
                  <a:lnTo>
                    <a:pt x="1443" y="1150"/>
                  </a:lnTo>
                  <a:lnTo>
                    <a:pt x="1446" y="1111"/>
                  </a:lnTo>
                  <a:lnTo>
                    <a:pt x="1449" y="1072"/>
                  </a:lnTo>
                  <a:lnTo>
                    <a:pt x="1452" y="1032"/>
                  </a:lnTo>
                  <a:lnTo>
                    <a:pt x="1455" y="993"/>
                  </a:lnTo>
                  <a:lnTo>
                    <a:pt x="1457" y="954"/>
                  </a:lnTo>
                  <a:lnTo>
                    <a:pt x="1458" y="913"/>
                  </a:lnTo>
                  <a:lnTo>
                    <a:pt x="1457" y="873"/>
                  </a:lnTo>
                  <a:lnTo>
                    <a:pt x="1470" y="874"/>
                  </a:lnTo>
                  <a:lnTo>
                    <a:pt x="1482" y="877"/>
                  </a:lnTo>
                  <a:lnTo>
                    <a:pt x="1493" y="879"/>
                  </a:lnTo>
                  <a:lnTo>
                    <a:pt x="1501" y="882"/>
                  </a:lnTo>
                  <a:lnTo>
                    <a:pt x="1509" y="886"/>
                  </a:lnTo>
                  <a:lnTo>
                    <a:pt x="1515" y="890"/>
                  </a:lnTo>
                  <a:lnTo>
                    <a:pt x="1520" y="895"/>
                  </a:lnTo>
                  <a:lnTo>
                    <a:pt x="1524" y="900"/>
                  </a:lnTo>
                  <a:lnTo>
                    <a:pt x="1528" y="906"/>
                  </a:lnTo>
                  <a:lnTo>
                    <a:pt x="1530" y="912"/>
                  </a:lnTo>
                  <a:lnTo>
                    <a:pt x="1531" y="919"/>
                  </a:lnTo>
                  <a:lnTo>
                    <a:pt x="1532" y="926"/>
                  </a:lnTo>
                  <a:lnTo>
                    <a:pt x="1532" y="941"/>
                  </a:lnTo>
                  <a:lnTo>
                    <a:pt x="1530" y="957"/>
                  </a:lnTo>
                  <a:lnTo>
                    <a:pt x="1522" y="991"/>
                  </a:lnTo>
                  <a:lnTo>
                    <a:pt x="1514" y="1027"/>
                  </a:lnTo>
                  <a:lnTo>
                    <a:pt x="1512" y="1045"/>
                  </a:lnTo>
                  <a:lnTo>
                    <a:pt x="1511" y="1063"/>
                  </a:lnTo>
                  <a:lnTo>
                    <a:pt x="1511" y="1072"/>
                  </a:lnTo>
                  <a:lnTo>
                    <a:pt x="1513" y="1081"/>
                  </a:lnTo>
                  <a:lnTo>
                    <a:pt x="1515" y="1089"/>
                  </a:lnTo>
                  <a:lnTo>
                    <a:pt x="1518" y="1097"/>
                  </a:lnTo>
                  <a:lnTo>
                    <a:pt x="1516" y="1153"/>
                  </a:lnTo>
                  <a:lnTo>
                    <a:pt x="1513" y="1209"/>
                  </a:lnTo>
                  <a:lnTo>
                    <a:pt x="1509" y="1263"/>
                  </a:lnTo>
                  <a:lnTo>
                    <a:pt x="1506" y="1319"/>
                  </a:lnTo>
                  <a:lnTo>
                    <a:pt x="1505" y="1346"/>
                  </a:lnTo>
                  <a:lnTo>
                    <a:pt x="1504" y="1373"/>
                  </a:lnTo>
                  <a:lnTo>
                    <a:pt x="1504" y="1400"/>
                  </a:lnTo>
                  <a:lnTo>
                    <a:pt x="1504" y="1427"/>
                  </a:lnTo>
                  <a:lnTo>
                    <a:pt x="1506" y="1455"/>
                  </a:lnTo>
                  <a:lnTo>
                    <a:pt x="1509" y="1481"/>
                  </a:lnTo>
                  <a:lnTo>
                    <a:pt x="1512" y="1507"/>
                  </a:lnTo>
                  <a:lnTo>
                    <a:pt x="1518" y="1534"/>
                  </a:lnTo>
                  <a:lnTo>
                    <a:pt x="1546" y="1545"/>
                  </a:lnTo>
                  <a:lnTo>
                    <a:pt x="1554" y="1535"/>
                  </a:lnTo>
                  <a:lnTo>
                    <a:pt x="1560" y="1523"/>
                  </a:lnTo>
                  <a:lnTo>
                    <a:pt x="1566" y="1511"/>
                  </a:lnTo>
                  <a:lnTo>
                    <a:pt x="1570" y="1498"/>
                  </a:lnTo>
                  <a:lnTo>
                    <a:pt x="1574" y="1485"/>
                  </a:lnTo>
                  <a:lnTo>
                    <a:pt x="1576" y="1471"/>
                  </a:lnTo>
                  <a:lnTo>
                    <a:pt x="1578" y="1457"/>
                  </a:lnTo>
                  <a:lnTo>
                    <a:pt x="1579" y="1443"/>
                  </a:lnTo>
                  <a:lnTo>
                    <a:pt x="1581" y="1413"/>
                  </a:lnTo>
                  <a:lnTo>
                    <a:pt x="1582" y="1384"/>
                  </a:lnTo>
                  <a:lnTo>
                    <a:pt x="1583" y="1370"/>
                  </a:lnTo>
                  <a:lnTo>
                    <a:pt x="1585" y="1356"/>
                  </a:lnTo>
                  <a:lnTo>
                    <a:pt x="1587" y="1343"/>
                  </a:lnTo>
                  <a:lnTo>
                    <a:pt x="1589" y="1330"/>
                  </a:lnTo>
                  <a:lnTo>
                    <a:pt x="1609" y="973"/>
                  </a:lnTo>
                  <a:lnTo>
                    <a:pt x="1690" y="1005"/>
                  </a:lnTo>
                  <a:lnTo>
                    <a:pt x="1688" y="1056"/>
                  </a:lnTo>
                  <a:lnTo>
                    <a:pt x="1686" y="1108"/>
                  </a:lnTo>
                  <a:lnTo>
                    <a:pt x="1684" y="1158"/>
                  </a:lnTo>
                  <a:lnTo>
                    <a:pt x="1680" y="1209"/>
                  </a:lnTo>
                  <a:lnTo>
                    <a:pt x="1677" y="1258"/>
                  </a:lnTo>
                  <a:lnTo>
                    <a:pt x="1673" y="1308"/>
                  </a:lnTo>
                  <a:lnTo>
                    <a:pt x="1670" y="1358"/>
                  </a:lnTo>
                  <a:lnTo>
                    <a:pt x="1667" y="1407"/>
                  </a:lnTo>
                  <a:lnTo>
                    <a:pt x="1664" y="1457"/>
                  </a:lnTo>
                  <a:lnTo>
                    <a:pt x="1662" y="1507"/>
                  </a:lnTo>
                  <a:lnTo>
                    <a:pt x="1661" y="1558"/>
                  </a:lnTo>
                  <a:lnTo>
                    <a:pt x="1661" y="1608"/>
                  </a:lnTo>
                  <a:lnTo>
                    <a:pt x="1662" y="1659"/>
                  </a:lnTo>
                  <a:lnTo>
                    <a:pt x="1664" y="1712"/>
                  </a:lnTo>
                  <a:lnTo>
                    <a:pt x="1668" y="1764"/>
                  </a:lnTo>
                  <a:lnTo>
                    <a:pt x="1674" y="1819"/>
                  </a:lnTo>
                  <a:lnTo>
                    <a:pt x="1709" y="1838"/>
                  </a:lnTo>
                  <a:lnTo>
                    <a:pt x="1717" y="1819"/>
                  </a:lnTo>
                  <a:lnTo>
                    <a:pt x="1724" y="1798"/>
                  </a:lnTo>
                  <a:lnTo>
                    <a:pt x="1729" y="1778"/>
                  </a:lnTo>
                  <a:lnTo>
                    <a:pt x="1733" y="1756"/>
                  </a:lnTo>
                  <a:lnTo>
                    <a:pt x="1737" y="1734"/>
                  </a:lnTo>
                  <a:lnTo>
                    <a:pt x="1740" y="1712"/>
                  </a:lnTo>
                  <a:lnTo>
                    <a:pt x="1742" y="1689"/>
                  </a:lnTo>
                  <a:lnTo>
                    <a:pt x="1744" y="1666"/>
                  </a:lnTo>
                  <a:lnTo>
                    <a:pt x="1745" y="1620"/>
                  </a:lnTo>
                  <a:lnTo>
                    <a:pt x="1746" y="1576"/>
                  </a:lnTo>
                  <a:lnTo>
                    <a:pt x="1745" y="1533"/>
                  </a:lnTo>
                  <a:lnTo>
                    <a:pt x="1745" y="1494"/>
                  </a:lnTo>
                  <a:lnTo>
                    <a:pt x="1774" y="1066"/>
                  </a:lnTo>
                  <a:lnTo>
                    <a:pt x="1791" y="1070"/>
                  </a:lnTo>
                  <a:lnTo>
                    <a:pt x="1808" y="1074"/>
                  </a:lnTo>
                  <a:lnTo>
                    <a:pt x="1816" y="1077"/>
                  </a:lnTo>
                  <a:lnTo>
                    <a:pt x="1822" y="1082"/>
                  </a:lnTo>
                  <a:lnTo>
                    <a:pt x="1825" y="1085"/>
                  </a:lnTo>
                  <a:lnTo>
                    <a:pt x="1827" y="1088"/>
                  </a:lnTo>
                  <a:lnTo>
                    <a:pt x="1829" y="1093"/>
                  </a:lnTo>
                  <a:lnTo>
                    <a:pt x="1830" y="1097"/>
                  </a:lnTo>
                  <a:lnTo>
                    <a:pt x="1822" y="1180"/>
                  </a:lnTo>
                  <a:lnTo>
                    <a:pt x="1816" y="1264"/>
                  </a:lnTo>
                  <a:lnTo>
                    <a:pt x="1810" y="1348"/>
                  </a:lnTo>
                  <a:lnTo>
                    <a:pt x="1806" y="1432"/>
                  </a:lnTo>
                  <a:lnTo>
                    <a:pt x="1802" y="1515"/>
                  </a:lnTo>
                  <a:lnTo>
                    <a:pt x="1799" y="1599"/>
                  </a:lnTo>
                  <a:lnTo>
                    <a:pt x="1796" y="1683"/>
                  </a:lnTo>
                  <a:lnTo>
                    <a:pt x="1793" y="1765"/>
                  </a:lnTo>
                  <a:lnTo>
                    <a:pt x="1791" y="1849"/>
                  </a:lnTo>
                  <a:lnTo>
                    <a:pt x="1789" y="1933"/>
                  </a:lnTo>
                  <a:lnTo>
                    <a:pt x="1786" y="2016"/>
                  </a:lnTo>
                  <a:lnTo>
                    <a:pt x="1783" y="2099"/>
                  </a:lnTo>
                  <a:lnTo>
                    <a:pt x="1780" y="2183"/>
                  </a:lnTo>
                  <a:lnTo>
                    <a:pt x="1776" y="2265"/>
                  </a:lnTo>
                  <a:lnTo>
                    <a:pt x="1772" y="2348"/>
                  </a:lnTo>
                  <a:lnTo>
                    <a:pt x="1766" y="2431"/>
                  </a:lnTo>
                  <a:lnTo>
                    <a:pt x="1729" y="2956"/>
                  </a:lnTo>
                  <a:lnTo>
                    <a:pt x="1709" y="4631"/>
                  </a:lnTo>
                  <a:lnTo>
                    <a:pt x="1711" y="4765"/>
                  </a:lnTo>
                  <a:lnTo>
                    <a:pt x="1712" y="4901"/>
                  </a:lnTo>
                  <a:lnTo>
                    <a:pt x="1714" y="5037"/>
                  </a:lnTo>
                  <a:lnTo>
                    <a:pt x="1715" y="5174"/>
                  </a:lnTo>
                  <a:lnTo>
                    <a:pt x="1717" y="5312"/>
                  </a:lnTo>
                  <a:lnTo>
                    <a:pt x="1719" y="5450"/>
                  </a:lnTo>
                  <a:lnTo>
                    <a:pt x="1721" y="5588"/>
                  </a:lnTo>
                  <a:lnTo>
                    <a:pt x="1723" y="5726"/>
                  </a:lnTo>
                  <a:lnTo>
                    <a:pt x="1725" y="5866"/>
                  </a:lnTo>
                  <a:lnTo>
                    <a:pt x="1728" y="6004"/>
                  </a:lnTo>
                  <a:lnTo>
                    <a:pt x="1732" y="6143"/>
                  </a:lnTo>
                  <a:lnTo>
                    <a:pt x="1736" y="6281"/>
                  </a:lnTo>
                  <a:lnTo>
                    <a:pt x="1740" y="6418"/>
                  </a:lnTo>
                  <a:lnTo>
                    <a:pt x="1745" y="6556"/>
                  </a:lnTo>
                  <a:lnTo>
                    <a:pt x="1751" y="6693"/>
                  </a:lnTo>
                  <a:lnTo>
                    <a:pt x="1758" y="6829"/>
                  </a:lnTo>
                  <a:lnTo>
                    <a:pt x="1794" y="8267"/>
                  </a:lnTo>
                  <a:lnTo>
                    <a:pt x="1802" y="8480"/>
                  </a:lnTo>
                  <a:lnTo>
                    <a:pt x="1790" y="8485"/>
                  </a:lnTo>
                  <a:lnTo>
                    <a:pt x="1780" y="8491"/>
                  </a:lnTo>
                  <a:lnTo>
                    <a:pt x="1769" y="8498"/>
                  </a:lnTo>
                  <a:lnTo>
                    <a:pt x="1758" y="8507"/>
                  </a:lnTo>
                  <a:lnTo>
                    <a:pt x="1725" y="7766"/>
                  </a:lnTo>
                  <a:lnTo>
                    <a:pt x="1694" y="7739"/>
                  </a:lnTo>
                  <a:lnTo>
                    <a:pt x="1687" y="7750"/>
                  </a:lnTo>
                  <a:lnTo>
                    <a:pt x="1681" y="7762"/>
                  </a:lnTo>
                  <a:lnTo>
                    <a:pt x="1675" y="7775"/>
                  </a:lnTo>
                  <a:lnTo>
                    <a:pt x="1670" y="7787"/>
                  </a:lnTo>
                  <a:lnTo>
                    <a:pt x="1665" y="7800"/>
                  </a:lnTo>
                  <a:lnTo>
                    <a:pt x="1661" y="7813"/>
                  </a:lnTo>
                  <a:lnTo>
                    <a:pt x="1658" y="7827"/>
                  </a:lnTo>
                  <a:lnTo>
                    <a:pt x="1655" y="7840"/>
                  </a:lnTo>
                  <a:lnTo>
                    <a:pt x="1650" y="7867"/>
                  </a:lnTo>
                  <a:lnTo>
                    <a:pt x="1647" y="7895"/>
                  </a:lnTo>
                  <a:lnTo>
                    <a:pt x="1645" y="7923"/>
                  </a:lnTo>
                  <a:lnTo>
                    <a:pt x="1644" y="7952"/>
                  </a:lnTo>
                  <a:lnTo>
                    <a:pt x="1644" y="7981"/>
                  </a:lnTo>
                  <a:lnTo>
                    <a:pt x="1645" y="8010"/>
                  </a:lnTo>
                  <a:lnTo>
                    <a:pt x="1646" y="8039"/>
                  </a:lnTo>
                  <a:lnTo>
                    <a:pt x="1648" y="8069"/>
                  </a:lnTo>
                  <a:lnTo>
                    <a:pt x="1651" y="8127"/>
                  </a:lnTo>
                  <a:lnTo>
                    <a:pt x="1654" y="8183"/>
                  </a:lnTo>
                  <a:lnTo>
                    <a:pt x="1656" y="8207"/>
                  </a:lnTo>
                  <a:lnTo>
                    <a:pt x="1658" y="8231"/>
                  </a:lnTo>
                  <a:lnTo>
                    <a:pt x="1659" y="8256"/>
                  </a:lnTo>
                  <a:lnTo>
                    <a:pt x="1660" y="8281"/>
                  </a:lnTo>
                  <a:lnTo>
                    <a:pt x="1660" y="8333"/>
                  </a:lnTo>
                  <a:lnTo>
                    <a:pt x="1659" y="8384"/>
                  </a:lnTo>
                  <a:lnTo>
                    <a:pt x="1659" y="8434"/>
                  </a:lnTo>
                  <a:lnTo>
                    <a:pt x="1661" y="8485"/>
                  </a:lnTo>
                  <a:lnTo>
                    <a:pt x="1663" y="8508"/>
                  </a:lnTo>
                  <a:lnTo>
                    <a:pt x="1665" y="8531"/>
                  </a:lnTo>
                  <a:lnTo>
                    <a:pt x="1669" y="8554"/>
                  </a:lnTo>
                  <a:lnTo>
                    <a:pt x="1674" y="8576"/>
                  </a:lnTo>
                  <a:lnTo>
                    <a:pt x="1642" y="8596"/>
                  </a:lnTo>
                  <a:lnTo>
                    <a:pt x="1609" y="8208"/>
                  </a:lnTo>
                  <a:lnTo>
                    <a:pt x="1585" y="8183"/>
                  </a:lnTo>
                  <a:lnTo>
                    <a:pt x="1577" y="8185"/>
                  </a:lnTo>
                  <a:lnTo>
                    <a:pt x="1570" y="8189"/>
                  </a:lnTo>
                  <a:lnTo>
                    <a:pt x="1563" y="8195"/>
                  </a:lnTo>
                  <a:lnTo>
                    <a:pt x="1558" y="8200"/>
                  </a:lnTo>
                  <a:lnTo>
                    <a:pt x="1553" y="8206"/>
                  </a:lnTo>
                  <a:lnTo>
                    <a:pt x="1549" y="8213"/>
                  </a:lnTo>
                  <a:lnTo>
                    <a:pt x="1546" y="8220"/>
                  </a:lnTo>
                  <a:lnTo>
                    <a:pt x="1544" y="8227"/>
                  </a:lnTo>
                  <a:lnTo>
                    <a:pt x="1540" y="8244"/>
                  </a:lnTo>
                  <a:lnTo>
                    <a:pt x="1538" y="8261"/>
                  </a:lnTo>
                  <a:lnTo>
                    <a:pt x="1538" y="8278"/>
                  </a:lnTo>
                  <a:lnTo>
                    <a:pt x="1538" y="8295"/>
                  </a:lnTo>
                  <a:lnTo>
                    <a:pt x="1537" y="8322"/>
                  </a:lnTo>
                  <a:lnTo>
                    <a:pt x="1536" y="8347"/>
                  </a:lnTo>
                  <a:lnTo>
                    <a:pt x="1537" y="8372"/>
                  </a:lnTo>
                  <a:lnTo>
                    <a:pt x="1538" y="8396"/>
                  </a:lnTo>
                  <a:lnTo>
                    <a:pt x="1540" y="8445"/>
                  </a:lnTo>
                  <a:lnTo>
                    <a:pt x="1544" y="8492"/>
                  </a:lnTo>
                  <a:lnTo>
                    <a:pt x="1546" y="8538"/>
                  </a:lnTo>
                  <a:lnTo>
                    <a:pt x="1547" y="8586"/>
                  </a:lnTo>
                  <a:lnTo>
                    <a:pt x="1546" y="8609"/>
                  </a:lnTo>
                  <a:lnTo>
                    <a:pt x="1544" y="8632"/>
                  </a:lnTo>
                  <a:lnTo>
                    <a:pt x="1541" y="8656"/>
                  </a:lnTo>
                  <a:lnTo>
                    <a:pt x="1538" y="8679"/>
                  </a:lnTo>
                  <a:lnTo>
                    <a:pt x="1502" y="8712"/>
                  </a:lnTo>
                  <a:lnTo>
                    <a:pt x="1500" y="8676"/>
                  </a:lnTo>
                  <a:lnTo>
                    <a:pt x="1500" y="8641"/>
                  </a:lnTo>
                  <a:lnTo>
                    <a:pt x="1500" y="8605"/>
                  </a:lnTo>
                  <a:lnTo>
                    <a:pt x="1498" y="8571"/>
                  </a:lnTo>
                  <a:lnTo>
                    <a:pt x="1497" y="8553"/>
                  </a:lnTo>
                  <a:lnTo>
                    <a:pt x="1494" y="8537"/>
                  </a:lnTo>
                  <a:lnTo>
                    <a:pt x="1490" y="8521"/>
                  </a:lnTo>
                  <a:lnTo>
                    <a:pt x="1485" y="8506"/>
                  </a:lnTo>
                  <a:lnTo>
                    <a:pt x="1478" y="8492"/>
                  </a:lnTo>
                  <a:lnTo>
                    <a:pt x="1470" y="8479"/>
                  </a:lnTo>
                  <a:lnTo>
                    <a:pt x="1466" y="8473"/>
                  </a:lnTo>
                  <a:lnTo>
                    <a:pt x="1461" y="8467"/>
                  </a:lnTo>
                  <a:lnTo>
                    <a:pt x="1455" y="8461"/>
                  </a:lnTo>
                  <a:lnTo>
                    <a:pt x="1449" y="8456"/>
                  </a:lnTo>
                  <a:lnTo>
                    <a:pt x="1443" y="8463"/>
                  </a:lnTo>
                  <a:lnTo>
                    <a:pt x="1438" y="8471"/>
                  </a:lnTo>
                  <a:lnTo>
                    <a:pt x="1433" y="8479"/>
                  </a:lnTo>
                  <a:lnTo>
                    <a:pt x="1429" y="8488"/>
                  </a:lnTo>
                  <a:lnTo>
                    <a:pt x="1426" y="8497"/>
                  </a:lnTo>
                  <a:lnTo>
                    <a:pt x="1423" y="8506"/>
                  </a:lnTo>
                  <a:lnTo>
                    <a:pt x="1420" y="8516"/>
                  </a:lnTo>
                  <a:lnTo>
                    <a:pt x="1418" y="8526"/>
                  </a:lnTo>
                  <a:lnTo>
                    <a:pt x="1415" y="8546"/>
                  </a:lnTo>
                  <a:lnTo>
                    <a:pt x="1414" y="8569"/>
                  </a:lnTo>
                  <a:lnTo>
                    <a:pt x="1413" y="8591"/>
                  </a:lnTo>
                  <a:lnTo>
                    <a:pt x="1413" y="8613"/>
                  </a:lnTo>
                  <a:lnTo>
                    <a:pt x="1414" y="8658"/>
                  </a:lnTo>
                  <a:lnTo>
                    <a:pt x="1413" y="8703"/>
                  </a:lnTo>
                  <a:lnTo>
                    <a:pt x="1411" y="8724"/>
                  </a:lnTo>
                  <a:lnTo>
                    <a:pt x="1408" y="8744"/>
                  </a:lnTo>
                  <a:lnTo>
                    <a:pt x="1406" y="8753"/>
                  </a:lnTo>
                  <a:lnTo>
                    <a:pt x="1404" y="8762"/>
                  </a:lnTo>
                  <a:lnTo>
                    <a:pt x="1401" y="8771"/>
                  </a:lnTo>
                  <a:lnTo>
                    <a:pt x="1398" y="8780"/>
                  </a:lnTo>
                  <a:lnTo>
                    <a:pt x="1321" y="8828"/>
                  </a:lnTo>
                  <a:lnTo>
                    <a:pt x="1321" y="8817"/>
                  </a:lnTo>
                  <a:lnTo>
                    <a:pt x="1320" y="8806"/>
                  </a:lnTo>
                  <a:lnTo>
                    <a:pt x="1317" y="8795"/>
                  </a:lnTo>
                  <a:lnTo>
                    <a:pt x="1313" y="8785"/>
                  </a:lnTo>
                  <a:lnTo>
                    <a:pt x="1301" y="8766"/>
                  </a:lnTo>
                  <a:lnTo>
                    <a:pt x="1289" y="8748"/>
                  </a:lnTo>
                  <a:lnTo>
                    <a:pt x="1279" y="8751"/>
                  </a:lnTo>
                  <a:lnTo>
                    <a:pt x="1270" y="8755"/>
                  </a:lnTo>
                  <a:lnTo>
                    <a:pt x="1263" y="8761"/>
                  </a:lnTo>
                  <a:lnTo>
                    <a:pt x="1257" y="8767"/>
                  </a:lnTo>
                  <a:lnTo>
                    <a:pt x="1252" y="8775"/>
                  </a:lnTo>
                  <a:lnTo>
                    <a:pt x="1248" y="8784"/>
                  </a:lnTo>
                  <a:lnTo>
                    <a:pt x="1245" y="8793"/>
                  </a:lnTo>
                  <a:lnTo>
                    <a:pt x="1243" y="8803"/>
                  </a:lnTo>
                  <a:lnTo>
                    <a:pt x="1237" y="8846"/>
                  </a:lnTo>
                  <a:lnTo>
                    <a:pt x="1230" y="8888"/>
                  </a:lnTo>
                  <a:lnTo>
                    <a:pt x="1158" y="8938"/>
                  </a:lnTo>
                  <a:lnTo>
                    <a:pt x="1087" y="8988"/>
                  </a:lnTo>
                  <a:lnTo>
                    <a:pt x="1014" y="9038"/>
                  </a:lnTo>
                  <a:lnTo>
                    <a:pt x="940" y="9088"/>
                  </a:lnTo>
                  <a:lnTo>
                    <a:pt x="867" y="9138"/>
                  </a:lnTo>
                  <a:lnTo>
                    <a:pt x="792" y="9189"/>
                  </a:lnTo>
                  <a:lnTo>
                    <a:pt x="718" y="9238"/>
                  </a:lnTo>
                  <a:lnTo>
                    <a:pt x="642" y="9287"/>
                  </a:lnTo>
                  <a:lnTo>
                    <a:pt x="566" y="9336"/>
                  </a:lnTo>
                  <a:lnTo>
                    <a:pt x="489" y="9384"/>
                  </a:lnTo>
                  <a:lnTo>
                    <a:pt x="413" y="9432"/>
                  </a:lnTo>
                  <a:lnTo>
                    <a:pt x="335" y="9478"/>
                  </a:lnTo>
                  <a:lnTo>
                    <a:pt x="258" y="9523"/>
                  </a:lnTo>
                  <a:lnTo>
                    <a:pt x="181" y="9568"/>
                  </a:lnTo>
                  <a:lnTo>
                    <a:pt x="102" y="9611"/>
                  </a:lnTo>
                  <a:lnTo>
                    <a:pt x="25" y="9653"/>
                  </a:lnTo>
                  <a:lnTo>
                    <a:pt x="20" y="9595"/>
                  </a:lnTo>
                  <a:lnTo>
                    <a:pt x="15" y="9535"/>
                  </a:lnTo>
                  <a:lnTo>
                    <a:pt x="12" y="9476"/>
                  </a:lnTo>
                  <a:lnTo>
                    <a:pt x="10" y="9415"/>
                  </a:lnTo>
                  <a:lnTo>
                    <a:pt x="7" y="9353"/>
                  </a:lnTo>
                  <a:lnTo>
                    <a:pt x="5" y="9289"/>
                  </a:lnTo>
                  <a:lnTo>
                    <a:pt x="3" y="9224"/>
                  </a:lnTo>
                  <a:lnTo>
                    <a:pt x="0" y="9156"/>
                  </a:lnTo>
                  <a:lnTo>
                    <a:pt x="4" y="6693"/>
                  </a:lnTo>
                  <a:lnTo>
                    <a:pt x="13" y="5071"/>
                  </a:lnTo>
                  <a:lnTo>
                    <a:pt x="21" y="3472"/>
                  </a:lnTo>
                  <a:lnTo>
                    <a:pt x="30" y="3368"/>
                  </a:lnTo>
                  <a:lnTo>
                    <a:pt x="37" y="3263"/>
                  </a:lnTo>
                  <a:lnTo>
                    <a:pt x="42" y="3158"/>
                  </a:lnTo>
                  <a:lnTo>
                    <a:pt x="47" y="3052"/>
                  </a:lnTo>
                  <a:lnTo>
                    <a:pt x="49" y="2945"/>
                  </a:lnTo>
                  <a:lnTo>
                    <a:pt x="51" y="2838"/>
                  </a:lnTo>
                  <a:lnTo>
                    <a:pt x="52" y="2730"/>
                  </a:lnTo>
                  <a:lnTo>
                    <a:pt x="52" y="2622"/>
                  </a:lnTo>
                  <a:lnTo>
                    <a:pt x="51" y="2514"/>
                  </a:lnTo>
                  <a:lnTo>
                    <a:pt x="49" y="2405"/>
                  </a:lnTo>
                  <a:lnTo>
                    <a:pt x="47" y="2297"/>
                  </a:lnTo>
                  <a:lnTo>
                    <a:pt x="45" y="2188"/>
                  </a:lnTo>
                  <a:lnTo>
                    <a:pt x="39" y="1968"/>
                  </a:lnTo>
                  <a:lnTo>
                    <a:pt x="33" y="1748"/>
                  </a:lnTo>
                  <a:lnTo>
                    <a:pt x="31" y="1638"/>
                  </a:lnTo>
                  <a:lnTo>
                    <a:pt x="28" y="1528"/>
                  </a:lnTo>
                  <a:lnTo>
                    <a:pt x="27" y="1417"/>
                  </a:lnTo>
                  <a:lnTo>
                    <a:pt x="26" y="1308"/>
                  </a:lnTo>
                  <a:lnTo>
                    <a:pt x="25" y="1198"/>
                  </a:lnTo>
                  <a:lnTo>
                    <a:pt x="26" y="1088"/>
                  </a:lnTo>
                  <a:lnTo>
                    <a:pt x="28" y="978"/>
                  </a:lnTo>
                  <a:lnTo>
                    <a:pt x="30" y="868"/>
                  </a:lnTo>
                  <a:lnTo>
                    <a:pt x="34" y="758"/>
                  </a:lnTo>
                  <a:lnTo>
                    <a:pt x="40" y="649"/>
                  </a:lnTo>
                  <a:lnTo>
                    <a:pt x="47" y="540"/>
                  </a:lnTo>
                  <a:lnTo>
                    <a:pt x="55" y="431"/>
                  </a:lnTo>
                  <a:lnTo>
                    <a:pt x="65" y="322"/>
                  </a:lnTo>
                  <a:lnTo>
                    <a:pt x="78" y="215"/>
                  </a:lnTo>
                  <a:lnTo>
                    <a:pt x="92" y="107"/>
                  </a:lnTo>
                  <a:lnTo>
                    <a:pt x="108" y="0"/>
                  </a:lnTo>
                  <a:lnTo>
                    <a:pt x="1117" y="668"/>
                  </a:lnTo>
                  <a:close/>
                </a:path>
              </a:pathLst>
            </a:custGeom>
            <a:solidFill>
              <a:srgbClr val="7A8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27" name="Rectangle 58"/>
            <p:cNvSpPr>
              <a:spLocks noChangeArrowheads="1"/>
            </p:cNvSpPr>
            <p:nvPr/>
          </p:nvSpPr>
          <p:spPr bwMode="auto">
            <a:xfrm>
              <a:off x="4030" y="1630"/>
              <a:ext cx="439" cy="346"/>
            </a:xfrm>
            <a:prstGeom prst="rect">
              <a:avLst/>
            </a:pr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28" name="Rectangle 59"/>
            <p:cNvSpPr>
              <a:spLocks noChangeArrowheads="1"/>
            </p:cNvSpPr>
            <p:nvPr/>
          </p:nvSpPr>
          <p:spPr bwMode="auto">
            <a:xfrm>
              <a:off x="4030" y="1630"/>
              <a:ext cx="439" cy="346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29" name="Freeform 60"/>
            <p:cNvSpPr>
              <a:spLocks/>
            </p:cNvSpPr>
            <p:nvPr/>
          </p:nvSpPr>
          <p:spPr bwMode="auto">
            <a:xfrm>
              <a:off x="4027" y="1627"/>
              <a:ext cx="5" cy="349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" h="1759">
                  <a:moveTo>
                    <a:pt x="16" y="32"/>
                  </a:moveTo>
                  <a:lnTo>
                    <a:pt x="32" y="16"/>
                  </a:lnTo>
                  <a:lnTo>
                    <a:pt x="32" y="1759"/>
                  </a:lnTo>
                  <a:lnTo>
                    <a:pt x="0" y="175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28" y="6"/>
                  </a:lnTo>
                  <a:lnTo>
                    <a:pt x="32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30" name="Freeform 61"/>
            <p:cNvSpPr>
              <a:spLocks/>
            </p:cNvSpPr>
            <p:nvPr/>
          </p:nvSpPr>
          <p:spPr bwMode="auto">
            <a:xfrm>
              <a:off x="4027" y="1627"/>
              <a:ext cx="5" cy="349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" h="1759">
                  <a:moveTo>
                    <a:pt x="16" y="32"/>
                  </a:moveTo>
                  <a:lnTo>
                    <a:pt x="32" y="16"/>
                  </a:lnTo>
                  <a:lnTo>
                    <a:pt x="32" y="1759"/>
                  </a:lnTo>
                  <a:lnTo>
                    <a:pt x="0" y="175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28" y="6"/>
                  </a:lnTo>
                  <a:lnTo>
                    <a:pt x="32" y="16"/>
                  </a:lnTo>
                  <a:lnTo>
                    <a:pt x="16" y="3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31" name="Freeform 62"/>
            <p:cNvSpPr>
              <a:spLocks/>
            </p:cNvSpPr>
            <p:nvPr/>
          </p:nvSpPr>
          <p:spPr bwMode="auto">
            <a:xfrm>
              <a:off x="4030" y="1627"/>
              <a:ext cx="442" cy="6"/>
            </a:xfrm>
            <a:custGeom>
              <a:avLst/>
              <a:gdLst>
                <a:gd name="T0" fmla="*/ 0 w 2545"/>
                <a:gd name="T1" fmla="*/ 0 h 32"/>
                <a:gd name="T2" fmla="*/ 0 w 2545"/>
                <a:gd name="T3" fmla="*/ 0 h 32"/>
                <a:gd name="T4" fmla="*/ 0 w 2545"/>
                <a:gd name="T5" fmla="*/ 0 h 32"/>
                <a:gd name="T6" fmla="*/ 0 w 2545"/>
                <a:gd name="T7" fmla="*/ 0 h 32"/>
                <a:gd name="T8" fmla="*/ 0 w 2545"/>
                <a:gd name="T9" fmla="*/ 0 h 32"/>
                <a:gd name="T10" fmla="*/ 0 w 2545"/>
                <a:gd name="T11" fmla="*/ 0 h 32"/>
                <a:gd name="T12" fmla="*/ 0 w 2545"/>
                <a:gd name="T13" fmla="*/ 0 h 32"/>
                <a:gd name="T14" fmla="*/ 0 w 2545"/>
                <a:gd name="T15" fmla="*/ 0 h 32"/>
                <a:gd name="T16" fmla="*/ 0 w 2545"/>
                <a:gd name="T17" fmla="*/ 0 h 32"/>
                <a:gd name="T18" fmla="*/ 0 w 2545"/>
                <a:gd name="T19" fmla="*/ 0 h 32"/>
                <a:gd name="T20" fmla="*/ 0 w 2545"/>
                <a:gd name="T21" fmla="*/ 0 h 32"/>
                <a:gd name="T22" fmla="*/ 0 w 254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2">
                  <a:moveTo>
                    <a:pt x="2514" y="16"/>
                  </a:moveTo>
                  <a:lnTo>
                    <a:pt x="2529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5" y="16"/>
                  </a:lnTo>
                  <a:lnTo>
                    <a:pt x="2529" y="0"/>
                  </a:lnTo>
                  <a:lnTo>
                    <a:pt x="2540" y="6"/>
                  </a:lnTo>
                  <a:lnTo>
                    <a:pt x="2544" y="16"/>
                  </a:lnTo>
                  <a:lnTo>
                    <a:pt x="2540" y="27"/>
                  </a:lnTo>
                  <a:lnTo>
                    <a:pt x="2529" y="32"/>
                  </a:lnTo>
                  <a:lnTo>
                    <a:pt x="2514" y="16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32" name="Freeform 63"/>
            <p:cNvSpPr>
              <a:spLocks/>
            </p:cNvSpPr>
            <p:nvPr/>
          </p:nvSpPr>
          <p:spPr bwMode="auto">
            <a:xfrm>
              <a:off x="4030" y="1627"/>
              <a:ext cx="442" cy="6"/>
            </a:xfrm>
            <a:custGeom>
              <a:avLst/>
              <a:gdLst>
                <a:gd name="T0" fmla="*/ 0 w 2545"/>
                <a:gd name="T1" fmla="*/ 0 h 32"/>
                <a:gd name="T2" fmla="*/ 0 w 2545"/>
                <a:gd name="T3" fmla="*/ 0 h 32"/>
                <a:gd name="T4" fmla="*/ 0 w 2545"/>
                <a:gd name="T5" fmla="*/ 0 h 32"/>
                <a:gd name="T6" fmla="*/ 0 w 2545"/>
                <a:gd name="T7" fmla="*/ 0 h 32"/>
                <a:gd name="T8" fmla="*/ 0 w 2545"/>
                <a:gd name="T9" fmla="*/ 0 h 32"/>
                <a:gd name="T10" fmla="*/ 0 w 2545"/>
                <a:gd name="T11" fmla="*/ 0 h 32"/>
                <a:gd name="T12" fmla="*/ 0 w 2545"/>
                <a:gd name="T13" fmla="*/ 0 h 32"/>
                <a:gd name="T14" fmla="*/ 0 w 2545"/>
                <a:gd name="T15" fmla="*/ 0 h 32"/>
                <a:gd name="T16" fmla="*/ 0 w 2545"/>
                <a:gd name="T17" fmla="*/ 0 h 32"/>
                <a:gd name="T18" fmla="*/ 0 w 2545"/>
                <a:gd name="T19" fmla="*/ 0 h 32"/>
                <a:gd name="T20" fmla="*/ 0 w 2545"/>
                <a:gd name="T21" fmla="*/ 0 h 32"/>
                <a:gd name="T22" fmla="*/ 0 w 254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2">
                  <a:moveTo>
                    <a:pt x="2514" y="16"/>
                  </a:moveTo>
                  <a:lnTo>
                    <a:pt x="2529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5" y="16"/>
                  </a:lnTo>
                  <a:lnTo>
                    <a:pt x="2529" y="0"/>
                  </a:lnTo>
                  <a:lnTo>
                    <a:pt x="2540" y="6"/>
                  </a:lnTo>
                  <a:lnTo>
                    <a:pt x="2544" y="16"/>
                  </a:lnTo>
                  <a:lnTo>
                    <a:pt x="2540" y="27"/>
                  </a:lnTo>
                  <a:lnTo>
                    <a:pt x="2529" y="32"/>
                  </a:lnTo>
                  <a:lnTo>
                    <a:pt x="2514" y="1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33" name="Freeform 64"/>
            <p:cNvSpPr>
              <a:spLocks/>
            </p:cNvSpPr>
            <p:nvPr/>
          </p:nvSpPr>
          <p:spPr bwMode="auto">
            <a:xfrm>
              <a:off x="4466" y="1630"/>
              <a:ext cx="6" cy="350"/>
            </a:xfrm>
            <a:custGeom>
              <a:avLst/>
              <a:gdLst>
                <a:gd name="T0" fmla="*/ 0 w 31"/>
                <a:gd name="T1" fmla="*/ 0 h 1759"/>
                <a:gd name="T2" fmla="*/ 0 w 31"/>
                <a:gd name="T3" fmla="*/ 0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0 h 1759"/>
                <a:gd name="T10" fmla="*/ 0 w 31"/>
                <a:gd name="T11" fmla="*/ 0 h 1759"/>
                <a:gd name="T12" fmla="*/ 0 w 31"/>
                <a:gd name="T13" fmla="*/ 0 h 1759"/>
                <a:gd name="T14" fmla="*/ 0 w 31"/>
                <a:gd name="T15" fmla="*/ 0 h 1759"/>
                <a:gd name="T16" fmla="*/ 0 w 31"/>
                <a:gd name="T17" fmla="*/ 0 h 1759"/>
                <a:gd name="T18" fmla="*/ 0 w 31"/>
                <a:gd name="T19" fmla="*/ 0 h 1759"/>
                <a:gd name="T20" fmla="*/ 0 w 31"/>
                <a:gd name="T21" fmla="*/ 0 h 1759"/>
                <a:gd name="T22" fmla="*/ 0 w 31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9">
                  <a:moveTo>
                    <a:pt x="15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59"/>
                  </a:lnTo>
                  <a:lnTo>
                    <a:pt x="31" y="1743"/>
                  </a:lnTo>
                  <a:lnTo>
                    <a:pt x="26" y="1754"/>
                  </a:lnTo>
                  <a:lnTo>
                    <a:pt x="15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5" y="172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34" name="Freeform 65"/>
            <p:cNvSpPr>
              <a:spLocks/>
            </p:cNvSpPr>
            <p:nvPr/>
          </p:nvSpPr>
          <p:spPr bwMode="auto">
            <a:xfrm>
              <a:off x="4466" y="1630"/>
              <a:ext cx="6" cy="350"/>
            </a:xfrm>
            <a:custGeom>
              <a:avLst/>
              <a:gdLst>
                <a:gd name="T0" fmla="*/ 0 w 31"/>
                <a:gd name="T1" fmla="*/ 0 h 1759"/>
                <a:gd name="T2" fmla="*/ 0 w 31"/>
                <a:gd name="T3" fmla="*/ 0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0 h 1759"/>
                <a:gd name="T10" fmla="*/ 0 w 31"/>
                <a:gd name="T11" fmla="*/ 0 h 1759"/>
                <a:gd name="T12" fmla="*/ 0 w 31"/>
                <a:gd name="T13" fmla="*/ 0 h 1759"/>
                <a:gd name="T14" fmla="*/ 0 w 31"/>
                <a:gd name="T15" fmla="*/ 0 h 1759"/>
                <a:gd name="T16" fmla="*/ 0 w 31"/>
                <a:gd name="T17" fmla="*/ 0 h 1759"/>
                <a:gd name="T18" fmla="*/ 0 w 31"/>
                <a:gd name="T19" fmla="*/ 0 h 1759"/>
                <a:gd name="T20" fmla="*/ 0 w 31"/>
                <a:gd name="T21" fmla="*/ 0 h 1759"/>
                <a:gd name="T22" fmla="*/ 0 w 31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9">
                  <a:moveTo>
                    <a:pt x="15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59"/>
                  </a:lnTo>
                  <a:lnTo>
                    <a:pt x="31" y="1743"/>
                  </a:lnTo>
                  <a:lnTo>
                    <a:pt x="26" y="1754"/>
                  </a:lnTo>
                  <a:lnTo>
                    <a:pt x="15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5" y="172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35" name="Freeform 66"/>
            <p:cNvSpPr>
              <a:spLocks/>
            </p:cNvSpPr>
            <p:nvPr/>
          </p:nvSpPr>
          <p:spPr bwMode="auto">
            <a:xfrm>
              <a:off x="4027" y="1973"/>
              <a:ext cx="442" cy="7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32" y="15"/>
                  </a:moveTo>
                  <a:lnTo>
                    <a:pt x="16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6" y="31"/>
                  </a:lnTo>
                  <a:lnTo>
                    <a:pt x="0" y="15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32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36" name="Freeform 67"/>
            <p:cNvSpPr>
              <a:spLocks/>
            </p:cNvSpPr>
            <p:nvPr/>
          </p:nvSpPr>
          <p:spPr bwMode="auto">
            <a:xfrm>
              <a:off x="4027" y="1973"/>
              <a:ext cx="442" cy="7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5" h="31">
                  <a:moveTo>
                    <a:pt x="32" y="15"/>
                  </a:moveTo>
                  <a:lnTo>
                    <a:pt x="16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6" y="31"/>
                  </a:lnTo>
                  <a:lnTo>
                    <a:pt x="0" y="15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32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37" name="Freeform 68"/>
            <p:cNvSpPr>
              <a:spLocks/>
            </p:cNvSpPr>
            <p:nvPr/>
          </p:nvSpPr>
          <p:spPr bwMode="auto">
            <a:xfrm>
              <a:off x="4059" y="1593"/>
              <a:ext cx="169" cy="37"/>
            </a:xfrm>
            <a:custGeom>
              <a:avLst/>
              <a:gdLst>
                <a:gd name="T0" fmla="*/ 0 w 971"/>
                <a:gd name="T1" fmla="*/ 0 h 185"/>
                <a:gd name="T2" fmla="*/ 0 w 971"/>
                <a:gd name="T3" fmla="*/ 0 h 185"/>
                <a:gd name="T4" fmla="*/ 0 w 971"/>
                <a:gd name="T5" fmla="*/ 0 h 185"/>
                <a:gd name="T6" fmla="*/ 0 w 971"/>
                <a:gd name="T7" fmla="*/ 0 h 185"/>
                <a:gd name="T8" fmla="*/ 0 w 971"/>
                <a:gd name="T9" fmla="*/ 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1" h="185">
                  <a:moveTo>
                    <a:pt x="0" y="185"/>
                  </a:moveTo>
                  <a:lnTo>
                    <a:pt x="91" y="0"/>
                  </a:lnTo>
                  <a:lnTo>
                    <a:pt x="848" y="0"/>
                  </a:lnTo>
                  <a:lnTo>
                    <a:pt x="971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38" name="Freeform 69"/>
            <p:cNvSpPr>
              <a:spLocks/>
            </p:cNvSpPr>
            <p:nvPr/>
          </p:nvSpPr>
          <p:spPr bwMode="auto">
            <a:xfrm>
              <a:off x="4059" y="1593"/>
              <a:ext cx="169" cy="37"/>
            </a:xfrm>
            <a:custGeom>
              <a:avLst/>
              <a:gdLst>
                <a:gd name="T0" fmla="*/ 0 w 971"/>
                <a:gd name="T1" fmla="*/ 0 h 185"/>
                <a:gd name="T2" fmla="*/ 0 w 971"/>
                <a:gd name="T3" fmla="*/ 0 h 185"/>
                <a:gd name="T4" fmla="*/ 0 w 971"/>
                <a:gd name="T5" fmla="*/ 0 h 185"/>
                <a:gd name="T6" fmla="*/ 0 w 971"/>
                <a:gd name="T7" fmla="*/ 0 h 185"/>
                <a:gd name="T8" fmla="*/ 0 w 971"/>
                <a:gd name="T9" fmla="*/ 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1" h="185">
                  <a:moveTo>
                    <a:pt x="0" y="185"/>
                  </a:moveTo>
                  <a:lnTo>
                    <a:pt x="91" y="0"/>
                  </a:lnTo>
                  <a:lnTo>
                    <a:pt x="848" y="0"/>
                  </a:lnTo>
                  <a:lnTo>
                    <a:pt x="971" y="185"/>
                  </a:lnTo>
                  <a:lnTo>
                    <a:pt x="0" y="18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39" name="Freeform 70"/>
            <p:cNvSpPr>
              <a:spLocks/>
            </p:cNvSpPr>
            <p:nvPr/>
          </p:nvSpPr>
          <p:spPr bwMode="auto">
            <a:xfrm>
              <a:off x="4057" y="1590"/>
              <a:ext cx="21" cy="41"/>
            </a:xfrm>
            <a:custGeom>
              <a:avLst/>
              <a:gdLst>
                <a:gd name="T0" fmla="*/ 0 w 124"/>
                <a:gd name="T1" fmla="*/ 0 h 208"/>
                <a:gd name="T2" fmla="*/ 0 w 124"/>
                <a:gd name="T3" fmla="*/ 0 h 208"/>
                <a:gd name="T4" fmla="*/ 0 w 124"/>
                <a:gd name="T5" fmla="*/ 0 h 208"/>
                <a:gd name="T6" fmla="*/ 0 w 124"/>
                <a:gd name="T7" fmla="*/ 0 h 208"/>
                <a:gd name="T8" fmla="*/ 0 w 124"/>
                <a:gd name="T9" fmla="*/ 0 h 208"/>
                <a:gd name="T10" fmla="*/ 0 w 124"/>
                <a:gd name="T11" fmla="*/ 0 h 208"/>
                <a:gd name="T12" fmla="*/ 0 w 124"/>
                <a:gd name="T13" fmla="*/ 0 h 208"/>
                <a:gd name="T14" fmla="*/ 0 w 124"/>
                <a:gd name="T15" fmla="*/ 0 h 208"/>
                <a:gd name="T16" fmla="*/ 0 w 124"/>
                <a:gd name="T17" fmla="*/ 0 h 208"/>
                <a:gd name="T18" fmla="*/ 0 w 124"/>
                <a:gd name="T19" fmla="*/ 0 h 208"/>
                <a:gd name="T20" fmla="*/ 0 w 124"/>
                <a:gd name="T21" fmla="*/ 0 h 208"/>
                <a:gd name="T22" fmla="*/ 0 w 124"/>
                <a:gd name="T23" fmla="*/ 0 h 208"/>
                <a:gd name="T24" fmla="*/ 0 w 124"/>
                <a:gd name="T25" fmla="*/ 0 h 208"/>
                <a:gd name="T26" fmla="*/ 0 w 124"/>
                <a:gd name="T27" fmla="*/ 0 h 208"/>
                <a:gd name="T28" fmla="*/ 0 w 124"/>
                <a:gd name="T29" fmla="*/ 0 h 208"/>
                <a:gd name="T30" fmla="*/ 0 w 124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208">
                  <a:moveTo>
                    <a:pt x="106" y="32"/>
                  </a:moveTo>
                  <a:lnTo>
                    <a:pt x="122" y="23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1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7" y="4"/>
                  </a:lnTo>
                  <a:lnTo>
                    <a:pt x="122" y="10"/>
                  </a:lnTo>
                  <a:lnTo>
                    <a:pt x="124" y="16"/>
                  </a:lnTo>
                  <a:lnTo>
                    <a:pt x="122" y="23"/>
                  </a:lnTo>
                  <a:lnTo>
                    <a:pt x="106" y="3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40" name="Freeform 71"/>
            <p:cNvSpPr>
              <a:spLocks/>
            </p:cNvSpPr>
            <p:nvPr/>
          </p:nvSpPr>
          <p:spPr bwMode="auto">
            <a:xfrm>
              <a:off x="4057" y="1590"/>
              <a:ext cx="21" cy="41"/>
            </a:xfrm>
            <a:custGeom>
              <a:avLst/>
              <a:gdLst>
                <a:gd name="T0" fmla="*/ 0 w 124"/>
                <a:gd name="T1" fmla="*/ 0 h 208"/>
                <a:gd name="T2" fmla="*/ 0 w 124"/>
                <a:gd name="T3" fmla="*/ 0 h 208"/>
                <a:gd name="T4" fmla="*/ 0 w 124"/>
                <a:gd name="T5" fmla="*/ 0 h 208"/>
                <a:gd name="T6" fmla="*/ 0 w 124"/>
                <a:gd name="T7" fmla="*/ 0 h 208"/>
                <a:gd name="T8" fmla="*/ 0 w 124"/>
                <a:gd name="T9" fmla="*/ 0 h 208"/>
                <a:gd name="T10" fmla="*/ 0 w 124"/>
                <a:gd name="T11" fmla="*/ 0 h 208"/>
                <a:gd name="T12" fmla="*/ 0 w 124"/>
                <a:gd name="T13" fmla="*/ 0 h 208"/>
                <a:gd name="T14" fmla="*/ 0 w 124"/>
                <a:gd name="T15" fmla="*/ 0 h 208"/>
                <a:gd name="T16" fmla="*/ 0 w 124"/>
                <a:gd name="T17" fmla="*/ 0 h 208"/>
                <a:gd name="T18" fmla="*/ 0 w 124"/>
                <a:gd name="T19" fmla="*/ 0 h 208"/>
                <a:gd name="T20" fmla="*/ 0 w 124"/>
                <a:gd name="T21" fmla="*/ 0 h 208"/>
                <a:gd name="T22" fmla="*/ 0 w 124"/>
                <a:gd name="T23" fmla="*/ 0 h 208"/>
                <a:gd name="T24" fmla="*/ 0 w 124"/>
                <a:gd name="T25" fmla="*/ 0 h 208"/>
                <a:gd name="T26" fmla="*/ 0 w 124"/>
                <a:gd name="T27" fmla="*/ 0 h 208"/>
                <a:gd name="T28" fmla="*/ 0 w 124"/>
                <a:gd name="T29" fmla="*/ 0 h 208"/>
                <a:gd name="T30" fmla="*/ 0 w 124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208">
                  <a:moveTo>
                    <a:pt x="106" y="32"/>
                  </a:moveTo>
                  <a:lnTo>
                    <a:pt x="122" y="23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1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7" y="4"/>
                  </a:lnTo>
                  <a:lnTo>
                    <a:pt x="122" y="10"/>
                  </a:lnTo>
                  <a:lnTo>
                    <a:pt x="124" y="16"/>
                  </a:lnTo>
                  <a:lnTo>
                    <a:pt x="122" y="23"/>
                  </a:lnTo>
                  <a:lnTo>
                    <a:pt x="106" y="3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41" name="Freeform 72"/>
            <p:cNvSpPr>
              <a:spLocks/>
            </p:cNvSpPr>
            <p:nvPr/>
          </p:nvSpPr>
          <p:spPr bwMode="auto">
            <a:xfrm>
              <a:off x="4075" y="1590"/>
              <a:ext cx="135" cy="6"/>
            </a:xfrm>
            <a:custGeom>
              <a:avLst/>
              <a:gdLst>
                <a:gd name="T0" fmla="*/ 0 w 771"/>
                <a:gd name="T1" fmla="*/ 0 h 32"/>
                <a:gd name="T2" fmla="*/ 0 w 771"/>
                <a:gd name="T3" fmla="*/ 0 h 32"/>
                <a:gd name="T4" fmla="*/ 0 w 771"/>
                <a:gd name="T5" fmla="*/ 0 h 32"/>
                <a:gd name="T6" fmla="*/ 0 w 771"/>
                <a:gd name="T7" fmla="*/ 0 h 32"/>
                <a:gd name="T8" fmla="*/ 0 w 771"/>
                <a:gd name="T9" fmla="*/ 0 h 32"/>
                <a:gd name="T10" fmla="*/ 0 w 771"/>
                <a:gd name="T11" fmla="*/ 0 h 32"/>
                <a:gd name="T12" fmla="*/ 0 w 771"/>
                <a:gd name="T13" fmla="*/ 0 h 32"/>
                <a:gd name="T14" fmla="*/ 0 w 771"/>
                <a:gd name="T15" fmla="*/ 0 h 32"/>
                <a:gd name="T16" fmla="*/ 0 w 771"/>
                <a:gd name="T17" fmla="*/ 0 h 32"/>
                <a:gd name="T18" fmla="*/ 0 w 771"/>
                <a:gd name="T19" fmla="*/ 0 h 32"/>
                <a:gd name="T20" fmla="*/ 0 w 771"/>
                <a:gd name="T21" fmla="*/ 0 h 32"/>
                <a:gd name="T22" fmla="*/ 0 w 771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1" h="32">
                  <a:moveTo>
                    <a:pt x="744" y="25"/>
                  </a:moveTo>
                  <a:lnTo>
                    <a:pt x="7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757" y="0"/>
                  </a:lnTo>
                  <a:lnTo>
                    <a:pt x="770" y="7"/>
                  </a:lnTo>
                  <a:lnTo>
                    <a:pt x="757" y="0"/>
                  </a:lnTo>
                  <a:lnTo>
                    <a:pt x="768" y="4"/>
                  </a:lnTo>
                  <a:lnTo>
                    <a:pt x="771" y="16"/>
                  </a:lnTo>
                  <a:lnTo>
                    <a:pt x="768" y="28"/>
                  </a:lnTo>
                  <a:lnTo>
                    <a:pt x="757" y="32"/>
                  </a:lnTo>
                  <a:lnTo>
                    <a:pt x="744" y="2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42" name="Freeform 73"/>
            <p:cNvSpPr>
              <a:spLocks/>
            </p:cNvSpPr>
            <p:nvPr/>
          </p:nvSpPr>
          <p:spPr bwMode="auto">
            <a:xfrm>
              <a:off x="4075" y="1590"/>
              <a:ext cx="135" cy="6"/>
            </a:xfrm>
            <a:custGeom>
              <a:avLst/>
              <a:gdLst>
                <a:gd name="T0" fmla="*/ 0 w 771"/>
                <a:gd name="T1" fmla="*/ 0 h 32"/>
                <a:gd name="T2" fmla="*/ 0 w 771"/>
                <a:gd name="T3" fmla="*/ 0 h 32"/>
                <a:gd name="T4" fmla="*/ 0 w 771"/>
                <a:gd name="T5" fmla="*/ 0 h 32"/>
                <a:gd name="T6" fmla="*/ 0 w 771"/>
                <a:gd name="T7" fmla="*/ 0 h 32"/>
                <a:gd name="T8" fmla="*/ 0 w 771"/>
                <a:gd name="T9" fmla="*/ 0 h 32"/>
                <a:gd name="T10" fmla="*/ 0 w 771"/>
                <a:gd name="T11" fmla="*/ 0 h 32"/>
                <a:gd name="T12" fmla="*/ 0 w 771"/>
                <a:gd name="T13" fmla="*/ 0 h 32"/>
                <a:gd name="T14" fmla="*/ 0 w 771"/>
                <a:gd name="T15" fmla="*/ 0 h 32"/>
                <a:gd name="T16" fmla="*/ 0 w 771"/>
                <a:gd name="T17" fmla="*/ 0 h 32"/>
                <a:gd name="T18" fmla="*/ 0 w 771"/>
                <a:gd name="T19" fmla="*/ 0 h 32"/>
                <a:gd name="T20" fmla="*/ 0 w 771"/>
                <a:gd name="T21" fmla="*/ 0 h 32"/>
                <a:gd name="T22" fmla="*/ 0 w 771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1" h="32">
                  <a:moveTo>
                    <a:pt x="744" y="25"/>
                  </a:moveTo>
                  <a:lnTo>
                    <a:pt x="7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757" y="0"/>
                  </a:lnTo>
                  <a:lnTo>
                    <a:pt x="770" y="7"/>
                  </a:lnTo>
                  <a:lnTo>
                    <a:pt x="757" y="0"/>
                  </a:lnTo>
                  <a:lnTo>
                    <a:pt x="768" y="4"/>
                  </a:lnTo>
                  <a:lnTo>
                    <a:pt x="771" y="16"/>
                  </a:lnTo>
                  <a:lnTo>
                    <a:pt x="768" y="28"/>
                  </a:lnTo>
                  <a:lnTo>
                    <a:pt x="757" y="32"/>
                  </a:lnTo>
                  <a:lnTo>
                    <a:pt x="744" y="2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43" name="Freeform 74"/>
            <p:cNvSpPr>
              <a:spLocks/>
            </p:cNvSpPr>
            <p:nvPr/>
          </p:nvSpPr>
          <p:spPr bwMode="auto">
            <a:xfrm>
              <a:off x="4204" y="1591"/>
              <a:ext cx="26" cy="42"/>
            </a:xfrm>
            <a:custGeom>
              <a:avLst/>
              <a:gdLst>
                <a:gd name="T0" fmla="*/ 0 w 151"/>
                <a:gd name="T1" fmla="*/ 0 h 210"/>
                <a:gd name="T2" fmla="*/ 0 w 151"/>
                <a:gd name="T3" fmla="*/ 0 h 210"/>
                <a:gd name="T4" fmla="*/ 0 w 151"/>
                <a:gd name="T5" fmla="*/ 0 h 210"/>
                <a:gd name="T6" fmla="*/ 0 w 151"/>
                <a:gd name="T7" fmla="*/ 0 h 210"/>
                <a:gd name="T8" fmla="*/ 0 w 151"/>
                <a:gd name="T9" fmla="*/ 0 h 210"/>
                <a:gd name="T10" fmla="*/ 0 w 151"/>
                <a:gd name="T11" fmla="*/ 0 h 210"/>
                <a:gd name="T12" fmla="*/ 0 w 151"/>
                <a:gd name="T13" fmla="*/ 0 h 210"/>
                <a:gd name="T14" fmla="*/ 0 w 151"/>
                <a:gd name="T15" fmla="*/ 0 h 210"/>
                <a:gd name="T16" fmla="*/ 0 w 151"/>
                <a:gd name="T17" fmla="*/ 0 h 210"/>
                <a:gd name="T18" fmla="*/ 0 w 151"/>
                <a:gd name="T19" fmla="*/ 0 h 210"/>
                <a:gd name="T20" fmla="*/ 0 w 151"/>
                <a:gd name="T21" fmla="*/ 0 h 210"/>
                <a:gd name="T22" fmla="*/ 0 w 151"/>
                <a:gd name="T23" fmla="*/ 0 h 210"/>
                <a:gd name="T24" fmla="*/ 0 w 151"/>
                <a:gd name="T25" fmla="*/ 0 h 210"/>
                <a:gd name="T26" fmla="*/ 0 w 151"/>
                <a:gd name="T27" fmla="*/ 0 h 210"/>
                <a:gd name="T28" fmla="*/ 0 w 151"/>
                <a:gd name="T29" fmla="*/ 0 h 210"/>
                <a:gd name="T30" fmla="*/ 0 w 151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1" h="210">
                  <a:moveTo>
                    <a:pt x="136" y="178"/>
                  </a:moveTo>
                  <a:lnTo>
                    <a:pt x="123" y="203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1" y="192"/>
                  </a:lnTo>
                  <a:lnTo>
                    <a:pt x="151" y="197"/>
                  </a:lnTo>
                  <a:lnTo>
                    <a:pt x="148" y="203"/>
                  </a:lnTo>
                  <a:lnTo>
                    <a:pt x="144" y="208"/>
                  </a:lnTo>
                  <a:lnTo>
                    <a:pt x="139" y="210"/>
                  </a:lnTo>
                  <a:lnTo>
                    <a:pt x="133" y="210"/>
                  </a:lnTo>
                  <a:lnTo>
                    <a:pt x="127" y="209"/>
                  </a:lnTo>
                  <a:lnTo>
                    <a:pt x="123" y="203"/>
                  </a:lnTo>
                  <a:lnTo>
                    <a:pt x="136" y="17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44" name="Freeform 75"/>
            <p:cNvSpPr>
              <a:spLocks/>
            </p:cNvSpPr>
            <p:nvPr/>
          </p:nvSpPr>
          <p:spPr bwMode="auto">
            <a:xfrm>
              <a:off x="4204" y="1591"/>
              <a:ext cx="26" cy="42"/>
            </a:xfrm>
            <a:custGeom>
              <a:avLst/>
              <a:gdLst>
                <a:gd name="T0" fmla="*/ 0 w 151"/>
                <a:gd name="T1" fmla="*/ 0 h 210"/>
                <a:gd name="T2" fmla="*/ 0 w 151"/>
                <a:gd name="T3" fmla="*/ 0 h 210"/>
                <a:gd name="T4" fmla="*/ 0 w 151"/>
                <a:gd name="T5" fmla="*/ 0 h 210"/>
                <a:gd name="T6" fmla="*/ 0 w 151"/>
                <a:gd name="T7" fmla="*/ 0 h 210"/>
                <a:gd name="T8" fmla="*/ 0 w 151"/>
                <a:gd name="T9" fmla="*/ 0 h 210"/>
                <a:gd name="T10" fmla="*/ 0 w 151"/>
                <a:gd name="T11" fmla="*/ 0 h 210"/>
                <a:gd name="T12" fmla="*/ 0 w 151"/>
                <a:gd name="T13" fmla="*/ 0 h 210"/>
                <a:gd name="T14" fmla="*/ 0 w 151"/>
                <a:gd name="T15" fmla="*/ 0 h 210"/>
                <a:gd name="T16" fmla="*/ 0 w 151"/>
                <a:gd name="T17" fmla="*/ 0 h 210"/>
                <a:gd name="T18" fmla="*/ 0 w 151"/>
                <a:gd name="T19" fmla="*/ 0 h 210"/>
                <a:gd name="T20" fmla="*/ 0 w 151"/>
                <a:gd name="T21" fmla="*/ 0 h 210"/>
                <a:gd name="T22" fmla="*/ 0 w 151"/>
                <a:gd name="T23" fmla="*/ 0 h 210"/>
                <a:gd name="T24" fmla="*/ 0 w 151"/>
                <a:gd name="T25" fmla="*/ 0 h 210"/>
                <a:gd name="T26" fmla="*/ 0 w 151"/>
                <a:gd name="T27" fmla="*/ 0 h 210"/>
                <a:gd name="T28" fmla="*/ 0 w 151"/>
                <a:gd name="T29" fmla="*/ 0 h 210"/>
                <a:gd name="T30" fmla="*/ 0 w 151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1" h="210">
                  <a:moveTo>
                    <a:pt x="136" y="178"/>
                  </a:moveTo>
                  <a:lnTo>
                    <a:pt x="123" y="203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1" y="192"/>
                  </a:lnTo>
                  <a:lnTo>
                    <a:pt x="151" y="197"/>
                  </a:lnTo>
                  <a:lnTo>
                    <a:pt x="148" y="203"/>
                  </a:lnTo>
                  <a:lnTo>
                    <a:pt x="144" y="208"/>
                  </a:lnTo>
                  <a:lnTo>
                    <a:pt x="139" y="210"/>
                  </a:lnTo>
                  <a:lnTo>
                    <a:pt x="133" y="210"/>
                  </a:lnTo>
                  <a:lnTo>
                    <a:pt x="127" y="209"/>
                  </a:lnTo>
                  <a:lnTo>
                    <a:pt x="123" y="203"/>
                  </a:lnTo>
                  <a:lnTo>
                    <a:pt x="136" y="17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45" name="Freeform 76"/>
            <p:cNvSpPr>
              <a:spLocks/>
            </p:cNvSpPr>
            <p:nvPr/>
          </p:nvSpPr>
          <p:spPr bwMode="auto">
            <a:xfrm>
              <a:off x="4057" y="1627"/>
              <a:ext cx="171" cy="6"/>
            </a:xfrm>
            <a:custGeom>
              <a:avLst/>
              <a:gdLst>
                <a:gd name="T0" fmla="*/ 0 w 987"/>
                <a:gd name="T1" fmla="*/ 0 h 32"/>
                <a:gd name="T2" fmla="*/ 0 w 987"/>
                <a:gd name="T3" fmla="*/ 0 h 32"/>
                <a:gd name="T4" fmla="*/ 0 w 987"/>
                <a:gd name="T5" fmla="*/ 0 h 32"/>
                <a:gd name="T6" fmla="*/ 0 w 987"/>
                <a:gd name="T7" fmla="*/ 0 h 32"/>
                <a:gd name="T8" fmla="*/ 0 w 987"/>
                <a:gd name="T9" fmla="*/ 0 h 32"/>
                <a:gd name="T10" fmla="*/ 0 w 987"/>
                <a:gd name="T11" fmla="*/ 0 h 32"/>
                <a:gd name="T12" fmla="*/ 0 w 987"/>
                <a:gd name="T13" fmla="*/ 0 h 32"/>
                <a:gd name="T14" fmla="*/ 0 w 987"/>
                <a:gd name="T15" fmla="*/ 0 h 32"/>
                <a:gd name="T16" fmla="*/ 0 w 987"/>
                <a:gd name="T17" fmla="*/ 0 h 32"/>
                <a:gd name="T18" fmla="*/ 0 w 987"/>
                <a:gd name="T19" fmla="*/ 0 h 32"/>
                <a:gd name="T20" fmla="*/ 0 w 987"/>
                <a:gd name="T21" fmla="*/ 0 h 32"/>
                <a:gd name="T22" fmla="*/ 0 w 987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7" h="32">
                  <a:moveTo>
                    <a:pt x="30" y="23"/>
                  </a:moveTo>
                  <a:lnTo>
                    <a:pt x="16" y="0"/>
                  </a:lnTo>
                  <a:lnTo>
                    <a:pt x="987" y="0"/>
                  </a:lnTo>
                  <a:lnTo>
                    <a:pt x="987" y="32"/>
                  </a:lnTo>
                  <a:lnTo>
                    <a:pt x="16" y="32"/>
                  </a:lnTo>
                  <a:lnTo>
                    <a:pt x="1" y="10"/>
                  </a:lnTo>
                  <a:lnTo>
                    <a:pt x="16" y="32"/>
                  </a:lnTo>
                  <a:lnTo>
                    <a:pt x="5" y="27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46" name="Freeform 77"/>
            <p:cNvSpPr>
              <a:spLocks/>
            </p:cNvSpPr>
            <p:nvPr/>
          </p:nvSpPr>
          <p:spPr bwMode="auto">
            <a:xfrm>
              <a:off x="4057" y="1627"/>
              <a:ext cx="171" cy="6"/>
            </a:xfrm>
            <a:custGeom>
              <a:avLst/>
              <a:gdLst>
                <a:gd name="T0" fmla="*/ 0 w 987"/>
                <a:gd name="T1" fmla="*/ 0 h 32"/>
                <a:gd name="T2" fmla="*/ 0 w 987"/>
                <a:gd name="T3" fmla="*/ 0 h 32"/>
                <a:gd name="T4" fmla="*/ 0 w 987"/>
                <a:gd name="T5" fmla="*/ 0 h 32"/>
                <a:gd name="T6" fmla="*/ 0 w 987"/>
                <a:gd name="T7" fmla="*/ 0 h 32"/>
                <a:gd name="T8" fmla="*/ 0 w 987"/>
                <a:gd name="T9" fmla="*/ 0 h 32"/>
                <a:gd name="T10" fmla="*/ 0 w 987"/>
                <a:gd name="T11" fmla="*/ 0 h 32"/>
                <a:gd name="T12" fmla="*/ 0 w 987"/>
                <a:gd name="T13" fmla="*/ 0 h 32"/>
                <a:gd name="T14" fmla="*/ 0 w 987"/>
                <a:gd name="T15" fmla="*/ 0 h 32"/>
                <a:gd name="T16" fmla="*/ 0 w 987"/>
                <a:gd name="T17" fmla="*/ 0 h 32"/>
                <a:gd name="T18" fmla="*/ 0 w 987"/>
                <a:gd name="T19" fmla="*/ 0 h 32"/>
                <a:gd name="T20" fmla="*/ 0 w 987"/>
                <a:gd name="T21" fmla="*/ 0 h 32"/>
                <a:gd name="T22" fmla="*/ 0 w 987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7" h="32">
                  <a:moveTo>
                    <a:pt x="30" y="23"/>
                  </a:moveTo>
                  <a:lnTo>
                    <a:pt x="16" y="0"/>
                  </a:lnTo>
                  <a:lnTo>
                    <a:pt x="987" y="0"/>
                  </a:lnTo>
                  <a:lnTo>
                    <a:pt x="987" y="32"/>
                  </a:lnTo>
                  <a:lnTo>
                    <a:pt x="16" y="32"/>
                  </a:lnTo>
                  <a:lnTo>
                    <a:pt x="1" y="10"/>
                  </a:lnTo>
                  <a:lnTo>
                    <a:pt x="16" y="32"/>
                  </a:lnTo>
                  <a:lnTo>
                    <a:pt x="5" y="27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30" y="23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47" name="Rectangle 78"/>
            <p:cNvSpPr>
              <a:spLocks noChangeArrowheads="1"/>
            </p:cNvSpPr>
            <p:nvPr/>
          </p:nvSpPr>
          <p:spPr bwMode="auto">
            <a:xfrm>
              <a:off x="4038" y="1621"/>
              <a:ext cx="439" cy="3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48" name="Rectangle 79"/>
            <p:cNvSpPr>
              <a:spLocks noChangeArrowheads="1"/>
            </p:cNvSpPr>
            <p:nvPr/>
          </p:nvSpPr>
          <p:spPr bwMode="auto">
            <a:xfrm>
              <a:off x="4038" y="1621"/>
              <a:ext cx="439" cy="346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49" name="Freeform 80"/>
            <p:cNvSpPr>
              <a:spLocks/>
            </p:cNvSpPr>
            <p:nvPr/>
          </p:nvSpPr>
          <p:spPr bwMode="auto">
            <a:xfrm>
              <a:off x="4035" y="1618"/>
              <a:ext cx="6" cy="349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5" y="0"/>
                  </a:lnTo>
                  <a:lnTo>
                    <a:pt x="26" y="4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50" name="Freeform 81"/>
            <p:cNvSpPr>
              <a:spLocks/>
            </p:cNvSpPr>
            <p:nvPr/>
          </p:nvSpPr>
          <p:spPr bwMode="auto">
            <a:xfrm>
              <a:off x="4035" y="1618"/>
              <a:ext cx="6" cy="349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0 h 1758"/>
                <a:gd name="T6" fmla="*/ 0 w 31"/>
                <a:gd name="T7" fmla="*/ 0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5" y="0"/>
                  </a:lnTo>
                  <a:lnTo>
                    <a:pt x="26" y="4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51" name="Freeform 82"/>
            <p:cNvSpPr>
              <a:spLocks/>
            </p:cNvSpPr>
            <p:nvPr/>
          </p:nvSpPr>
          <p:spPr bwMode="auto">
            <a:xfrm>
              <a:off x="4038" y="1618"/>
              <a:ext cx="441" cy="6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2513" y="15"/>
                  </a:moveTo>
                  <a:lnTo>
                    <a:pt x="2529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4" y="15"/>
                  </a:lnTo>
                  <a:lnTo>
                    <a:pt x="2529" y="0"/>
                  </a:lnTo>
                  <a:lnTo>
                    <a:pt x="2539" y="4"/>
                  </a:lnTo>
                  <a:lnTo>
                    <a:pt x="2543" y="15"/>
                  </a:lnTo>
                  <a:lnTo>
                    <a:pt x="2539" y="26"/>
                  </a:lnTo>
                  <a:lnTo>
                    <a:pt x="2529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52" name="Freeform 83"/>
            <p:cNvSpPr>
              <a:spLocks/>
            </p:cNvSpPr>
            <p:nvPr/>
          </p:nvSpPr>
          <p:spPr bwMode="auto">
            <a:xfrm>
              <a:off x="4038" y="1618"/>
              <a:ext cx="441" cy="6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1">
                  <a:moveTo>
                    <a:pt x="2513" y="15"/>
                  </a:moveTo>
                  <a:lnTo>
                    <a:pt x="2529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4" y="15"/>
                  </a:lnTo>
                  <a:lnTo>
                    <a:pt x="2529" y="0"/>
                  </a:lnTo>
                  <a:lnTo>
                    <a:pt x="2539" y="4"/>
                  </a:lnTo>
                  <a:lnTo>
                    <a:pt x="2543" y="15"/>
                  </a:lnTo>
                  <a:lnTo>
                    <a:pt x="2539" y="26"/>
                  </a:lnTo>
                  <a:lnTo>
                    <a:pt x="2529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53" name="Freeform 84"/>
            <p:cNvSpPr>
              <a:spLocks/>
            </p:cNvSpPr>
            <p:nvPr/>
          </p:nvSpPr>
          <p:spPr bwMode="auto">
            <a:xfrm>
              <a:off x="4474" y="1621"/>
              <a:ext cx="5" cy="349"/>
            </a:xfrm>
            <a:custGeom>
              <a:avLst/>
              <a:gdLst>
                <a:gd name="T0" fmla="*/ 0 w 31"/>
                <a:gd name="T1" fmla="*/ 0 h 1759"/>
                <a:gd name="T2" fmla="*/ 0 w 31"/>
                <a:gd name="T3" fmla="*/ 0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0 h 1759"/>
                <a:gd name="T10" fmla="*/ 0 w 31"/>
                <a:gd name="T11" fmla="*/ 0 h 1759"/>
                <a:gd name="T12" fmla="*/ 0 w 31"/>
                <a:gd name="T13" fmla="*/ 0 h 1759"/>
                <a:gd name="T14" fmla="*/ 0 w 31"/>
                <a:gd name="T15" fmla="*/ 0 h 1759"/>
                <a:gd name="T16" fmla="*/ 0 w 31"/>
                <a:gd name="T17" fmla="*/ 0 h 1759"/>
                <a:gd name="T18" fmla="*/ 0 w 31"/>
                <a:gd name="T19" fmla="*/ 0 h 1759"/>
                <a:gd name="T20" fmla="*/ 0 w 31"/>
                <a:gd name="T21" fmla="*/ 0 h 1759"/>
                <a:gd name="T22" fmla="*/ 0 w 31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9">
                  <a:moveTo>
                    <a:pt x="16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6" y="1759"/>
                  </a:lnTo>
                  <a:lnTo>
                    <a:pt x="31" y="1743"/>
                  </a:lnTo>
                  <a:lnTo>
                    <a:pt x="26" y="1755"/>
                  </a:lnTo>
                  <a:lnTo>
                    <a:pt x="16" y="1758"/>
                  </a:lnTo>
                  <a:lnTo>
                    <a:pt x="5" y="1755"/>
                  </a:lnTo>
                  <a:lnTo>
                    <a:pt x="0" y="1743"/>
                  </a:lnTo>
                  <a:lnTo>
                    <a:pt x="16" y="172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54" name="Freeform 85"/>
            <p:cNvSpPr>
              <a:spLocks/>
            </p:cNvSpPr>
            <p:nvPr/>
          </p:nvSpPr>
          <p:spPr bwMode="auto">
            <a:xfrm>
              <a:off x="4474" y="1621"/>
              <a:ext cx="5" cy="349"/>
            </a:xfrm>
            <a:custGeom>
              <a:avLst/>
              <a:gdLst>
                <a:gd name="T0" fmla="*/ 0 w 31"/>
                <a:gd name="T1" fmla="*/ 0 h 1759"/>
                <a:gd name="T2" fmla="*/ 0 w 31"/>
                <a:gd name="T3" fmla="*/ 0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0 h 1759"/>
                <a:gd name="T10" fmla="*/ 0 w 31"/>
                <a:gd name="T11" fmla="*/ 0 h 1759"/>
                <a:gd name="T12" fmla="*/ 0 w 31"/>
                <a:gd name="T13" fmla="*/ 0 h 1759"/>
                <a:gd name="T14" fmla="*/ 0 w 31"/>
                <a:gd name="T15" fmla="*/ 0 h 1759"/>
                <a:gd name="T16" fmla="*/ 0 w 31"/>
                <a:gd name="T17" fmla="*/ 0 h 1759"/>
                <a:gd name="T18" fmla="*/ 0 w 31"/>
                <a:gd name="T19" fmla="*/ 0 h 1759"/>
                <a:gd name="T20" fmla="*/ 0 w 31"/>
                <a:gd name="T21" fmla="*/ 0 h 1759"/>
                <a:gd name="T22" fmla="*/ 0 w 31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1" h="1759">
                  <a:moveTo>
                    <a:pt x="16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6" y="1759"/>
                  </a:lnTo>
                  <a:lnTo>
                    <a:pt x="31" y="1743"/>
                  </a:lnTo>
                  <a:lnTo>
                    <a:pt x="26" y="1755"/>
                  </a:lnTo>
                  <a:lnTo>
                    <a:pt x="16" y="1758"/>
                  </a:lnTo>
                  <a:lnTo>
                    <a:pt x="5" y="1755"/>
                  </a:lnTo>
                  <a:lnTo>
                    <a:pt x="0" y="1743"/>
                  </a:lnTo>
                  <a:lnTo>
                    <a:pt x="16" y="172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55" name="Freeform 86"/>
            <p:cNvSpPr>
              <a:spLocks/>
            </p:cNvSpPr>
            <p:nvPr/>
          </p:nvSpPr>
          <p:spPr bwMode="auto">
            <a:xfrm>
              <a:off x="4035" y="1964"/>
              <a:ext cx="442" cy="6"/>
            </a:xfrm>
            <a:custGeom>
              <a:avLst/>
              <a:gdLst>
                <a:gd name="T0" fmla="*/ 0 w 2544"/>
                <a:gd name="T1" fmla="*/ 0 h 30"/>
                <a:gd name="T2" fmla="*/ 0 w 2544"/>
                <a:gd name="T3" fmla="*/ 0 h 30"/>
                <a:gd name="T4" fmla="*/ 0 w 2544"/>
                <a:gd name="T5" fmla="*/ 0 h 30"/>
                <a:gd name="T6" fmla="*/ 0 w 2544"/>
                <a:gd name="T7" fmla="*/ 0 h 30"/>
                <a:gd name="T8" fmla="*/ 0 w 2544"/>
                <a:gd name="T9" fmla="*/ 0 h 30"/>
                <a:gd name="T10" fmla="*/ 0 w 2544"/>
                <a:gd name="T11" fmla="*/ 0 h 30"/>
                <a:gd name="T12" fmla="*/ 0 w 2544"/>
                <a:gd name="T13" fmla="*/ 0 h 30"/>
                <a:gd name="T14" fmla="*/ 0 w 2544"/>
                <a:gd name="T15" fmla="*/ 0 h 30"/>
                <a:gd name="T16" fmla="*/ 0 w 2544"/>
                <a:gd name="T17" fmla="*/ 0 h 30"/>
                <a:gd name="T18" fmla="*/ 0 w 2544"/>
                <a:gd name="T19" fmla="*/ 0 h 30"/>
                <a:gd name="T20" fmla="*/ 0 w 2544"/>
                <a:gd name="T21" fmla="*/ 0 h 30"/>
                <a:gd name="T22" fmla="*/ 0 w 2544"/>
                <a:gd name="T23" fmla="*/ 0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0">
                  <a:moveTo>
                    <a:pt x="31" y="14"/>
                  </a:moveTo>
                  <a:lnTo>
                    <a:pt x="15" y="0"/>
                  </a:lnTo>
                  <a:lnTo>
                    <a:pt x="2544" y="0"/>
                  </a:lnTo>
                  <a:lnTo>
                    <a:pt x="2544" y="30"/>
                  </a:lnTo>
                  <a:lnTo>
                    <a:pt x="15" y="30"/>
                  </a:lnTo>
                  <a:lnTo>
                    <a:pt x="0" y="14"/>
                  </a:lnTo>
                  <a:lnTo>
                    <a:pt x="15" y="30"/>
                  </a:lnTo>
                  <a:lnTo>
                    <a:pt x="4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5" y="0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56" name="Freeform 87"/>
            <p:cNvSpPr>
              <a:spLocks/>
            </p:cNvSpPr>
            <p:nvPr/>
          </p:nvSpPr>
          <p:spPr bwMode="auto">
            <a:xfrm>
              <a:off x="4035" y="1964"/>
              <a:ext cx="442" cy="6"/>
            </a:xfrm>
            <a:custGeom>
              <a:avLst/>
              <a:gdLst>
                <a:gd name="T0" fmla="*/ 0 w 2544"/>
                <a:gd name="T1" fmla="*/ 0 h 30"/>
                <a:gd name="T2" fmla="*/ 0 w 2544"/>
                <a:gd name="T3" fmla="*/ 0 h 30"/>
                <a:gd name="T4" fmla="*/ 0 w 2544"/>
                <a:gd name="T5" fmla="*/ 0 h 30"/>
                <a:gd name="T6" fmla="*/ 0 w 2544"/>
                <a:gd name="T7" fmla="*/ 0 h 30"/>
                <a:gd name="T8" fmla="*/ 0 w 2544"/>
                <a:gd name="T9" fmla="*/ 0 h 30"/>
                <a:gd name="T10" fmla="*/ 0 w 2544"/>
                <a:gd name="T11" fmla="*/ 0 h 30"/>
                <a:gd name="T12" fmla="*/ 0 w 2544"/>
                <a:gd name="T13" fmla="*/ 0 h 30"/>
                <a:gd name="T14" fmla="*/ 0 w 2544"/>
                <a:gd name="T15" fmla="*/ 0 h 30"/>
                <a:gd name="T16" fmla="*/ 0 w 2544"/>
                <a:gd name="T17" fmla="*/ 0 h 30"/>
                <a:gd name="T18" fmla="*/ 0 w 2544"/>
                <a:gd name="T19" fmla="*/ 0 h 30"/>
                <a:gd name="T20" fmla="*/ 0 w 2544"/>
                <a:gd name="T21" fmla="*/ 0 h 30"/>
                <a:gd name="T22" fmla="*/ 0 w 2544"/>
                <a:gd name="T23" fmla="*/ 0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4" h="30">
                  <a:moveTo>
                    <a:pt x="31" y="14"/>
                  </a:moveTo>
                  <a:lnTo>
                    <a:pt x="15" y="0"/>
                  </a:lnTo>
                  <a:lnTo>
                    <a:pt x="2544" y="0"/>
                  </a:lnTo>
                  <a:lnTo>
                    <a:pt x="2544" y="30"/>
                  </a:lnTo>
                  <a:lnTo>
                    <a:pt x="15" y="30"/>
                  </a:lnTo>
                  <a:lnTo>
                    <a:pt x="0" y="14"/>
                  </a:lnTo>
                  <a:lnTo>
                    <a:pt x="15" y="30"/>
                  </a:lnTo>
                  <a:lnTo>
                    <a:pt x="4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5" y="0"/>
                  </a:lnTo>
                  <a:lnTo>
                    <a:pt x="31" y="1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57" name="Freeform 88"/>
            <p:cNvSpPr>
              <a:spLocks/>
            </p:cNvSpPr>
            <p:nvPr/>
          </p:nvSpPr>
          <p:spPr bwMode="auto">
            <a:xfrm>
              <a:off x="4067" y="1583"/>
              <a:ext cx="169" cy="38"/>
            </a:xfrm>
            <a:custGeom>
              <a:avLst/>
              <a:gdLst>
                <a:gd name="T0" fmla="*/ 0 w 972"/>
                <a:gd name="T1" fmla="*/ 0 h 186"/>
                <a:gd name="T2" fmla="*/ 0 w 972"/>
                <a:gd name="T3" fmla="*/ 0 h 186"/>
                <a:gd name="T4" fmla="*/ 0 w 972"/>
                <a:gd name="T5" fmla="*/ 0 h 186"/>
                <a:gd name="T6" fmla="*/ 0 w 972"/>
                <a:gd name="T7" fmla="*/ 0 h 186"/>
                <a:gd name="T8" fmla="*/ 0 w 972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2" h="186">
                  <a:moveTo>
                    <a:pt x="0" y="186"/>
                  </a:moveTo>
                  <a:lnTo>
                    <a:pt x="94" y="0"/>
                  </a:lnTo>
                  <a:lnTo>
                    <a:pt x="848" y="0"/>
                  </a:lnTo>
                  <a:lnTo>
                    <a:pt x="972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58" name="Freeform 89"/>
            <p:cNvSpPr>
              <a:spLocks/>
            </p:cNvSpPr>
            <p:nvPr/>
          </p:nvSpPr>
          <p:spPr bwMode="auto">
            <a:xfrm>
              <a:off x="4067" y="1583"/>
              <a:ext cx="169" cy="38"/>
            </a:xfrm>
            <a:custGeom>
              <a:avLst/>
              <a:gdLst>
                <a:gd name="T0" fmla="*/ 0 w 972"/>
                <a:gd name="T1" fmla="*/ 0 h 186"/>
                <a:gd name="T2" fmla="*/ 0 w 972"/>
                <a:gd name="T3" fmla="*/ 0 h 186"/>
                <a:gd name="T4" fmla="*/ 0 w 972"/>
                <a:gd name="T5" fmla="*/ 0 h 186"/>
                <a:gd name="T6" fmla="*/ 0 w 972"/>
                <a:gd name="T7" fmla="*/ 0 h 186"/>
                <a:gd name="T8" fmla="*/ 0 w 972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2" h="186">
                  <a:moveTo>
                    <a:pt x="0" y="186"/>
                  </a:moveTo>
                  <a:lnTo>
                    <a:pt x="94" y="0"/>
                  </a:lnTo>
                  <a:lnTo>
                    <a:pt x="848" y="0"/>
                  </a:lnTo>
                  <a:lnTo>
                    <a:pt x="972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59" name="Freeform 90"/>
            <p:cNvSpPr>
              <a:spLocks/>
            </p:cNvSpPr>
            <p:nvPr/>
          </p:nvSpPr>
          <p:spPr bwMode="auto">
            <a:xfrm>
              <a:off x="4065" y="1580"/>
              <a:ext cx="21" cy="42"/>
            </a:xfrm>
            <a:custGeom>
              <a:avLst/>
              <a:gdLst>
                <a:gd name="T0" fmla="*/ 0 w 122"/>
                <a:gd name="T1" fmla="*/ 0 h 208"/>
                <a:gd name="T2" fmla="*/ 0 w 122"/>
                <a:gd name="T3" fmla="*/ 0 h 208"/>
                <a:gd name="T4" fmla="*/ 0 w 122"/>
                <a:gd name="T5" fmla="*/ 0 h 208"/>
                <a:gd name="T6" fmla="*/ 0 w 122"/>
                <a:gd name="T7" fmla="*/ 0 h 208"/>
                <a:gd name="T8" fmla="*/ 0 w 122"/>
                <a:gd name="T9" fmla="*/ 0 h 208"/>
                <a:gd name="T10" fmla="*/ 0 w 122"/>
                <a:gd name="T11" fmla="*/ 0 h 208"/>
                <a:gd name="T12" fmla="*/ 0 w 122"/>
                <a:gd name="T13" fmla="*/ 0 h 208"/>
                <a:gd name="T14" fmla="*/ 0 w 122"/>
                <a:gd name="T15" fmla="*/ 0 h 208"/>
                <a:gd name="T16" fmla="*/ 0 w 122"/>
                <a:gd name="T17" fmla="*/ 0 h 208"/>
                <a:gd name="T18" fmla="*/ 0 w 122"/>
                <a:gd name="T19" fmla="*/ 0 h 208"/>
                <a:gd name="T20" fmla="*/ 0 w 122"/>
                <a:gd name="T21" fmla="*/ 0 h 208"/>
                <a:gd name="T22" fmla="*/ 0 w 122"/>
                <a:gd name="T23" fmla="*/ 0 h 208"/>
                <a:gd name="T24" fmla="*/ 0 w 122"/>
                <a:gd name="T25" fmla="*/ 0 h 208"/>
                <a:gd name="T26" fmla="*/ 0 w 122"/>
                <a:gd name="T27" fmla="*/ 0 h 208"/>
                <a:gd name="T28" fmla="*/ 0 w 122"/>
                <a:gd name="T29" fmla="*/ 0 h 208"/>
                <a:gd name="T30" fmla="*/ 0 w 122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2" h="208">
                  <a:moveTo>
                    <a:pt x="107" y="31"/>
                  </a:moveTo>
                  <a:lnTo>
                    <a:pt x="120" y="23"/>
                  </a:lnTo>
                  <a:lnTo>
                    <a:pt x="26" y="208"/>
                  </a:lnTo>
                  <a:lnTo>
                    <a:pt x="0" y="195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2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0" name="Freeform 91"/>
            <p:cNvSpPr>
              <a:spLocks/>
            </p:cNvSpPr>
            <p:nvPr/>
          </p:nvSpPr>
          <p:spPr bwMode="auto">
            <a:xfrm>
              <a:off x="4065" y="1580"/>
              <a:ext cx="21" cy="42"/>
            </a:xfrm>
            <a:custGeom>
              <a:avLst/>
              <a:gdLst>
                <a:gd name="T0" fmla="*/ 0 w 122"/>
                <a:gd name="T1" fmla="*/ 0 h 208"/>
                <a:gd name="T2" fmla="*/ 0 w 122"/>
                <a:gd name="T3" fmla="*/ 0 h 208"/>
                <a:gd name="T4" fmla="*/ 0 w 122"/>
                <a:gd name="T5" fmla="*/ 0 h 208"/>
                <a:gd name="T6" fmla="*/ 0 w 122"/>
                <a:gd name="T7" fmla="*/ 0 h 208"/>
                <a:gd name="T8" fmla="*/ 0 w 122"/>
                <a:gd name="T9" fmla="*/ 0 h 208"/>
                <a:gd name="T10" fmla="*/ 0 w 122"/>
                <a:gd name="T11" fmla="*/ 0 h 208"/>
                <a:gd name="T12" fmla="*/ 0 w 122"/>
                <a:gd name="T13" fmla="*/ 0 h 208"/>
                <a:gd name="T14" fmla="*/ 0 w 122"/>
                <a:gd name="T15" fmla="*/ 0 h 208"/>
                <a:gd name="T16" fmla="*/ 0 w 122"/>
                <a:gd name="T17" fmla="*/ 0 h 208"/>
                <a:gd name="T18" fmla="*/ 0 w 122"/>
                <a:gd name="T19" fmla="*/ 0 h 208"/>
                <a:gd name="T20" fmla="*/ 0 w 122"/>
                <a:gd name="T21" fmla="*/ 0 h 208"/>
                <a:gd name="T22" fmla="*/ 0 w 122"/>
                <a:gd name="T23" fmla="*/ 0 h 208"/>
                <a:gd name="T24" fmla="*/ 0 w 122"/>
                <a:gd name="T25" fmla="*/ 0 h 208"/>
                <a:gd name="T26" fmla="*/ 0 w 122"/>
                <a:gd name="T27" fmla="*/ 0 h 208"/>
                <a:gd name="T28" fmla="*/ 0 w 122"/>
                <a:gd name="T29" fmla="*/ 0 h 208"/>
                <a:gd name="T30" fmla="*/ 0 w 122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2" h="208">
                  <a:moveTo>
                    <a:pt x="107" y="31"/>
                  </a:moveTo>
                  <a:lnTo>
                    <a:pt x="120" y="23"/>
                  </a:lnTo>
                  <a:lnTo>
                    <a:pt x="26" y="208"/>
                  </a:lnTo>
                  <a:lnTo>
                    <a:pt x="0" y="195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2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1" name="Freeform 92"/>
            <p:cNvSpPr>
              <a:spLocks/>
            </p:cNvSpPr>
            <p:nvPr/>
          </p:nvSpPr>
          <p:spPr bwMode="auto">
            <a:xfrm>
              <a:off x="4084" y="1580"/>
              <a:ext cx="133" cy="6"/>
            </a:xfrm>
            <a:custGeom>
              <a:avLst/>
              <a:gdLst>
                <a:gd name="T0" fmla="*/ 0 w 769"/>
                <a:gd name="T1" fmla="*/ 0 h 31"/>
                <a:gd name="T2" fmla="*/ 0 w 769"/>
                <a:gd name="T3" fmla="*/ 0 h 31"/>
                <a:gd name="T4" fmla="*/ 0 w 769"/>
                <a:gd name="T5" fmla="*/ 0 h 31"/>
                <a:gd name="T6" fmla="*/ 0 w 769"/>
                <a:gd name="T7" fmla="*/ 0 h 31"/>
                <a:gd name="T8" fmla="*/ 0 w 769"/>
                <a:gd name="T9" fmla="*/ 0 h 31"/>
                <a:gd name="T10" fmla="*/ 0 w 769"/>
                <a:gd name="T11" fmla="*/ 0 h 31"/>
                <a:gd name="T12" fmla="*/ 0 w 769"/>
                <a:gd name="T13" fmla="*/ 0 h 31"/>
                <a:gd name="T14" fmla="*/ 0 w 769"/>
                <a:gd name="T15" fmla="*/ 0 h 31"/>
                <a:gd name="T16" fmla="*/ 0 w 769"/>
                <a:gd name="T17" fmla="*/ 0 h 31"/>
                <a:gd name="T18" fmla="*/ 0 w 769"/>
                <a:gd name="T19" fmla="*/ 0 h 31"/>
                <a:gd name="T20" fmla="*/ 0 w 769"/>
                <a:gd name="T21" fmla="*/ 0 h 31"/>
                <a:gd name="T22" fmla="*/ 0 w 76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9" h="31">
                  <a:moveTo>
                    <a:pt x="741" y="24"/>
                  </a:moveTo>
                  <a:lnTo>
                    <a:pt x="754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4" y="0"/>
                  </a:lnTo>
                  <a:lnTo>
                    <a:pt x="767" y="7"/>
                  </a:lnTo>
                  <a:lnTo>
                    <a:pt x="754" y="0"/>
                  </a:lnTo>
                  <a:lnTo>
                    <a:pt x="765" y="5"/>
                  </a:lnTo>
                  <a:lnTo>
                    <a:pt x="769" y="16"/>
                  </a:lnTo>
                  <a:lnTo>
                    <a:pt x="765" y="27"/>
                  </a:lnTo>
                  <a:lnTo>
                    <a:pt x="754" y="31"/>
                  </a:lnTo>
                  <a:lnTo>
                    <a:pt x="741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2" name="Freeform 93"/>
            <p:cNvSpPr>
              <a:spLocks/>
            </p:cNvSpPr>
            <p:nvPr/>
          </p:nvSpPr>
          <p:spPr bwMode="auto">
            <a:xfrm>
              <a:off x="4084" y="1580"/>
              <a:ext cx="133" cy="6"/>
            </a:xfrm>
            <a:custGeom>
              <a:avLst/>
              <a:gdLst>
                <a:gd name="T0" fmla="*/ 0 w 769"/>
                <a:gd name="T1" fmla="*/ 0 h 31"/>
                <a:gd name="T2" fmla="*/ 0 w 769"/>
                <a:gd name="T3" fmla="*/ 0 h 31"/>
                <a:gd name="T4" fmla="*/ 0 w 769"/>
                <a:gd name="T5" fmla="*/ 0 h 31"/>
                <a:gd name="T6" fmla="*/ 0 w 769"/>
                <a:gd name="T7" fmla="*/ 0 h 31"/>
                <a:gd name="T8" fmla="*/ 0 w 769"/>
                <a:gd name="T9" fmla="*/ 0 h 31"/>
                <a:gd name="T10" fmla="*/ 0 w 769"/>
                <a:gd name="T11" fmla="*/ 0 h 31"/>
                <a:gd name="T12" fmla="*/ 0 w 769"/>
                <a:gd name="T13" fmla="*/ 0 h 31"/>
                <a:gd name="T14" fmla="*/ 0 w 769"/>
                <a:gd name="T15" fmla="*/ 0 h 31"/>
                <a:gd name="T16" fmla="*/ 0 w 769"/>
                <a:gd name="T17" fmla="*/ 0 h 31"/>
                <a:gd name="T18" fmla="*/ 0 w 769"/>
                <a:gd name="T19" fmla="*/ 0 h 31"/>
                <a:gd name="T20" fmla="*/ 0 w 769"/>
                <a:gd name="T21" fmla="*/ 0 h 31"/>
                <a:gd name="T22" fmla="*/ 0 w 76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9" h="31">
                  <a:moveTo>
                    <a:pt x="741" y="24"/>
                  </a:moveTo>
                  <a:lnTo>
                    <a:pt x="754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4" y="0"/>
                  </a:lnTo>
                  <a:lnTo>
                    <a:pt x="767" y="7"/>
                  </a:lnTo>
                  <a:lnTo>
                    <a:pt x="754" y="0"/>
                  </a:lnTo>
                  <a:lnTo>
                    <a:pt x="765" y="5"/>
                  </a:lnTo>
                  <a:lnTo>
                    <a:pt x="769" y="16"/>
                  </a:lnTo>
                  <a:lnTo>
                    <a:pt x="765" y="27"/>
                  </a:lnTo>
                  <a:lnTo>
                    <a:pt x="754" y="31"/>
                  </a:lnTo>
                  <a:lnTo>
                    <a:pt x="741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3" name="Freeform 94"/>
            <p:cNvSpPr>
              <a:spLocks/>
            </p:cNvSpPr>
            <p:nvPr/>
          </p:nvSpPr>
          <p:spPr bwMode="auto">
            <a:xfrm>
              <a:off x="4212" y="1582"/>
              <a:ext cx="27" cy="42"/>
            </a:xfrm>
            <a:custGeom>
              <a:avLst/>
              <a:gdLst>
                <a:gd name="T0" fmla="*/ 0 w 152"/>
                <a:gd name="T1" fmla="*/ 0 h 211"/>
                <a:gd name="T2" fmla="*/ 0 w 152"/>
                <a:gd name="T3" fmla="*/ 0 h 211"/>
                <a:gd name="T4" fmla="*/ 0 w 152"/>
                <a:gd name="T5" fmla="*/ 0 h 211"/>
                <a:gd name="T6" fmla="*/ 0 w 152"/>
                <a:gd name="T7" fmla="*/ 0 h 211"/>
                <a:gd name="T8" fmla="*/ 0 w 152"/>
                <a:gd name="T9" fmla="*/ 0 h 211"/>
                <a:gd name="T10" fmla="*/ 0 w 152"/>
                <a:gd name="T11" fmla="*/ 0 h 211"/>
                <a:gd name="T12" fmla="*/ 0 w 152"/>
                <a:gd name="T13" fmla="*/ 0 h 211"/>
                <a:gd name="T14" fmla="*/ 0 w 152"/>
                <a:gd name="T15" fmla="*/ 0 h 211"/>
                <a:gd name="T16" fmla="*/ 0 w 152"/>
                <a:gd name="T17" fmla="*/ 0 h 211"/>
                <a:gd name="T18" fmla="*/ 0 w 152"/>
                <a:gd name="T19" fmla="*/ 0 h 211"/>
                <a:gd name="T20" fmla="*/ 0 w 152"/>
                <a:gd name="T21" fmla="*/ 0 h 211"/>
                <a:gd name="T22" fmla="*/ 0 w 152"/>
                <a:gd name="T23" fmla="*/ 0 h 211"/>
                <a:gd name="T24" fmla="*/ 0 w 152"/>
                <a:gd name="T25" fmla="*/ 0 h 211"/>
                <a:gd name="T26" fmla="*/ 0 w 152"/>
                <a:gd name="T27" fmla="*/ 0 h 211"/>
                <a:gd name="T28" fmla="*/ 0 w 152"/>
                <a:gd name="T29" fmla="*/ 0 h 211"/>
                <a:gd name="T30" fmla="*/ 0 w 152"/>
                <a:gd name="T31" fmla="*/ 0 h 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1">
                  <a:moveTo>
                    <a:pt x="137" y="180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50" y="186"/>
                  </a:lnTo>
                  <a:lnTo>
                    <a:pt x="137" y="211"/>
                  </a:lnTo>
                  <a:lnTo>
                    <a:pt x="150" y="186"/>
                  </a:lnTo>
                  <a:lnTo>
                    <a:pt x="152" y="193"/>
                  </a:lnTo>
                  <a:lnTo>
                    <a:pt x="152" y="198"/>
                  </a:lnTo>
                  <a:lnTo>
                    <a:pt x="149" y="204"/>
                  </a:lnTo>
                  <a:lnTo>
                    <a:pt x="144" y="208"/>
                  </a:lnTo>
                  <a:lnTo>
                    <a:pt x="140" y="211"/>
                  </a:lnTo>
                  <a:lnTo>
                    <a:pt x="133" y="211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7" y="18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4" name="Freeform 95"/>
            <p:cNvSpPr>
              <a:spLocks/>
            </p:cNvSpPr>
            <p:nvPr/>
          </p:nvSpPr>
          <p:spPr bwMode="auto">
            <a:xfrm>
              <a:off x="4212" y="1582"/>
              <a:ext cx="27" cy="42"/>
            </a:xfrm>
            <a:custGeom>
              <a:avLst/>
              <a:gdLst>
                <a:gd name="T0" fmla="*/ 0 w 152"/>
                <a:gd name="T1" fmla="*/ 0 h 211"/>
                <a:gd name="T2" fmla="*/ 0 w 152"/>
                <a:gd name="T3" fmla="*/ 0 h 211"/>
                <a:gd name="T4" fmla="*/ 0 w 152"/>
                <a:gd name="T5" fmla="*/ 0 h 211"/>
                <a:gd name="T6" fmla="*/ 0 w 152"/>
                <a:gd name="T7" fmla="*/ 0 h 211"/>
                <a:gd name="T8" fmla="*/ 0 w 152"/>
                <a:gd name="T9" fmla="*/ 0 h 211"/>
                <a:gd name="T10" fmla="*/ 0 w 152"/>
                <a:gd name="T11" fmla="*/ 0 h 211"/>
                <a:gd name="T12" fmla="*/ 0 w 152"/>
                <a:gd name="T13" fmla="*/ 0 h 211"/>
                <a:gd name="T14" fmla="*/ 0 w 152"/>
                <a:gd name="T15" fmla="*/ 0 h 211"/>
                <a:gd name="T16" fmla="*/ 0 w 152"/>
                <a:gd name="T17" fmla="*/ 0 h 211"/>
                <a:gd name="T18" fmla="*/ 0 w 152"/>
                <a:gd name="T19" fmla="*/ 0 h 211"/>
                <a:gd name="T20" fmla="*/ 0 w 152"/>
                <a:gd name="T21" fmla="*/ 0 h 211"/>
                <a:gd name="T22" fmla="*/ 0 w 152"/>
                <a:gd name="T23" fmla="*/ 0 h 211"/>
                <a:gd name="T24" fmla="*/ 0 w 152"/>
                <a:gd name="T25" fmla="*/ 0 h 211"/>
                <a:gd name="T26" fmla="*/ 0 w 152"/>
                <a:gd name="T27" fmla="*/ 0 h 211"/>
                <a:gd name="T28" fmla="*/ 0 w 152"/>
                <a:gd name="T29" fmla="*/ 0 h 211"/>
                <a:gd name="T30" fmla="*/ 0 w 152"/>
                <a:gd name="T31" fmla="*/ 0 h 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2" h="211">
                  <a:moveTo>
                    <a:pt x="137" y="180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50" y="186"/>
                  </a:lnTo>
                  <a:lnTo>
                    <a:pt x="137" y="211"/>
                  </a:lnTo>
                  <a:lnTo>
                    <a:pt x="150" y="186"/>
                  </a:lnTo>
                  <a:lnTo>
                    <a:pt x="152" y="193"/>
                  </a:lnTo>
                  <a:lnTo>
                    <a:pt x="152" y="198"/>
                  </a:lnTo>
                  <a:lnTo>
                    <a:pt x="149" y="204"/>
                  </a:lnTo>
                  <a:lnTo>
                    <a:pt x="144" y="208"/>
                  </a:lnTo>
                  <a:lnTo>
                    <a:pt x="140" y="211"/>
                  </a:lnTo>
                  <a:lnTo>
                    <a:pt x="133" y="211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7" y="180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5" name="Freeform 96"/>
            <p:cNvSpPr>
              <a:spLocks/>
            </p:cNvSpPr>
            <p:nvPr/>
          </p:nvSpPr>
          <p:spPr bwMode="auto">
            <a:xfrm>
              <a:off x="4065" y="1618"/>
              <a:ext cx="171" cy="6"/>
            </a:xfrm>
            <a:custGeom>
              <a:avLst/>
              <a:gdLst>
                <a:gd name="T0" fmla="*/ 0 w 988"/>
                <a:gd name="T1" fmla="*/ 0 h 31"/>
                <a:gd name="T2" fmla="*/ 0 w 988"/>
                <a:gd name="T3" fmla="*/ 0 h 31"/>
                <a:gd name="T4" fmla="*/ 0 w 988"/>
                <a:gd name="T5" fmla="*/ 0 h 31"/>
                <a:gd name="T6" fmla="*/ 0 w 988"/>
                <a:gd name="T7" fmla="*/ 0 h 31"/>
                <a:gd name="T8" fmla="*/ 0 w 988"/>
                <a:gd name="T9" fmla="*/ 0 h 31"/>
                <a:gd name="T10" fmla="*/ 0 w 988"/>
                <a:gd name="T11" fmla="*/ 0 h 31"/>
                <a:gd name="T12" fmla="*/ 0 w 988"/>
                <a:gd name="T13" fmla="*/ 0 h 31"/>
                <a:gd name="T14" fmla="*/ 0 w 988"/>
                <a:gd name="T15" fmla="*/ 0 h 31"/>
                <a:gd name="T16" fmla="*/ 0 w 988"/>
                <a:gd name="T17" fmla="*/ 0 h 31"/>
                <a:gd name="T18" fmla="*/ 0 w 988"/>
                <a:gd name="T19" fmla="*/ 0 h 31"/>
                <a:gd name="T20" fmla="*/ 0 w 988"/>
                <a:gd name="T21" fmla="*/ 0 h 31"/>
                <a:gd name="T22" fmla="*/ 0 w 988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8" h="31">
                  <a:moveTo>
                    <a:pt x="29" y="21"/>
                  </a:moveTo>
                  <a:lnTo>
                    <a:pt x="16" y="0"/>
                  </a:lnTo>
                  <a:lnTo>
                    <a:pt x="988" y="0"/>
                  </a:lnTo>
                  <a:lnTo>
                    <a:pt x="988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29" y="2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6" name="Freeform 97"/>
            <p:cNvSpPr>
              <a:spLocks/>
            </p:cNvSpPr>
            <p:nvPr/>
          </p:nvSpPr>
          <p:spPr bwMode="auto">
            <a:xfrm>
              <a:off x="4065" y="1618"/>
              <a:ext cx="171" cy="6"/>
            </a:xfrm>
            <a:custGeom>
              <a:avLst/>
              <a:gdLst>
                <a:gd name="T0" fmla="*/ 0 w 988"/>
                <a:gd name="T1" fmla="*/ 0 h 31"/>
                <a:gd name="T2" fmla="*/ 0 w 988"/>
                <a:gd name="T3" fmla="*/ 0 h 31"/>
                <a:gd name="T4" fmla="*/ 0 w 988"/>
                <a:gd name="T5" fmla="*/ 0 h 31"/>
                <a:gd name="T6" fmla="*/ 0 w 988"/>
                <a:gd name="T7" fmla="*/ 0 h 31"/>
                <a:gd name="T8" fmla="*/ 0 w 988"/>
                <a:gd name="T9" fmla="*/ 0 h 31"/>
                <a:gd name="T10" fmla="*/ 0 w 988"/>
                <a:gd name="T11" fmla="*/ 0 h 31"/>
                <a:gd name="T12" fmla="*/ 0 w 988"/>
                <a:gd name="T13" fmla="*/ 0 h 31"/>
                <a:gd name="T14" fmla="*/ 0 w 988"/>
                <a:gd name="T15" fmla="*/ 0 h 31"/>
                <a:gd name="T16" fmla="*/ 0 w 988"/>
                <a:gd name="T17" fmla="*/ 0 h 31"/>
                <a:gd name="T18" fmla="*/ 0 w 988"/>
                <a:gd name="T19" fmla="*/ 0 h 31"/>
                <a:gd name="T20" fmla="*/ 0 w 988"/>
                <a:gd name="T21" fmla="*/ 0 h 31"/>
                <a:gd name="T22" fmla="*/ 0 w 988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88" h="31">
                  <a:moveTo>
                    <a:pt x="29" y="21"/>
                  </a:moveTo>
                  <a:lnTo>
                    <a:pt x="16" y="0"/>
                  </a:lnTo>
                  <a:lnTo>
                    <a:pt x="988" y="0"/>
                  </a:lnTo>
                  <a:lnTo>
                    <a:pt x="988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29" y="2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7" name="Freeform 98"/>
            <p:cNvSpPr>
              <a:spLocks/>
            </p:cNvSpPr>
            <p:nvPr/>
          </p:nvSpPr>
          <p:spPr bwMode="auto">
            <a:xfrm>
              <a:off x="4410" y="1618"/>
              <a:ext cx="391" cy="521"/>
            </a:xfrm>
            <a:custGeom>
              <a:avLst/>
              <a:gdLst>
                <a:gd name="T0" fmla="*/ 0 w 2251"/>
                <a:gd name="T1" fmla="*/ 0 h 2619"/>
                <a:gd name="T2" fmla="*/ 0 w 2251"/>
                <a:gd name="T3" fmla="*/ 0 h 2619"/>
                <a:gd name="T4" fmla="*/ 0 w 2251"/>
                <a:gd name="T5" fmla="*/ 0 h 2619"/>
                <a:gd name="T6" fmla="*/ 0 w 2251"/>
                <a:gd name="T7" fmla="*/ 0 h 2619"/>
                <a:gd name="T8" fmla="*/ 0 w 2251"/>
                <a:gd name="T9" fmla="*/ 0 h 2619"/>
                <a:gd name="T10" fmla="*/ 0 w 2251"/>
                <a:gd name="T11" fmla="*/ 0 h 2619"/>
                <a:gd name="T12" fmla="*/ 0 w 2251"/>
                <a:gd name="T13" fmla="*/ 0 h 2619"/>
                <a:gd name="T14" fmla="*/ 0 w 2251"/>
                <a:gd name="T15" fmla="*/ 0 h 2619"/>
                <a:gd name="T16" fmla="*/ 0 w 2251"/>
                <a:gd name="T17" fmla="*/ 0 h 2619"/>
                <a:gd name="T18" fmla="*/ 0 w 2251"/>
                <a:gd name="T19" fmla="*/ 0 h 2619"/>
                <a:gd name="T20" fmla="*/ 0 w 2251"/>
                <a:gd name="T21" fmla="*/ 0 h 2619"/>
                <a:gd name="T22" fmla="*/ 0 w 2251"/>
                <a:gd name="T23" fmla="*/ 0 h 2619"/>
                <a:gd name="T24" fmla="*/ 0 w 2251"/>
                <a:gd name="T25" fmla="*/ 0 h 2619"/>
                <a:gd name="T26" fmla="*/ 0 w 2251"/>
                <a:gd name="T27" fmla="*/ 0 h 2619"/>
                <a:gd name="T28" fmla="*/ 0 w 2251"/>
                <a:gd name="T29" fmla="*/ 0 h 2619"/>
                <a:gd name="T30" fmla="*/ 0 w 2251"/>
                <a:gd name="T31" fmla="*/ 0 h 2619"/>
                <a:gd name="T32" fmla="*/ 0 w 2251"/>
                <a:gd name="T33" fmla="*/ 0 h 2619"/>
                <a:gd name="T34" fmla="*/ 0 w 2251"/>
                <a:gd name="T35" fmla="*/ 0 h 2619"/>
                <a:gd name="T36" fmla="*/ 0 w 2251"/>
                <a:gd name="T37" fmla="*/ 0 h 2619"/>
                <a:gd name="T38" fmla="*/ 0 w 2251"/>
                <a:gd name="T39" fmla="*/ 0 h 2619"/>
                <a:gd name="T40" fmla="*/ 0 w 2251"/>
                <a:gd name="T41" fmla="*/ 0 h 2619"/>
                <a:gd name="T42" fmla="*/ 0 w 2251"/>
                <a:gd name="T43" fmla="*/ 0 h 2619"/>
                <a:gd name="T44" fmla="*/ 0 w 2251"/>
                <a:gd name="T45" fmla="*/ 0 h 2619"/>
                <a:gd name="T46" fmla="*/ 0 w 2251"/>
                <a:gd name="T47" fmla="*/ 0 h 2619"/>
                <a:gd name="T48" fmla="*/ 0 w 2251"/>
                <a:gd name="T49" fmla="*/ 0 h 2619"/>
                <a:gd name="T50" fmla="*/ 0 w 2251"/>
                <a:gd name="T51" fmla="*/ 0 h 2619"/>
                <a:gd name="T52" fmla="*/ 0 w 2251"/>
                <a:gd name="T53" fmla="*/ 0 h 2619"/>
                <a:gd name="T54" fmla="*/ 0 w 2251"/>
                <a:gd name="T55" fmla="*/ 0 h 2619"/>
                <a:gd name="T56" fmla="*/ 0 w 2251"/>
                <a:gd name="T57" fmla="*/ 0 h 2619"/>
                <a:gd name="T58" fmla="*/ 0 w 2251"/>
                <a:gd name="T59" fmla="*/ 0 h 2619"/>
                <a:gd name="T60" fmla="*/ 0 w 2251"/>
                <a:gd name="T61" fmla="*/ 0 h 2619"/>
                <a:gd name="T62" fmla="*/ 0 w 2251"/>
                <a:gd name="T63" fmla="*/ 0 h 2619"/>
                <a:gd name="T64" fmla="*/ 0 w 2251"/>
                <a:gd name="T65" fmla="*/ 0 h 2619"/>
                <a:gd name="T66" fmla="*/ 0 w 2251"/>
                <a:gd name="T67" fmla="*/ 0 h 2619"/>
                <a:gd name="T68" fmla="*/ 0 w 2251"/>
                <a:gd name="T69" fmla="*/ 0 h 2619"/>
                <a:gd name="T70" fmla="*/ 0 w 2251"/>
                <a:gd name="T71" fmla="*/ 0 h 2619"/>
                <a:gd name="T72" fmla="*/ 0 w 2251"/>
                <a:gd name="T73" fmla="*/ 0 h 2619"/>
                <a:gd name="T74" fmla="*/ 0 w 2251"/>
                <a:gd name="T75" fmla="*/ 0 h 2619"/>
                <a:gd name="T76" fmla="*/ 0 w 2251"/>
                <a:gd name="T77" fmla="*/ 0 h 2619"/>
                <a:gd name="T78" fmla="*/ 0 w 2251"/>
                <a:gd name="T79" fmla="*/ 0 h 2619"/>
                <a:gd name="T80" fmla="*/ 0 w 2251"/>
                <a:gd name="T81" fmla="*/ 0 h 2619"/>
                <a:gd name="T82" fmla="*/ 0 w 2251"/>
                <a:gd name="T83" fmla="*/ 0 h 2619"/>
                <a:gd name="T84" fmla="*/ 0 w 2251"/>
                <a:gd name="T85" fmla="*/ 0 h 2619"/>
                <a:gd name="T86" fmla="*/ 0 w 2251"/>
                <a:gd name="T87" fmla="*/ 0 h 2619"/>
                <a:gd name="T88" fmla="*/ 0 w 2251"/>
                <a:gd name="T89" fmla="*/ 0 h 2619"/>
                <a:gd name="T90" fmla="*/ 0 w 2251"/>
                <a:gd name="T91" fmla="*/ 0 h 2619"/>
                <a:gd name="T92" fmla="*/ 0 w 2251"/>
                <a:gd name="T93" fmla="*/ 0 h 2619"/>
                <a:gd name="T94" fmla="*/ 0 w 2251"/>
                <a:gd name="T95" fmla="*/ 0 h 2619"/>
                <a:gd name="T96" fmla="*/ 0 w 2251"/>
                <a:gd name="T97" fmla="*/ 0 h 2619"/>
                <a:gd name="T98" fmla="*/ 0 w 2251"/>
                <a:gd name="T99" fmla="*/ 0 h 2619"/>
                <a:gd name="T100" fmla="*/ 0 w 2251"/>
                <a:gd name="T101" fmla="*/ 0 h 2619"/>
                <a:gd name="T102" fmla="*/ 0 w 2251"/>
                <a:gd name="T103" fmla="*/ 0 h 2619"/>
                <a:gd name="T104" fmla="*/ 0 w 2251"/>
                <a:gd name="T105" fmla="*/ 0 h 2619"/>
                <a:gd name="T106" fmla="*/ 0 w 2251"/>
                <a:gd name="T107" fmla="*/ 0 h 2619"/>
                <a:gd name="T108" fmla="*/ 0 w 2251"/>
                <a:gd name="T109" fmla="*/ 0 h 2619"/>
                <a:gd name="T110" fmla="*/ 0 w 2251"/>
                <a:gd name="T111" fmla="*/ 0 h 26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51" h="2619">
                  <a:moveTo>
                    <a:pt x="1681" y="351"/>
                  </a:moveTo>
                  <a:lnTo>
                    <a:pt x="1680" y="381"/>
                  </a:lnTo>
                  <a:lnTo>
                    <a:pt x="1680" y="411"/>
                  </a:lnTo>
                  <a:lnTo>
                    <a:pt x="1681" y="418"/>
                  </a:lnTo>
                  <a:lnTo>
                    <a:pt x="1683" y="424"/>
                  </a:lnTo>
                  <a:lnTo>
                    <a:pt x="1686" y="430"/>
                  </a:lnTo>
                  <a:lnTo>
                    <a:pt x="1690" y="436"/>
                  </a:lnTo>
                  <a:lnTo>
                    <a:pt x="1695" y="441"/>
                  </a:lnTo>
                  <a:lnTo>
                    <a:pt x="1701" y="445"/>
                  </a:lnTo>
                  <a:lnTo>
                    <a:pt x="1708" y="449"/>
                  </a:lnTo>
                  <a:lnTo>
                    <a:pt x="1718" y="452"/>
                  </a:lnTo>
                  <a:lnTo>
                    <a:pt x="1725" y="453"/>
                  </a:lnTo>
                  <a:lnTo>
                    <a:pt x="1731" y="453"/>
                  </a:lnTo>
                  <a:lnTo>
                    <a:pt x="1737" y="453"/>
                  </a:lnTo>
                  <a:lnTo>
                    <a:pt x="1741" y="452"/>
                  </a:lnTo>
                  <a:lnTo>
                    <a:pt x="1745" y="450"/>
                  </a:lnTo>
                  <a:lnTo>
                    <a:pt x="1749" y="448"/>
                  </a:lnTo>
                  <a:lnTo>
                    <a:pt x="1751" y="445"/>
                  </a:lnTo>
                  <a:lnTo>
                    <a:pt x="1754" y="442"/>
                  </a:lnTo>
                  <a:lnTo>
                    <a:pt x="1757" y="434"/>
                  </a:lnTo>
                  <a:lnTo>
                    <a:pt x="1759" y="426"/>
                  </a:lnTo>
                  <a:lnTo>
                    <a:pt x="1760" y="416"/>
                  </a:lnTo>
                  <a:lnTo>
                    <a:pt x="1760" y="406"/>
                  </a:lnTo>
                  <a:lnTo>
                    <a:pt x="1761" y="397"/>
                  </a:lnTo>
                  <a:lnTo>
                    <a:pt x="1762" y="387"/>
                  </a:lnTo>
                  <a:lnTo>
                    <a:pt x="1764" y="379"/>
                  </a:lnTo>
                  <a:lnTo>
                    <a:pt x="1768" y="372"/>
                  </a:lnTo>
                  <a:lnTo>
                    <a:pt x="1770" y="369"/>
                  </a:lnTo>
                  <a:lnTo>
                    <a:pt x="1773" y="366"/>
                  </a:lnTo>
                  <a:lnTo>
                    <a:pt x="1777" y="364"/>
                  </a:lnTo>
                  <a:lnTo>
                    <a:pt x="1781" y="363"/>
                  </a:lnTo>
                  <a:lnTo>
                    <a:pt x="1786" y="362"/>
                  </a:lnTo>
                  <a:lnTo>
                    <a:pt x="1792" y="362"/>
                  </a:lnTo>
                  <a:lnTo>
                    <a:pt x="1798" y="363"/>
                  </a:lnTo>
                  <a:lnTo>
                    <a:pt x="1806" y="364"/>
                  </a:lnTo>
                  <a:lnTo>
                    <a:pt x="1808" y="373"/>
                  </a:lnTo>
                  <a:lnTo>
                    <a:pt x="1810" y="381"/>
                  </a:lnTo>
                  <a:lnTo>
                    <a:pt x="1812" y="391"/>
                  </a:lnTo>
                  <a:lnTo>
                    <a:pt x="1813" y="400"/>
                  </a:lnTo>
                  <a:lnTo>
                    <a:pt x="1814" y="420"/>
                  </a:lnTo>
                  <a:lnTo>
                    <a:pt x="1813" y="440"/>
                  </a:lnTo>
                  <a:lnTo>
                    <a:pt x="1811" y="484"/>
                  </a:lnTo>
                  <a:lnTo>
                    <a:pt x="1808" y="526"/>
                  </a:lnTo>
                  <a:lnTo>
                    <a:pt x="1809" y="545"/>
                  </a:lnTo>
                  <a:lnTo>
                    <a:pt x="1810" y="564"/>
                  </a:lnTo>
                  <a:lnTo>
                    <a:pt x="1812" y="573"/>
                  </a:lnTo>
                  <a:lnTo>
                    <a:pt x="1814" y="581"/>
                  </a:lnTo>
                  <a:lnTo>
                    <a:pt x="1817" y="589"/>
                  </a:lnTo>
                  <a:lnTo>
                    <a:pt x="1820" y="597"/>
                  </a:lnTo>
                  <a:lnTo>
                    <a:pt x="1824" y="605"/>
                  </a:lnTo>
                  <a:lnTo>
                    <a:pt x="1829" y="611"/>
                  </a:lnTo>
                  <a:lnTo>
                    <a:pt x="1835" y="617"/>
                  </a:lnTo>
                  <a:lnTo>
                    <a:pt x="1841" y="623"/>
                  </a:lnTo>
                  <a:lnTo>
                    <a:pt x="1849" y="627"/>
                  </a:lnTo>
                  <a:lnTo>
                    <a:pt x="1858" y="631"/>
                  </a:lnTo>
                  <a:lnTo>
                    <a:pt x="1867" y="634"/>
                  </a:lnTo>
                  <a:lnTo>
                    <a:pt x="1878" y="636"/>
                  </a:lnTo>
                  <a:lnTo>
                    <a:pt x="1882" y="623"/>
                  </a:lnTo>
                  <a:lnTo>
                    <a:pt x="1886" y="608"/>
                  </a:lnTo>
                  <a:lnTo>
                    <a:pt x="1888" y="592"/>
                  </a:lnTo>
                  <a:lnTo>
                    <a:pt x="1891" y="576"/>
                  </a:lnTo>
                  <a:lnTo>
                    <a:pt x="1894" y="543"/>
                  </a:lnTo>
                  <a:lnTo>
                    <a:pt x="1896" y="510"/>
                  </a:lnTo>
                  <a:lnTo>
                    <a:pt x="1898" y="475"/>
                  </a:lnTo>
                  <a:lnTo>
                    <a:pt x="1900" y="442"/>
                  </a:lnTo>
                  <a:lnTo>
                    <a:pt x="1902" y="410"/>
                  </a:lnTo>
                  <a:lnTo>
                    <a:pt x="1906" y="380"/>
                  </a:lnTo>
                  <a:lnTo>
                    <a:pt x="1973" y="384"/>
                  </a:lnTo>
                  <a:lnTo>
                    <a:pt x="1973" y="442"/>
                  </a:lnTo>
                  <a:lnTo>
                    <a:pt x="1971" y="502"/>
                  </a:lnTo>
                  <a:lnTo>
                    <a:pt x="1968" y="561"/>
                  </a:lnTo>
                  <a:lnTo>
                    <a:pt x="1965" y="621"/>
                  </a:lnTo>
                  <a:lnTo>
                    <a:pt x="1964" y="680"/>
                  </a:lnTo>
                  <a:lnTo>
                    <a:pt x="1963" y="739"/>
                  </a:lnTo>
                  <a:lnTo>
                    <a:pt x="1964" y="768"/>
                  </a:lnTo>
                  <a:lnTo>
                    <a:pt x="1965" y="796"/>
                  </a:lnTo>
                  <a:lnTo>
                    <a:pt x="1967" y="824"/>
                  </a:lnTo>
                  <a:lnTo>
                    <a:pt x="1969" y="853"/>
                  </a:lnTo>
                  <a:lnTo>
                    <a:pt x="2006" y="869"/>
                  </a:lnTo>
                  <a:lnTo>
                    <a:pt x="2015" y="840"/>
                  </a:lnTo>
                  <a:lnTo>
                    <a:pt x="2023" y="812"/>
                  </a:lnTo>
                  <a:lnTo>
                    <a:pt x="2029" y="783"/>
                  </a:lnTo>
                  <a:lnTo>
                    <a:pt x="2035" y="754"/>
                  </a:lnTo>
                  <a:lnTo>
                    <a:pt x="2039" y="723"/>
                  </a:lnTo>
                  <a:lnTo>
                    <a:pt x="2043" y="694"/>
                  </a:lnTo>
                  <a:lnTo>
                    <a:pt x="2046" y="664"/>
                  </a:lnTo>
                  <a:lnTo>
                    <a:pt x="2048" y="634"/>
                  </a:lnTo>
                  <a:lnTo>
                    <a:pt x="2053" y="573"/>
                  </a:lnTo>
                  <a:lnTo>
                    <a:pt x="2057" y="513"/>
                  </a:lnTo>
                  <a:lnTo>
                    <a:pt x="2059" y="484"/>
                  </a:lnTo>
                  <a:lnTo>
                    <a:pt x="2062" y="453"/>
                  </a:lnTo>
                  <a:lnTo>
                    <a:pt x="2066" y="424"/>
                  </a:lnTo>
                  <a:lnTo>
                    <a:pt x="2070" y="396"/>
                  </a:lnTo>
                  <a:lnTo>
                    <a:pt x="2118" y="400"/>
                  </a:lnTo>
                  <a:lnTo>
                    <a:pt x="2109" y="480"/>
                  </a:lnTo>
                  <a:lnTo>
                    <a:pt x="2102" y="560"/>
                  </a:lnTo>
                  <a:lnTo>
                    <a:pt x="2097" y="642"/>
                  </a:lnTo>
                  <a:lnTo>
                    <a:pt x="2093" y="725"/>
                  </a:lnTo>
                  <a:lnTo>
                    <a:pt x="2090" y="808"/>
                  </a:lnTo>
                  <a:lnTo>
                    <a:pt x="2089" y="893"/>
                  </a:lnTo>
                  <a:lnTo>
                    <a:pt x="2089" y="979"/>
                  </a:lnTo>
                  <a:lnTo>
                    <a:pt x="2090" y="1064"/>
                  </a:lnTo>
                  <a:lnTo>
                    <a:pt x="2092" y="1069"/>
                  </a:lnTo>
                  <a:lnTo>
                    <a:pt x="2094" y="1073"/>
                  </a:lnTo>
                  <a:lnTo>
                    <a:pt x="2097" y="1075"/>
                  </a:lnTo>
                  <a:lnTo>
                    <a:pt x="2100" y="1077"/>
                  </a:lnTo>
                  <a:lnTo>
                    <a:pt x="2106" y="1078"/>
                  </a:lnTo>
                  <a:lnTo>
                    <a:pt x="2112" y="1078"/>
                  </a:lnTo>
                  <a:lnTo>
                    <a:pt x="2120" y="1076"/>
                  </a:lnTo>
                  <a:lnTo>
                    <a:pt x="2127" y="1075"/>
                  </a:lnTo>
                  <a:lnTo>
                    <a:pt x="2135" y="1075"/>
                  </a:lnTo>
                  <a:lnTo>
                    <a:pt x="2142" y="1076"/>
                  </a:lnTo>
                  <a:lnTo>
                    <a:pt x="2142" y="1056"/>
                  </a:lnTo>
                  <a:lnTo>
                    <a:pt x="2146" y="1064"/>
                  </a:lnTo>
                  <a:lnTo>
                    <a:pt x="2174" y="1037"/>
                  </a:lnTo>
                  <a:lnTo>
                    <a:pt x="2173" y="995"/>
                  </a:lnTo>
                  <a:lnTo>
                    <a:pt x="2173" y="953"/>
                  </a:lnTo>
                  <a:lnTo>
                    <a:pt x="2173" y="912"/>
                  </a:lnTo>
                  <a:lnTo>
                    <a:pt x="2174" y="871"/>
                  </a:lnTo>
                  <a:lnTo>
                    <a:pt x="2177" y="789"/>
                  </a:lnTo>
                  <a:lnTo>
                    <a:pt x="2182" y="708"/>
                  </a:lnTo>
                  <a:lnTo>
                    <a:pt x="2187" y="629"/>
                  </a:lnTo>
                  <a:lnTo>
                    <a:pt x="2193" y="550"/>
                  </a:lnTo>
                  <a:lnTo>
                    <a:pt x="2198" y="472"/>
                  </a:lnTo>
                  <a:lnTo>
                    <a:pt x="2202" y="396"/>
                  </a:lnTo>
                  <a:lnTo>
                    <a:pt x="2214" y="395"/>
                  </a:lnTo>
                  <a:lnTo>
                    <a:pt x="2227" y="394"/>
                  </a:lnTo>
                  <a:lnTo>
                    <a:pt x="2233" y="394"/>
                  </a:lnTo>
                  <a:lnTo>
                    <a:pt x="2239" y="392"/>
                  </a:lnTo>
                  <a:lnTo>
                    <a:pt x="2245" y="389"/>
                  </a:lnTo>
                  <a:lnTo>
                    <a:pt x="2251" y="384"/>
                  </a:lnTo>
                  <a:lnTo>
                    <a:pt x="2240" y="442"/>
                  </a:lnTo>
                  <a:lnTo>
                    <a:pt x="2231" y="500"/>
                  </a:lnTo>
                  <a:lnTo>
                    <a:pt x="2222" y="559"/>
                  </a:lnTo>
                  <a:lnTo>
                    <a:pt x="2214" y="618"/>
                  </a:lnTo>
                  <a:lnTo>
                    <a:pt x="2207" y="677"/>
                  </a:lnTo>
                  <a:lnTo>
                    <a:pt x="2200" y="738"/>
                  </a:lnTo>
                  <a:lnTo>
                    <a:pt x="2193" y="797"/>
                  </a:lnTo>
                  <a:lnTo>
                    <a:pt x="2187" y="858"/>
                  </a:lnTo>
                  <a:lnTo>
                    <a:pt x="2182" y="918"/>
                  </a:lnTo>
                  <a:lnTo>
                    <a:pt x="2177" y="979"/>
                  </a:lnTo>
                  <a:lnTo>
                    <a:pt x="2173" y="1040"/>
                  </a:lnTo>
                  <a:lnTo>
                    <a:pt x="2169" y="1101"/>
                  </a:lnTo>
                  <a:lnTo>
                    <a:pt x="2163" y="1224"/>
                  </a:lnTo>
                  <a:lnTo>
                    <a:pt x="2158" y="1348"/>
                  </a:lnTo>
                  <a:lnTo>
                    <a:pt x="2155" y="1471"/>
                  </a:lnTo>
                  <a:lnTo>
                    <a:pt x="2154" y="1595"/>
                  </a:lnTo>
                  <a:lnTo>
                    <a:pt x="2154" y="1719"/>
                  </a:lnTo>
                  <a:lnTo>
                    <a:pt x="2156" y="1843"/>
                  </a:lnTo>
                  <a:lnTo>
                    <a:pt x="2158" y="1967"/>
                  </a:lnTo>
                  <a:lnTo>
                    <a:pt x="2163" y="2090"/>
                  </a:lnTo>
                  <a:lnTo>
                    <a:pt x="2168" y="2213"/>
                  </a:lnTo>
                  <a:lnTo>
                    <a:pt x="2174" y="2335"/>
                  </a:lnTo>
                  <a:lnTo>
                    <a:pt x="2041" y="2346"/>
                  </a:lnTo>
                  <a:lnTo>
                    <a:pt x="1909" y="2357"/>
                  </a:lnTo>
                  <a:lnTo>
                    <a:pt x="1778" y="2368"/>
                  </a:lnTo>
                  <a:lnTo>
                    <a:pt x="1647" y="2380"/>
                  </a:lnTo>
                  <a:lnTo>
                    <a:pt x="1517" y="2392"/>
                  </a:lnTo>
                  <a:lnTo>
                    <a:pt x="1387" y="2405"/>
                  </a:lnTo>
                  <a:lnTo>
                    <a:pt x="1258" y="2419"/>
                  </a:lnTo>
                  <a:lnTo>
                    <a:pt x="1130" y="2434"/>
                  </a:lnTo>
                  <a:lnTo>
                    <a:pt x="1002" y="2452"/>
                  </a:lnTo>
                  <a:lnTo>
                    <a:pt x="874" y="2469"/>
                  </a:lnTo>
                  <a:lnTo>
                    <a:pt x="748" y="2489"/>
                  </a:lnTo>
                  <a:lnTo>
                    <a:pt x="622" y="2510"/>
                  </a:lnTo>
                  <a:lnTo>
                    <a:pt x="559" y="2522"/>
                  </a:lnTo>
                  <a:lnTo>
                    <a:pt x="496" y="2534"/>
                  </a:lnTo>
                  <a:lnTo>
                    <a:pt x="434" y="2546"/>
                  </a:lnTo>
                  <a:lnTo>
                    <a:pt x="372" y="2559"/>
                  </a:lnTo>
                  <a:lnTo>
                    <a:pt x="310" y="2574"/>
                  </a:lnTo>
                  <a:lnTo>
                    <a:pt x="248" y="2588"/>
                  </a:lnTo>
                  <a:lnTo>
                    <a:pt x="186" y="2603"/>
                  </a:lnTo>
                  <a:lnTo>
                    <a:pt x="125" y="2619"/>
                  </a:lnTo>
                  <a:lnTo>
                    <a:pt x="122" y="2614"/>
                  </a:lnTo>
                  <a:lnTo>
                    <a:pt x="118" y="2610"/>
                  </a:lnTo>
                  <a:lnTo>
                    <a:pt x="114" y="2608"/>
                  </a:lnTo>
                  <a:lnTo>
                    <a:pt x="110" y="2605"/>
                  </a:lnTo>
                  <a:lnTo>
                    <a:pt x="101" y="2603"/>
                  </a:lnTo>
                  <a:lnTo>
                    <a:pt x="91" y="2602"/>
                  </a:lnTo>
                  <a:lnTo>
                    <a:pt x="70" y="2603"/>
                  </a:lnTo>
                  <a:lnTo>
                    <a:pt x="48" y="2603"/>
                  </a:lnTo>
                  <a:lnTo>
                    <a:pt x="50" y="2556"/>
                  </a:lnTo>
                  <a:lnTo>
                    <a:pt x="51" y="2511"/>
                  </a:lnTo>
                  <a:lnTo>
                    <a:pt x="49" y="2467"/>
                  </a:lnTo>
                  <a:lnTo>
                    <a:pt x="47" y="2422"/>
                  </a:lnTo>
                  <a:lnTo>
                    <a:pt x="43" y="2378"/>
                  </a:lnTo>
                  <a:lnTo>
                    <a:pt x="38" y="2335"/>
                  </a:lnTo>
                  <a:lnTo>
                    <a:pt x="33" y="2291"/>
                  </a:lnTo>
                  <a:lnTo>
                    <a:pt x="28" y="2248"/>
                  </a:lnTo>
                  <a:lnTo>
                    <a:pt x="22" y="2206"/>
                  </a:lnTo>
                  <a:lnTo>
                    <a:pt x="16" y="2162"/>
                  </a:lnTo>
                  <a:lnTo>
                    <a:pt x="11" y="2118"/>
                  </a:lnTo>
                  <a:lnTo>
                    <a:pt x="7" y="2074"/>
                  </a:lnTo>
                  <a:lnTo>
                    <a:pt x="3" y="2030"/>
                  </a:lnTo>
                  <a:lnTo>
                    <a:pt x="1" y="1986"/>
                  </a:lnTo>
                  <a:lnTo>
                    <a:pt x="0" y="1940"/>
                  </a:lnTo>
                  <a:lnTo>
                    <a:pt x="1" y="1894"/>
                  </a:lnTo>
                  <a:lnTo>
                    <a:pt x="9" y="112"/>
                  </a:lnTo>
                  <a:lnTo>
                    <a:pt x="21" y="0"/>
                  </a:lnTo>
                  <a:lnTo>
                    <a:pt x="74" y="6"/>
                  </a:lnTo>
                  <a:lnTo>
                    <a:pt x="128" y="14"/>
                  </a:lnTo>
                  <a:lnTo>
                    <a:pt x="180" y="22"/>
                  </a:lnTo>
                  <a:lnTo>
                    <a:pt x="233" y="32"/>
                  </a:lnTo>
                  <a:lnTo>
                    <a:pt x="286" y="42"/>
                  </a:lnTo>
                  <a:lnTo>
                    <a:pt x="337" y="53"/>
                  </a:lnTo>
                  <a:lnTo>
                    <a:pt x="389" y="64"/>
                  </a:lnTo>
                  <a:lnTo>
                    <a:pt x="440" y="77"/>
                  </a:lnTo>
                  <a:lnTo>
                    <a:pt x="543" y="102"/>
                  </a:lnTo>
                  <a:lnTo>
                    <a:pt x="645" y="131"/>
                  </a:lnTo>
                  <a:lnTo>
                    <a:pt x="745" y="159"/>
                  </a:lnTo>
                  <a:lnTo>
                    <a:pt x="846" y="187"/>
                  </a:lnTo>
                  <a:lnTo>
                    <a:pt x="948" y="215"/>
                  </a:lnTo>
                  <a:lnTo>
                    <a:pt x="1050" y="243"/>
                  </a:lnTo>
                  <a:lnTo>
                    <a:pt x="1100" y="256"/>
                  </a:lnTo>
                  <a:lnTo>
                    <a:pt x="1151" y="269"/>
                  </a:lnTo>
                  <a:lnTo>
                    <a:pt x="1203" y="281"/>
                  </a:lnTo>
                  <a:lnTo>
                    <a:pt x="1255" y="292"/>
                  </a:lnTo>
                  <a:lnTo>
                    <a:pt x="1306" y="303"/>
                  </a:lnTo>
                  <a:lnTo>
                    <a:pt x="1359" y="313"/>
                  </a:lnTo>
                  <a:lnTo>
                    <a:pt x="1412" y="322"/>
                  </a:lnTo>
                  <a:lnTo>
                    <a:pt x="1465" y="330"/>
                  </a:lnTo>
                  <a:lnTo>
                    <a:pt x="1518" y="337"/>
                  </a:lnTo>
                  <a:lnTo>
                    <a:pt x="1572" y="343"/>
                  </a:lnTo>
                  <a:lnTo>
                    <a:pt x="1627" y="348"/>
                  </a:lnTo>
                  <a:lnTo>
                    <a:pt x="1681" y="351"/>
                  </a:lnTo>
                  <a:close/>
                </a:path>
              </a:pathLst>
            </a:custGeom>
            <a:solidFill>
              <a:srgbClr val="7A8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8" name="Line 99"/>
            <p:cNvSpPr>
              <a:spLocks noChangeShapeType="1"/>
            </p:cNvSpPr>
            <p:nvPr/>
          </p:nvSpPr>
          <p:spPr bwMode="auto">
            <a:xfrm>
              <a:off x="4408" y="1665"/>
              <a:ext cx="0" cy="0"/>
            </a:xfrm>
            <a:prstGeom prst="line">
              <a:avLst/>
            </a:prstGeom>
            <a:noFill/>
            <a:ln w="3175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9" name="Freeform 100"/>
            <p:cNvSpPr>
              <a:spLocks/>
            </p:cNvSpPr>
            <p:nvPr/>
          </p:nvSpPr>
          <p:spPr bwMode="auto">
            <a:xfrm>
              <a:off x="3975" y="1617"/>
              <a:ext cx="491" cy="522"/>
            </a:xfrm>
            <a:custGeom>
              <a:avLst/>
              <a:gdLst>
                <a:gd name="T0" fmla="*/ 0 w 2550"/>
                <a:gd name="T1" fmla="*/ 0 h 2628"/>
                <a:gd name="T2" fmla="*/ 0 w 2550"/>
                <a:gd name="T3" fmla="*/ 0 h 2628"/>
                <a:gd name="T4" fmla="*/ 0 w 2550"/>
                <a:gd name="T5" fmla="*/ 0 h 2628"/>
                <a:gd name="T6" fmla="*/ 0 w 2550"/>
                <a:gd name="T7" fmla="*/ 0 h 2628"/>
                <a:gd name="T8" fmla="*/ 0 w 2550"/>
                <a:gd name="T9" fmla="*/ 0 h 2628"/>
                <a:gd name="T10" fmla="*/ 0 w 2550"/>
                <a:gd name="T11" fmla="*/ 0 h 2628"/>
                <a:gd name="T12" fmla="*/ 0 w 2550"/>
                <a:gd name="T13" fmla="*/ 0 h 2628"/>
                <a:gd name="T14" fmla="*/ 0 w 2550"/>
                <a:gd name="T15" fmla="*/ 0 h 2628"/>
                <a:gd name="T16" fmla="*/ 0 w 2550"/>
                <a:gd name="T17" fmla="*/ 0 h 2628"/>
                <a:gd name="T18" fmla="*/ 0 w 2550"/>
                <a:gd name="T19" fmla="*/ 0 h 2628"/>
                <a:gd name="T20" fmla="*/ 0 w 2550"/>
                <a:gd name="T21" fmla="*/ 0 h 2628"/>
                <a:gd name="T22" fmla="*/ 0 w 2550"/>
                <a:gd name="T23" fmla="*/ 0 h 2628"/>
                <a:gd name="T24" fmla="*/ 0 w 2550"/>
                <a:gd name="T25" fmla="*/ 0 h 2628"/>
                <a:gd name="T26" fmla="*/ 0 w 2550"/>
                <a:gd name="T27" fmla="*/ 0 h 2628"/>
                <a:gd name="T28" fmla="*/ 0 w 2550"/>
                <a:gd name="T29" fmla="*/ 0 h 2628"/>
                <a:gd name="T30" fmla="*/ 0 w 2550"/>
                <a:gd name="T31" fmla="*/ 0 h 2628"/>
                <a:gd name="T32" fmla="*/ 0 w 2550"/>
                <a:gd name="T33" fmla="*/ 0 h 2628"/>
                <a:gd name="T34" fmla="*/ 0 w 2550"/>
                <a:gd name="T35" fmla="*/ 0 h 2628"/>
                <a:gd name="T36" fmla="*/ 0 w 2550"/>
                <a:gd name="T37" fmla="*/ 0 h 2628"/>
                <a:gd name="T38" fmla="*/ 0 w 2550"/>
                <a:gd name="T39" fmla="*/ 0 h 2628"/>
                <a:gd name="T40" fmla="*/ 0 w 2550"/>
                <a:gd name="T41" fmla="*/ 0 h 2628"/>
                <a:gd name="T42" fmla="*/ 0 w 2550"/>
                <a:gd name="T43" fmla="*/ 0 h 2628"/>
                <a:gd name="T44" fmla="*/ 0 w 2550"/>
                <a:gd name="T45" fmla="*/ 0 h 2628"/>
                <a:gd name="T46" fmla="*/ 0 w 2550"/>
                <a:gd name="T47" fmla="*/ 0 h 2628"/>
                <a:gd name="T48" fmla="*/ 0 w 2550"/>
                <a:gd name="T49" fmla="*/ 0 h 2628"/>
                <a:gd name="T50" fmla="*/ 0 w 2550"/>
                <a:gd name="T51" fmla="*/ 0 h 2628"/>
                <a:gd name="T52" fmla="*/ 0 w 2550"/>
                <a:gd name="T53" fmla="*/ 0 h 2628"/>
                <a:gd name="T54" fmla="*/ 0 w 2550"/>
                <a:gd name="T55" fmla="*/ 0 h 2628"/>
                <a:gd name="T56" fmla="*/ 0 w 2550"/>
                <a:gd name="T57" fmla="*/ 0 h 2628"/>
                <a:gd name="T58" fmla="*/ 0 w 2550"/>
                <a:gd name="T59" fmla="*/ 0 h 2628"/>
                <a:gd name="T60" fmla="*/ 0 w 2550"/>
                <a:gd name="T61" fmla="*/ 0 h 2628"/>
                <a:gd name="T62" fmla="*/ 0 w 2550"/>
                <a:gd name="T63" fmla="*/ 0 h 2628"/>
                <a:gd name="T64" fmla="*/ 0 w 2550"/>
                <a:gd name="T65" fmla="*/ 0 h 2628"/>
                <a:gd name="T66" fmla="*/ 0 w 2550"/>
                <a:gd name="T67" fmla="*/ 0 h 2628"/>
                <a:gd name="T68" fmla="*/ 0 w 2550"/>
                <a:gd name="T69" fmla="*/ 0 h 2628"/>
                <a:gd name="T70" fmla="*/ 0 w 2550"/>
                <a:gd name="T71" fmla="*/ 0 h 2628"/>
                <a:gd name="T72" fmla="*/ 0 w 2550"/>
                <a:gd name="T73" fmla="*/ 0 h 2628"/>
                <a:gd name="T74" fmla="*/ 0 w 2550"/>
                <a:gd name="T75" fmla="*/ 0 h 2628"/>
                <a:gd name="T76" fmla="*/ 0 w 2550"/>
                <a:gd name="T77" fmla="*/ 0 h 2628"/>
                <a:gd name="T78" fmla="*/ 0 w 2550"/>
                <a:gd name="T79" fmla="*/ 0 h 262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550" h="2628">
                  <a:moveTo>
                    <a:pt x="2530" y="0"/>
                  </a:moveTo>
                  <a:lnTo>
                    <a:pt x="2532" y="86"/>
                  </a:lnTo>
                  <a:lnTo>
                    <a:pt x="2534" y="170"/>
                  </a:lnTo>
                  <a:lnTo>
                    <a:pt x="2535" y="255"/>
                  </a:lnTo>
                  <a:lnTo>
                    <a:pt x="2536" y="340"/>
                  </a:lnTo>
                  <a:lnTo>
                    <a:pt x="2536" y="508"/>
                  </a:lnTo>
                  <a:lnTo>
                    <a:pt x="2534" y="674"/>
                  </a:lnTo>
                  <a:lnTo>
                    <a:pt x="2531" y="840"/>
                  </a:lnTo>
                  <a:lnTo>
                    <a:pt x="2528" y="1005"/>
                  </a:lnTo>
                  <a:lnTo>
                    <a:pt x="2524" y="1168"/>
                  </a:lnTo>
                  <a:lnTo>
                    <a:pt x="2521" y="1332"/>
                  </a:lnTo>
                  <a:lnTo>
                    <a:pt x="2518" y="1495"/>
                  </a:lnTo>
                  <a:lnTo>
                    <a:pt x="2516" y="1657"/>
                  </a:lnTo>
                  <a:lnTo>
                    <a:pt x="2516" y="1819"/>
                  </a:lnTo>
                  <a:lnTo>
                    <a:pt x="2517" y="1981"/>
                  </a:lnTo>
                  <a:lnTo>
                    <a:pt x="2519" y="2062"/>
                  </a:lnTo>
                  <a:lnTo>
                    <a:pt x="2521" y="2142"/>
                  </a:lnTo>
                  <a:lnTo>
                    <a:pt x="2524" y="2223"/>
                  </a:lnTo>
                  <a:lnTo>
                    <a:pt x="2528" y="2304"/>
                  </a:lnTo>
                  <a:lnTo>
                    <a:pt x="2532" y="2385"/>
                  </a:lnTo>
                  <a:lnTo>
                    <a:pt x="2537" y="2466"/>
                  </a:lnTo>
                  <a:lnTo>
                    <a:pt x="2543" y="2547"/>
                  </a:lnTo>
                  <a:lnTo>
                    <a:pt x="2550" y="2628"/>
                  </a:lnTo>
                  <a:lnTo>
                    <a:pt x="2388" y="2623"/>
                  </a:lnTo>
                  <a:lnTo>
                    <a:pt x="2227" y="2617"/>
                  </a:lnTo>
                  <a:lnTo>
                    <a:pt x="2066" y="2609"/>
                  </a:lnTo>
                  <a:lnTo>
                    <a:pt x="1905" y="2601"/>
                  </a:lnTo>
                  <a:lnTo>
                    <a:pt x="1744" y="2593"/>
                  </a:lnTo>
                  <a:lnTo>
                    <a:pt x="1584" y="2584"/>
                  </a:lnTo>
                  <a:lnTo>
                    <a:pt x="1425" y="2577"/>
                  </a:lnTo>
                  <a:lnTo>
                    <a:pt x="1265" y="2570"/>
                  </a:lnTo>
                  <a:lnTo>
                    <a:pt x="1106" y="2566"/>
                  </a:lnTo>
                  <a:lnTo>
                    <a:pt x="947" y="2563"/>
                  </a:lnTo>
                  <a:lnTo>
                    <a:pt x="868" y="2562"/>
                  </a:lnTo>
                  <a:lnTo>
                    <a:pt x="788" y="2562"/>
                  </a:lnTo>
                  <a:lnTo>
                    <a:pt x="710" y="2563"/>
                  </a:lnTo>
                  <a:lnTo>
                    <a:pt x="630" y="2564"/>
                  </a:lnTo>
                  <a:lnTo>
                    <a:pt x="552" y="2567"/>
                  </a:lnTo>
                  <a:lnTo>
                    <a:pt x="473" y="2570"/>
                  </a:lnTo>
                  <a:lnTo>
                    <a:pt x="393" y="2574"/>
                  </a:lnTo>
                  <a:lnTo>
                    <a:pt x="315" y="2580"/>
                  </a:lnTo>
                  <a:lnTo>
                    <a:pt x="236" y="2586"/>
                  </a:lnTo>
                  <a:lnTo>
                    <a:pt x="158" y="2593"/>
                  </a:lnTo>
                  <a:lnTo>
                    <a:pt x="79" y="2602"/>
                  </a:lnTo>
                  <a:lnTo>
                    <a:pt x="0" y="2612"/>
                  </a:lnTo>
                  <a:lnTo>
                    <a:pt x="13" y="2223"/>
                  </a:lnTo>
                  <a:lnTo>
                    <a:pt x="21" y="601"/>
                  </a:lnTo>
                  <a:lnTo>
                    <a:pt x="21" y="184"/>
                  </a:lnTo>
                  <a:lnTo>
                    <a:pt x="105" y="188"/>
                  </a:lnTo>
                  <a:lnTo>
                    <a:pt x="191" y="190"/>
                  </a:lnTo>
                  <a:lnTo>
                    <a:pt x="277" y="192"/>
                  </a:lnTo>
                  <a:lnTo>
                    <a:pt x="365" y="192"/>
                  </a:lnTo>
                  <a:lnTo>
                    <a:pt x="453" y="192"/>
                  </a:lnTo>
                  <a:lnTo>
                    <a:pt x="542" y="192"/>
                  </a:lnTo>
                  <a:lnTo>
                    <a:pt x="631" y="191"/>
                  </a:lnTo>
                  <a:lnTo>
                    <a:pt x="720" y="189"/>
                  </a:lnTo>
                  <a:lnTo>
                    <a:pt x="808" y="188"/>
                  </a:lnTo>
                  <a:lnTo>
                    <a:pt x="897" y="187"/>
                  </a:lnTo>
                  <a:lnTo>
                    <a:pt x="985" y="185"/>
                  </a:lnTo>
                  <a:lnTo>
                    <a:pt x="1071" y="183"/>
                  </a:lnTo>
                  <a:lnTo>
                    <a:pt x="1156" y="183"/>
                  </a:lnTo>
                  <a:lnTo>
                    <a:pt x="1240" y="183"/>
                  </a:lnTo>
                  <a:lnTo>
                    <a:pt x="1322" y="183"/>
                  </a:lnTo>
                  <a:lnTo>
                    <a:pt x="1402" y="184"/>
                  </a:lnTo>
                  <a:lnTo>
                    <a:pt x="1473" y="180"/>
                  </a:lnTo>
                  <a:lnTo>
                    <a:pt x="1546" y="174"/>
                  </a:lnTo>
                  <a:lnTo>
                    <a:pt x="1617" y="168"/>
                  </a:lnTo>
                  <a:lnTo>
                    <a:pt x="1689" y="161"/>
                  </a:lnTo>
                  <a:lnTo>
                    <a:pt x="1761" y="152"/>
                  </a:lnTo>
                  <a:lnTo>
                    <a:pt x="1832" y="143"/>
                  </a:lnTo>
                  <a:lnTo>
                    <a:pt x="1903" y="132"/>
                  </a:lnTo>
                  <a:lnTo>
                    <a:pt x="1973" y="121"/>
                  </a:lnTo>
                  <a:lnTo>
                    <a:pt x="2045" y="109"/>
                  </a:lnTo>
                  <a:lnTo>
                    <a:pt x="2114" y="96"/>
                  </a:lnTo>
                  <a:lnTo>
                    <a:pt x="2185" y="82"/>
                  </a:lnTo>
                  <a:lnTo>
                    <a:pt x="2254" y="67"/>
                  </a:lnTo>
                  <a:lnTo>
                    <a:pt x="2324" y="51"/>
                  </a:lnTo>
                  <a:lnTo>
                    <a:pt x="2393" y="35"/>
                  </a:lnTo>
                  <a:lnTo>
                    <a:pt x="2462" y="18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70" name="Freeform 101"/>
            <p:cNvSpPr>
              <a:spLocks/>
            </p:cNvSpPr>
            <p:nvPr/>
          </p:nvSpPr>
          <p:spPr bwMode="auto">
            <a:xfrm>
              <a:off x="4067" y="1745"/>
              <a:ext cx="191" cy="96"/>
            </a:xfrm>
            <a:custGeom>
              <a:avLst/>
              <a:gdLst>
                <a:gd name="T0" fmla="*/ 0 w 1100"/>
                <a:gd name="T1" fmla="*/ 0 h 482"/>
                <a:gd name="T2" fmla="*/ 0 w 1100"/>
                <a:gd name="T3" fmla="*/ 0 h 482"/>
                <a:gd name="T4" fmla="*/ 0 w 1100"/>
                <a:gd name="T5" fmla="*/ 0 h 482"/>
                <a:gd name="T6" fmla="*/ 0 w 1100"/>
                <a:gd name="T7" fmla="*/ 0 h 482"/>
                <a:gd name="T8" fmla="*/ 0 w 1100"/>
                <a:gd name="T9" fmla="*/ 0 h 482"/>
                <a:gd name="T10" fmla="*/ 0 w 1100"/>
                <a:gd name="T11" fmla="*/ 0 h 482"/>
                <a:gd name="T12" fmla="*/ 0 w 1100"/>
                <a:gd name="T13" fmla="*/ 0 h 482"/>
                <a:gd name="T14" fmla="*/ 0 w 1100"/>
                <a:gd name="T15" fmla="*/ 0 h 482"/>
                <a:gd name="T16" fmla="*/ 0 w 1100"/>
                <a:gd name="T17" fmla="*/ 0 h 482"/>
                <a:gd name="T18" fmla="*/ 0 w 1100"/>
                <a:gd name="T19" fmla="*/ 0 h 482"/>
                <a:gd name="T20" fmla="*/ 0 w 1100"/>
                <a:gd name="T21" fmla="*/ 0 h 482"/>
                <a:gd name="T22" fmla="*/ 0 w 1100"/>
                <a:gd name="T23" fmla="*/ 0 h 482"/>
                <a:gd name="T24" fmla="*/ 0 w 1100"/>
                <a:gd name="T25" fmla="*/ 0 h 482"/>
                <a:gd name="T26" fmla="*/ 0 w 1100"/>
                <a:gd name="T27" fmla="*/ 0 h 482"/>
                <a:gd name="T28" fmla="*/ 0 w 1100"/>
                <a:gd name="T29" fmla="*/ 0 h 482"/>
                <a:gd name="T30" fmla="*/ 0 w 1100"/>
                <a:gd name="T31" fmla="*/ 0 h 482"/>
                <a:gd name="T32" fmla="*/ 0 w 1100"/>
                <a:gd name="T33" fmla="*/ 0 h 482"/>
                <a:gd name="T34" fmla="*/ 0 w 1100"/>
                <a:gd name="T35" fmla="*/ 0 h 482"/>
                <a:gd name="T36" fmla="*/ 0 w 1100"/>
                <a:gd name="T37" fmla="*/ 0 h 482"/>
                <a:gd name="T38" fmla="*/ 0 w 1100"/>
                <a:gd name="T39" fmla="*/ 0 h 482"/>
                <a:gd name="T40" fmla="*/ 0 w 1100"/>
                <a:gd name="T41" fmla="*/ 0 h 482"/>
                <a:gd name="T42" fmla="*/ 0 w 1100"/>
                <a:gd name="T43" fmla="*/ 0 h 482"/>
                <a:gd name="T44" fmla="*/ 0 w 1100"/>
                <a:gd name="T45" fmla="*/ 0 h 482"/>
                <a:gd name="T46" fmla="*/ 0 w 1100"/>
                <a:gd name="T47" fmla="*/ 0 h 482"/>
                <a:gd name="T48" fmla="*/ 0 w 1100"/>
                <a:gd name="T49" fmla="*/ 0 h 482"/>
                <a:gd name="T50" fmla="*/ 0 w 1100"/>
                <a:gd name="T51" fmla="*/ 0 h 482"/>
                <a:gd name="T52" fmla="*/ 0 w 1100"/>
                <a:gd name="T53" fmla="*/ 0 h 482"/>
                <a:gd name="T54" fmla="*/ 0 w 1100"/>
                <a:gd name="T55" fmla="*/ 0 h 482"/>
                <a:gd name="T56" fmla="*/ 0 w 1100"/>
                <a:gd name="T57" fmla="*/ 0 h 482"/>
                <a:gd name="T58" fmla="*/ 0 w 1100"/>
                <a:gd name="T59" fmla="*/ 0 h 482"/>
                <a:gd name="T60" fmla="*/ 0 w 1100"/>
                <a:gd name="T61" fmla="*/ 0 h 482"/>
                <a:gd name="T62" fmla="*/ 0 w 1100"/>
                <a:gd name="T63" fmla="*/ 0 h 482"/>
                <a:gd name="T64" fmla="*/ 0 w 1100"/>
                <a:gd name="T65" fmla="*/ 0 h 482"/>
                <a:gd name="T66" fmla="*/ 0 w 1100"/>
                <a:gd name="T67" fmla="*/ 0 h 482"/>
                <a:gd name="T68" fmla="*/ 0 w 1100"/>
                <a:gd name="T69" fmla="*/ 0 h 482"/>
                <a:gd name="T70" fmla="*/ 0 w 1100"/>
                <a:gd name="T71" fmla="*/ 0 h 482"/>
                <a:gd name="T72" fmla="*/ 0 w 1100"/>
                <a:gd name="T73" fmla="*/ 0 h 482"/>
                <a:gd name="T74" fmla="*/ 0 w 1100"/>
                <a:gd name="T75" fmla="*/ 0 h 482"/>
                <a:gd name="T76" fmla="*/ 0 w 1100"/>
                <a:gd name="T77" fmla="*/ 0 h 48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00" h="482">
                  <a:moveTo>
                    <a:pt x="1084" y="413"/>
                  </a:moveTo>
                  <a:lnTo>
                    <a:pt x="1080" y="422"/>
                  </a:lnTo>
                  <a:lnTo>
                    <a:pt x="1070" y="431"/>
                  </a:lnTo>
                  <a:lnTo>
                    <a:pt x="1055" y="439"/>
                  </a:lnTo>
                  <a:lnTo>
                    <a:pt x="1035" y="446"/>
                  </a:lnTo>
                  <a:lnTo>
                    <a:pt x="1011" y="452"/>
                  </a:lnTo>
                  <a:lnTo>
                    <a:pt x="981" y="459"/>
                  </a:lnTo>
                  <a:lnTo>
                    <a:pt x="949" y="463"/>
                  </a:lnTo>
                  <a:lnTo>
                    <a:pt x="913" y="467"/>
                  </a:lnTo>
                  <a:lnTo>
                    <a:pt x="875" y="471"/>
                  </a:lnTo>
                  <a:lnTo>
                    <a:pt x="832" y="474"/>
                  </a:lnTo>
                  <a:lnTo>
                    <a:pt x="789" y="476"/>
                  </a:lnTo>
                  <a:lnTo>
                    <a:pt x="743" y="478"/>
                  </a:lnTo>
                  <a:lnTo>
                    <a:pt x="648" y="481"/>
                  </a:lnTo>
                  <a:lnTo>
                    <a:pt x="549" y="482"/>
                  </a:lnTo>
                  <a:lnTo>
                    <a:pt x="450" y="481"/>
                  </a:lnTo>
                  <a:lnTo>
                    <a:pt x="356" y="480"/>
                  </a:lnTo>
                  <a:lnTo>
                    <a:pt x="267" y="478"/>
                  </a:lnTo>
                  <a:lnTo>
                    <a:pt x="187" y="476"/>
                  </a:lnTo>
                  <a:lnTo>
                    <a:pt x="120" y="473"/>
                  </a:lnTo>
                  <a:lnTo>
                    <a:pt x="69" y="471"/>
                  </a:lnTo>
                  <a:lnTo>
                    <a:pt x="35" y="470"/>
                  </a:lnTo>
                  <a:lnTo>
                    <a:pt x="23" y="469"/>
                  </a:lnTo>
                  <a:lnTo>
                    <a:pt x="19" y="460"/>
                  </a:lnTo>
                  <a:lnTo>
                    <a:pt x="16" y="449"/>
                  </a:lnTo>
                  <a:lnTo>
                    <a:pt x="13" y="438"/>
                  </a:lnTo>
                  <a:lnTo>
                    <a:pt x="11" y="426"/>
                  </a:lnTo>
                  <a:lnTo>
                    <a:pt x="6" y="399"/>
                  </a:lnTo>
                  <a:lnTo>
                    <a:pt x="3" y="368"/>
                  </a:lnTo>
                  <a:lnTo>
                    <a:pt x="1" y="336"/>
                  </a:lnTo>
                  <a:lnTo>
                    <a:pt x="0" y="301"/>
                  </a:lnTo>
                  <a:lnTo>
                    <a:pt x="0" y="267"/>
                  </a:lnTo>
                  <a:lnTo>
                    <a:pt x="1" y="232"/>
                  </a:lnTo>
                  <a:lnTo>
                    <a:pt x="3" y="198"/>
                  </a:lnTo>
                  <a:lnTo>
                    <a:pt x="5" y="166"/>
                  </a:lnTo>
                  <a:lnTo>
                    <a:pt x="7" y="136"/>
                  </a:lnTo>
                  <a:lnTo>
                    <a:pt x="11" y="110"/>
                  </a:lnTo>
                  <a:lnTo>
                    <a:pt x="14" y="87"/>
                  </a:lnTo>
                  <a:lnTo>
                    <a:pt x="18" y="70"/>
                  </a:lnTo>
                  <a:lnTo>
                    <a:pt x="20" y="63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7" y="52"/>
                  </a:lnTo>
                  <a:lnTo>
                    <a:pt x="91" y="53"/>
                  </a:lnTo>
                  <a:lnTo>
                    <a:pt x="155" y="53"/>
                  </a:lnTo>
                  <a:lnTo>
                    <a:pt x="220" y="54"/>
                  </a:lnTo>
                  <a:lnTo>
                    <a:pt x="283" y="54"/>
                  </a:lnTo>
                  <a:lnTo>
                    <a:pt x="348" y="54"/>
                  </a:lnTo>
                  <a:lnTo>
                    <a:pt x="412" y="53"/>
                  </a:lnTo>
                  <a:lnTo>
                    <a:pt x="477" y="52"/>
                  </a:lnTo>
                  <a:lnTo>
                    <a:pt x="541" y="50"/>
                  </a:lnTo>
                  <a:lnTo>
                    <a:pt x="606" y="47"/>
                  </a:lnTo>
                  <a:lnTo>
                    <a:pt x="671" y="44"/>
                  </a:lnTo>
                  <a:lnTo>
                    <a:pt x="735" y="40"/>
                  </a:lnTo>
                  <a:lnTo>
                    <a:pt x="799" y="34"/>
                  </a:lnTo>
                  <a:lnTo>
                    <a:pt x="863" y="28"/>
                  </a:lnTo>
                  <a:lnTo>
                    <a:pt x="928" y="20"/>
                  </a:lnTo>
                  <a:lnTo>
                    <a:pt x="992" y="11"/>
                  </a:lnTo>
                  <a:lnTo>
                    <a:pt x="1056" y="0"/>
                  </a:lnTo>
                  <a:lnTo>
                    <a:pt x="1063" y="2"/>
                  </a:lnTo>
                  <a:lnTo>
                    <a:pt x="1069" y="6"/>
                  </a:lnTo>
                  <a:lnTo>
                    <a:pt x="1075" y="11"/>
                  </a:lnTo>
                  <a:lnTo>
                    <a:pt x="1080" y="19"/>
                  </a:lnTo>
                  <a:lnTo>
                    <a:pt x="1084" y="29"/>
                  </a:lnTo>
                  <a:lnTo>
                    <a:pt x="1088" y="40"/>
                  </a:lnTo>
                  <a:lnTo>
                    <a:pt x="1091" y="52"/>
                  </a:lnTo>
                  <a:lnTo>
                    <a:pt x="1094" y="66"/>
                  </a:lnTo>
                  <a:lnTo>
                    <a:pt x="1096" y="81"/>
                  </a:lnTo>
                  <a:lnTo>
                    <a:pt x="1098" y="98"/>
                  </a:lnTo>
                  <a:lnTo>
                    <a:pt x="1099" y="115"/>
                  </a:lnTo>
                  <a:lnTo>
                    <a:pt x="1100" y="133"/>
                  </a:lnTo>
                  <a:lnTo>
                    <a:pt x="1100" y="169"/>
                  </a:lnTo>
                  <a:lnTo>
                    <a:pt x="1100" y="207"/>
                  </a:lnTo>
                  <a:lnTo>
                    <a:pt x="1098" y="246"/>
                  </a:lnTo>
                  <a:lnTo>
                    <a:pt x="1096" y="283"/>
                  </a:lnTo>
                  <a:lnTo>
                    <a:pt x="1093" y="317"/>
                  </a:lnTo>
                  <a:lnTo>
                    <a:pt x="1091" y="349"/>
                  </a:lnTo>
                  <a:lnTo>
                    <a:pt x="1086" y="395"/>
                  </a:lnTo>
                  <a:lnTo>
                    <a:pt x="1084" y="41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71" name="Freeform 102"/>
            <p:cNvSpPr>
              <a:spLocks/>
            </p:cNvSpPr>
            <p:nvPr/>
          </p:nvSpPr>
          <p:spPr bwMode="auto">
            <a:xfrm>
              <a:off x="4126" y="1764"/>
              <a:ext cx="113" cy="54"/>
            </a:xfrm>
            <a:custGeom>
              <a:avLst/>
              <a:gdLst>
                <a:gd name="T0" fmla="*/ 0 w 649"/>
                <a:gd name="T1" fmla="*/ 0 h 268"/>
                <a:gd name="T2" fmla="*/ 0 w 649"/>
                <a:gd name="T3" fmla="*/ 0 h 268"/>
                <a:gd name="T4" fmla="*/ 0 w 649"/>
                <a:gd name="T5" fmla="*/ 0 h 268"/>
                <a:gd name="T6" fmla="*/ 0 w 649"/>
                <a:gd name="T7" fmla="*/ 0 h 268"/>
                <a:gd name="T8" fmla="*/ 0 w 649"/>
                <a:gd name="T9" fmla="*/ 0 h 268"/>
                <a:gd name="T10" fmla="*/ 0 w 649"/>
                <a:gd name="T11" fmla="*/ 0 h 268"/>
                <a:gd name="T12" fmla="*/ 0 w 649"/>
                <a:gd name="T13" fmla="*/ 0 h 268"/>
                <a:gd name="T14" fmla="*/ 0 w 649"/>
                <a:gd name="T15" fmla="*/ 0 h 268"/>
                <a:gd name="T16" fmla="*/ 0 w 649"/>
                <a:gd name="T17" fmla="*/ 0 h 268"/>
                <a:gd name="T18" fmla="*/ 0 w 649"/>
                <a:gd name="T19" fmla="*/ 0 h 268"/>
                <a:gd name="T20" fmla="*/ 0 w 649"/>
                <a:gd name="T21" fmla="*/ 0 h 268"/>
                <a:gd name="T22" fmla="*/ 0 w 649"/>
                <a:gd name="T23" fmla="*/ 0 h 268"/>
                <a:gd name="T24" fmla="*/ 0 w 649"/>
                <a:gd name="T25" fmla="*/ 0 h 268"/>
                <a:gd name="T26" fmla="*/ 0 w 649"/>
                <a:gd name="T27" fmla="*/ 0 h 268"/>
                <a:gd name="T28" fmla="*/ 0 w 649"/>
                <a:gd name="T29" fmla="*/ 0 h 268"/>
                <a:gd name="T30" fmla="*/ 0 w 649"/>
                <a:gd name="T31" fmla="*/ 0 h 268"/>
                <a:gd name="T32" fmla="*/ 0 w 649"/>
                <a:gd name="T33" fmla="*/ 0 h 268"/>
                <a:gd name="T34" fmla="*/ 0 w 649"/>
                <a:gd name="T35" fmla="*/ 0 h 268"/>
                <a:gd name="T36" fmla="*/ 0 w 649"/>
                <a:gd name="T37" fmla="*/ 0 h 268"/>
                <a:gd name="T38" fmla="*/ 0 w 649"/>
                <a:gd name="T39" fmla="*/ 0 h 268"/>
                <a:gd name="T40" fmla="*/ 0 w 649"/>
                <a:gd name="T41" fmla="*/ 0 h 268"/>
                <a:gd name="T42" fmla="*/ 0 w 649"/>
                <a:gd name="T43" fmla="*/ 0 h 268"/>
                <a:gd name="T44" fmla="*/ 0 w 649"/>
                <a:gd name="T45" fmla="*/ 0 h 268"/>
                <a:gd name="T46" fmla="*/ 0 w 649"/>
                <a:gd name="T47" fmla="*/ 0 h 268"/>
                <a:gd name="T48" fmla="*/ 0 w 649"/>
                <a:gd name="T49" fmla="*/ 0 h 268"/>
                <a:gd name="T50" fmla="*/ 0 w 649"/>
                <a:gd name="T51" fmla="*/ 0 h 268"/>
                <a:gd name="T52" fmla="*/ 0 w 649"/>
                <a:gd name="T53" fmla="*/ 0 h 268"/>
                <a:gd name="T54" fmla="*/ 0 w 649"/>
                <a:gd name="T55" fmla="*/ 0 h 268"/>
                <a:gd name="T56" fmla="*/ 0 w 649"/>
                <a:gd name="T57" fmla="*/ 0 h 268"/>
                <a:gd name="T58" fmla="*/ 0 w 649"/>
                <a:gd name="T59" fmla="*/ 0 h 268"/>
                <a:gd name="T60" fmla="*/ 0 w 649"/>
                <a:gd name="T61" fmla="*/ 0 h 268"/>
                <a:gd name="T62" fmla="*/ 0 w 649"/>
                <a:gd name="T63" fmla="*/ 0 h 268"/>
                <a:gd name="T64" fmla="*/ 0 w 649"/>
                <a:gd name="T65" fmla="*/ 0 h 268"/>
                <a:gd name="T66" fmla="*/ 0 w 649"/>
                <a:gd name="T67" fmla="*/ 0 h 268"/>
                <a:gd name="T68" fmla="*/ 0 w 649"/>
                <a:gd name="T69" fmla="*/ 0 h 268"/>
                <a:gd name="T70" fmla="*/ 0 w 649"/>
                <a:gd name="T71" fmla="*/ 0 h 268"/>
                <a:gd name="T72" fmla="*/ 0 w 649"/>
                <a:gd name="T73" fmla="*/ 0 h 268"/>
                <a:gd name="T74" fmla="*/ 0 w 649"/>
                <a:gd name="T75" fmla="*/ 0 h 268"/>
                <a:gd name="T76" fmla="*/ 0 w 649"/>
                <a:gd name="T77" fmla="*/ 0 h 268"/>
                <a:gd name="T78" fmla="*/ 0 w 649"/>
                <a:gd name="T79" fmla="*/ 0 h 268"/>
                <a:gd name="T80" fmla="*/ 0 w 649"/>
                <a:gd name="T81" fmla="*/ 0 h 268"/>
                <a:gd name="T82" fmla="*/ 0 w 649"/>
                <a:gd name="T83" fmla="*/ 0 h 268"/>
                <a:gd name="T84" fmla="*/ 0 w 649"/>
                <a:gd name="T85" fmla="*/ 0 h 268"/>
                <a:gd name="T86" fmla="*/ 0 w 649"/>
                <a:gd name="T87" fmla="*/ 0 h 268"/>
                <a:gd name="T88" fmla="*/ 0 w 649"/>
                <a:gd name="T89" fmla="*/ 0 h 2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49" h="268">
                  <a:moveTo>
                    <a:pt x="649" y="268"/>
                  </a:moveTo>
                  <a:lnTo>
                    <a:pt x="10" y="252"/>
                  </a:lnTo>
                  <a:lnTo>
                    <a:pt x="11" y="239"/>
                  </a:lnTo>
                  <a:lnTo>
                    <a:pt x="11" y="226"/>
                  </a:lnTo>
                  <a:lnTo>
                    <a:pt x="11" y="214"/>
                  </a:lnTo>
                  <a:lnTo>
                    <a:pt x="11" y="203"/>
                  </a:lnTo>
                  <a:lnTo>
                    <a:pt x="9" y="180"/>
                  </a:lnTo>
                  <a:lnTo>
                    <a:pt x="6" y="158"/>
                  </a:lnTo>
                  <a:lnTo>
                    <a:pt x="3" y="135"/>
                  </a:lnTo>
                  <a:lnTo>
                    <a:pt x="1" y="111"/>
                  </a:lnTo>
                  <a:lnTo>
                    <a:pt x="0" y="100"/>
                  </a:lnTo>
                  <a:lnTo>
                    <a:pt x="0" y="88"/>
                  </a:lnTo>
                  <a:lnTo>
                    <a:pt x="1" y="76"/>
                  </a:lnTo>
                  <a:lnTo>
                    <a:pt x="2" y="63"/>
                  </a:lnTo>
                  <a:lnTo>
                    <a:pt x="8" y="62"/>
                  </a:lnTo>
                  <a:lnTo>
                    <a:pt x="14" y="63"/>
                  </a:lnTo>
                  <a:lnTo>
                    <a:pt x="17" y="64"/>
                  </a:lnTo>
                  <a:lnTo>
                    <a:pt x="20" y="66"/>
                  </a:lnTo>
                  <a:lnTo>
                    <a:pt x="22" y="69"/>
                  </a:lnTo>
                  <a:lnTo>
                    <a:pt x="23" y="73"/>
                  </a:lnTo>
                  <a:lnTo>
                    <a:pt x="23" y="77"/>
                  </a:lnTo>
                  <a:lnTo>
                    <a:pt x="23" y="82"/>
                  </a:lnTo>
                  <a:lnTo>
                    <a:pt x="23" y="92"/>
                  </a:lnTo>
                  <a:lnTo>
                    <a:pt x="22" y="102"/>
                  </a:lnTo>
                  <a:lnTo>
                    <a:pt x="23" y="107"/>
                  </a:lnTo>
                  <a:lnTo>
                    <a:pt x="24" y="112"/>
                  </a:lnTo>
                  <a:lnTo>
                    <a:pt x="26" y="117"/>
                  </a:lnTo>
                  <a:lnTo>
                    <a:pt x="30" y="120"/>
                  </a:lnTo>
                  <a:lnTo>
                    <a:pt x="26" y="125"/>
                  </a:lnTo>
                  <a:lnTo>
                    <a:pt x="24" y="130"/>
                  </a:lnTo>
                  <a:lnTo>
                    <a:pt x="23" y="136"/>
                  </a:lnTo>
                  <a:lnTo>
                    <a:pt x="23" y="143"/>
                  </a:lnTo>
                  <a:lnTo>
                    <a:pt x="25" y="157"/>
                  </a:lnTo>
                  <a:lnTo>
                    <a:pt x="26" y="171"/>
                  </a:lnTo>
                  <a:lnTo>
                    <a:pt x="30" y="175"/>
                  </a:lnTo>
                  <a:lnTo>
                    <a:pt x="32" y="175"/>
                  </a:lnTo>
                  <a:lnTo>
                    <a:pt x="34" y="173"/>
                  </a:lnTo>
                  <a:lnTo>
                    <a:pt x="36" y="170"/>
                  </a:lnTo>
                  <a:lnTo>
                    <a:pt x="37" y="167"/>
                  </a:lnTo>
                  <a:lnTo>
                    <a:pt x="37" y="160"/>
                  </a:lnTo>
                  <a:lnTo>
                    <a:pt x="38" y="156"/>
                  </a:lnTo>
                  <a:lnTo>
                    <a:pt x="41" y="161"/>
                  </a:lnTo>
                  <a:lnTo>
                    <a:pt x="43" y="166"/>
                  </a:lnTo>
                  <a:lnTo>
                    <a:pt x="45" y="172"/>
                  </a:lnTo>
                  <a:lnTo>
                    <a:pt x="45" y="178"/>
                  </a:lnTo>
                  <a:lnTo>
                    <a:pt x="43" y="189"/>
                  </a:lnTo>
                  <a:lnTo>
                    <a:pt x="41" y="200"/>
                  </a:lnTo>
                  <a:lnTo>
                    <a:pt x="40" y="206"/>
                  </a:lnTo>
                  <a:lnTo>
                    <a:pt x="40" y="211"/>
                  </a:lnTo>
                  <a:lnTo>
                    <a:pt x="41" y="217"/>
                  </a:lnTo>
                  <a:lnTo>
                    <a:pt x="43" y="222"/>
                  </a:lnTo>
                  <a:lnTo>
                    <a:pt x="46" y="226"/>
                  </a:lnTo>
                  <a:lnTo>
                    <a:pt x="50" y="231"/>
                  </a:lnTo>
                  <a:lnTo>
                    <a:pt x="57" y="235"/>
                  </a:lnTo>
                  <a:lnTo>
                    <a:pt x="65" y="240"/>
                  </a:lnTo>
                  <a:lnTo>
                    <a:pt x="72" y="236"/>
                  </a:lnTo>
                  <a:lnTo>
                    <a:pt x="79" y="233"/>
                  </a:lnTo>
                  <a:lnTo>
                    <a:pt x="84" y="230"/>
                  </a:lnTo>
                  <a:lnTo>
                    <a:pt x="89" y="226"/>
                  </a:lnTo>
                  <a:lnTo>
                    <a:pt x="93" y="222"/>
                  </a:lnTo>
                  <a:lnTo>
                    <a:pt x="97" y="218"/>
                  </a:lnTo>
                  <a:lnTo>
                    <a:pt x="100" y="214"/>
                  </a:lnTo>
                  <a:lnTo>
                    <a:pt x="103" y="209"/>
                  </a:lnTo>
                  <a:lnTo>
                    <a:pt x="107" y="199"/>
                  </a:lnTo>
                  <a:lnTo>
                    <a:pt x="109" y="188"/>
                  </a:lnTo>
                  <a:lnTo>
                    <a:pt x="109" y="176"/>
                  </a:lnTo>
                  <a:lnTo>
                    <a:pt x="109" y="164"/>
                  </a:lnTo>
                  <a:lnTo>
                    <a:pt x="106" y="138"/>
                  </a:lnTo>
                  <a:lnTo>
                    <a:pt x="103" y="110"/>
                  </a:lnTo>
                  <a:lnTo>
                    <a:pt x="102" y="96"/>
                  </a:lnTo>
                  <a:lnTo>
                    <a:pt x="102" y="83"/>
                  </a:lnTo>
                  <a:lnTo>
                    <a:pt x="103" y="69"/>
                  </a:lnTo>
                  <a:lnTo>
                    <a:pt x="105" y="55"/>
                  </a:lnTo>
                  <a:lnTo>
                    <a:pt x="142" y="55"/>
                  </a:lnTo>
                  <a:lnTo>
                    <a:pt x="142" y="76"/>
                  </a:lnTo>
                  <a:lnTo>
                    <a:pt x="140" y="98"/>
                  </a:lnTo>
                  <a:lnTo>
                    <a:pt x="141" y="104"/>
                  </a:lnTo>
                  <a:lnTo>
                    <a:pt x="142" y="109"/>
                  </a:lnTo>
                  <a:lnTo>
                    <a:pt x="143" y="115"/>
                  </a:lnTo>
                  <a:lnTo>
                    <a:pt x="146" y="120"/>
                  </a:lnTo>
                  <a:lnTo>
                    <a:pt x="149" y="125"/>
                  </a:lnTo>
                  <a:lnTo>
                    <a:pt x="153" y="129"/>
                  </a:lnTo>
                  <a:lnTo>
                    <a:pt x="159" y="133"/>
                  </a:lnTo>
                  <a:lnTo>
                    <a:pt x="166" y="136"/>
                  </a:lnTo>
                  <a:lnTo>
                    <a:pt x="173" y="136"/>
                  </a:lnTo>
                  <a:lnTo>
                    <a:pt x="180" y="135"/>
                  </a:lnTo>
                  <a:lnTo>
                    <a:pt x="188" y="134"/>
                  </a:lnTo>
                  <a:lnTo>
                    <a:pt x="195" y="133"/>
                  </a:lnTo>
                  <a:lnTo>
                    <a:pt x="202" y="130"/>
                  </a:lnTo>
                  <a:lnTo>
                    <a:pt x="209" y="126"/>
                  </a:lnTo>
                  <a:lnTo>
                    <a:pt x="215" y="120"/>
                  </a:lnTo>
                  <a:lnTo>
                    <a:pt x="221" y="111"/>
                  </a:lnTo>
                  <a:lnTo>
                    <a:pt x="220" y="89"/>
                  </a:lnTo>
                  <a:lnTo>
                    <a:pt x="218" y="65"/>
                  </a:lnTo>
                  <a:lnTo>
                    <a:pt x="218" y="60"/>
                  </a:lnTo>
                  <a:lnTo>
                    <a:pt x="218" y="55"/>
                  </a:lnTo>
                  <a:lnTo>
                    <a:pt x="220" y="51"/>
                  </a:lnTo>
                  <a:lnTo>
                    <a:pt x="222" y="47"/>
                  </a:lnTo>
                  <a:lnTo>
                    <a:pt x="225" y="45"/>
                  </a:lnTo>
                  <a:lnTo>
                    <a:pt x="229" y="43"/>
                  </a:lnTo>
                  <a:lnTo>
                    <a:pt x="234" y="43"/>
                  </a:lnTo>
                  <a:lnTo>
                    <a:pt x="241" y="43"/>
                  </a:lnTo>
                  <a:lnTo>
                    <a:pt x="270" y="43"/>
                  </a:lnTo>
                  <a:lnTo>
                    <a:pt x="253" y="55"/>
                  </a:lnTo>
                  <a:lnTo>
                    <a:pt x="257" y="61"/>
                  </a:lnTo>
                  <a:lnTo>
                    <a:pt x="260" y="66"/>
                  </a:lnTo>
                  <a:lnTo>
                    <a:pt x="263" y="70"/>
                  </a:lnTo>
                  <a:lnTo>
                    <a:pt x="267" y="74"/>
                  </a:lnTo>
                  <a:lnTo>
                    <a:pt x="271" y="77"/>
                  </a:lnTo>
                  <a:lnTo>
                    <a:pt x="276" y="80"/>
                  </a:lnTo>
                  <a:lnTo>
                    <a:pt x="280" y="82"/>
                  </a:lnTo>
                  <a:lnTo>
                    <a:pt x="285" y="83"/>
                  </a:lnTo>
                  <a:lnTo>
                    <a:pt x="290" y="84"/>
                  </a:lnTo>
                  <a:lnTo>
                    <a:pt x="296" y="84"/>
                  </a:lnTo>
                  <a:lnTo>
                    <a:pt x="301" y="84"/>
                  </a:lnTo>
                  <a:lnTo>
                    <a:pt x="306" y="83"/>
                  </a:lnTo>
                  <a:lnTo>
                    <a:pt x="311" y="82"/>
                  </a:lnTo>
                  <a:lnTo>
                    <a:pt x="316" y="80"/>
                  </a:lnTo>
                  <a:lnTo>
                    <a:pt x="321" y="78"/>
                  </a:lnTo>
                  <a:lnTo>
                    <a:pt x="326" y="75"/>
                  </a:lnTo>
                  <a:lnTo>
                    <a:pt x="329" y="72"/>
                  </a:lnTo>
                  <a:lnTo>
                    <a:pt x="331" y="68"/>
                  </a:lnTo>
                  <a:lnTo>
                    <a:pt x="332" y="63"/>
                  </a:lnTo>
                  <a:lnTo>
                    <a:pt x="333" y="58"/>
                  </a:lnTo>
                  <a:lnTo>
                    <a:pt x="332" y="47"/>
                  </a:lnTo>
                  <a:lnTo>
                    <a:pt x="334" y="35"/>
                  </a:lnTo>
                  <a:lnTo>
                    <a:pt x="373" y="34"/>
                  </a:lnTo>
                  <a:lnTo>
                    <a:pt x="414" y="32"/>
                  </a:lnTo>
                  <a:lnTo>
                    <a:pt x="453" y="27"/>
                  </a:lnTo>
                  <a:lnTo>
                    <a:pt x="491" y="22"/>
                  </a:lnTo>
                  <a:lnTo>
                    <a:pt x="531" y="16"/>
                  </a:lnTo>
                  <a:lnTo>
                    <a:pt x="570" y="10"/>
                  </a:lnTo>
                  <a:lnTo>
                    <a:pt x="609" y="5"/>
                  </a:lnTo>
                  <a:lnTo>
                    <a:pt x="649" y="0"/>
                  </a:lnTo>
                  <a:lnTo>
                    <a:pt x="649" y="268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72" name="Freeform 103"/>
            <p:cNvSpPr>
              <a:spLocks/>
            </p:cNvSpPr>
            <p:nvPr/>
          </p:nvSpPr>
          <p:spPr bwMode="auto">
            <a:xfrm>
              <a:off x="4104" y="1778"/>
              <a:ext cx="14" cy="39"/>
            </a:xfrm>
            <a:custGeom>
              <a:avLst/>
              <a:gdLst>
                <a:gd name="T0" fmla="*/ 0 w 79"/>
                <a:gd name="T1" fmla="*/ 0 h 192"/>
                <a:gd name="T2" fmla="*/ 0 w 79"/>
                <a:gd name="T3" fmla="*/ 0 h 192"/>
                <a:gd name="T4" fmla="*/ 0 w 79"/>
                <a:gd name="T5" fmla="*/ 0 h 192"/>
                <a:gd name="T6" fmla="*/ 0 w 79"/>
                <a:gd name="T7" fmla="*/ 0 h 192"/>
                <a:gd name="T8" fmla="*/ 0 w 79"/>
                <a:gd name="T9" fmla="*/ 0 h 192"/>
                <a:gd name="T10" fmla="*/ 0 w 79"/>
                <a:gd name="T11" fmla="*/ 0 h 192"/>
                <a:gd name="T12" fmla="*/ 0 w 79"/>
                <a:gd name="T13" fmla="*/ 0 h 192"/>
                <a:gd name="T14" fmla="*/ 0 w 79"/>
                <a:gd name="T15" fmla="*/ 0 h 192"/>
                <a:gd name="T16" fmla="*/ 0 w 79"/>
                <a:gd name="T17" fmla="*/ 0 h 192"/>
                <a:gd name="T18" fmla="*/ 0 w 79"/>
                <a:gd name="T19" fmla="*/ 0 h 192"/>
                <a:gd name="T20" fmla="*/ 0 w 79"/>
                <a:gd name="T21" fmla="*/ 0 h 192"/>
                <a:gd name="T22" fmla="*/ 0 w 79"/>
                <a:gd name="T23" fmla="*/ 0 h 192"/>
                <a:gd name="T24" fmla="*/ 0 w 79"/>
                <a:gd name="T25" fmla="*/ 0 h 192"/>
                <a:gd name="T26" fmla="*/ 0 w 79"/>
                <a:gd name="T27" fmla="*/ 0 h 192"/>
                <a:gd name="T28" fmla="*/ 0 w 79"/>
                <a:gd name="T29" fmla="*/ 0 h 192"/>
                <a:gd name="T30" fmla="*/ 0 w 79"/>
                <a:gd name="T31" fmla="*/ 0 h 192"/>
                <a:gd name="T32" fmla="*/ 0 w 79"/>
                <a:gd name="T33" fmla="*/ 0 h 192"/>
                <a:gd name="T34" fmla="*/ 0 w 79"/>
                <a:gd name="T35" fmla="*/ 0 h 192"/>
                <a:gd name="T36" fmla="*/ 0 w 79"/>
                <a:gd name="T37" fmla="*/ 0 h 192"/>
                <a:gd name="T38" fmla="*/ 0 w 79"/>
                <a:gd name="T39" fmla="*/ 0 h 192"/>
                <a:gd name="T40" fmla="*/ 0 w 79"/>
                <a:gd name="T41" fmla="*/ 0 h 192"/>
                <a:gd name="T42" fmla="*/ 0 w 79"/>
                <a:gd name="T43" fmla="*/ 0 h 192"/>
                <a:gd name="T44" fmla="*/ 0 w 79"/>
                <a:gd name="T45" fmla="*/ 0 h 192"/>
                <a:gd name="T46" fmla="*/ 0 w 79"/>
                <a:gd name="T47" fmla="*/ 0 h 192"/>
                <a:gd name="T48" fmla="*/ 0 w 79"/>
                <a:gd name="T49" fmla="*/ 0 h 192"/>
                <a:gd name="T50" fmla="*/ 0 w 79"/>
                <a:gd name="T51" fmla="*/ 0 h 192"/>
                <a:gd name="T52" fmla="*/ 0 w 79"/>
                <a:gd name="T53" fmla="*/ 0 h 192"/>
                <a:gd name="T54" fmla="*/ 0 w 79"/>
                <a:gd name="T55" fmla="*/ 0 h 192"/>
                <a:gd name="T56" fmla="*/ 0 w 79"/>
                <a:gd name="T57" fmla="*/ 0 h 192"/>
                <a:gd name="T58" fmla="*/ 0 w 79"/>
                <a:gd name="T59" fmla="*/ 0 h 192"/>
                <a:gd name="T60" fmla="*/ 0 w 79"/>
                <a:gd name="T61" fmla="*/ 0 h 192"/>
                <a:gd name="T62" fmla="*/ 0 w 79"/>
                <a:gd name="T63" fmla="*/ 0 h 192"/>
                <a:gd name="T64" fmla="*/ 0 w 79"/>
                <a:gd name="T65" fmla="*/ 0 h 192"/>
                <a:gd name="T66" fmla="*/ 0 w 79"/>
                <a:gd name="T67" fmla="*/ 0 h 192"/>
                <a:gd name="T68" fmla="*/ 0 w 79"/>
                <a:gd name="T69" fmla="*/ 0 h 192"/>
                <a:gd name="T70" fmla="*/ 0 w 79"/>
                <a:gd name="T71" fmla="*/ 0 h 192"/>
                <a:gd name="T72" fmla="*/ 0 w 79"/>
                <a:gd name="T73" fmla="*/ 0 h 192"/>
                <a:gd name="T74" fmla="*/ 0 w 79"/>
                <a:gd name="T75" fmla="*/ 0 h 192"/>
                <a:gd name="T76" fmla="*/ 0 w 79"/>
                <a:gd name="T77" fmla="*/ 0 h 192"/>
                <a:gd name="T78" fmla="*/ 0 w 79"/>
                <a:gd name="T79" fmla="*/ 0 h 192"/>
                <a:gd name="T80" fmla="*/ 0 w 79"/>
                <a:gd name="T81" fmla="*/ 0 h 192"/>
                <a:gd name="T82" fmla="*/ 0 w 79"/>
                <a:gd name="T83" fmla="*/ 0 h 192"/>
                <a:gd name="T84" fmla="*/ 0 w 79"/>
                <a:gd name="T85" fmla="*/ 0 h 192"/>
                <a:gd name="T86" fmla="*/ 0 w 79"/>
                <a:gd name="T87" fmla="*/ 0 h 192"/>
                <a:gd name="T88" fmla="*/ 0 w 79"/>
                <a:gd name="T89" fmla="*/ 0 h 192"/>
                <a:gd name="T90" fmla="*/ 0 w 79"/>
                <a:gd name="T91" fmla="*/ 0 h 192"/>
                <a:gd name="T92" fmla="*/ 0 w 79"/>
                <a:gd name="T93" fmla="*/ 0 h 192"/>
                <a:gd name="T94" fmla="*/ 0 w 79"/>
                <a:gd name="T95" fmla="*/ 0 h 192"/>
                <a:gd name="T96" fmla="*/ 0 w 79"/>
                <a:gd name="T97" fmla="*/ 0 h 192"/>
                <a:gd name="T98" fmla="*/ 0 w 79"/>
                <a:gd name="T99" fmla="*/ 0 h 192"/>
                <a:gd name="T100" fmla="*/ 0 w 79"/>
                <a:gd name="T101" fmla="*/ 0 h 192"/>
                <a:gd name="T102" fmla="*/ 0 w 79"/>
                <a:gd name="T103" fmla="*/ 0 h 192"/>
                <a:gd name="T104" fmla="*/ 0 w 79"/>
                <a:gd name="T105" fmla="*/ 0 h 192"/>
                <a:gd name="T106" fmla="*/ 0 w 79"/>
                <a:gd name="T107" fmla="*/ 0 h 192"/>
                <a:gd name="T108" fmla="*/ 0 w 79"/>
                <a:gd name="T109" fmla="*/ 0 h 192"/>
                <a:gd name="T110" fmla="*/ 0 w 79"/>
                <a:gd name="T111" fmla="*/ 0 h 192"/>
                <a:gd name="T112" fmla="*/ 0 w 79"/>
                <a:gd name="T113" fmla="*/ 0 h 19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9" h="192">
                  <a:moveTo>
                    <a:pt x="70" y="85"/>
                  </a:moveTo>
                  <a:lnTo>
                    <a:pt x="66" y="90"/>
                  </a:lnTo>
                  <a:lnTo>
                    <a:pt x="64" y="96"/>
                  </a:lnTo>
                  <a:lnTo>
                    <a:pt x="63" y="102"/>
                  </a:lnTo>
                  <a:lnTo>
                    <a:pt x="62" y="108"/>
                  </a:lnTo>
                  <a:lnTo>
                    <a:pt x="63" y="114"/>
                  </a:lnTo>
                  <a:lnTo>
                    <a:pt x="64" y="121"/>
                  </a:lnTo>
                  <a:lnTo>
                    <a:pt x="66" y="127"/>
                  </a:lnTo>
                  <a:lnTo>
                    <a:pt x="68" y="134"/>
                  </a:lnTo>
                  <a:lnTo>
                    <a:pt x="73" y="147"/>
                  </a:lnTo>
                  <a:lnTo>
                    <a:pt x="77" y="159"/>
                  </a:lnTo>
                  <a:lnTo>
                    <a:pt x="78" y="165"/>
                  </a:lnTo>
                  <a:lnTo>
                    <a:pt x="79" y="171"/>
                  </a:lnTo>
                  <a:lnTo>
                    <a:pt x="79" y="176"/>
                  </a:lnTo>
                  <a:lnTo>
                    <a:pt x="78" y="181"/>
                  </a:lnTo>
                  <a:lnTo>
                    <a:pt x="68" y="187"/>
                  </a:lnTo>
                  <a:lnTo>
                    <a:pt x="58" y="190"/>
                  </a:lnTo>
                  <a:lnTo>
                    <a:pt x="50" y="192"/>
                  </a:lnTo>
                  <a:lnTo>
                    <a:pt x="43" y="192"/>
                  </a:lnTo>
                  <a:lnTo>
                    <a:pt x="37" y="190"/>
                  </a:lnTo>
                  <a:lnTo>
                    <a:pt x="31" y="187"/>
                  </a:lnTo>
                  <a:lnTo>
                    <a:pt x="27" y="183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6" y="164"/>
                  </a:lnTo>
                  <a:lnTo>
                    <a:pt x="13" y="157"/>
                  </a:lnTo>
                  <a:lnTo>
                    <a:pt x="11" y="150"/>
                  </a:lnTo>
                  <a:lnTo>
                    <a:pt x="7" y="135"/>
                  </a:lnTo>
                  <a:lnTo>
                    <a:pt x="3" y="120"/>
                  </a:lnTo>
                  <a:lnTo>
                    <a:pt x="4" y="112"/>
                  </a:lnTo>
                  <a:lnTo>
                    <a:pt x="4" y="104"/>
                  </a:lnTo>
                  <a:lnTo>
                    <a:pt x="4" y="95"/>
                  </a:lnTo>
                  <a:lnTo>
                    <a:pt x="3" y="85"/>
                  </a:lnTo>
                  <a:lnTo>
                    <a:pt x="1" y="65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5" y="4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1" y="6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7"/>
                  </a:lnTo>
                  <a:lnTo>
                    <a:pt x="52" y="40"/>
                  </a:lnTo>
                  <a:lnTo>
                    <a:pt x="53" y="55"/>
                  </a:lnTo>
                  <a:lnTo>
                    <a:pt x="56" y="68"/>
                  </a:lnTo>
                  <a:lnTo>
                    <a:pt x="58" y="73"/>
                  </a:lnTo>
                  <a:lnTo>
                    <a:pt x="61" y="78"/>
                  </a:lnTo>
                  <a:lnTo>
                    <a:pt x="65" y="82"/>
                  </a:lnTo>
                  <a:lnTo>
                    <a:pt x="70" y="85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73" name="Freeform 104"/>
            <p:cNvSpPr>
              <a:spLocks/>
            </p:cNvSpPr>
            <p:nvPr/>
          </p:nvSpPr>
          <p:spPr bwMode="auto">
            <a:xfrm>
              <a:off x="4281" y="2168"/>
              <a:ext cx="522" cy="493"/>
            </a:xfrm>
            <a:custGeom>
              <a:avLst/>
              <a:gdLst>
                <a:gd name="T0" fmla="*/ 0 w 3009"/>
                <a:gd name="T1" fmla="*/ 0 h 2480"/>
                <a:gd name="T2" fmla="*/ 0 w 3009"/>
                <a:gd name="T3" fmla="*/ 0 h 2480"/>
                <a:gd name="T4" fmla="*/ 0 w 3009"/>
                <a:gd name="T5" fmla="*/ 0 h 2480"/>
                <a:gd name="T6" fmla="*/ 0 w 3009"/>
                <a:gd name="T7" fmla="*/ 0 h 2480"/>
                <a:gd name="T8" fmla="*/ 0 w 3009"/>
                <a:gd name="T9" fmla="*/ 0 h 2480"/>
                <a:gd name="T10" fmla="*/ 0 w 3009"/>
                <a:gd name="T11" fmla="*/ 0 h 2480"/>
                <a:gd name="T12" fmla="*/ 0 w 3009"/>
                <a:gd name="T13" fmla="*/ 0 h 2480"/>
                <a:gd name="T14" fmla="*/ 0 w 3009"/>
                <a:gd name="T15" fmla="*/ 0 h 2480"/>
                <a:gd name="T16" fmla="*/ 0 w 3009"/>
                <a:gd name="T17" fmla="*/ 0 h 2480"/>
                <a:gd name="T18" fmla="*/ 0 w 3009"/>
                <a:gd name="T19" fmla="*/ 0 h 2480"/>
                <a:gd name="T20" fmla="*/ 0 w 3009"/>
                <a:gd name="T21" fmla="*/ 0 h 2480"/>
                <a:gd name="T22" fmla="*/ 0 w 3009"/>
                <a:gd name="T23" fmla="*/ 0 h 2480"/>
                <a:gd name="T24" fmla="*/ 0 w 3009"/>
                <a:gd name="T25" fmla="*/ 0 h 2480"/>
                <a:gd name="T26" fmla="*/ 0 w 3009"/>
                <a:gd name="T27" fmla="*/ 0 h 2480"/>
                <a:gd name="T28" fmla="*/ 0 w 3009"/>
                <a:gd name="T29" fmla="*/ 0 h 2480"/>
                <a:gd name="T30" fmla="*/ 0 w 3009"/>
                <a:gd name="T31" fmla="*/ 0 h 2480"/>
                <a:gd name="T32" fmla="*/ 0 w 3009"/>
                <a:gd name="T33" fmla="*/ 0 h 2480"/>
                <a:gd name="T34" fmla="*/ 0 w 3009"/>
                <a:gd name="T35" fmla="*/ 0 h 2480"/>
                <a:gd name="T36" fmla="*/ 0 w 3009"/>
                <a:gd name="T37" fmla="*/ 0 h 2480"/>
                <a:gd name="T38" fmla="*/ 0 w 3009"/>
                <a:gd name="T39" fmla="*/ 0 h 2480"/>
                <a:gd name="T40" fmla="*/ 0 w 3009"/>
                <a:gd name="T41" fmla="*/ 0 h 2480"/>
                <a:gd name="T42" fmla="*/ 0 w 3009"/>
                <a:gd name="T43" fmla="*/ 0 h 2480"/>
                <a:gd name="T44" fmla="*/ 0 w 3009"/>
                <a:gd name="T45" fmla="*/ 0 h 2480"/>
                <a:gd name="T46" fmla="*/ 0 w 3009"/>
                <a:gd name="T47" fmla="*/ 0 h 2480"/>
                <a:gd name="T48" fmla="*/ 0 w 3009"/>
                <a:gd name="T49" fmla="*/ 0 h 2480"/>
                <a:gd name="T50" fmla="*/ 0 w 3009"/>
                <a:gd name="T51" fmla="*/ 0 h 2480"/>
                <a:gd name="T52" fmla="*/ 0 w 3009"/>
                <a:gd name="T53" fmla="*/ 0 h 2480"/>
                <a:gd name="T54" fmla="*/ 0 w 3009"/>
                <a:gd name="T55" fmla="*/ 0 h 2480"/>
                <a:gd name="T56" fmla="*/ 0 w 3009"/>
                <a:gd name="T57" fmla="*/ 0 h 2480"/>
                <a:gd name="T58" fmla="*/ 0 w 3009"/>
                <a:gd name="T59" fmla="*/ 0 h 2480"/>
                <a:gd name="T60" fmla="*/ 0 w 3009"/>
                <a:gd name="T61" fmla="*/ 0 h 2480"/>
                <a:gd name="T62" fmla="*/ 0 w 3009"/>
                <a:gd name="T63" fmla="*/ 0 h 2480"/>
                <a:gd name="T64" fmla="*/ 0 w 3009"/>
                <a:gd name="T65" fmla="*/ 0 h 2480"/>
                <a:gd name="T66" fmla="*/ 0 w 3009"/>
                <a:gd name="T67" fmla="*/ 0 h 2480"/>
                <a:gd name="T68" fmla="*/ 0 w 3009"/>
                <a:gd name="T69" fmla="*/ 0 h 2480"/>
                <a:gd name="T70" fmla="*/ 0 w 3009"/>
                <a:gd name="T71" fmla="*/ 0 h 2480"/>
                <a:gd name="T72" fmla="*/ 0 w 3009"/>
                <a:gd name="T73" fmla="*/ 0 h 2480"/>
                <a:gd name="T74" fmla="*/ 0 w 3009"/>
                <a:gd name="T75" fmla="*/ 0 h 2480"/>
                <a:gd name="T76" fmla="*/ 0 w 3009"/>
                <a:gd name="T77" fmla="*/ 0 h 2480"/>
                <a:gd name="T78" fmla="*/ 0 w 3009"/>
                <a:gd name="T79" fmla="*/ 0 h 2480"/>
                <a:gd name="T80" fmla="*/ 0 w 3009"/>
                <a:gd name="T81" fmla="*/ 0 h 2480"/>
                <a:gd name="T82" fmla="*/ 0 w 3009"/>
                <a:gd name="T83" fmla="*/ 0 h 2480"/>
                <a:gd name="T84" fmla="*/ 0 w 3009"/>
                <a:gd name="T85" fmla="*/ 0 h 2480"/>
                <a:gd name="T86" fmla="*/ 0 w 3009"/>
                <a:gd name="T87" fmla="*/ 0 h 2480"/>
                <a:gd name="T88" fmla="*/ 0 w 3009"/>
                <a:gd name="T89" fmla="*/ 0 h 2480"/>
                <a:gd name="T90" fmla="*/ 0 w 3009"/>
                <a:gd name="T91" fmla="*/ 0 h 2480"/>
                <a:gd name="T92" fmla="*/ 0 w 3009"/>
                <a:gd name="T93" fmla="*/ 0 h 2480"/>
                <a:gd name="T94" fmla="*/ 0 w 3009"/>
                <a:gd name="T95" fmla="*/ 0 h 2480"/>
                <a:gd name="T96" fmla="*/ 0 w 3009"/>
                <a:gd name="T97" fmla="*/ 0 h 2480"/>
                <a:gd name="T98" fmla="*/ 0 w 3009"/>
                <a:gd name="T99" fmla="*/ 0 h 2480"/>
                <a:gd name="T100" fmla="*/ 0 w 3009"/>
                <a:gd name="T101" fmla="*/ 0 h 2480"/>
                <a:gd name="T102" fmla="*/ 0 w 3009"/>
                <a:gd name="T103" fmla="*/ 0 h 2480"/>
                <a:gd name="T104" fmla="*/ 0 w 3009"/>
                <a:gd name="T105" fmla="*/ 0 h 2480"/>
                <a:gd name="T106" fmla="*/ 0 w 3009"/>
                <a:gd name="T107" fmla="*/ 0 h 2480"/>
                <a:gd name="T108" fmla="*/ 0 w 3009"/>
                <a:gd name="T109" fmla="*/ 0 h 2480"/>
                <a:gd name="T110" fmla="*/ 0 w 3009"/>
                <a:gd name="T111" fmla="*/ 0 h 2480"/>
                <a:gd name="T112" fmla="*/ 0 w 3009"/>
                <a:gd name="T113" fmla="*/ 0 h 2480"/>
                <a:gd name="T114" fmla="*/ 0 w 3009"/>
                <a:gd name="T115" fmla="*/ 0 h 2480"/>
                <a:gd name="T116" fmla="*/ 0 w 3009"/>
                <a:gd name="T117" fmla="*/ 0 h 2480"/>
                <a:gd name="T118" fmla="*/ 0 w 3009"/>
                <a:gd name="T119" fmla="*/ 0 h 2480"/>
                <a:gd name="T120" fmla="*/ 0 w 3009"/>
                <a:gd name="T121" fmla="*/ 0 h 2480"/>
                <a:gd name="T122" fmla="*/ 0 w 3009"/>
                <a:gd name="T123" fmla="*/ 0 h 2480"/>
                <a:gd name="T124" fmla="*/ 0 w 3009"/>
                <a:gd name="T125" fmla="*/ 0 h 24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09" h="2480">
                  <a:moveTo>
                    <a:pt x="711" y="68"/>
                  </a:moveTo>
                  <a:lnTo>
                    <a:pt x="746" y="64"/>
                  </a:lnTo>
                  <a:lnTo>
                    <a:pt x="781" y="61"/>
                  </a:lnTo>
                  <a:lnTo>
                    <a:pt x="817" y="59"/>
                  </a:lnTo>
                  <a:lnTo>
                    <a:pt x="855" y="58"/>
                  </a:lnTo>
                  <a:lnTo>
                    <a:pt x="893" y="59"/>
                  </a:lnTo>
                  <a:lnTo>
                    <a:pt x="932" y="59"/>
                  </a:lnTo>
                  <a:lnTo>
                    <a:pt x="971" y="61"/>
                  </a:lnTo>
                  <a:lnTo>
                    <a:pt x="1011" y="63"/>
                  </a:lnTo>
                  <a:lnTo>
                    <a:pt x="1090" y="66"/>
                  </a:lnTo>
                  <a:lnTo>
                    <a:pt x="1171" y="70"/>
                  </a:lnTo>
                  <a:lnTo>
                    <a:pt x="1210" y="71"/>
                  </a:lnTo>
                  <a:lnTo>
                    <a:pt x="1251" y="71"/>
                  </a:lnTo>
                  <a:lnTo>
                    <a:pt x="1290" y="70"/>
                  </a:lnTo>
                  <a:lnTo>
                    <a:pt x="1328" y="68"/>
                  </a:lnTo>
                  <a:lnTo>
                    <a:pt x="1425" y="68"/>
                  </a:lnTo>
                  <a:lnTo>
                    <a:pt x="1523" y="68"/>
                  </a:lnTo>
                  <a:lnTo>
                    <a:pt x="1620" y="69"/>
                  </a:lnTo>
                  <a:lnTo>
                    <a:pt x="1718" y="70"/>
                  </a:lnTo>
                  <a:lnTo>
                    <a:pt x="1817" y="73"/>
                  </a:lnTo>
                  <a:lnTo>
                    <a:pt x="1915" y="75"/>
                  </a:lnTo>
                  <a:lnTo>
                    <a:pt x="2014" y="78"/>
                  </a:lnTo>
                  <a:lnTo>
                    <a:pt x="2113" y="80"/>
                  </a:lnTo>
                  <a:lnTo>
                    <a:pt x="2212" y="83"/>
                  </a:lnTo>
                  <a:lnTo>
                    <a:pt x="2310" y="85"/>
                  </a:lnTo>
                  <a:lnTo>
                    <a:pt x="2409" y="87"/>
                  </a:lnTo>
                  <a:lnTo>
                    <a:pt x="2508" y="88"/>
                  </a:lnTo>
                  <a:lnTo>
                    <a:pt x="2607" y="88"/>
                  </a:lnTo>
                  <a:lnTo>
                    <a:pt x="2705" y="86"/>
                  </a:lnTo>
                  <a:lnTo>
                    <a:pt x="2803" y="84"/>
                  </a:lnTo>
                  <a:lnTo>
                    <a:pt x="2901" y="80"/>
                  </a:lnTo>
                  <a:lnTo>
                    <a:pt x="2900" y="135"/>
                  </a:lnTo>
                  <a:lnTo>
                    <a:pt x="2900" y="191"/>
                  </a:lnTo>
                  <a:lnTo>
                    <a:pt x="2900" y="246"/>
                  </a:lnTo>
                  <a:lnTo>
                    <a:pt x="2900" y="301"/>
                  </a:lnTo>
                  <a:lnTo>
                    <a:pt x="2903" y="409"/>
                  </a:lnTo>
                  <a:lnTo>
                    <a:pt x="2908" y="517"/>
                  </a:lnTo>
                  <a:lnTo>
                    <a:pt x="2914" y="624"/>
                  </a:lnTo>
                  <a:lnTo>
                    <a:pt x="2922" y="731"/>
                  </a:lnTo>
                  <a:lnTo>
                    <a:pt x="2930" y="838"/>
                  </a:lnTo>
                  <a:lnTo>
                    <a:pt x="2940" y="944"/>
                  </a:lnTo>
                  <a:lnTo>
                    <a:pt x="2950" y="1050"/>
                  </a:lnTo>
                  <a:lnTo>
                    <a:pt x="2960" y="1155"/>
                  </a:lnTo>
                  <a:lnTo>
                    <a:pt x="2970" y="1262"/>
                  </a:lnTo>
                  <a:lnTo>
                    <a:pt x="2979" y="1368"/>
                  </a:lnTo>
                  <a:lnTo>
                    <a:pt x="2988" y="1475"/>
                  </a:lnTo>
                  <a:lnTo>
                    <a:pt x="2997" y="1582"/>
                  </a:lnTo>
                  <a:lnTo>
                    <a:pt x="3004" y="1690"/>
                  </a:lnTo>
                  <a:lnTo>
                    <a:pt x="3009" y="1799"/>
                  </a:lnTo>
                  <a:lnTo>
                    <a:pt x="3009" y="2479"/>
                  </a:lnTo>
                  <a:lnTo>
                    <a:pt x="2952" y="2480"/>
                  </a:lnTo>
                  <a:lnTo>
                    <a:pt x="2841" y="2479"/>
                  </a:lnTo>
                  <a:lnTo>
                    <a:pt x="2684" y="2477"/>
                  </a:lnTo>
                  <a:lnTo>
                    <a:pt x="2489" y="2475"/>
                  </a:lnTo>
                  <a:lnTo>
                    <a:pt x="2263" y="2473"/>
                  </a:lnTo>
                  <a:lnTo>
                    <a:pt x="2015" y="2470"/>
                  </a:lnTo>
                  <a:lnTo>
                    <a:pt x="1752" y="2466"/>
                  </a:lnTo>
                  <a:lnTo>
                    <a:pt x="1484" y="2463"/>
                  </a:lnTo>
                  <a:lnTo>
                    <a:pt x="1217" y="2459"/>
                  </a:lnTo>
                  <a:lnTo>
                    <a:pt x="960" y="2456"/>
                  </a:lnTo>
                  <a:lnTo>
                    <a:pt x="721" y="2453"/>
                  </a:lnTo>
                  <a:lnTo>
                    <a:pt x="506" y="2450"/>
                  </a:lnTo>
                  <a:lnTo>
                    <a:pt x="327" y="2447"/>
                  </a:lnTo>
                  <a:lnTo>
                    <a:pt x="188" y="2445"/>
                  </a:lnTo>
                  <a:lnTo>
                    <a:pt x="99" y="2444"/>
                  </a:lnTo>
                  <a:lnTo>
                    <a:pt x="67" y="2443"/>
                  </a:lnTo>
                  <a:lnTo>
                    <a:pt x="61" y="2412"/>
                  </a:lnTo>
                  <a:lnTo>
                    <a:pt x="56" y="2380"/>
                  </a:lnTo>
                  <a:lnTo>
                    <a:pt x="51" y="2349"/>
                  </a:lnTo>
                  <a:lnTo>
                    <a:pt x="48" y="2317"/>
                  </a:lnTo>
                  <a:lnTo>
                    <a:pt x="45" y="2286"/>
                  </a:lnTo>
                  <a:lnTo>
                    <a:pt x="43" y="2253"/>
                  </a:lnTo>
                  <a:lnTo>
                    <a:pt x="41" y="2221"/>
                  </a:lnTo>
                  <a:lnTo>
                    <a:pt x="39" y="2189"/>
                  </a:lnTo>
                  <a:lnTo>
                    <a:pt x="39" y="2123"/>
                  </a:lnTo>
                  <a:lnTo>
                    <a:pt x="41" y="2059"/>
                  </a:lnTo>
                  <a:lnTo>
                    <a:pt x="43" y="1993"/>
                  </a:lnTo>
                  <a:lnTo>
                    <a:pt x="46" y="1928"/>
                  </a:lnTo>
                  <a:lnTo>
                    <a:pt x="49" y="1863"/>
                  </a:lnTo>
                  <a:lnTo>
                    <a:pt x="52" y="1799"/>
                  </a:lnTo>
                  <a:lnTo>
                    <a:pt x="54" y="1734"/>
                  </a:lnTo>
                  <a:lnTo>
                    <a:pt x="56" y="1670"/>
                  </a:lnTo>
                  <a:lnTo>
                    <a:pt x="56" y="1638"/>
                  </a:lnTo>
                  <a:lnTo>
                    <a:pt x="55" y="1607"/>
                  </a:lnTo>
                  <a:lnTo>
                    <a:pt x="54" y="1576"/>
                  </a:lnTo>
                  <a:lnTo>
                    <a:pt x="53" y="1545"/>
                  </a:lnTo>
                  <a:lnTo>
                    <a:pt x="50" y="1513"/>
                  </a:lnTo>
                  <a:lnTo>
                    <a:pt x="48" y="1483"/>
                  </a:lnTo>
                  <a:lnTo>
                    <a:pt x="44" y="1452"/>
                  </a:lnTo>
                  <a:lnTo>
                    <a:pt x="39" y="1422"/>
                  </a:lnTo>
                  <a:lnTo>
                    <a:pt x="42" y="1376"/>
                  </a:lnTo>
                  <a:lnTo>
                    <a:pt x="43" y="1332"/>
                  </a:lnTo>
                  <a:lnTo>
                    <a:pt x="45" y="1287"/>
                  </a:lnTo>
                  <a:lnTo>
                    <a:pt x="45" y="1241"/>
                  </a:lnTo>
                  <a:lnTo>
                    <a:pt x="45" y="1152"/>
                  </a:lnTo>
                  <a:lnTo>
                    <a:pt x="43" y="1064"/>
                  </a:lnTo>
                  <a:lnTo>
                    <a:pt x="39" y="975"/>
                  </a:lnTo>
                  <a:lnTo>
                    <a:pt x="34" y="887"/>
                  </a:lnTo>
                  <a:lnTo>
                    <a:pt x="29" y="799"/>
                  </a:lnTo>
                  <a:lnTo>
                    <a:pt x="24" y="711"/>
                  </a:lnTo>
                  <a:lnTo>
                    <a:pt x="18" y="623"/>
                  </a:lnTo>
                  <a:lnTo>
                    <a:pt x="13" y="535"/>
                  </a:lnTo>
                  <a:lnTo>
                    <a:pt x="8" y="447"/>
                  </a:lnTo>
                  <a:lnTo>
                    <a:pt x="4" y="359"/>
                  </a:lnTo>
                  <a:lnTo>
                    <a:pt x="1" y="269"/>
                  </a:lnTo>
                  <a:lnTo>
                    <a:pt x="0" y="181"/>
                  </a:lnTo>
                  <a:lnTo>
                    <a:pt x="0" y="135"/>
                  </a:lnTo>
                  <a:lnTo>
                    <a:pt x="0" y="91"/>
                  </a:lnTo>
                  <a:lnTo>
                    <a:pt x="1" y="45"/>
                  </a:lnTo>
                  <a:lnTo>
                    <a:pt x="3" y="0"/>
                  </a:lnTo>
                  <a:lnTo>
                    <a:pt x="47" y="5"/>
                  </a:lnTo>
                  <a:lnTo>
                    <a:pt x="91" y="10"/>
                  </a:lnTo>
                  <a:lnTo>
                    <a:pt x="136" y="14"/>
                  </a:lnTo>
                  <a:lnTo>
                    <a:pt x="182" y="17"/>
                  </a:lnTo>
                  <a:lnTo>
                    <a:pt x="227" y="20"/>
                  </a:lnTo>
                  <a:lnTo>
                    <a:pt x="272" y="23"/>
                  </a:lnTo>
                  <a:lnTo>
                    <a:pt x="318" y="25"/>
                  </a:lnTo>
                  <a:lnTo>
                    <a:pt x="363" y="28"/>
                  </a:lnTo>
                  <a:lnTo>
                    <a:pt x="408" y="31"/>
                  </a:lnTo>
                  <a:lnTo>
                    <a:pt x="454" y="34"/>
                  </a:lnTo>
                  <a:lnTo>
                    <a:pt x="498" y="37"/>
                  </a:lnTo>
                  <a:lnTo>
                    <a:pt x="542" y="41"/>
                  </a:lnTo>
                  <a:lnTo>
                    <a:pt x="586" y="46"/>
                  </a:lnTo>
                  <a:lnTo>
                    <a:pt x="629" y="53"/>
                  </a:lnTo>
                  <a:lnTo>
                    <a:pt x="670" y="60"/>
                  </a:lnTo>
                  <a:lnTo>
                    <a:pt x="711" y="6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74" name="Freeform 105"/>
            <p:cNvSpPr>
              <a:spLocks/>
            </p:cNvSpPr>
            <p:nvPr/>
          </p:nvSpPr>
          <p:spPr bwMode="auto">
            <a:xfrm>
              <a:off x="4423" y="2226"/>
              <a:ext cx="203" cy="87"/>
            </a:xfrm>
            <a:custGeom>
              <a:avLst/>
              <a:gdLst>
                <a:gd name="T0" fmla="*/ 0 w 1172"/>
                <a:gd name="T1" fmla="*/ 0 h 433"/>
                <a:gd name="T2" fmla="*/ 0 w 1172"/>
                <a:gd name="T3" fmla="*/ 0 h 433"/>
                <a:gd name="T4" fmla="*/ 0 w 1172"/>
                <a:gd name="T5" fmla="*/ 0 h 433"/>
                <a:gd name="T6" fmla="*/ 0 w 1172"/>
                <a:gd name="T7" fmla="*/ 0 h 433"/>
                <a:gd name="T8" fmla="*/ 0 w 1172"/>
                <a:gd name="T9" fmla="*/ 0 h 433"/>
                <a:gd name="T10" fmla="*/ 0 w 1172"/>
                <a:gd name="T11" fmla="*/ 0 h 433"/>
                <a:gd name="T12" fmla="*/ 0 w 1172"/>
                <a:gd name="T13" fmla="*/ 0 h 433"/>
                <a:gd name="T14" fmla="*/ 0 w 1172"/>
                <a:gd name="T15" fmla="*/ 0 h 433"/>
                <a:gd name="T16" fmla="*/ 0 w 1172"/>
                <a:gd name="T17" fmla="*/ 0 h 433"/>
                <a:gd name="T18" fmla="*/ 0 w 1172"/>
                <a:gd name="T19" fmla="*/ 0 h 433"/>
                <a:gd name="T20" fmla="*/ 0 w 1172"/>
                <a:gd name="T21" fmla="*/ 0 h 433"/>
                <a:gd name="T22" fmla="*/ 0 w 1172"/>
                <a:gd name="T23" fmla="*/ 0 h 433"/>
                <a:gd name="T24" fmla="*/ 0 w 1172"/>
                <a:gd name="T25" fmla="*/ 0 h 433"/>
                <a:gd name="T26" fmla="*/ 0 w 1172"/>
                <a:gd name="T27" fmla="*/ 0 h 433"/>
                <a:gd name="T28" fmla="*/ 0 w 1172"/>
                <a:gd name="T29" fmla="*/ 0 h 433"/>
                <a:gd name="T30" fmla="*/ 0 w 1172"/>
                <a:gd name="T31" fmla="*/ 0 h 433"/>
                <a:gd name="T32" fmla="*/ 0 w 1172"/>
                <a:gd name="T33" fmla="*/ 0 h 433"/>
                <a:gd name="T34" fmla="*/ 0 w 1172"/>
                <a:gd name="T35" fmla="*/ 0 h 433"/>
                <a:gd name="T36" fmla="*/ 0 w 1172"/>
                <a:gd name="T37" fmla="*/ 0 h 433"/>
                <a:gd name="T38" fmla="*/ 0 w 1172"/>
                <a:gd name="T39" fmla="*/ 0 h 433"/>
                <a:gd name="T40" fmla="*/ 0 w 1172"/>
                <a:gd name="T41" fmla="*/ 0 h 433"/>
                <a:gd name="T42" fmla="*/ 0 w 1172"/>
                <a:gd name="T43" fmla="*/ 0 h 433"/>
                <a:gd name="T44" fmla="*/ 0 w 1172"/>
                <a:gd name="T45" fmla="*/ 0 h 433"/>
                <a:gd name="T46" fmla="*/ 0 w 1172"/>
                <a:gd name="T47" fmla="*/ 0 h 433"/>
                <a:gd name="T48" fmla="*/ 0 w 1172"/>
                <a:gd name="T49" fmla="*/ 0 h 433"/>
                <a:gd name="T50" fmla="*/ 0 w 1172"/>
                <a:gd name="T51" fmla="*/ 0 h 433"/>
                <a:gd name="T52" fmla="*/ 0 w 1172"/>
                <a:gd name="T53" fmla="*/ 0 h 433"/>
                <a:gd name="T54" fmla="*/ 0 w 1172"/>
                <a:gd name="T55" fmla="*/ 0 h 433"/>
                <a:gd name="T56" fmla="*/ 0 w 1172"/>
                <a:gd name="T57" fmla="*/ 0 h 433"/>
                <a:gd name="T58" fmla="*/ 0 w 1172"/>
                <a:gd name="T59" fmla="*/ 0 h 433"/>
                <a:gd name="T60" fmla="*/ 0 w 1172"/>
                <a:gd name="T61" fmla="*/ 0 h 433"/>
                <a:gd name="T62" fmla="*/ 0 w 1172"/>
                <a:gd name="T63" fmla="*/ 0 h 433"/>
                <a:gd name="T64" fmla="*/ 0 w 1172"/>
                <a:gd name="T65" fmla="*/ 0 h 433"/>
                <a:gd name="T66" fmla="*/ 0 w 1172"/>
                <a:gd name="T67" fmla="*/ 0 h 43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72" h="433">
                  <a:moveTo>
                    <a:pt x="1142" y="0"/>
                  </a:moveTo>
                  <a:lnTo>
                    <a:pt x="1149" y="23"/>
                  </a:lnTo>
                  <a:lnTo>
                    <a:pt x="1156" y="46"/>
                  </a:lnTo>
                  <a:lnTo>
                    <a:pt x="1161" y="70"/>
                  </a:lnTo>
                  <a:lnTo>
                    <a:pt x="1166" y="96"/>
                  </a:lnTo>
                  <a:lnTo>
                    <a:pt x="1169" y="124"/>
                  </a:lnTo>
                  <a:lnTo>
                    <a:pt x="1171" y="151"/>
                  </a:lnTo>
                  <a:lnTo>
                    <a:pt x="1172" y="178"/>
                  </a:lnTo>
                  <a:lnTo>
                    <a:pt x="1172" y="206"/>
                  </a:lnTo>
                  <a:lnTo>
                    <a:pt x="1171" y="234"/>
                  </a:lnTo>
                  <a:lnTo>
                    <a:pt x="1168" y="262"/>
                  </a:lnTo>
                  <a:lnTo>
                    <a:pt x="1165" y="289"/>
                  </a:lnTo>
                  <a:lnTo>
                    <a:pt x="1159" y="315"/>
                  </a:lnTo>
                  <a:lnTo>
                    <a:pt x="1153" y="341"/>
                  </a:lnTo>
                  <a:lnTo>
                    <a:pt x="1145" y="365"/>
                  </a:lnTo>
                  <a:lnTo>
                    <a:pt x="1136" y="388"/>
                  </a:lnTo>
                  <a:lnTo>
                    <a:pt x="1126" y="409"/>
                  </a:lnTo>
                  <a:lnTo>
                    <a:pt x="1053" y="408"/>
                  </a:lnTo>
                  <a:lnTo>
                    <a:pt x="982" y="409"/>
                  </a:lnTo>
                  <a:lnTo>
                    <a:pt x="912" y="411"/>
                  </a:lnTo>
                  <a:lnTo>
                    <a:pt x="844" y="413"/>
                  </a:lnTo>
                  <a:lnTo>
                    <a:pt x="776" y="416"/>
                  </a:lnTo>
                  <a:lnTo>
                    <a:pt x="710" y="420"/>
                  </a:lnTo>
                  <a:lnTo>
                    <a:pt x="644" y="423"/>
                  </a:lnTo>
                  <a:lnTo>
                    <a:pt x="579" y="427"/>
                  </a:lnTo>
                  <a:lnTo>
                    <a:pt x="513" y="430"/>
                  </a:lnTo>
                  <a:lnTo>
                    <a:pt x="448" y="432"/>
                  </a:lnTo>
                  <a:lnTo>
                    <a:pt x="381" y="433"/>
                  </a:lnTo>
                  <a:lnTo>
                    <a:pt x="316" y="433"/>
                  </a:lnTo>
                  <a:lnTo>
                    <a:pt x="248" y="432"/>
                  </a:lnTo>
                  <a:lnTo>
                    <a:pt x="181" y="429"/>
                  </a:lnTo>
                  <a:lnTo>
                    <a:pt x="145" y="427"/>
                  </a:lnTo>
                  <a:lnTo>
                    <a:pt x="111" y="424"/>
                  </a:lnTo>
                  <a:lnTo>
                    <a:pt x="76" y="421"/>
                  </a:lnTo>
                  <a:lnTo>
                    <a:pt x="41" y="417"/>
                  </a:lnTo>
                  <a:lnTo>
                    <a:pt x="34" y="410"/>
                  </a:lnTo>
                  <a:lnTo>
                    <a:pt x="28" y="402"/>
                  </a:lnTo>
                  <a:lnTo>
                    <a:pt x="21" y="393"/>
                  </a:lnTo>
                  <a:lnTo>
                    <a:pt x="16" y="382"/>
                  </a:lnTo>
                  <a:lnTo>
                    <a:pt x="12" y="371"/>
                  </a:lnTo>
                  <a:lnTo>
                    <a:pt x="9" y="357"/>
                  </a:lnTo>
                  <a:lnTo>
                    <a:pt x="6" y="343"/>
                  </a:lnTo>
                  <a:lnTo>
                    <a:pt x="4" y="329"/>
                  </a:lnTo>
                  <a:lnTo>
                    <a:pt x="1" y="299"/>
                  </a:lnTo>
                  <a:lnTo>
                    <a:pt x="0" y="266"/>
                  </a:lnTo>
                  <a:lnTo>
                    <a:pt x="1" y="232"/>
                  </a:lnTo>
                  <a:lnTo>
                    <a:pt x="2" y="199"/>
                  </a:lnTo>
                  <a:lnTo>
                    <a:pt x="5" y="166"/>
                  </a:lnTo>
                  <a:lnTo>
                    <a:pt x="8" y="135"/>
                  </a:lnTo>
                  <a:lnTo>
                    <a:pt x="12" y="105"/>
                  </a:lnTo>
                  <a:lnTo>
                    <a:pt x="15" y="80"/>
                  </a:lnTo>
                  <a:lnTo>
                    <a:pt x="22" y="43"/>
                  </a:lnTo>
                  <a:lnTo>
                    <a:pt x="24" y="29"/>
                  </a:lnTo>
                  <a:lnTo>
                    <a:pt x="94" y="30"/>
                  </a:lnTo>
                  <a:lnTo>
                    <a:pt x="163" y="30"/>
                  </a:lnTo>
                  <a:lnTo>
                    <a:pt x="231" y="30"/>
                  </a:lnTo>
                  <a:lnTo>
                    <a:pt x="301" y="29"/>
                  </a:lnTo>
                  <a:lnTo>
                    <a:pt x="369" y="27"/>
                  </a:lnTo>
                  <a:lnTo>
                    <a:pt x="439" y="26"/>
                  </a:lnTo>
                  <a:lnTo>
                    <a:pt x="508" y="23"/>
                  </a:lnTo>
                  <a:lnTo>
                    <a:pt x="577" y="21"/>
                  </a:lnTo>
                  <a:lnTo>
                    <a:pt x="646" y="18"/>
                  </a:lnTo>
                  <a:lnTo>
                    <a:pt x="717" y="15"/>
                  </a:lnTo>
                  <a:lnTo>
                    <a:pt x="786" y="13"/>
                  </a:lnTo>
                  <a:lnTo>
                    <a:pt x="857" y="10"/>
                  </a:lnTo>
                  <a:lnTo>
                    <a:pt x="927" y="7"/>
                  </a:lnTo>
                  <a:lnTo>
                    <a:pt x="998" y="5"/>
                  </a:lnTo>
                  <a:lnTo>
                    <a:pt x="1069" y="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75" name="Freeform 106"/>
            <p:cNvSpPr>
              <a:spLocks/>
            </p:cNvSpPr>
            <p:nvPr/>
          </p:nvSpPr>
          <p:spPr bwMode="auto">
            <a:xfrm>
              <a:off x="4462" y="2245"/>
              <a:ext cx="11" cy="36"/>
            </a:xfrm>
            <a:custGeom>
              <a:avLst/>
              <a:gdLst>
                <a:gd name="T0" fmla="*/ 0 w 59"/>
                <a:gd name="T1" fmla="*/ 0 h 183"/>
                <a:gd name="T2" fmla="*/ 0 w 59"/>
                <a:gd name="T3" fmla="*/ 0 h 183"/>
                <a:gd name="T4" fmla="*/ 0 w 59"/>
                <a:gd name="T5" fmla="*/ 0 h 183"/>
                <a:gd name="T6" fmla="*/ 0 w 59"/>
                <a:gd name="T7" fmla="*/ 0 h 183"/>
                <a:gd name="T8" fmla="*/ 0 w 59"/>
                <a:gd name="T9" fmla="*/ 0 h 183"/>
                <a:gd name="T10" fmla="*/ 0 w 59"/>
                <a:gd name="T11" fmla="*/ 0 h 183"/>
                <a:gd name="T12" fmla="*/ 0 w 59"/>
                <a:gd name="T13" fmla="*/ 0 h 183"/>
                <a:gd name="T14" fmla="*/ 0 w 59"/>
                <a:gd name="T15" fmla="*/ 0 h 183"/>
                <a:gd name="T16" fmla="*/ 0 w 59"/>
                <a:gd name="T17" fmla="*/ 0 h 183"/>
                <a:gd name="T18" fmla="*/ 0 w 59"/>
                <a:gd name="T19" fmla="*/ 0 h 183"/>
                <a:gd name="T20" fmla="*/ 0 w 59"/>
                <a:gd name="T21" fmla="*/ 0 h 183"/>
                <a:gd name="T22" fmla="*/ 0 w 59"/>
                <a:gd name="T23" fmla="*/ 0 h 183"/>
                <a:gd name="T24" fmla="*/ 0 w 59"/>
                <a:gd name="T25" fmla="*/ 0 h 183"/>
                <a:gd name="T26" fmla="*/ 0 w 59"/>
                <a:gd name="T27" fmla="*/ 0 h 183"/>
                <a:gd name="T28" fmla="*/ 0 w 59"/>
                <a:gd name="T29" fmla="*/ 0 h 183"/>
                <a:gd name="T30" fmla="*/ 0 w 59"/>
                <a:gd name="T31" fmla="*/ 0 h 183"/>
                <a:gd name="T32" fmla="*/ 0 w 59"/>
                <a:gd name="T33" fmla="*/ 0 h 183"/>
                <a:gd name="T34" fmla="*/ 0 w 59"/>
                <a:gd name="T35" fmla="*/ 0 h 183"/>
                <a:gd name="T36" fmla="*/ 0 w 59"/>
                <a:gd name="T37" fmla="*/ 0 h 183"/>
                <a:gd name="T38" fmla="*/ 0 w 59"/>
                <a:gd name="T39" fmla="*/ 0 h 183"/>
                <a:gd name="T40" fmla="*/ 0 w 59"/>
                <a:gd name="T41" fmla="*/ 0 h 183"/>
                <a:gd name="T42" fmla="*/ 0 w 59"/>
                <a:gd name="T43" fmla="*/ 0 h 183"/>
                <a:gd name="T44" fmla="*/ 0 w 59"/>
                <a:gd name="T45" fmla="*/ 0 h 1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9" h="183">
                  <a:moveTo>
                    <a:pt x="59" y="181"/>
                  </a:moveTo>
                  <a:lnTo>
                    <a:pt x="52" y="182"/>
                  </a:lnTo>
                  <a:lnTo>
                    <a:pt x="45" y="183"/>
                  </a:lnTo>
                  <a:lnTo>
                    <a:pt x="39" y="182"/>
                  </a:lnTo>
                  <a:lnTo>
                    <a:pt x="34" y="181"/>
                  </a:lnTo>
                  <a:lnTo>
                    <a:pt x="29" y="179"/>
                  </a:lnTo>
                  <a:lnTo>
                    <a:pt x="24" y="175"/>
                  </a:lnTo>
                  <a:lnTo>
                    <a:pt x="21" y="172"/>
                  </a:lnTo>
                  <a:lnTo>
                    <a:pt x="18" y="167"/>
                  </a:lnTo>
                  <a:lnTo>
                    <a:pt x="15" y="162"/>
                  </a:lnTo>
                  <a:lnTo>
                    <a:pt x="12" y="156"/>
                  </a:lnTo>
                  <a:lnTo>
                    <a:pt x="11" y="149"/>
                  </a:lnTo>
                  <a:lnTo>
                    <a:pt x="9" y="143"/>
                  </a:lnTo>
                  <a:lnTo>
                    <a:pt x="7" y="129"/>
                  </a:lnTo>
                  <a:lnTo>
                    <a:pt x="6" y="113"/>
                  </a:lnTo>
                  <a:lnTo>
                    <a:pt x="5" y="81"/>
                  </a:lnTo>
                  <a:lnTo>
                    <a:pt x="6" y="49"/>
                  </a:lnTo>
                  <a:lnTo>
                    <a:pt x="5" y="34"/>
                  </a:lnTo>
                  <a:lnTo>
                    <a:pt x="5" y="20"/>
                  </a:lnTo>
                  <a:lnTo>
                    <a:pt x="3" y="9"/>
                  </a:lnTo>
                  <a:lnTo>
                    <a:pt x="0" y="0"/>
                  </a:lnTo>
                  <a:lnTo>
                    <a:pt x="47" y="0"/>
                  </a:lnTo>
                  <a:lnTo>
                    <a:pt x="59" y="181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76" name="Freeform 107"/>
            <p:cNvSpPr>
              <a:spLocks/>
            </p:cNvSpPr>
            <p:nvPr/>
          </p:nvSpPr>
          <p:spPr bwMode="auto">
            <a:xfrm>
              <a:off x="4486" y="2246"/>
              <a:ext cx="10" cy="36"/>
            </a:xfrm>
            <a:custGeom>
              <a:avLst/>
              <a:gdLst>
                <a:gd name="T0" fmla="*/ 0 w 61"/>
                <a:gd name="T1" fmla="*/ 0 h 177"/>
                <a:gd name="T2" fmla="*/ 0 w 61"/>
                <a:gd name="T3" fmla="*/ 0 h 177"/>
                <a:gd name="T4" fmla="*/ 0 w 61"/>
                <a:gd name="T5" fmla="*/ 0 h 177"/>
                <a:gd name="T6" fmla="*/ 0 w 61"/>
                <a:gd name="T7" fmla="*/ 0 h 177"/>
                <a:gd name="T8" fmla="*/ 0 w 61"/>
                <a:gd name="T9" fmla="*/ 0 h 177"/>
                <a:gd name="T10" fmla="*/ 0 w 61"/>
                <a:gd name="T11" fmla="*/ 0 h 177"/>
                <a:gd name="T12" fmla="*/ 0 w 61"/>
                <a:gd name="T13" fmla="*/ 0 h 177"/>
                <a:gd name="T14" fmla="*/ 0 w 61"/>
                <a:gd name="T15" fmla="*/ 0 h 177"/>
                <a:gd name="T16" fmla="*/ 0 w 61"/>
                <a:gd name="T17" fmla="*/ 0 h 177"/>
                <a:gd name="T18" fmla="*/ 0 w 61"/>
                <a:gd name="T19" fmla="*/ 0 h 177"/>
                <a:gd name="T20" fmla="*/ 0 w 61"/>
                <a:gd name="T21" fmla="*/ 0 h 177"/>
                <a:gd name="T22" fmla="*/ 0 w 61"/>
                <a:gd name="T23" fmla="*/ 0 h 1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" h="177">
                  <a:moveTo>
                    <a:pt x="47" y="0"/>
                  </a:moveTo>
                  <a:lnTo>
                    <a:pt x="49" y="17"/>
                  </a:lnTo>
                  <a:lnTo>
                    <a:pt x="52" y="39"/>
                  </a:lnTo>
                  <a:lnTo>
                    <a:pt x="55" y="63"/>
                  </a:lnTo>
                  <a:lnTo>
                    <a:pt x="58" y="87"/>
                  </a:lnTo>
                  <a:lnTo>
                    <a:pt x="60" y="112"/>
                  </a:lnTo>
                  <a:lnTo>
                    <a:pt x="61" y="136"/>
                  </a:lnTo>
                  <a:lnTo>
                    <a:pt x="61" y="159"/>
                  </a:lnTo>
                  <a:lnTo>
                    <a:pt x="59" y="177"/>
                  </a:lnTo>
                  <a:lnTo>
                    <a:pt x="12" y="17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77" name="Freeform 108"/>
            <p:cNvSpPr>
              <a:spLocks/>
            </p:cNvSpPr>
            <p:nvPr/>
          </p:nvSpPr>
          <p:spPr bwMode="auto">
            <a:xfrm>
              <a:off x="4510" y="2246"/>
              <a:ext cx="101" cy="43"/>
            </a:xfrm>
            <a:custGeom>
              <a:avLst/>
              <a:gdLst>
                <a:gd name="T0" fmla="*/ 0 w 586"/>
                <a:gd name="T1" fmla="*/ 0 h 215"/>
                <a:gd name="T2" fmla="*/ 0 w 586"/>
                <a:gd name="T3" fmla="*/ 0 h 215"/>
                <a:gd name="T4" fmla="*/ 0 w 586"/>
                <a:gd name="T5" fmla="*/ 0 h 215"/>
                <a:gd name="T6" fmla="*/ 0 w 586"/>
                <a:gd name="T7" fmla="*/ 0 h 215"/>
                <a:gd name="T8" fmla="*/ 0 w 586"/>
                <a:gd name="T9" fmla="*/ 0 h 215"/>
                <a:gd name="T10" fmla="*/ 0 w 586"/>
                <a:gd name="T11" fmla="*/ 0 h 215"/>
                <a:gd name="T12" fmla="*/ 0 w 586"/>
                <a:gd name="T13" fmla="*/ 0 h 215"/>
                <a:gd name="T14" fmla="*/ 0 w 586"/>
                <a:gd name="T15" fmla="*/ 0 h 215"/>
                <a:gd name="T16" fmla="*/ 0 w 586"/>
                <a:gd name="T17" fmla="*/ 0 h 215"/>
                <a:gd name="T18" fmla="*/ 0 w 586"/>
                <a:gd name="T19" fmla="*/ 0 h 215"/>
                <a:gd name="T20" fmla="*/ 0 w 586"/>
                <a:gd name="T21" fmla="*/ 0 h 215"/>
                <a:gd name="T22" fmla="*/ 0 w 586"/>
                <a:gd name="T23" fmla="*/ 0 h 215"/>
                <a:gd name="T24" fmla="*/ 0 w 586"/>
                <a:gd name="T25" fmla="*/ 0 h 215"/>
                <a:gd name="T26" fmla="*/ 0 w 586"/>
                <a:gd name="T27" fmla="*/ 0 h 215"/>
                <a:gd name="T28" fmla="*/ 0 w 586"/>
                <a:gd name="T29" fmla="*/ 0 h 215"/>
                <a:gd name="T30" fmla="*/ 0 w 586"/>
                <a:gd name="T31" fmla="*/ 0 h 215"/>
                <a:gd name="T32" fmla="*/ 0 w 586"/>
                <a:gd name="T33" fmla="*/ 0 h 215"/>
                <a:gd name="T34" fmla="*/ 0 w 586"/>
                <a:gd name="T35" fmla="*/ 0 h 215"/>
                <a:gd name="T36" fmla="*/ 0 w 586"/>
                <a:gd name="T37" fmla="*/ 0 h 215"/>
                <a:gd name="T38" fmla="*/ 0 w 586"/>
                <a:gd name="T39" fmla="*/ 0 h 215"/>
                <a:gd name="T40" fmla="*/ 0 w 586"/>
                <a:gd name="T41" fmla="*/ 0 h 215"/>
                <a:gd name="T42" fmla="*/ 0 w 586"/>
                <a:gd name="T43" fmla="*/ 0 h 215"/>
                <a:gd name="T44" fmla="*/ 0 w 586"/>
                <a:gd name="T45" fmla="*/ 0 h 215"/>
                <a:gd name="T46" fmla="*/ 0 w 586"/>
                <a:gd name="T47" fmla="*/ 0 h 215"/>
                <a:gd name="T48" fmla="*/ 0 w 586"/>
                <a:gd name="T49" fmla="*/ 0 h 215"/>
                <a:gd name="T50" fmla="*/ 0 w 586"/>
                <a:gd name="T51" fmla="*/ 0 h 215"/>
                <a:gd name="T52" fmla="*/ 0 w 586"/>
                <a:gd name="T53" fmla="*/ 0 h 215"/>
                <a:gd name="T54" fmla="*/ 0 w 586"/>
                <a:gd name="T55" fmla="*/ 0 h 215"/>
                <a:gd name="T56" fmla="*/ 0 w 586"/>
                <a:gd name="T57" fmla="*/ 0 h 215"/>
                <a:gd name="T58" fmla="*/ 0 w 586"/>
                <a:gd name="T59" fmla="*/ 0 h 215"/>
                <a:gd name="T60" fmla="*/ 0 w 586"/>
                <a:gd name="T61" fmla="*/ 0 h 215"/>
                <a:gd name="T62" fmla="*/ 0 w 586"/>
                <a:gd name="T63" fmla="*/ 0 h 215"/>
                <a:gd name="T64" fmla="*/ 0 w 586"/>
                <a:gd name="T65" fmla="*/ 0 h 215"/>
                <a:gd name="T66" fmla="*/ 0 w 586"/>
                <a:gd name="T67" fmla="*/ 0 h 215"/>
                <a:gd name="T68" fmla="*/ 0 w 586"/>
                <a:gd name="T69" fmla="*/ 0 h 215"/>
                <a:gd name="T70" fmla="*/ 0 w 586"/>
                <a:gd name="T71" fmla="*/ 0 h 215"/>
                <a:gd name="T72" fmla="*/ 0 w 586"/>
                <a:gd name="T73" fmla="*/ 0 h 215"/>
                <a:gd name="T74" fmla="*/ 0 w 586"/>
                <a:gd name="T75" fmla="*/ 0 h 215"/>
                <a:gd name="T76" fmla="*/ 0 w 586"/>
                <a:gd name="T77" fmla="*/ 0 h 215"/>
                <a:gd name="T78" fmla="*/ 0 w 586"/>
                <a:gd name="T79" fmla="*/ 0 h 215"/>
                <a:gd name="T80" fmla="*/ 0 w 586"/>
                <a:gd name="T81" fmla="*/ 0 h 215"/>
                <a:gd name="T82" fmla="*/ 0 w 586"/>
                <a:gd name="T83" fmla="*/ 0 h 215"/>
                <a:gd name="T84" fmla="*/ 0 w 586"/>
                <a:gd name="T85" fmla="*/ 0 h 215"/>
                <a:gd name="T86" fmla="*/ 0 w 586"/>
                <a:gd name="T87" fmla="*/ 0 h 215"/>
                <a:gd name="T88" fmla="*/ 0 w 586"/>
                <a:gd name="T89" fmla="*/ 0 h 215"/>
                <a:gd name="T90" fmla="*/ 0 w 586"/>
                <a:gd name="T91" fmla="*/ 0 h 215"/>
                <a:gd name="T92" fmla="*/ 0 w 586"/>
                <a:gd name="T93" fmla="*/ 0 h 215"/>
                <a:gd name="T94" fmla="*/ 0 w 586"/>
                <a:gd name="T95" fmla="*/ 0 h 21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86" h="215">
                  <a:moveTo>
                    <a:pt x="42" y="4"/>
                  </a:moveTo>
                  <a:lnTo>
                    <a:pt x="45" y="11"/>
                  </a:lnTo>
                  <a:lnTo>
                    <a:pt x="47" y="18"/>
                  </a:lnTo>
                  <a:lnTo>
                    <a:pt x="47" y="27"/>
                  </a:lnTo>
                  <a:lnTo>
                    <a:pt x="48" y="34"/>
                  </a:lnTo>
                  <a:lnTo>
                    <a:pt x="47" y="49"/>
                  </a:lnTo>
                  <a:lnTo>
                    <a:pt x="46" y="62"/>
                  </a:lnTo>
                  <a:lnTo>
                    <a:pt x="45" y="69"/>
                  </a:lnTo>
                  <a:lnTo>
                    <a:pt x="46" y="74"/>
                  </a:lnTo>
                  <a:lnTo>
                    <a:pt x="47" y="80"/>
                  </a:lnTo>
                  <a:lnTo>
                    <a:pt x="49" y="84"/>
                  </a:lnTo>
                  <a:lnTo>
                    <a:pt x="53" y="88"/>
                  </a:lnTo>
                  <a:lnTo>
                    <a:pt x="58" y="90"/>
                  </a:lnTo>
                  <a:lnTo>
                    <a:pt x="66" y="92"/>
                  </a:lnTo>
                  <a:lnTo>
                    <a:pt x="74" y="93"/>
                  </a:lnTo>
                  <a:lnTo>
                    <a:pt x="80" y="94"/>
                  </a:lnTo>
                  <a:lnTo>
                    <a:pt x="85" y="94"/>
                  </a:lnTo>
                  <a:lnTo>
                    <a:pt x="90" y="93"/>
                  </a:lnTo>
                  <a:lnTo>
                    <a:pt x="95" y="91"/>
                  </a:lnTo>
                  <a:lnTo>
                    <a:pt x="99" y="88"/>
                  </a:lnTo>
                  <a:lnTo>
                    <a:pt x="103" y="85"/>
                  </a:lnTo>
                  <a:lnTo>
                    <a:pt x="106" y="82"/>
                  </a:lnTo>
                  <a:lnTo>
                    <a:pt x="109" y="78"/>
                  </a:lnTo>
                  <a:lnTo>
                    <a:pt x="119" y="60"/>
                  </a:lnTo>
                  <a:lnTo>
                    <a:pt x="126" y="45"/>
                  </a:lnTo>
                  <a:lnTo>
                    <a:pt x="126" y="4"/>
                  </a:lnTo>
                  <a:lnTo>
                    <a:pt x="127" y="16"/>
                  </a:lnTo>
                  <a:lnTo>
                    <a:pt x="130" y="29"/>
                  </a:lnTo>
                  <a:lnTo>
                    <a:pt x="132" y="35"/>
                  </a:lnTo>
                  <a:lnTo>
                    <a:pt x="134" y="40"/>
                  </a:lnTo>
                  <a:lnTo>
                    <a:pt x="137" y="45"/>
                  </a:lnTo>
                  <a:lnTo>
                    <a:pt x="141" y="49"/>
                  </a:lnTo>
                  <a:lnTo>
                    <a:pt x="145" y="53"/>
                  </a:lnTo>
                  <a:lnTo>
                    <a:pt x="149" y="56"/>
                  </a:lnTo>
                  <a:lnTo>
                    <a:pt x="154" y="58"/>
                  </a:lnTo>
                  <a:lnTo>
                    <a:pt x="160" y="60"/>
                  </a:lnTo>
                  <a:lnTo>
                    <a:pt x="165" y="61"/>
                  </a:lnTo>
                  <a:lnTo>
                    <a:pt x="172" y="61"/>
                  </a:lnTo>
                  <a:lnTo>
                    <a:pt x="178" y="59"/>
                  </a:lnTo>
                  <a:lnTo>
                    <a:pt x="186" y="57"/>
                  </a:lnTo>
                  <a:lnTo>
                    <a:pt x="192" y="53"/>
                  </a:lnTo>
                  <a:lnTo>
                    <a:pt x="197" y="49"/>
                  </a:lnTo>
                  <a:lnTo>
                    <a:pt x="200" y="44"/>
                  </a:lnTo>
                  <a:lnTo>
                    <a:pt x="202" y="38"/>
                  </a:lnTo>
                  <a:lnTo>
                    <a:pt x="203" y="26"/>
                  </a:lnTo>
                  <a:lnTo>
                    <a:pt x="202" y="12"/>
                  </a:lnTo>
                  <a:lnTo>
                    <a:pt x="199" y="4"/>
                  </a:lnTo>
                  <a:lnTo>
                    <a:pt x="570" y="4"/>
                  </a:lnTo>
                  <a:lnTo>
                    <a:pt x="576" y="13"/>
                  </a:lnTo>
                  <a:lnTo>
                    <a:pt x="580" y="24"/>
                  </a:lnTo>
                  <a:lnTo>
                    <a:pt x="583" y="36"/>
                  </a:lnTo>
                  <a:lnTo>
                    <a:pt x="585" y="48"/>
                  </a:lnTo>
                  <a:lnTo>
                    <a:pt x="586" y="61"/>
                  </a:lnTo>
                  <a:lnTo>
                    <a:pt x="586" y="75"/>
                  </a:lnTo>
                  <a:lnTo>
                    <a:pt x="585" y="89"/>
                  </a:lnTo>
                  <a:lnTo>
                    <a:pt x="584" y="104"/>
                  </a:lnTo>
                  <a:lnTo>
                    <a:pt x="581" y="133"/>
                  </a:lnTo>
                  <a:lnTo>
                    <a:pt x="578" y="162"/>
                  </a:lnTo>
                  <a:lnTo>
                    <a:pt x="577" y="175"/>
                  </a:lnTo>
                  <a:lnTo>
                    <a:pt x="577" y="187"/>
                  </a:lnTo>
                  <a:lnTo>
                    <a:pt x="577" y="199"/>
                  </a:lnTo>
                  <a:lnTo>
                    <a:pt x="578" y="209"/>
                  </a:lnTo>
                  <a:lnTo>
                    <a:pt x="542" y="212"/>
                  </a:lnTo>
                  <a:lnTo>
                    <a:pt x="507" y="214"/>
                  </a:lnTo>
                  <a:lnTo>
                    <a:pt x="472" y="215"/>
                  </a:lnTo>
                  <a:lnTo>
                    <a:pt x="436" y="215"/>
                  </a:lnTo>
                  <a:lnTo>
                    <a:pt x="401" y="214"/>
                  </a:lnTo>
                  <a:lnTo>
                    <a:pt x="366" y="212"/>
                  </a:lnTo>
                  <a:lnTo>
                    <a:pt x="331" y="210"/>
                  </a:lnTo>
                  <a:lnTo>
                    <a:pt x="295" y="207"/>
                  </a:lnTo>
                  <a:lnTo>
                    <a:pt x="225" y="201"/>
                  </a:lnTo>
                  <a:lnTo>
                    <a:pt x="153" y="195"/>
                  </a:lnTo>
                  <a:lnTo>
                    <a:pt x="80" y="189"/>
                  </a:lnTo>
                  <a:lnTo>
                    <a:pt x="6" y="185"/>
                  </a:lnTo>
                  <a:lnTo>
                    <a:pt x="8" y="175"/>
                  </a:lnTo>
                  <a:lnTo>
                    <a:pt x="9" y="164"/>
                  </a:lnTo>
                  <a:lnTo>
                    <a:pt x="9" y="152"/>
                  </a:lnTo>
                  <a:lnTo>
                    <a:pt x="8" y="138"/>
                  </a:lnTo>
                  <a:lnTo>
                    <a:pt x="5" y="111"/>
                  </a:lnTo>
                  <a:lnTo>
                    <a:pt x="2" y="82"/>
                  </a:lnTo>
                  <a:lnTo>
                    <a:pt x="1" y="68"/>
                  </a:lnTo>
                  <a:lnTo>
                    <a:pt x="0" y="55"/>
                  </a:lnTo>
                  <a:lnTo>
                    <a:pt x="0" y="43"/>
                  </a:lnTo>
                  <a:lnTo>
                    <a:pt x="1" y="32"/>
                  </a:lnTo>
                  <a:lnTo>
                    <a:pt x="4" y="20"/>
                  </a:lnTo>
                  <a:lnTo>
                    <a:pt x="8" y="12"/>
                  </a:lnTo>
                  <a:lnTo>
                    <a:pt x="11" y="8"/>
                  </a:lnTo>
                  <a:lnTo>
                    <a:pt x="14" y="5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5"/>
                  </a:lnTo>
                  <a:lnTo>
                    <a:pt x="29" y="5"/>
                  </a:lnTo>
                  <a:lnTo>
                    <a:pt x="35" y="5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78" name="Freeform 109"/>
            <p:cNvSpPr>
              <a:spLocks/>
            </p:cNvSpPr>
            <p:nvPr/>
          </p:nvSpPr>
          <p:spPr bwMode="auto">
            <a:xfrm>
              <a:off x="4282" y="2745"/>
              <a:ext cx="535" cy="573"/>
            </a:xfrm>
            <a:custGeom>
              <a:avLst/>
              <a:gdLst>
                <a:gd name="T0" fmla="*/ 0 w 3078"/>
                <a:gd name="T1" fmla="*/ 0 h 2882"/>
                <a:gd name="T2" fmla="*/ 0 w 3078"/>
                <a:gd name="T3" fmla="*/ 0 h 2882"/>
                <a:gd name="T4" fmla="*/ 0 w 3078"/>
                <a:gd name="T5" fmla="*/ 0 h 2882"/>
                <a:gd name="T6" fmla="*/ 0 w 3078"/>
                <a:gd name="T7" fmla="*/ 0 h 2882"/>
                <a:gd name="T8" fmla="*/ 0 w 3078"/>
                <a:gd name="T9" fmla="*/ 0 h 2882"/>
                <a:gd name="T10" fmla="*/ 0 w 3078"/>
                <a:gd name="T11" fmla="*/ 0 h 2882"/>
                <a:gd name="T12" fmla="*/ 0 w 3078"/>
                <a:gd name="T13" fmla="*/ 0 h 2882"/>
                <a:gd name="T14" fmla="*/ 0 w 3078"/>
                <a:gd name="T15" fmla="*/ 0 h 2882"/>
                <a:gd name="T16" fmla="*/ 0 w 3078"/>
                <a:gd name="T17" fmla="*/ 0 h 2882"/>
                <a:gd name="T18" fmla="*/ 0 w 3078"/>
                <a:gd name="T19" fmla="*/ 0 h 2882"/>
                <a:gd name="T20" fmla="*/ 0 w 3078"/>
                <a:gd name="T21" fmla="*/ 0 h 2882"/>
                <a:gd name="T22" fmla="*/ 0 w 3078"/>
                <a:gd name="T23" fmla="*/ 0 h 2882"/>
                <a:gd name="T24" fmla="*/ 0 w 3078"/>
                <a:gd name="T25" fmla="*/ 0 h 2882"/>
                <a:gd name="T26" fmla="*/ 0 w 3078"/>
                <a:gd name="T27" fmla="*/ 0 h 2882"/>
                <a:gd name="T28" fmla="*/ 0 w 3078"/>
                <a:gd name="T29" fmla="*/ 0 h 2882"/>
                <a:gd name="T30" fmla="*/ 0 w 3078"/>
                <a:gd name="T31" fmla="*/ 0 h 2882"/>
                <a:gd name="T32" fmla="*/ 0 w 3078"/>
                <a:gd name="T33" fmla="*/ 0 h 2882"/>
                <a:gd name="T34" fmla="*/ 0 w 3078"/>
                <a:gd name="T35" fmla="*/ 0 h 2882"/>
                <a:gd name="T36" fmla="*/ 0 w 3078"/>
                <a:gd name="T37" fmla="*/ 0 h 2882"/>
                <a:gd name="T38" fmla="*/ 0 w 3078"/>
                <a:gd name="T39" fmla="*/ 0 h 2882"/>
                <a:gd name="T40" fmla="*/ 0 w 3078"/>
                <a:gd name="T41" fmla="*/ 0 h 2882"/>
                <a:gd name="T42" fmla="*/ 0 w 3078"/>
                <a:gd name="T43" fmla="*/ 0 h 2882"/>
                <a:gd name="T44" fmla="*/ 0 w 3078"/>
                <a:gd name="T45" fmla="*/ 0 h 2882"/>
                <a:gd name="T46" fmla="*/ 0 w 3078"/>
                <a:gd name="T47" fmla="*/ 0 h 2882"/>
                <a:gd name="T48" fmla="*/ 0 w 3078"/>
                <a:gd name="T49" fmla="*/ 0 h 2882"/>
                <a:gd name="T50" fmla="*/ 0 w 3078"/>
                <a:gd name="T51" fmla="*/ 0 h 2882"/>
                <a:gd name="T52" fmla="*/ 0 w 3078"/>
                <a:gd name="T53" fmla="*/ 0 h 2882"/>
                <a:gd name="T54" fmla="*/ 0 w 3078"/>
                <a:gd name="T55" fmla="*/ 0 h 2882"/>
                <a:gd name="T56" fmla="*/ 0 w 3078"/>
                <a:gd name="T57" fmla="*/ 0 h 2882"/>
                <a:gd name="T58" fmla="*/ 0 w 3078"/>
                <a:gd name="T59" fmla="*/ 0 h 2882"/>
                <a:gd name="T60" fmla="*/ 0 w 3078"/>
                <a:gd name="T61" fmla="*/ 0 h 2882"/>
                <a:gd name="T62" fmla="*/ 0 w 3078"/>
                <a:gd name="T63" fmla="*/ 0 h 2882"/>
                <a:gd name="T64" fmla="*/ 0 w 3078"/>
                <a:gd name="T65" fmla="*/ 0 h 2882"/>
                <a:gd name="T66" fmla="*/ 0 w 3078"/>
                <a:gd name="T67" fmla="*/ 0 h 2882"/>
                <a:gd name="T68" fmla="*/ 0 w 3078"/>
                <a:gd name="T69" fmla="*/ 0 h 2882"/>
                <a:gd name="T70" fmla="*/ 0 w 3078"/>
                <a:gd name="T71" fmla="*/ 0 h 2882"/>
                <a:gd name="T72" fmla="*/ 0 w 3078"/>
                <a:gd name="T73" fmla="*/ 0 h 2882"/>
                <a:gd name="T74" fmla="*/ 0 w 3078"/>
                <a:gd name="T75" fmla="*/ 0 h 2882"/>
                <a:gd name="T76" fmla="*/ 0 w 3078"/>
                <a:gd name="T77" fmla="*/ 0 h 2882"/>
                <a:gd name="T78" fmla="*/ 0 w 3078"/>
                <a:gd name="T79" fmla="*/ 0 h 2882"/>
                <a:gd name="T80" fmla="*/ 0 w 3078"/>
                <a:gd name="T81" fmla="*/ 0 h 2882"/>
                <a:gd name="T82" fmla="*/ 0 w 3078"/>
                <a:gd name="T83" fmla="*/ 0 h 2882"/>
                <a:gd name="T84" fmla="*/ 0 w 3078"/>
                <a:gd name="T85" fmla="*/ 0 h 2882"/>
                <a:gd name="T86" fmla="*/ 0 w 3078"/>
                <a:gd name="T87" fmla="*/ 0 h 2882"/>
                <a:gd name="T88" fmla="*/ 0 w 3078"/>
                <a:gd name="T89" fmla="*/ 0 h 2882"/>
                <a:gd name="T90" fmla="*/ 0 w 3078"/>
                <a:gd name="T91" fmla="*/ 0 h 2882"/>
                <a:gd name="T92" fmla="*/ 0 w 3078"/>
                <a:gd name="T93" fmla="*/ 0 h 2882"/>
                <a:gd name="T94" fmla="*/ 0 w 3078"/>
                <a:gd name="T95" fmla="*/ 0 h 2882"/>
                <a:gd name="T96" fmla="*/ 0 w 3078"/>
                <a:gd name="T97" fmla="*/ 0 h 28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78" h="2882">
                  <a:moveTo>
                    <a:pt x="3018" y="31"/>
                  </a:moveTo>
                  <a:lnTo>
                    <a:pt x="3038" y="59"/>
                  </a:lnTo>
                  <a:lnTo>
                    <a:pt x="3038" y="235"/>
                  </a:lnTo>
                  <a:lnTo>
                    <a:pt x="3039" y="408"/>
                  </a:lnTo>
                  <a:lnTo>
                    <a:pt x="3040" y="581"/>
                  </a:lnTo>
                  <a:lnTo>
                    <a:pt x="3042" y="754"/>
                  </a:lnTo>
                  <a:lnTo>
                    <a:pt x="3045" y="925"/>
                  </a:lnTo>
                  <a:lnTo>
                    <a:pt x="3048" y="1096"/>
                  </a:lnTo>
                  <a:lnTo>
                    <a:pt x="3051" y="1267"/>
                  </a:lnTo>
                  <a:lnTo>
                    <a:pt x="3055" y="1437"/>
                  </a:lnTo>
                  <a:lnTo>
                    <a:pt x="3059" y="1609"/>
                  </a:lnTo>
                  <a:lnTo>
                    <a:pt x="3063" y="1779"/>
                  </a:lnTo>
                  <a:lnTo>
                    <a:pt x="3066" y="1951"/>
                  </a:lnTo>
                  <a:lnTo>
                    <a:pt x="3069" y="2123"/>
                  </a:lnTo>
                  <a:lnTo>
                    <a:pt x="3072" y="2295"/>
                  </a:lnTo>
                  <a:lnTo>
                    <a:pt x="3075" y="2469"/>
                  </a:lnTo>
                  <a:lnTo>
                    <a:pt x="3077" y="2643"/>
                  </a:lnTo>
                  <a:lnTo>
                    <a:pt x="3078" y="2819"/>
                  </a:lnTo>
                  <a:lnTo>
                    <a:pt x="3070" y="2831"/>
                  </a:lnTo>
                  <a:lnTo>
                    <a:pt x="3062" y="2842"/>
                  </a:lnTo>
                  <a:lnTo>
                    <a:pt x="3054" y="2851"/>
                  </a:lnTo>
                  <a:lnTo>
                    <a:pt x="3046" y="2858"/>
                  </a:lnTo>
                  <a:lnTo>
                    <a:pt x="3037" y="2865"/>
                  </a:lnTo>
                  <a:lnTo>
                    <a:pt x="3028" y="2870"/>
                  </a:lnTo>
                  <a:lnTo>
                    <a:pt x="3018" y="2874"/>
                  </a:lnTo>
                  <a:lnTo>
                    <a:pt x="3009" y="2877"/>
                  </a:lnTo>
                  <a:lnTo>
                    <a:pt x="2999" y="2880"/>
                  </a:lnTo>
                  <a:lnTo>
                    <a:pt x="2989" y="2881"/>
                  </a:lnTo>
                  <a:lnTo>
                    <a:pt x="2977" y="2882"/>
                  </a:lnTo>
                  <a:lnTo>
                    <a:pt x="2967" y="2882"/>
                  </a:lnTo>
                  <a:lnTo>
                    <a:pt x="2945" y="2880"/>
                  </a:lnTo>
                  <a:lnTo>
                    <a:pt x="2923" y="2876"/>
                  </a:lnTo>
                  <a:lnTo>
                    <a:pt x="2876" y="2865"/>
                  </a:lnTo>
                  <a:lnTo>
                    <a:pt x="2827" y="2855"/>
                  </a:lnTo>
                  <a:lnTo>
                    <a:pt x="2802" y="2852"/>
                  </a:lnTo>
                  <a:lnTo>
                    <a:pt x="2777" y="2850"/>
                  </a:lnTo>
                  <a:lnTo>
                    <a:pt x="2764" y="2850"/>
                  </a:lnTo>
                  <a:lnTo>
                    <a:pt x="2752" y="2851"/>
                  </a:lnTo>
                  <a:lnTo>
                    <a:pt x="2739" y="2853"/>
                  </a:lnTo>
                  <a:lnTo>
                    <a:pt x="2726" y="2855"/>
                  </a:lnTo>
                  <a:lnTo>
                    <a:pt x="2658" y="2852"/>
                  </a:lnTo>
                  <a:lnTo>
                    <a:pt x="2584" y="2850"/>
                  </a:lnTo>
                  <a:lnTo>
                    <a:pt x="2504" y="2849"/>
                  </a:lnTo>
                  <a:lnTo>
                    <a:pt x="2419" y="2848"/>
                  </a:lnTo>
                  <a:lnTo>
                    <a:pt x="2236" y="2846"/>
                  </a:lnTo>
                  <a:lnTo>
                    <a:pt x="2039" y="2847"/>
                  </a:lnTo>
                  <a:lnTo>
                    <a:pt x="1833" y="2848"/>
                  </a:lnTo>
                  <a:lnTo>
                    <a:pt x="1620" y="2849"/>
                  </a:lnTo>
                  <a:lnTo>
                    <a:pt x="1407" y="2851"/>
                  </a:lnTo>
                  <a:lnTo>
                    <a:pt x="1195" y="2853"/>
                  </a:lnTo>
                  <a:lnTo>
                    <a:pt x="991" y="2854"/>
                  </a:lnTo>
                  <a:lnTo>
                    <a:pt x="796" y="2854"/>
                  </a:lnTo>
                  <a:lnTo>
                    <a:pt x="705" y="2853"/>
                  </a:lnTo>
                  <a:lnTo>
                    <a:pt x="617" y="2852"/>
                  </a:lnTo>
                  <a:lnTo>
                    <a:pt x="534" y="2851"/>
                  </a:lnTo>
                  <a:lnTo>
                    <a:pt x="457" y="2849"/>
                  </a:lnTo>
                  <a:lnTo>
                    <a:pt x="385" y="2847"/>
                  </a:lnTo>
                  <a:lnTo>
                    <a:pt x="320" y="2844"/>
                  </a:lnTo>
                  <a:lnTo>
                    <a:pt x="261" y="2840"/>
                  </a:lnTo>
                  <a:lnTo>
                    <a:pt x="210" y="2836"/>
                  </a:lnTo>
                  <a:lnTo>
                    <a:pt x="167" y="2831"/>
                  </a:lnTo>
                  <a:lnTo>
                    <a:pt x="131" y="2825"/>
                  </a:lnTo>
                  <a:lnTo>
                    <a:pt x="105" y="2819"/>
                  </a:lnTo>
                  <a:lnTo>
                    <a:pt x="88" y="2811"/>
                  </a:lnTo>
                  <a:lnTo>
                    <a:pt x="94" y="2643"/>
                  </a:lnTo>
                  <a:lnTo>
                    <a:pt x="98" y="2475"/>
                  </a:lnTo>
                  <a:lnTo>
                    <a:pt x="99" y="2306"/>
                  </a:lnTo>
                  <a:lnTo>
                    <a:pt x="100" y="2137"/>
                  </a:lnTo>
                  <a:lnTo>
                    <a:pt x="98" y="1969"/>
                  </a:lnTo>
                  <a:lnTo>
                    <a:pt x="95" y="1799"/>
                  </a:lnTo>
                  <a:lnTo>
                    <a:pt x="90" y="1630"/>
                  </a:lnTo>
                  <a:lnTo>
                    <a:pt x="85" y="1462"/>
                  </a:lnTo>
                  <a:lnTo>
                    <a:pt x="77" y="1292"/>
                  </a:lnTo>
                  <a:lnTo>
                    <a:pt x="69" y="1124"/>
                  </a:lnTo>
                  <a:lnTo>
                    <a:pt x="60" y="955"/>
                  </a:lnTo>
                  <a:lnTo>
                    <a:pt x="50" y="788"/>
                  </a:lnTo>
                  <a:lnTo>
                    <a:pt x="38" y="621"/>
                  </a:lnTo>
                  <a:lnTo>
                    <a:pt x="25" y="454"/>
                  </a:lnTo>
                  <a:lnTo>
                    <a:pt x="13" y="288"/>
                  </a:lnTo>
                  <a:lnTo>
                    <a:pt x="0" y="124"/>
                  </a:lnTo>
                  <a:lnTo>
                    <a:pt x="1" y="107"/>
                  </a:lnTo>
                  <a:lnTo>
                    <a:pt x="3" y="91"/>
                  </a:lnTo>
                  <a:lnTo>
                    <a:pt x="6" y="78"/>
                  </a:lnTo>
                  <a:lnTo>
                    <a:pt x="11" y="67"/>
                  </a:lnTo>
                  <a:lnTo>
                    <a:pt x="16" y="57"/>
                  </a:lnTo>
                  <a:lnTo>
                    <a:pt x="23" y="49"/>
                  </a:lnTo>
                  <a:lnTo>
                    <a:pt x="31" y="42"/>
                  </a:lnTo>
                  <a:lnTo>
                    <a:pt x="40" y="36"/>
                  </a:lnTo>
                  <a:lnTo>
                    <a:pt x="49" y="32"/>
                  </a:lnTo>
                  <a:lnTo>
                    <a:pt x="58" y="29"/>
                  </a:lnTo>
                  <a:lnTo>
                    <a:pt x="69" y="26"/>
                  </a:lnTo>
                  <a:lnTo>
                    <a:pt x="80" y="25"/>
                  </a:lnTo>
                  <a:lnTo>
                    <a:pt x="92" y="24"/>
                  </a:lnTo>
                  <a:lnTo>
                    <a:pt x="104" y="25"/>
                  </a:lnTo>
                  <a:lnTo>
                    <a:pt x="117" y="25"/>
                  </a:lnTo>
                  <a:lnTo>
                    <a:pt x="130" y="27"/>
                  </a:lnTo>
                  <a:lnTo>
                    <a:pt x="186" y="36"/>
                  </a:lnTo>
                  <a:lnTo>
                    <a:pt x="242" y="46"/>
                  </a:lnTo>
                  <a:lnTo>
                    <a:pt x="269" y="50"/>
                  </a:lnTo>
                  <a:lnTo>
                    <a:pt x="296" y="52"/>
                  </a:lnTo>
                  <a:lnTo>
                    <a:pt x="309" y="52"/>
                  </a:lnTo>
                  <a:lnTo>
                    <a:pt x="322" y="51"/>
                  </a:lnTo>
                  <a:lnTo>
                    <a:pt x="333" y="50"/>
                  </a:lnTo>
                  <a:lnTo>
                    <a:pt x="344" y="47"/>
                  </a:lnTo>
                  <a:lnTo>
                    <a:pt x="479" y="51"/>
                  </a:lnTo>
                  <a:lnTo>
                    <a:pt x="612" y="55"/>
                  </a:lnTo>
                  <a:lnTo>
                    <a:pt x="744" y="59"/>
                  </a:lnTo>
                  <a:lnTo>
                    <a:pt x="875" y="63"/>
                  </a:lnTo>
                  <a:lnTo>
                    <a:pt x="1005" y="67"/>
                  </a:lnTo>
                  <a:lnTo>
                    <a:pt x="1134" y="71"/>
                  </a:lnTo>
                  <a:lnTo>
                    <a:pt x="1263" y="74"/>
                  </a:lnTo>
                  <a:lnTo>
                    <a:pt x="1392" y="77"/>
                  </a:lnTo>
                  <a:lnTo>
                    <a:pt x="1521" y="80"/>
                  </a:lnTo>
                  <a:lnTo>
                    <a:pt x="1650" y="82"/>
                  </a:lnTo>
                  <a:lnTo>
                    <a:pt x="1779" y="83"/>
                  </a:lnTo>
                  <a:lnTo>
                    <a:pt x="1907" y="83"/>
                  </a:lnTo>
                  <a:lnTo>
                    <a:pt x="2038" y="83"/>
                  </a:lnTo>
                  <a:lnTo>
                    <a:pt x="2168" y="81"/>
                  </a:lnTo>
                  <a:lnTo>
                    <a:pt x="2300" y="79"/>
                  </a:lnTo>
                  <a:lnTo>
                    <a:pt x="2433" y="75"/>
                  </a:lnTo>
                  <a:lnTo>
                    <a:pt x="2463" y="69"/>
                  </a:lnTo>
                  <a:lnTo>
                    <a:pt x="2492" y="65"/>
                  </a:lnTo>
                  <a:lnTo>
                    <a:pt x="2521" y="61"/>
                  </a:lnTo>
                  <a:lnTo>
                    <a:pt x="2551" y="58"/>
                  </a:lnTo>
                  <a:lnTo>
                    <a:pt x="2611" y="53"/>
                  </a:lnTo>
                  <a:lnTo>
                    <a:pt x="2671" y="48"/>
                  </a:lnTo>
                  <a:lnTo>
                    <a:pt x="2701" y="45"/>
                  </a:lnTo>
                  <a:lnTo>
                    <a:pt x="2732" y="42"/>
                  </a:lnTo>
                  <a:lnTo>
                    <a:pt x="2762" y="38"/>
                  </a:lnTo>
                  <a:lnTo>
                    <a:pt x="2791" y="34"/>
                  </a:lnTo>
                  <a:lnTo>
                    <a:pt x="2820" y="28"/>
                  </a:lnTo>
                  <a:lnTo>
                    <a:pt x="2849" y="21"/>
                  </a:lnTo>
                  <a:lnTo>
                    <a:pt x="2878" y="13"/>
                  </a:lnTo>
                  <a:lnTo>
                    <a:pt x="2906" y="3"/>
                  </a:lnTo>
                  <a:lnTo>
                    <a:pt x="2916" y="1"/>
                  </a:lnTo>
                  <a:lnTo>
                    <a:pt x="2925" y="0"/>
                  </a:lnTo>
                  <a:lnTo>
                    <a:pt x="2933" y="0"/>
                  </a:lnTo>
                  <a:lnTo>
                    <a:pt x="2940" y="2"/>
                  </a:lnTo>
                  <a:lnTo>
                    <a:pt x="2947" y="4"/>
                  </a:lnTo>
                  <a:lnTo>
                    <a:pt x="2953" y="6"/>
                  </a:lnTo>
                  <a:lnTo>
                    <a:pt x="2959" y="9"/>
                  </a:lnTo>
                  <a:lnTo>
                    <a:pt x="2965" y="13"/>
                  </a:lnTo>
                  <a:lnTo>
                    <a:pt x="2976" y="20"/>
                  </a:lnTo>
                  <a:lnTo>
                    <a:pt x="2989" y="26"/>
                  </a:lnTo>
                  <a:lnTo>
                    <a:pt x="2995" y="29"/>
                  </a:lnTo>
                  <a:lnTo>
                    <a:pt x="3002" y="30"/>
                  </a:lnTo>
                  <a:lnTo>
                    <a:pt x="3010" y="31"/>
                  </a:lnTo>
                  <a:lnTo>
                    <a:pt x="3018" y="3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79" name="Freeform 110"/>
            <p:cNvSpPr>
              <a:spLocks/>
            </p:cNvSpPr>
            <p:nvPr/>
          </p:nvSpPr>
          <p:spPr bwMode="auto">
            <a:xfrm>
              <a:off x="4299" y="2781"/>
              <a:ext cx="500" cy="516"/>
            </a:xfrm>
            <a:custGeom>
              <a:avLst/>
              <a:gdLst>
                <a:gd name="T0" fmla="*/ 0 w 2879"/>
                <a:gd name="T1" fmla="*/ 0 h 2596"/>
                <a:gd name="T2" fmla="*/ 0 w 2879"/>
                <a:gd name="T3" fmla="*/ 0 h 2596"/>
                <a:gd name="T4" fmla="*/ 0 w 2879"/>
                <a:gd name="T5" fmla="*/ 0 h 2596"/>
                <a:gd name="T6" fmla="*/ 0 w 2879"/>
                <a:gd name="T7" fmla="*/ 0 h 2596"/>
                <a:gd name="T8" fmla="*/ 0 w 2879"/>
                <a:gd name="T9" fmla="*/ 0 h 2596"/>
                <a:gd name="T10" fmla="*/ 0 w 2879"/>
                <a:gd name="T11" fmla="*/ 0 h 2596"/>
                <a:gd name="T12" fmla="*/ 0 w 2879"/>
                <a:gd name="T13" fmla="*/ 0 h 2596"/>
                <a:gd name="T14" fmla="*/ 0 w 2879"/>
                <a:gd name="T15" fmla="*/ 0 h 2596"/>
                <a:gd name="T16" fmla="*/ 0 w 2879"/>
                <a:gd name="T17" fmla="*/ 0 h 2596"/>
                <a:gd name="T18" fmla="*/ 0 w 2879"/>
                <a:gd name="T19" fmla="*/ 0 h 2596"/>
                <a:gd name="T20" fmla="*/ 0 w 2879"/>
                <a:gd name="T21" fmla="*/ 0 h 2596"/>
                <a:gd name="T22" fmla="*/ 0 w 2879"/>
                <a:gd name="T23" fmla="*/ 0 h 2596"/>
                <a:gd name="T24" fmla="*/ 0 w 2879"/>
                <a:gd name="T25" fmla="*/ 0 h 2596"/>
                <a:gd name="T26" fmla="*/ 0 w 2879"/>
                <a:gd name="T27" fmla="*/ 0 h 2596"/>
                <a:gd name="T28" fmla="*/ 0 w 2879"/>
                <a:gd name="T29" fmla="*/ 0 h 2596"/>
                <a:gd name="T30" fmla="*/ 0 w 2879"/>
                <a:gd name="T31" fmla="*/ 0 h 2596"/>
                <a:gd name="T32" fmla="*/ 0 w 2879"/>
                <a:gd name="T33" fmla="*/ 0 h 2596"/>
                <a:gd name="T34" fmla="*/ 0 w 2879"/>
                <a:gd name="T35" fmla="*/ 0 h 2596"/>
                <a:gd name="T36" fmla="*/ 0 w 2879"/>
                <a:gd name="T37" fmla="*/ 0 h 2596"/>
                <a:gd name="T38" fmla="*/ 0 w 2879"/>
                <a:gd name="T39" fmla="*/ 0 h 2596"/>
                <a:gd name="T40" fmla="*/ 0 w 2879"/>
                <a:gd name="T41" fmla="*/ 0 h 2596"/>
                <a:gd name="T42" fmla="*/ 0 w 2879"/>
                <a:gd name="T43" fmla="*/ 0 h 2596"/>
                <a:gd name="T44" fmla="*/ 0 w 2879"/>
                <a:gd name="T45" fmla="*/ 0 h 2596"/>
                <a:gd name="T46" fmla="*/ 0 w 2879"/>
                <a:gd name="T47" fmla="*/ 0 h 2596"/>
                <a:gd name="T48" fmla="*/ 0 w 2879"/>
                <a:gd name="T49" fmla="*/ 0 h 2596"/>
                <a:gd name="T50" fmla="*/ 0 w 2879"/>
                <a:gd name="T51" fmla="*/ 0 h 2596"/>
                <a:gd name="T52" fmla="*/ 0 w 2879"/>
                <a:gd name="T53" fmla="*/ 0 h 2596"/>
                <a:gd name="T54" fmla="*/ 0 w 2879"/>
                <a:gd name="T55" fmla="*/ 0 h 2596"/>
                <a:gd name="T56" fmla="*/ 0 w 2879"/>
                <a:gd name="T57" fmla="*/ 0 h 2596"/>
                <a:gd name="T58" fmla="*/ 0 w 2879"/>
                <a:gd name="T59" fmla="*/ 0 h 2596"/>
                <a:gd name="T60" fmla="*/ 0 w 2879"/>
                <a:gd name="T61" fmla="*/ 0 h 2596"/>
                <a:gd name="T62" fmla="*/ 0 w 2879"/>
                <a:gd name="T63" fmla="*/ 0 h 2596"/>
                <a:gd name="T64" fmla="*/ 0 w 2879"/>
                <a:gd name="T65" fmla="*/ 0 h 2596"/>
                <a:gd name="T66" fmla="*/ 0 w 2879"/>
                <a:gd name="T67" fmla="*/ 0 h 2596"/>
                <a:gd name="T68" fmla="*/ 0 w 2879"/>
                <a:gd name="T69" fmla="*/ 0 h 2596"/>
                <a:gd name="T70" fmla="*/ 0 w 2879"/>
                <a:gd name="T71" fmla="*/ 0 h 2596"/>
                <a:gd name="T72" fmla="*/ 0 w 2879"/>
                <a:gd name="T73" fmla="*/ 0 h 2596"/>
                <a:gd name="T74" fmla="*/ 0 w 2879"/>
                <a:gd name="T75" fmla="*/ 0 h 2596"/>
                <a:gd name="T76" fmla="*/ 0 w 2879"/>
                <a:gd name="T77" fmla="*/ 0 h 2596"/>
                <a:gd name="T78" fmla="*/ 0 w 2879"/>
                <a:gd name="T79" fmla="*/ 0 h 2596"/>
                <a:gd name="T80" fmla="*/ 0 w 2879"/>
                <a:gd name="T81" fmla="*/ 0 h 2596"/>
                <a:gd name="T82" fmla="*/ 0 w 2879"/>
                <a:gd name="T83" fmla="*/ 0 h 2596"/>
                <a:gd name="T84" fmla="*/ 0 w 2879"/>
                <a:gd name="T85" fmla="*/ 0 h 2596"/>
                <a:gd name="T86" fmla="*/ 0 w 2879"/>
                <a:gd name="T87" fmla="*/ 0 h 2596"/>
                <a:gd name="T88" fmla="*/ 0 w 2879"/>
                <a:gd name="T89" fmla="*/ 0 h 25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9" h="2596">
                  <a:moveTo>
                    <a:pt x="1241" y="57"/>
                  </a:moveTo>
                  <a:lnTo>
                    <a:pt x="1340" y="56"/>
                  </a:lnTo>
                  <a:lnTo>
                    <a:pt x="1439" y="55"/>
                  </a:lnTo>
                  <a:lnTo>
                    <a:pt x="1538" y="53"/>
                  </a:lnTo>
                  <a:lnTo>
                    <a:pt x="1638" y="52"/>
                  </a:lnTo>
                  <a:lnTo>
                    <a:pt x="1738" y="50"/>
                  </a:lnTo>
                  <a:lnTo>
                    <a:pt x="1839" y="48"/>
                  </a:lnTo>
                  <a:lnTo>
                    <a:pt x="1939" y="45"/>
                  </a:lnTo>
                  <a:lnTo>
                    <a:pt x="2041" y="42"/>
                  </a:lnTo>
                  <a:lnTo>
                    <a:pt x="2142" y="38"/>
                  </a:lnTo>
                  <a:lnTo>
                    <a:pt x="2244" y="35"/>
                  </a:lnTo>
                  <a:lnTo>
                    <a:pt x="2344" y="32"/>
                  </a:lnTo>
                  <a:lnTo>
                    <a:pt x="2446" y="28"/>
                  </a:lnTo>
                  <a:lnTo>
                    <a:pt x="2547" y="25"/>
                  </a:lnTo>
                  <a:lnTo>
                    <a:pt x="2649" y="21"/>
                  </a:lnTo>
                  <a:lnTo>
                    <a:pt x="2749" y="16"/>
                  </a:lnTo>
                  <a:lnTo>
                    <a:pt x="2850" y="12"/>
                  </a:lnTo>
                  <a:lnTo>
                    <a:pt x="2847" y="170"/>
                  </a:lnTo>
                  <a:lnTo>
                    <a:pt x="2846" y="328"/>
                  </a:lnTo>
                  <a:lnTo>
                    <a:pt x="2846" y="487"/>
                  </a:lnTo>
                  <a:lnTo>
                    <a:pt x="2847" y="647"/>
                  </a:lnTo>
                  <a:lnTo>
                    <a:pt x="2850" y="808"/>
                  </a:lnTo>
                  <a:lnTo>
                    <a:pt x="2853" y="970"/>
                  </a:lnTo>
                  <a:lnTo>
                    <a:pt x="2857" y="1132"/>
                  </a:lnTo>
                  <a:lnTo>
                    <a:pt x="2861" y="1295"/>
                  </a:lnTo>
                  <a:lnTo>
                    <a:pt x="2865" y="1458"/>
                  </a:lnTo>
                  <a:lnTo>
                    <a:pt x="2869" y="1621"/>
                  </a:lnTo>
                  <a:lnTo>
                    <a:pt x="2872" y="1785"/>
                  </a:lnTo>
                  <a:lnTo>
                    <a:pt x="2876" y="1948"/>
                  </a:lnTo>
                  <a:lnTo>
                    <a:pt x="2878" y="2110"/>
                  </a:lnTo>
                  <a:lnTo>
                    <a:pt x="2879" y="2273"/>
                  </a:lnTo>
                  <a:lnTo>
                    <a:pt x="2879" y="2435"/>
                  </a:lnTo>
                  <a:lnTo>
                    <a:pt x="2878" y="2596"/>
                  </a:lnTo>
                  <a:lnTo>
                    <a:pt x="2733" y="2587"/>
                  </a:lnTo>
                  <a:lnTo>
                    <a:pt x="2589" y="2579"/>
                  </a:lnTo>
                  <a:lnTo>
                    <a:pt x="2447" y="2573"/>
                  </a:lnTo>
                  <a:lnTo>
                    <a:pt x="2306" y="2568"/>
                  </a:lnTo>
                  <a:lnTo>
                    <a:pt x="2166" y="2564"/>
                  </a:lnTo>
                  <a:lnTo>
                    <a:pt x="2026" y="2561"/>
                  </a:lnTo>
                  <a:lnTo>
                    <a:pt x="1887" y="2559"/>
                  </a:lnTo>
                  <a:lnTo>
                    <a:pt x="1748" y="2559"/>
                  </a:lnTo>
                  <a:lnTo>
                    <a:pt x="1609" y="2559"/>
                  </a:lnTo>
                  <a:lnTo>
                    <a:pt x="1470" y="2561"/>
                  </a:lnTo>
                  <a:lnTo>
                    <a:pt x="1330" y="2563"/>
                  </a:lnTo>
                  <a:lnTo>
                    <a:pt x="1190" y="2567"/>
                  </a:lnTo>
                  <a:lnTo>
                    <a:pt x="1049" y="2571"/>
                  </a:lnTo>
                  <a:lnTo>
                    <a:pt x="908" y="2576"/>
                  </a:lnTo>
                  <a:lnTo>
                    <a:pt x="765" y="2581"/>
                  </a:lnTo>
                  <a:lnTo>
                    <a:pt x="621" y="2588"/>
                  </a:lnTo>
                  <a:lnTo>
                    <a:pt x="588" y="2588"/>
                  </a:lnTo>
                  <a:lnTo>
                    <a:pt x="555" y="2588"/>
                  </a:lnTo>
                  <a:lnTo>
                    <a:pt x="522" y="2587"/>
                  </a:lnTo>
                  <a:lnTo>
                    <a:pt x="489" y="2585"/>
                  </a:lnTo>
                  <a:lnTo>
                    <a:pt x="421" y="2580"/>
                  </a:lnTo>
                  <a:lnTo>
                    <a:pt x="353" y="2574"/>
                  </a:lnTo>
                  <a:lnTo>
                    <a:pt x="285" y="2566"/>
                  </a:lnTo>
                  <a:lnTo>
                    <a:pt x="218" y="2556"/>
                  </a:lnTo>
                  <a:lnTo>
                    <a:pt x="152" y="2546"/>
                  </a:lnTo>
                  <a:lnTo>
                    <a:pt x="88" y="2536"/>
                  </a:lnTo>
                  <a:lnTo>
                    <a:pt x="92" y="2372"/>
                  </a:lnTo>
                  <a:lnTo>
                    <a:pt x="95" y="2210"/>
                  </a:lnTo>
                  <a:lnTo>
                    <a:pt x="96" y="2049"/>
                  </a:lnTo>
                  <a:lnTo>
                    <a:pt x="96" y="1890"/>
                  </a:lnTo>
                  <a:lnTo>
                    <a:pt x="95" y="1730"/>
                  </a:lnTo>
                  <a:lnTo>
                    <a:pt x="92" y="1572"/>
                  </a:lnTo>
                  <a:lnTo>
                    <a:pt x="88" y="1415"/>
                  </a:lnTo>
                  <a:lnTo>
                    <a:pt x="83" y="1257"/>
                  </a:lnTo>
                  <a:lnTo>
                    <a:pt x="77" y="1101"/>
                  </a:lnTo>
                  <a:lnTo>
                    <a:pt x="70" y="945"/>
                  </a:lnTo>
                  <a:lnTo>
                    <a:pt x="60" y="788"/>
                  </a:lnTo>
                  <a:lnTo>
                    <a:pt x="51" y="631"/>
                  </a:lnTo>
                  <a:lnTo>
                    <a:pt x="40" y="474"/>
                  </a:lnTo>
                  <a:lnTo>
                    <a:pt x="28" y="317"/>
                  </a:lnTo>
                  <a:lnTo>
                    <a:pt x="14" y="159"/>
                  </a:lnTo>
                  <a:lnTo>
                    <a:pt x="0" y="0"/>
                  </a:lnTo>
                  <a:lnTo>
                    <a:pt x="77" y="9"/>
                  </a:lnTo>
                  <a:lnTo>
                    <a:pt x="154" y="16"/>
                  </a:lnTo>
                  <a:lnTo>
                    <a:pt x="231" y="21"/>
                  </a:lnTo>
                  <a:lnTo>
                    <a:pt x="308" y="26"/>
                  </a:lnTo>
                  <a:lnTo>
                    <a:pt x="387" y="29"/>
                  </a:lnTo>
                  <a:lnTo>
                    <a:pt x="464" y="31"/>
                  </a:lnTo>
                  <a:lnTo>
                    <a:pt x="542" y="33"/>
                  </a:lnTo>
                  <a:lnTo>
                    <a:pt x="621" y="34"/>
                  </a:lnTo>
                  <a:lnTo>
                    <a:pt x="698" y="35"/>
                  </a:lnTo>
                  <a:lnTo>
                    <a:pt x="777" y="36"/>
                  </a:lnTo>
                  <a:lnTo>
                    <a:pt x="854" y="37"/>
                  </a:lnTo>
                  <a:lnTo>
                    <a:pt x="932" y="40"/>
                  </a:lnTo>
                  <a:lnTo>
                    <a:pt x="1010" y="43"/>
                  </a:lnTo>
                  <a:lnTo>
                    <a:pt x="1087" y="46"/>
                  </a:lnTo>
                  <a:lnTo>
                    <a:pt x="1164" y="51"/>
                  </a:lnTo>
                  <a:lnTo>
                    <a:pt x="1241" y="5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80" name="Freeform 111"/>
            <p:cNvSpPr>
              <a:spLocks/>
            </p:cNvSpPr>
            <p:nvPr/>
          </p:nvSpPr>
          <p:spPr bwMode="auto">
            <a:xfrm>
              <a:off x="4898" y="3258"/>
              <a:ext cx="315" cy="448"/>
            </a:xfrm>
            <a:custGeom>
              <a:avLst/>
              <a:gdLst>
                <a:gd name="T0" fmla="*/ 0 w 1812"/>
                <a:gd name="T1" fmla="*/ 0 h 2255"/>
                <a:gd name="T2" fmla="*/ 0 w 1812"/>
                <a:gd name="T3" fmla="*/ 0 h 2255"/>
                <a:gd name="T4" fmla="*/ 0 w 1812"/>
                <a:gd name="T5" fmla="*/ 0 h 2255"/>
                <a:gd name="T6" fmla="*/ 0 w 1812"/>
                <a:gd name="T7" fmla="*/ 0 h 2255"/>
                <a:gd name="T8" fmla="*/ 0 w 1812"/>
                <a:gd name="T9" fmla="*/ 0 h 2255"/>
                <a:gd name="T10" fmla="*/ 0 w 1812"/>
                <a:gd name="T11" fmla="*/ 0 h 2255"/>
                <a:gd name="T12" fmla="*/ 0 w 1812"/>
                <a:gd name="T13" fmla="*/ 0 h 2255"/>
                <a:gd name="T14" fmla="*/ 0 w 1812"/>
                <a:gd name="T15" fmla="*/ 0 h 2255"/>
                <a:gd name="T16" fmla="*/ 0 w 1812"/>
                <a:gd name="T17" fmla="*/ 0 h 2255"/>
                <a:gd name="T18" fmla="*/ 0 w 1812"/>
                <a:gd name="T19" fmla="*/ 0 h 2255"/>
                <a:gd name="T20" fmla="*/ 0 w 1812"/>
                <a:gd name="T21" fmla="*/ 0 h 2255"/>
                <a:gd name="T22" fmla="*/ 0 w 1812"/>
                <a:gd name="T23" fmla="*/ 0 h 2255"/>
                <a:gd name="T24" fmla="*/ 0 w 1812"/>
                <a:gd name="T25" fmla="*/ 0 h 2255"/>
                <a:gd name="T26" fmla="*/ 0 w 1812"/>
                <a:gd name="T27" fmla="*/ 0 h 2255"/>
                <a:gd name="T28" fmla="*/ 0 w 1812"/>
                <a:gd name="T29" fmla="*/ 0 h 2255"/>
                <a:gd name="T30" fmla="*/ 0 w 1812"/>
                <a:gd name="T31" fmla="*/ 0 h 2255"/>
                <a:gd name="T32" fmla="*/ 0 w 1812"/>
                <a:gd name="T33" fmla="*/ 0 h 2255"/>
                <a:gd name="T34" fmla="*/ 0 w 1812"/>
                <a:gd name="T35" fmla="*/ 0 h 2255"/>
                <a:gd name="T36" fmla="*/ 0 w 1812"/>
                <a:gd name="T37" fmla="*/ 0 h 2255"/>
                <a:gd name="T38" fmla="*/ 0 w 1812"/>
                <a:gd name="T39" fmla="*/ 0 h 2255"/>
                <a:gd name="T40" fmla="*/ 0 w 1812"/>
                <a:gd name="T41" fmla="*/ 0 h 2255"/>
                <a:gd name="T42" fmla="*/ 0 w 1812"/>
                <a:gd name="T43" fmla="*/ 0 h 2255"/>
                <a:gd name="T44" fmla="*/ 0 w 1812"/>
                <a:gd name="T45" fmla="*/ 0 h 2255"/>
                <a:gd name="T46" fmla="*/ 0 w 1812"/>
                <a:gd name="T47" fmla="*/ 0 h 2255"/>
                <a:gd name="T48" fmla="*/ 0 w 1812"/>
                <a:gd name="T49" fmla="*/ 0 h 2255"/>
                <a:gd name="T50" fmla="*/ 0 w 1812"/>
                <a:gd name="T51" fmla="*/ 0 h 2255"/>
                <a:gd name="T52" fmla="*/ 0 w 1812"/>
                <a:gd name="T53" fmla="*/ 0 h 2255"/>
                <a:gd name="T54" fmla="*/ 0 w 1812"/>
                <a:gd name="T55" fmla="*/ 0 h 2255"/>
                <a:gd name="T56" fmla="*/ 0 w 1812"/>
                <a:gd name="T57" fmla="*/ 0 h 2255"/>
                <a:gd name="T58" fmla="*/ 0 w 1812"/>
                <a:gd name="T59" fmla="*/ 0 h 2255"/>
                <a:gd name="T60" fmla="*/ 0 w 1812"/>
                <a:gd name="T61" fmla="*/ 0 h 2255"/>
                <a:gd name="T62" fmla="*/ 0 w 1812"/>
                <a:gd name="T63" fmla="*/ 0 h 2255"/>
                <a:gd name="T64" fmla="*/ 0 w 1812"/>
                <a:gd name="T65" fmla="*/ 0 h 2255"/>
                <a:gd name="T66" fmla="*/ 0 w 1812"/>
                <a:gd name="T67" fmla="*/ 0 h 2255"/>
                <a:gd name="T68" fmla="*/ 0 w 1812"/>
                <a:gd name="T69" fmla="*/ 0 h 2255"/>
                <a:gd name="T70" fmla="*/ 0 w 1812"/>
                <a:gd name="T71" fmla="*/ 0 h 2255"/>
                <a:gd name="T72" fmla="*/ 0 w 1812"/>
                <a:gd name="T73" fmla="*/ 0 h 2255"/>
                <a:gd name="T74" fmla="*/ 0 w 1812"/>
                <a:gd name="T75" fmla="*/ 0 h 2255"/>
                <a:gd name="T76" fmla="*/ 0 w 1812"/>
                <a:gd name="T77" fmla="*/ 0 h 2255"/>
                <a:gd name="T78" fmla="*/ 0 w 1812"/>
                <a:gd name="T79" fmla="*/ 0 h 2255"/>
                <a:gd name="T80" fmla="*/ 0 w 1812"/>
                <a:gd name="T81" fmla="*/ 0 h 2255"/>
                <a:gd name="T82" fmla="*/ 0 w 1812"/>
                <a:gd name="T83" fmla="*/ 0 h 2255"/>
                <a:gd name="T84" fmla="*/ 0 w 1812"/>
                <a:gd name="T85" fmla="*/ 0 h 2255"/>
                <a:gd name="T86" fmla="*/ 0 w 1812"/>
                <a:gd name="T87" fmla="*/ 0 h 2255"/>
                <a:gd name="T88" fmla="*/ 0 w 1812"/>
                <a:gd name="T89" fmla="*/ 0 h 2255"/>
                <a:gd name="T90" fmla="*/ 0 w 1812"/>
                <a:gd name="T91" fmla="*/ 0 h 2255"/>
                <a:gd name="T92" fmla="*/ 0 w 1812"/>
                <a:gd name="T93" fmla="*/ 0 h 2255"/>
                <a:gd name="T94" fmla="*/ 0 w 1812"/>
                <a:gd name="T95" fmla="*/ 0 h 2255"/>
                <a:gd name="T96" fmla="*/ 0 w 1812"/>
                <a:gd name="T97" fmla="*/ 0 h 2255"/>
                <a:gd name="T98" fmla="*/ 0 w 1812"/>
                <a:gd name="T99" fmla="*/ 0 h 2255"/>
                <a:gd name="T100" fmla="*/ 0 w 1812"/>
                <a:gd name="T101" fmla="*/ 0 h 2255"/>
                <a:gd name="T102" fmla="*/ 0 w 1812"/>
                <a:gd name="T103" fmla="*/ 0 h 2255"/>
                <a:gd name="T104" fmla="*/ 0 w 1812"/>
                <a:gd name="T105" fmla="*/ 0 h 2255"/>
                <a:gd name="T106" fmla="*/ 0 w 1812"/>
                <a:gd name="T107" fmla="*/ 0 h 2255"/>
                <a:gd name="T108" fmla="*/ 0 w 1812"/>
                <a:gd name="T109" fmla="*/ 0 h 2255"/>
                <a:gd name="T110" fmla="*/ 0 w 1812"/>
                <a:gd name="T111" fmla="*/ 0 h 2255"/>
                <a:gd name="T112" fmla="*/ 0 w 1812"/>
                <a:gd name="T113" fmla="*/ 0 h 2255"/>
                <a:gd name="T114" fmla="*/ 0 w 1812"/>
                <a:gd name="T115" fmla="*/ 0 h 22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812" h="2255">
                  <a:moveTo>
                    <a:pt x="1797" y="845"/>
                  </a:moveTo>
                  <a:lnTo>
                    <a:pt x="1800" y="854"/>
                  </a:lnTo>
                  <a:lnTo>
                    <a:pt x="1803" y="864"/>
                  </a:lnTo>
                  <a:lnTo>
                    <a:pt x="1806" y="875"/>
                  </a:lnTo>
                  <a:lnTo>
                    <a:pt x="1808" y="886"/>
                  </a:lnTo>
                  <a:lnTo>
                    <a:pt x="1811" y="911"/>
                  </a:lnTo>
                  <a:lnTo>
                    <a:pt x="1812" y="937"/>
                  </a:lnTo>
                  <a:lnTo>
                    <a:pt x="1811" y="964"/>
                  </a:lnTo>
                  <a:lnTo>
                    <a:pt x="1808" y="988"/>
                  </a:lnTo>
                  <a:lnTo>
                    <a:pt x="1806" y="1000"/>
                  </a:lnTo>
                  <a:lnTo>
                    <a:pt x="1803" y="1010"/>
                  </a:lnTo>
                  <a:lnTo>
                    <a:pt x="1800" y="1020"/>
                  </a:lnTo>
                  <a:lnTo>
                    <a:pt x="1797" y="1029"/>
                  </a:lnTo>
                  <a:lnTo>
                    <a:pt x="1787" y="973"/>
                  </a:lnTo>
                  <a:lnTo>
                    <a:pt x="1779" y="916"/>
                  </a:lnTo>
                  <a:lnTo>
                    <a:pt x="1773" y="861"/>
                  </a:lnTo>
                  <a:lnTo>
                    <a:pt x="1767" y="806"/>
                  </a:lnTo>
                  <a:lnTo>
                    <a:pt x="1763" y="752"/>
                  </a:lnTo>
                  <a:lnTo>
                    <a:pt x="1760" y="697"/>
                  </a:lnTo>
                  <a:lnTo>
                    <a:pt x="1757" y="644"/>
                  </a:lnTo>
                  <a:lnTo>
                    <a:pt x="1754" y="591"/>
                  </a:lnTo>
                  <a:lnTo>
                    <a:pt x="1751" y="537"/>
                  </a:lnTo>
                  <a:lnTo>
                    <a:pt x="1749" y="485"/>
                  </a:lnTo>
                  <a:lnTo>
                    <a:pt x="1745" y="431"/>
                  </a:lnTo>
                  <a:lnTo>
                    <a:pt x="1742" y="378"/>
                  </a:lnTo>
                  <a:lnTo>
                    <a:pt x="1737" y="324"/>
                  </a:lnTo>
                  <a:lnTo>
                    <a:pt x="1732" y="272"/>
                  </a:lnTo>
                  <a:lnTo>
                    <a:pt x="1725" y="217"/>
                  </a:lnTo>
                  <a:lnTo>
                    <a:pt x="1716" y="164"/>
                  </a:lnTo>
                  <a:lnTo>
                    <a:pt x="1705" y="172"/>
                  </a:lnTo>
                  <a:lnTo>
                    <a:pt x="1691" y="179"/>
                  </a:lnTo>
                  <a:lnTo>
                    <a:pt x="1684" y="184"/>
                  </a:lnTo>
                  <a:lnTo>
                    <a:pt x="1678" y="189"/>
                  </a:lnTo>
                  <a:lnTo>
                    <a:pt x="1675" y="192"/>
                  </a:lnTo>
                  <a:lnTo>
                    <a:pt x="1672" y="196"/>
                  </a:lnTo>
                  <a:lnTo>
                    <a:pt x="1670" y="199"/>
                  </a:lnTo>
                  <a:lnTo>
                    <a:pt x="1668" y="204"/>
                  </a:lnTo>
                  <a:lnTo>
                    <a:pt x="1668" y="257"/>
                  </a:lnTo>
                  <a:lnTo>
                    <a:pt x="1668" y="311"/>
                  </a:lnTo>
                  <a:lnTo>
                    <a:pt x="1668" y="366"/>
                  </a:lnTo>
                  <a:lnTo>
                    <a:pt x="1668" y="421"/>
                  </a:lnTo>
                  <a:lnTo>
                    <a:pt x="1668" y="478"/>
                  </a:lnTo>
                  <a:lnTo>
                    <a:pt x="1668" y="534"/>
                  </a:lnTo>
                  <a:lnTo>
                    <a:pt x="1669" y="591"/>
                  </a:lnTo>
                  <a:lnTo>
                    <a:pt x="1670" y="647"/>
                  </a:lnTo>
                  <a:lnTo>
                    <a:pt x="1672" y="704"/>
                  </a:lnTo>
                  <a:lnTo>
                    <a:pt x="1675" y="761"/>
                  </a:lnTo>
                  <a:lnTo>
                    <a:pt x="1678" y="817"/>
                  </a:lnTo>
                  <a:lnTo>
                    <a:pt x="1682" y="874"/>
                  </a:lnTo>
                  <a:lnTo>
                    <a:pt x="1687" y="929"/>
                  </a:lnTo>
                  <a:lnTo>
                    <a:pt x="1693" y="985"/>
                  </a:lnTo>
                  <a:lnTo>
                    <a:pt x="1700" y="1039"/>
                  </a:lnTo>
                  <a:lnTo>
                    <a:pt x="1708" y="1094"/>
                  </a:lnTo>
                  <a:lnTo>
                    <a:pt x="1645" y="1137"/>
                  </a:lnTo>
                  <a:lnTo>
                    <a:pt x="1640" y="1056"/>
                  </a:lnTo>
                  <a:lnTo>
                    <a:pt x="1636" y="972"/>
                  </a:lnTo>
                  <a:lnTo>
                    <a:pt x="1632" y="886"/>
                  </a:lnTo>
                  <a:lnTo>
                    <a:pt x="1628" y="800"/>
                  </a:lnTo>
                  <a:lnTo>
                    <a:pt x="1626" y="757"/>
                  </a:lnTo>
                  <a:lnTo>
                    <a:pt x="1622" y="714"/>
                  </a:lnTo>
                  <a:lnTo>
                    <a:pt x="1619" y="671"/>
                  </a:lnTo>
                  <a:lnTo>
                    <a:pt x="1614" y="629"/>
                  </a:lnTo>
                  <a:lnTo>
                    <a:pt x="1608" y="587"/>
                  </a:lnTo>
                  <a:lnTo>
                    <a:pt x="1602" y="547"/>
                  </a:lnTo>
                  <a:lnTo>
                    <a:pt x="1594" y="507"/>
                  </a:lnTo>
                  <a:lnTo>
                    <a:pt x="1584" y="469"/>
                  </a:lnTo>
                  <a:lnTo>
                    <a:pt x="1577" y="468"/>
                  </a:lnTo>
                  <a:lnTo>
                    <a:pt x="1571" y="470"/>
                  </a:lnTo>
                  <a:lnTo>
                    <a:pt x="1566" y="473"/>
                  </a:lnTo>
                  <a:lnTo>
                    <a:pt x="1561" y="476"/>
                  </a:lnTo>
                  <a:lnTo>
                    <a:pt x="1551" y="485"/>
                  </a:lnTo>
                  <a:lnTo>
                    <a:pt x="1540" y="493"/>
                  </a:lnTo>
                  <a:lnTo>
                    <a:pt x="1541" y="580"/>
                  </a:lnTo>
                  <a:lnTo>
                    <a:pt x="1542" y="669"/>
                  </a:lnTo>
                  <a:lnTo>
                    <a:pt x="1542" y="757"/>
                  </a:lnTo>
                  <a:lnTo>
                    <a:pt x="1542" y="845"/>
                  </a:lnTo>
                  <a:lnTo>
                    <a:pt x="1543" y="932"/>
                  </a:lnTo>
                  <a:lnTo>
                    <a:pt x="1544" y="1019"/>
                  </a:lnTo>
                  <a:lnTo>
                    <a:pt x="1547" y="1107"/>
                  </a:lnTo>
                  <a:lnTo>
                    <a:pt x="1552" y="1193"/>
                  </a:lnTo>
                  <a:lnTo>
                    <a:pt x="1546" y="1202"/>
                  </a:lnTo>
                  <a:lnTo>
                    <a:pt x="1540" y="1210"/>
                  </a:lnTo>
                  <a:lnTo>
                    <a:pt x="1534" y="1218"/>
                  </a:lnTo>
                  <a:lnTo>
                    <a:pt x="1527" y="1225"/>
                  </a:lnTo>
                  <a:lnTo>
                    <a:pt x="1513" y="1238"/>
                  </a:lnTo>
                  <a:lnTo>
                    <a:pt x="1497" y="1250"/>
                  </a:lnTo>
                  <a:lnTo>
                    <a:pt x="1498" y="1227"/>
                  </a:lnTo>
                  <a:lnTo>
                    <a:pt x="1498" y="1204"/>
                  </a:lnTo>
                  <a:lnTo>
                    <a:pt x="1498" y="1181"/>
                  </a:lnTo>
                  <a:lnTo>
                    <a:pt x="1497" y="1158"/>
                  </a:lnTo>
                  <a:lnTo>
                    <a:pt x="1494" y="1115"/>
                  </a:lnTo>
                  <a:lnTo>
                    <a:pt x="1489" y="1071"/>
                  </a:lnTo>
                  <a:lnTo>
                    <a:pt x="1483" y="1029"/>
                  </a:lnTo>
                  <a:lnTo>
                    <a:pt x="1476" y="987"/>
                  </a:lnTo>
                  <a:lnTo>
                    <a:pt x="1468" y="945"/>
                  </a:lnTo>
                  <a:lnTo>
                    <a:pt x="1461" y="905"/>
                  </a:lnTo>
                  <a:lnTo>
                    <a:pt x="1439" y="906"/>
                  </a:lnTo>
                  <a:lnTo>
                    <a:pt x="1423" y="906"/>
                  </a:lnTo>
                  <a:lnTo>
                    <a:pt x="1419" y="907"/>
                  </a:lnTo>
                  <a:lnTo>
                    <a:pt x="1416" y="908"/>
                  </a:lnTo>
                  <a:lnTo>
                    <a:pt x="1413" y="910"/>
                  </a:lnTo>
                  <a:lnTo>
                    <a:pt x="1410" y="912"/>
                  </a:lnTo>
                  <a:lnTo>
                    <a:pt x="1407" y="915"/>
                  </a:lnTo>
                  <a:lnTo>
                    <a:pt x="1405" y="919"/>
                  </a:lnTo>
                  <a:lnTo>
                    <a:pt x="1403" y="923"/>
                  </a:lnTo>
                  <a:lnTo>
                    <a:pt x="1400" y="929"/>
                  </a:lnTo>
                  <a:lnTo>
                    <a:pt x="1400" y="981"/>
                  </a:lnTo>
                  <a:lnTo>
                    <a:pt x="1401" y="1032"/>
                  </a:lnTo>
                  <a:lnTo>
                    <a:pt x="1403" y="1083"/>
                  </a:lnTo>
                  <a:lnTo>
                    <a:pt x="1404" y="1132"/>
                  </a:lnTo>
                  <a:lnTo>
                    <a:pt x="1404" y="1156"/>
                  </a:lnTo>
                  <a:lnTo>
                    <a:pt x="1403" y="1180"/>
                  </a:lnTo>
                  <a:lnTo>
                    <a:pt x="1402" y="1206"/>
                  </a:lnTo>
                  <a:lnTo>
                    <a:pt x="1400" y="1230"/>
                  </a:lnTo>
                  <a:lnTo>
                    <a:pt x="1397" y="1253"/>
                  </a:lnTo>
                  <a:lnTo>
                    <a:pt x="1393" y="1277"/>
                  </a:lnTo>
                  <a:lnTo>
                    <a:pt x="1387" y="1301"/>
                  </a:lnTo>
                  <a:lnTo>
                    <a:pt x="1380" y="1325"/>
                  </a:lnTo>
                  <a:lnTo>
                    <a:pt x="1396" y="1057"/>
                  </a:lnTo>
                  <a:lnTo>
                    <a:pt x="1353" y="1021"/>
                  </a:lnTo>
                  <a:lnTo>
                    <a:pt x="1312" y="1069"/>
                  </a:lnTo>
                  <a:lnTo>
                    <a:pt x="1309" y="1113"/>
                  </a:lnTo>
                  <a:lnTo>
                    <a:pt x="1306" y="1156"/>
                  </a:lnTo>
                  <a:lnTo>
                    <a:pt x="1303" y="1199"/>
                  </a:lnTo>
                  <a:lnTo>
                    <a:pt x="1299" y="1243"/>
                  </a:lnTo>
                  <a:lnTo>
                    <a:pt x="1295" y="1285"/>
                  </a:lnTo>
                  <a:lnTo>
                    <a:pt x="1289" y="1328"/>
                  </a:lnTo>
                  <a:lnTo>
                    <a:pt x="1282" y="1369"/>
                  </a:lnTo>
                  <a:lnTo>
                    <a:pt x="1272" y="1409"/>
                  </a:lnTo>
                  <a:lnTo>
                    <a:pt x="1268" y="1405"/>
                  </a:lnTo>
                  <a:lnTo>
                    <a:pt x="1266" y="1400"/>
                  </a:lnTo>
                  <a:lnTo>
                    <a:pt x="1265" y="1393"/>
                  </a:lnTo>
                  <a:lnTo>
                    <a:pt x="1265" y="1386"/>
                  </a:lnTo>
                  <a:lnTo>
                    <a:pt x="1266" y="1369"/>
                  </a:lnTo>
                  <a:lnTo>
                    <a:pt x="1267" y="1352"/>
                  </a:lnTo>
                  <a:lnTo>
                    <a:pt x="1267" y="1344"/>
                  </a:lnTo>
                  <a:lnTo>
                    <a:pt x="1267" y="1336"/>
                  </a:lnTo>
                  <a:lnTo>
                    <a:pt x="1265" y="1329"/>
                  </a:lnTo>
                  <a:lnTo>
                    <a:pt x="1262" y="1322"/>
                  </a:lnTo>
                  <a:lnTo>
                    <a:pt x="1260" y="1319"/>
                  </a:lnTo>
                  <a:lnTo>
                    <a:pt x="1258" y="1317"/>
                  </a:lnTo>
                  <a:lnTo>
                    <a:pt x="1255" y="1314"/>
                  </a:lnTo>
                  <a:lnTo>
                    <a:pt x="1251" y="1313"/>
                  </a:lnTo>
                  <a:lnTo>
                    <a:pt x="1248" y="1311"/>
                  </a:lnTo>
                  <a:lnTo>
                    <a:pt x="1243" y="1310"/>
                  </a:lnTo>
                  <a:lnTo>
                    <a:pt x="1238" y="1309"/>
                  </a:lnTo>
                  <a:lnTo>
                    <a:pt x="1232" y="1309"/>
                  </a:lnTo>
                  <a:lnTo>
                    <a:pt x="1222" y="1315"/>
                  </a:lnTo>
                  <a:lnTo>
                    <a:pt x="1213" y="1322"/>
                  </a:lnTo>
                  <a:lnTo>
                    <a:pt x="1206" y="1331"/>
                  </a:lnTo>
                  <a:lnTo>
                    <a:pt x="1200" y="1339"/>
                  </a:lnTo>
                  <a:lnTo>
                    <a:pt x="1196" y="1348"/>
                  </a:lnTo>
                  <a:lnTo>
                    <a:pt x="1192" y="1357"/>
                  </a:lnTo>
                  <a:lnTo>
                    <a:pt x="1189" y="1366"/>
                  </a:lnTo>
                  <a:lnTo>
                    <a:pt x="1187" y="1376"/>
                  </a:lnTo>
                  <a:lnTo>
                    <a:pt x="1183" y="1415"/>
                  </a:lnTo>
                  <a:lnTo>
                    <a:pt x="1180" y="1454"/>
                  </a:lnTo>
                  <a:lnTo>
                    <a:pt x="1189" y="1474"/>
                  </a:lnTo>
                  <a:lnTo>
                    <a:pt x="1159" y="1503"/>
                  </a:lnTo>
                  <a:lnTo>
                    <a:pt x="1131" y="1531"/>
                  </a:lnTo>
                  <a:lnTo>
                    <a:pt x="1101" y="1559"/>
                  </a:lnTo>
                  <a:lnTo>
                    <a:pt x="1071" y="1587"/>
                  </a:lnTo>
                  <a:lnTo>
                    <a:pt x="1039" y="1614"/>
                  </a:lnTo>
                  <a:lnTo>
                    <a:pt x="1008" y="1640"/>
                  </a:lnTo>
                  <a:lnTo>
                    <a:pt x="977" y="1666"/>
                  </a:lnTo>
                  <a:lnTo>
                    <a:pt x="944" y="1691"/>
                  </a:lnTo>
                  <a:lnTo>
                    <a:pt x="878" y="1742"/>
                  </a:lnTo>
                  <a:lnTo>
                    <a:pt x="811" y="1790"/>
                  </a:lnTo>
                  <a:lnTo>
                    <a:pt x="742" y="1839"/>
                  </a:lnTo>
                  <a:lnTo>
                    <a:pt x="674" y="1885"/>
                  </a:lnTo>
                  <a:lnTo>
                    <a:pt x="603" y="1931"/>
                  </a:lnTo>
                  <a:lnTo>
                    <a:pt x="534" y="1978"/>
                  </a:lnTo>
                  <a:lnTo>
                    <a:pt x="463" y="2023"/>
                  </a:lnTo>
                  <a:lnTo>
                    <a:pt x="393" y="2069"/>
                  </a:lnTo>
                  <a:lnTo>
                    <a:pt x="323" y="2114"/>
                  </a:lnTo>
                  <a:lnTo>
                    <a:pt x="255" y="2160"/>
                  </a:lnTo>
                  <a:lnTo>
                    <a:pt x="186" y="2208"/>
                  </a:lnTo>
                  <a:lnTo>
                    <a:pt x="120" y="2255"/>
                  </a:lnTo>
                  <a:lnTo>
                    <a:pt x="112" y="2224"/>
                  </a:lnTo>
                  <a:lnTo>
                    <a:pt x="104" y="2192"/>
                  </a:lnTo>
                  <a:lnTo>
                    <a:pt x="98" y="2160"/>
                  </a:lnTo>
                  <a:lnTo>
                    <a:pt x="91" y="2128"/>
                  </a:lnTo>
                  <a:lnTo>
                    <a:pt x="80" y="2062"/>
                  </a:lnTo>
                  <a:lnTo>
                    <a:pt x="70" y="1996"/>
                  </a:lnTo>
                  <a:lnTo>
                    <a:pt x="62" y="1928"/>
                  </a:lnTo>
                  <a:lnTo>
                    <a:pt x="54" y="1861"/>
                  </a:lnTo>
                  <a:lnTo>
                    <a:pt x="47" y="1792"/>
                  </a:lnTo>
                  <a:lnTo>
                    <a:pt x="41" y="1724"/>
                  </a:lnTo>
                  <a:lnTo>
                    <a:pt x="36" y="1654"/>
                  </a:lnTo>
                  <a:lnTo>
                    <a:pt x="31" y="1586"/>
                  </a:lnTo>
                  <a:lnTo>
                    <a:pt x="26" y="1516"/>
                  </a:lnTo>
                  <a:lnTo>
                    <a:pt x="22" y="1447"/>
                  </a:lnTo>
                  <a:lnTo>
                    <a:pt x="17" y="1379"/>
                  </a:lnTo>
                  <a:lnTo>
                    <a:pt x="12" y="1311"/>
                  </a:lnTo>
                  <a:lnTo>
                    <a:pt x="6" y="1244"/>
                  </a:lnTo>
                  <a:lnTo>
                    <a:pt x="0" y="1177"/>
                  </a:lnTo>
                  <a:lnTo>
                    <a:pt x="42" y="1155"/>
                  </a:lnTo>
                  <a:lnTo>
                    <a:pt x="84" y="1133"/>
                  </a:lnTo>
                  <a:lnTo>
                    <a:pt x="128" y="1109"/>
                  </a:lnTo>
                  <a:lnTo>
                    <a:pt x="170" y="1086"/>
                  </a:lnTo>
                  <a:lnTo>
                    <a:pt x="254" y="1036"/>
                  </a:lnTo>
                  <a:lnTo>
                    <a:pt x="338" y="985"/>
                  </a:lnTo>
                  <a:lnTo>
                    <a:pt x="422" y="932"/>
                  </a:lnTo>
                  <a:lnTo>
                    <a:pt x="504" y="879"/>
                  </a:lnTo>
                  <a:lnTo>
                    <a:pt x="587" y="824"/>
                  </a:lnTo>
                  <a:lnTo>
                    <a:pt x="670" y="769"/>
                  </a:lnTo>
                  <a:lnTo>
                    <a:pt x="751" y="714"/>
                  </a:lnTo>
                  <a:lnTo>
                    <a:pt x="833" y="657"/>
                  </a:lnTo>
                  <a:lnTo>
                    <a:pt x="913" y="602"/>
                  </a:lnTo>
                  <a:lnTo>
                    <a:pt x="994" y="546"/>
                  </a:lnTo>
                  <a:lnTo>
                    <a:pt x="1075" y="492"/>
                  </a:lnTo>
                  <a:lnTo>
                    <a:pt x="1154" y="438"/>
                  </a:lnTo>
                  <a:lnTo>
                    <a:pt x="1233" y="387"/>
                  </a:lnTo>
                  <a:lnTo>
                    <a:pt x="1312" y="336"/>
                  </a:lnTo>
                  <a:lnTo>
                    <a:pt x="1342" y="310"/>
                  </a:lnTo>
                  <a:lnTo>
                    <a:pt x="1373" y="285"/>
                  </a:lnTo>
                  <a:lnTo>
                    <a:pt x="1406" y="260"/>
                  </a:lnTo>
                  <a:lnTo>
                    <a:pt x="1440" y="235"/>
                  </a:lnTo>
                  <a:lnTo>
                    <a:pt x="1475" y="211"/>
                  </a:lnTo>
                  <a:lnTo>
                    <a:pt x="1509" y="189"/>
                  </a:lnTo>
                  <a:lnTo>
                    <a:pt x="1543" y="170"/>
                  </a:lnTo>
                  <a:lnTo>
                    <a:pt x="1576" y="152"/>
                  </a:lnTo>
                  <a:lnTo>
                    <a:pt x="1594" y="135"/>
                  </a:lnTo>
                  <a:lnTo>
                    <a:pt x="1613" y="117"/>
                  </a:lnTo>
                  <a:lnTo>
                    <a:pt x="1633" y="99"/>
                  </a:lnTo>
                  <a:lnTo>
                    <a:pt x="1654" y="80"/>
                  </a:lnTo>
                  <a:lnTo>
                    <a:pt x="1676" y="62"/>
                  </a:lnTo>
                  <a:lnTo>
                    <a:pt x="1699" y="44"/>
                  </a:lnTo>
                  <a:lnTo>
                    <a:pt x="1724" y="28"/>
                  </a:lnTo>
                  <a:lnTo>
                    <a:pt x="1749" y="12"/>
                  </a:lnTo>
                  <a:lnTo>
                    <a:pt x="1769" y="0"/>
                  </a:lnTo>
                  <a:lnTo>
                    <a:pt x="1797" y="845"/>
                  </a:lnTo>
                  <a:close/>
                </a:path>
              </a:pathLst>
            </a:custGeom>
            <a:solidFill>
              <a:srgbClr val="7A8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81" name="Freeform 112"/>
            <p:cNvSpPr>
              <a:spLocks/>
            </p:cNvSpPr>
            <p:nvPr/>
          </p:nvSpPr>
          <p:spPr bwMode="auto">
            <a:xfrm>
              <a:off x="4218" y="3491"/>
              <a:ext cx="681" cy="222"/>
            </a:xfrm>
            <a:custGeom>
              <a:avLst/>
              <a:gdLst>
                <a:gd name="T0" fmla="*/ 0 w 3919"/>
                <a:gd name="T1" fmla="*/ 0 h 1115"/>
                <a:gd name="T2" fmla="*/ 0 w 3919"/>
                <a:gd name="T3" fmla="*/ 0 h 1115"/>
                <a:gd name="T4" fmla="*/ 0 w 3919"/>
                <a:gd name="T5" fmla="*/ 0 h 1115"/>
                <a:gd name="T6" fmla="*/ 0 w 3919"/>
                <a:gd name="T7" fmla="*/ 0 h 1115"/>
                <a:gd name="T8" fmla="*/ 0 w 3919"/>
                <a:gd name="T9" fmla="*/ 0 h 1115"/>
                <a:gd name="T10" fmla="*/ 0 w 3919"/>
                <a:gd name="T11" fmla="*/ 0 h 1115"/>
                <a:gd name="T12" fmla="*/ 0 w 3919"/>
                <a:gd name="T13" fmla="*/ 0 h 1115"/>
                <a:gd name="T14" fmla="*/ 0 w 3919"/>
                <a:gd name="T15" fmla="*/ 0 h 1115"/>
                <a:gd name="T16" fmla="*/ 0 w 3919"/>
                <a:gd name="T17" fmla="*/ 0 h 1115"/>
                <a:gd name="T18" fmla="*/ 0 w 3919"/>
                <a:gd name="T19" fmla="*/ 0 h 1115"/>
                <a:gd name="T20" fmla="*/ 0 w 3919"/>
                <a:gd name="T21" fmla="*/ 0 h 1115"/>
                <a:gd name="T22" fmla="*/ 0 w 3919"/>
                <a:gd name="T23" fmla="*/ 0 h 1115"/>
                <a:gd name="T24" fmla="*/ 0 w 3919"/>
                <a:gd name="T25" fmla="*/ 0 h 1115"/>
                <a:gd name="T26" fmla="*/ 0 w 3919"/>
                <a:gd name="T27" fmla="*/ 0 h 1115"/>
                <a:gd name="T28" fmla="*/ 0 w 3919"/>
                <a:gd name="T29" fmla="*/ 0 h 1115"/>
                <a:gd name="T30" fmla="*/ 0 w 3919"/>
                <a:gd name="T31" fmla="*/ 0 h 1115"/>
                <a:gd name="T32" fmla="*/ 0 w 3919"/>
                <a:gd name="T33" fmla="*/ 0 h 1115"/>
                <a:gd name="T34" fmla="*/ 0 w 3919"/>
                <a:gd name="T35" fmla="*/ 0 h 1115"/>
                <a:gd name="T36" fmla="*/ 0 w 3919"/>
                <a:gd name="T37" fmla="*/ 0 h 1115"/>
                <a:gd name="T38" fmla="*/ 0 w 3919"/>
                <a:gd name="T39" fmla="*/ 0 h 1115"/>
                <a:gd name="T40" fmla="*/ 0 w 3919"/>
                <a:gd name="T41" fmla="*/ 0 h 1115"/>
                <a:gd name="T42" fmla="*/ 0 w 3919"/>
                <a:gd name="T43" fmla="*/ 0 h 1115"/>
                <a:gd name="T44" fmla="*/ 0 w 3919"/>
                <a:gd name="T45" fmla="*/ 0 h 1115"/>
                <a:gd name="T46" fmla="*/ 0 w 3919"/>
                <a:gd name="T47" fmla="*/ 0 h 1115"/>
                <a:gd name="T48" fmla="*/ 0 w 3919"/>
                <a:gd name="T49" fmla="*/ 0 h 1115"/>
                <a:gd name="T50" fmla="*/ 0 w 3919"/>
                <a:gd name="T51" fmla="*/ 0 h 1115"/>
                <a:gd name="T52" fmla="*/ 0 w 3919"/>
                <a:gd name="T53" fmla="*/ 0 h 1115"/>
                <a:gd name="T54" fmla="*/ 0 w 3919"/>
                <a:gd name="T55" fmla="*/ 0 h 1115"/>
                <a:gd name="T56" fmla="*/ 0 w 3919"/>
                <a:gd name="T57" fmla="*/ 0 h 1115"/>
                <a:gd name="T58" fmla="*/ 0 w 3919"/>
                <a:gd name="T59" fmla="*/ 0 h 1115"/>
                <a:gd name="T60" fmla="*/ 0 w 3919"/>
                <a:gd name="T61" fmla="*/ 0 h 1115"/>
                <a:gd name="T62" fmla="*/ 0 w 3919"/>
                <a:gd name="T63" fmla="*/ 0 h 1115"/>
                <a:gd name="T64" fmla="*/ 0 w 3919"/>
                <a:gd name="T65" fmla="*/ 0 h 1115"/>
                <a:gd name="T66" fmla="*/ 0 w 3919"/>
                <a:gd name="T67" fmla="*/ 0 h 1115"/>
                <a:gd name="T68" fmla="*/ 0 w 3919"/>
                <a:gd name="T69" fmla="*/ 0 h 1115"/>
                <a:gd name="T70" fmla="*/ 0 w 3919"/>
                <a:gd name="T71" fmla="*/ 0 h 1115"/>
                <a:gd name="T72" fmla="*/ 0 w 3919"/>
                <a:gd name="T73" fmla="*/ 0 h 1115"/>
                <a:gd name="T74" fmla="*/ 0 w 3919"/>
                <a:gd name="T75" fmla="*/ 0 h 11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19" h="1115">
                  <a:moveTo>
                    <a:pt x="3814" y="17"/>
                  </a:moveTo>
                  <a:lnTo>
                    <a:pt x="3822" y="84"/>
                  </a:lnTo>
                  <a:lnTo>
                    <a:pt x="3829" y="152"/>
                  </a:lnTo>
                  <a:lnTo>
                    <a:pt x="3836" y="219"/>
                  </a:lnTo>
                  <a:lnTo>
                    <a:pt x="3842" y="288"/>
                  </a:lnTo>
                  <a:lnTo>
                    <a:pt x="3847" y="356"/>
                  </a:lnTo>
                  <a:lnTo>
                    <a:pt x="3853" y="426"/>
                  </a:lnTo>
                  <a:lnTo>
                    <a:pt x="3858" y="495"/>
                  </a:lnTo>
                  <a:lnTo>
                    <a:pt x="3863" y="565"/>
                  </a:lnTo>
                  <a:lnTo>
                    <a:pt x="3868" y="634"/>
                  </a:lnTo>
                  <a:lnTo>
                    <a:pt x="3874" y="704"/>
                  </a:lnTo>
                  <a:lnTo>
                    <a:pt x="3880" y="774"/>
                  </a:lnTo>
                  <a:lnTo>
                    <a:pt x="3886" y="842"/>
                  </a:lnTo>
                  <a:lnTo>
                    <a:pt x="3894" y="912"/>
                  </a:lnTo>
                  <a:lnTo>
                    <a:pt x="3901" y="980"/>
                  </a:lnTo>
                  <a:lnTo>
                    <a:pt x="3910" y="1048"/>
                  </a:lnTo>
                  <a:lnTo>
                    <a:pt x="3919" y="1115"/>
                  </a:lnTo>
                  <a:lnTo>
                    <a:pt x="3802" y="1105"/>
                  </a:lnTo>
                  <a:lnTo>
                    <a:pt x="3685" y="1096"/>
                  </a:lnTo>
                  <a:lnTo>
                    <a:pt x="3568" y="1088"/>
                  </a:lnTo>
                  <a:lnTo>
                    <a:pt x="3452" y="1080"/>
                  </a:lnTo>
                  <a:lnTo>
                    <a:pt x="3335" y="1073"/>
                  </a:lnTo>
                  <a:lnTo>
                    <a:pt x="3220" y="1067"/>
                  </a:lnTo>
                  <a:lnTo>
                    <a:pt x="3103" y="1061"/>
                  </a:lnTo>
                  <a:lnTo>
                    <a:pt x="2987" y="1056"/>
                  </a:lnTo>
                  <a:lnTo>
                    <a:pt x="2871" y="1051"/>
                  </a:lnTo>
                  <a:lnTo>
                    <a:pt x="2755" y="1047"/>
                  </a:lnTo>
                  <a:lnTo>
                    <a:pt x="2638" y="1044"/>
                  </a:lnTo>
                  <a:lnTo>
                    <a:pt x="2522" y="1041"/>
                  </a:lnTo>
                  <a:lnTo>
                    <a:pt x="2291" y="1036"/>
                  </a:lnTo>
                  <a:lnTo>
                    <a:pt x="2059" y="1033"/>
                  </a:lnTo>
                  <a:lnTo>
                    <a:pt x="1828" y="1032"/>
                  </a:lnTo>
                  <a:lnTo>
                    <a:pt x="1596" y="1031"/>
                  </a:lnTo>
                  <a:lnTo>
                    <a:pt x="1366" y="1032"/>
                  </a:lnTo>
                  <a:lnTo>
                    <a:pt x="1134" y="1034"/>
                  </a:lnTo>
                  <a:lnTo>
                    <a:pt x="903" y="1037"/>
                  </a:lnTo>
                  <a:lnTo>
                    <a:pt x="673" y="1040"/>
                  </a:lnTo>
                  <a:lnTo>
                    <a:pt x="442" y="1043"/>
                  </a:lnTo>
                  <a:lnTo>
                    <a:pt x="212" y="1047"/>
                  </a:lnTo>
                  <a:lnTo>
                    <a:pt x="0" y="1023"/>
                  </a:lnTo>
                  <a:lnTo>
                    <a:pt x="28" y="42"/>
                  </a:lnTo>
                  <a:lnTo>
                    <a:pt x="123" y="34"/>
                  </a:lnTo>
                  <a:lnTo>
                    <a:pt x="220" y="28"/>
                  </a:lnTo>
                  <a:lnTo>
                    <a:pt x="317" y="22"/>
                  </a:lnTo>
                  <a:lnTo>
                    <a:pt x="414" y="18"/>
                  </a:lnTo>
                  <a:lnTo>
                    <a:pt x="511" y="15"/>
                  </a:lnTo>
                  <a:lnTo>
                    <a:pt x="609" y="12"/>
                  </a:lnTo>
                  <a:lnTo>
                    <a:pt x="707" y="10"/>
                  </a:lnTo>
                  <a:lnTo>
                    <a:pt x="805" y="9"/>
                  </a:lnTo>
                  <a:lnTo>
                    <a:pt x="903" y="8"/>
                  </a:lnTo>
                  <a:lnTo>
                    <a:pt x="1003" y="7"/>
                  </a:lnTo>
                  <a:lnTo>
                    <a:pt x="1103" y="7"/>
                  </a:lnTo>
                  <a:lnTo>
                    <a:pt x="1202" y="6"/>
                  </a:lnTo>
                  <a:lnTo>
                    <a:pt x="1303" y="5"/>
                  </a:lnTo>
                  <a:lnTo>
                    <a:pt x="1404" y="4"/>
                  </a:lnTo>
                  <a:lnTo>
                    <a:pt x="1507" y="3"/>
                  </a:lnTo>
                  <a:lnTo>
                    <a:pt x="1609" y="1"/>
                  </a:lnTo>
                  <a:lnTo>
                    <a:pt x="1739" y="0"/>
                  </a:lnTo>
                  <a:lnTo>
                    <a:pt x="1871" y="1"/>
                  </a:lnTo>
                  <a:lnTo>
                    <a:pt x="2004" y="3"/>
                  </a:lnTo>
                  <a:lnTo>
                    <a:pt x="2138" y="7"/>
                  </a:lnTo>
                  <a:lnTo>
                    <a:pt x="2273" y="11"/>
                  </a:lnTo>
                  <a:lnTo>
                    <a:pt x="2409" y="17"/>
                  </a:lnTo>
                  <a:lnTo>
                    <a:pt x="2546" y="22"/>
                  </a:lnTo>
                  <a:lnTo>
                    <a:pt x="2685" y="28"/>
                  </a:lnTo>
                  <a:lnTo>
                    <a:pt x="2824" y="32"/>
                  </a:lnTo>
                  <a:lnTo>
                    <a:pt x="2964" y="36"/>
                  </a:lnTo>
                  <a:lnTo>
                    <a:pt x="3104" y="38"/>
                  </a:lnTo>
                  <a:lnTo>
                    <a:pt x="3245" y="39"/>
                  </a:lnTo>
                  <a:lnTo>
                    <a:pt x="3315" y="39"/>
                  </a:lnTo>
                  <a:lnTo>
                    <a:pt x="3387" y="38"/>
                  </a:lnTo>
                  <a:lnTo>
                    <a:pt x="3457" y="36"/>
                  </a:lnTo>
                  <a:lnTo>
                    <a:pt x="3529" y="34"/>
                  </a:lnTo>
                  <a:lnTo>
                    <a:pt x="3599" y="31"/>
                  </a:lnTo>
                  <a:lnTo>
                    <a:pt x="3671" y="26"/>
                  </a:lnTo>
                  <a:lnTo>
                    <a:pt x="3742" y="22"/>
                  </a:lnTo>
                  <a:lnTo>
                    <a:pt x="3814" y="17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82" name="Freeform 113"/>
            <p:cNvSpPr>
              <a:spLocks/>
            </p:cNvSpPr>
            <p:nvPr/>
          </p:nvSpPr>
          <p:spPr bwMode="auto">
            <a:xfrm>
              <a:off x="4427" y="2877"/>
              <a:ext cx="204" cy="86"/>
            </a:xfrm>
            <a:custGeom>
              <a:avLst/>
              <a:gdLst>
                <a:gd name="T0" fmla="*/ 0 w 1171"/>
                <a:gd name="T1" fmla="*/ 0 h 430"/>
                <a:gd name="T2" fmla="*/ 0 w 1171"/>
                <a:gd name="T3" fmla="*/ 0 h 430"/>
                <a:gd name="T4" fmla="*/ 0 w 1171"/>
                <a:gd name="T5" fmla="*/ 0 h 430"/>
                <a:gd name="T6" fmla="*/ 0 w 1171"/>
                <a:gd name="T7" fmla="*/ 0 h 430"/>
                <a:gd name="T8" fmla="*/ 0 w 1171"/>
                <a:gd name="T9" fmla="*/ 0 h 430"/>
                <a:gd name="T10" fmla="*/ 0 w 1171"/>
                <a:gd name="T11" fmla="*/ 0 h 430"/>
                <a:gd name="T12" fmla="*/ 0 w 1171"/>
                <a:gd name="T13" fmla="*/ 0 h 430"/>
                <a:gd name="T14" fmla="*/ 0 w 1171"/>
                <a:gd name="T15" fmla="*/ 0 h 430"/>
                <a:gd name="T16" fmla="*/ 0 w 1171"/>
                <a:gd name="T17" fmla="*/ 0 h 430"/>
                <a:gd name="T18" fmla="*/ 0 w 1171"/>
                <a:gd name="T19" fmla="*/ 0 h 430"/>
                <a:gd name="T20" fmla="*/ 0 w 1171"/>
                <a:gd name="T21" fmla="*/ 0 h 430"/>
                <a:gd name="T22" fmla="*/ 0 w 1171"/>
                <a:gd name="T23" fmla="*/ 0 h 430"/>
                <a:gd name="T24" fmla="*/ 0 w 1171"/>
                <a:gd name="T25" fmla="*/ 0 h 430"/>
                <a:gd name="T26" fmla="*/ 0 w 1171"/>
                <a:gd name="T27" fmla="*/ 0 h 430"/>
                <a:gd name="T28" fmla="*/ 0 w 1171"/>
                <a:gd name="T29" fmla="*/ 0 h 430"/>
                <a:gd name="T30" fmla="*/ 0 w 1171"/>
                <a:gd name="T31" fmla="*/ 0 h 430"/>
                <a:gd name="T32" fmla="*/ 0 w 1171"/>
                <a:gd name="T33" fmla="*/ 0 h 430"/>
                <a:gd name="T34" fmla="*/ 0 w 1171"/>
                <a:gd name="T35" fmla="*/ 0 h 430"/>
                <a:gd name="T36" fmla="*/ 0 w 1171"/>
                <a:gd name="T37" fmla="*/ 0 h 430"/>
                <a:gd name="T38" fmla="*/ 0 w 1171"/>
                <a:gd name="T39" fmla="*/ 0 h 430"/>
                <a:gd name="T40" fmla="*/ 0 w 1171"/>
                <a:gd name="T41" fmla="*/ 0 h 430"/>
                <a:gd name="T42" fmla="*/ 0 w 1171"/>
                <a:gd name="T43" fmla="*/ 0 h 430"/>
                <a:gd name="T44" fmla="*/ 0 w 1171"/>
                <a:gd name="T45" fmla="*/ 0 h 430"/>
                <a:gd name="T46" fmla="*/ 0 w 1171"/>
                <a:gd name="T47" fmla="*/ 0 h 430"/>
                <a:gd name="T48" fmla="*/ 0 w 1171"/>
                <a:gd name="T49" fmla="*/ 0 h 430"/>
                <a:gd name="T50" fmla="*/ 0 w 1171"/>
                <a:gd name="T51" fmla="*/ 0 h 430"/>
                <a:gd name="T52" fmla="*/ 0 w 1171"/>
                <a:gd name="T53" fmla="*/ 0 h 430"/>
                <a:gd name="T54" fmla="*/ 0 w 1171"/>
                <a:gd name="T55" fmla="*/ 0 h 430"/>
                <a:gd name="T56" fmla="*/ 0 w 1171"/>
                <a:gd name="T57" fmla="*/ 0 h 430"/>
                <a:gd name="T58" fmla="*/ 0 w 1171"/>
                <a:gd name="T59" fmla="*/ 0 h 430"/>
                <a:gd name="T60" fmla="*/ 0 w 1171"/>
                <a:gd name="T61" fmla="*/ 0 h 430"/>
                <a:gd name="T62" fmla="*/ 0 w 1171"/>
                <a:gd name="T63" fmla="*/ 0 h 430"/>
                <a:gd name="T64" fmla="*/ 0 w 1171"/>
                <a:gd name="T65" fmla="*/ 0 h 43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1" h="430">
                  <a:moveTo>
                    <a:pt x="1140" y="0"/>
                  </a:moveTo>
                  <a:lnTo>
                    <a:pt x="1148" y="22"/>
                  </a:lnTo>
                  <a:lnTo>
                    <a:pt x="1155" y="45"/>
                  </a:lnTo>
                  <a:lnTo>
                    <a:pt x="1160" y="70"/>
                  </a:lnTo>
                  <a:lnTo>
                    <a:pt x="1165" y="96"/>
                  </a:lnTo>
                  <a:lnTo>
                    <a:pt x="1168" y="122"/>
                  </a:lnTo>
                  <a:lnTo>
                    <a:pt x="1170" y="150"/>
                  </a:lnTo>
                  <a:lnTo>
                    <a:pt x="1171" y="178"/>
                  </a:lnTo>
                  <a:lnTo>
                    <a:pt x="1171" y="206"/>
                  </a:lnTo>
                  <a:lnTo>
                    <a:pt x="1170" y="233"/>
                  </a:lnTo>
                  <a:lnTo>
                    <a:pt x="1167" y="260"/>
                  </a:lnTo>
                  <a:lnTo>
                    <a:pt x="1163" y="287"/>
                  </a:lnTo>
                  <a:lnTo>
                    <a:pt x="1158" y="314"/>
                  </a:lnTo>
                  <a:lnTo>
                    <a:pt x="1152" y="338"/>
                  </a:lnTo>
                  <a:lnTo>
                    <a:pt x="1144" y="362"/>
                  </a:lnTo>
                  <a:lnTo>
                    <a:pt x="1135" y="384"/>
                  </a:lnTo>
                  <a:lnTo>
                    <a:pt x="1124" y="404"/>
                  </a:lnTo>
                  <a:lnTo>
                    <a:pt x="1052" y="404"/>
                  </a:lnTo>
                  <a:lnTo>
                    <a:pt x="982" y="405"/>
                  </a:lnTo>
                  <a:lnTo>
                    <a:pt x="912" y="407"/>
                  </a:lnTo>
                  <a:lnTo>
                    <a:pt x="845" y="410"/>
                  </a:lnTo>
                  <a:lnTo>
                    <a:pt x="777" y="413"/>
                  </a:lnTo>
                  <a:lnTo>
                    <a:pt x="711" y="417"/>
                  </a:lnTo>
                  <a:lnTo>
                    <a:pt x="644" y="421"/>
                  </a:lnTo>
                  <a:lnTo>
                    <a:pt x="579" y="424"/>
                  </a:lnTo>
                  <a:lnTo>
                    <a:pt x="513" y="427"/>
                  </a:lnTo>
                  <a:lnTo>
                    <a:pt x="448" y="429"/>
                  </a:lnTo>
                  <a:lnTo>
                    <a:pt x="381" y="430"/>
                  </a:lnTo>
                  <a:lnTo>
                    <a:pt x="315" y="430"/>
                  </a:lnTo>
                  <a:lnTo>
                    <a:pt x="247" y="428"/>
                  </a:lnTo>
                  <a:lnTo>
                    <a:pt x="180" y="425"/>
                  </a:lnTo>
                  <a:lnTo>
                    <a:pt x="110" y="420"/>
                  </a:lnTo>
                  <a:lnTo>
                    <a:pt x="40" y="412"/>
                  </a:lnTo>
                  <a:lnTo>
                    <a:pt x="33" y="406"/>
                  </a:lnTo>
                  <a:lnTo>
                    <a:pt x="27" y="398"/>
                  </a:lnTo>
                  <a:lnTo>
                    <a:pt x="21" y="389"/>
                  </a:lnTo>
                  <a:lnTo>
                    <a:pt x="16" y="379"/>
                  </a:lnTo>
                  <a:lnTo>
                    <a:pt x="12" y="367"/>
                  </a:lnTo>
                  <a:lnTo>
                    <a:pt x="9" y="355"/>
                  </a:lnTo>
                  <a:lnTo>
                    <a:pt x="6" y="342"/>
                  </a:lnTo>
                  <a:lnTo>
                    <a:pt x="4" y="327"/>
                  </a:lnTo>
                  <a:lnTo>
                    <a:pt x="1" y="297"/>
                  </a:lnTo>
                  <a:lnTo>
                    <a:pt x="0" y="264"/>
                  </a:lnTo>
                  <a:lnTo>
                    <a:pt x="0" y="231"/>
                  </a:lnTo>
                  <a:lnTo>
                    <a:pt x="2" y="198"/>
                  </a:lnTo>
                  <a:lnTo>
                    <a:pt x="5" y="165"/>
                  </a:lnTo>
                  <a:lnTo>
                    <a:pt x="8" y="134"/>
                  </a:lnTo>
                  <a:lnTo>
                    <a:pt x="12" y="105"/>
                  </a:lnTo>
                  <a:lnTo>
                    <a:pt x="15" y="80"/>
                  </a:lnTo>
                  <a:lnTo>
                    <a:pt x="21" y="42"/>
                  </a:lnTo>
                  <a:lnTo>
                    <a:pt x="24" y="28"/>
                  </a:lnTo>
                  <a:lnTo>
                    <a:pt x="92" y="29"/>
                  </a:lnTo>
                  <a:lnTo>
                    <a:pt x="162" y="29"/>
                  </a:lnTo>
                  <a:lnTo>
                    <a:pt x="231" y="28"/>
                  </a:lnTo>
                  <a:lnTo>
                    <a:pt x="300" y="27"/>
                  </a:lnTo>
                  <a:lnTo>
                    <a:pt x="369" y="26"/>
                  </a:lnTo>
                  <a:lnTo>
                    <a:pt x="439" y="23"/>
                  </a:lnTo>
                  <a:lnTo>
                    <a:pt x="508" y="21"/>
                  </a:lnTo>
                  <a:lnTo>
                    <a:pt x="578" y="18"/>
                  </a:lnTo>
                  <a:lnTo>
                    <a:pt x="647" y="15"/>
                  </a:lnTo>
                  <a:lnTo>
                    <a:pt x="717" y="13"/>
                  </a:lnTo>
                  <a:lnTo>
                    <a:pt x="787" y="10"/>
                  </a:lnTo>
                  <a:lnTo>
                    <a:pt x="857" y="7"/>
                  </a:lnTo>
                  <a:lnTo>
                    <a:pt x="927" y="5"/>
                  </a:lnTo>
                  <a:lnTo>
                    <a:pt x="998" y="3"/>
                  </a:lnTo>
                  <a:lnTo>
                    <a:pt x="1069" y="1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83" name="Freeform 114"/>
            <p:cNvSpPr>
              <a:spLocks/>
            </p:cNvSpPr>
            <p:nvPr/>
          </p:nvSpPr>
          <p:spPr bwMode="auto">
            <a:xfrm>
              <a:off x="4467" y="2894"/>
              <a:ext cx="12" cy="37"/>
            </a:xfrm>
            <a:custGeom>
              <a:avLst/>
              <a:gdLst>
                <a:gd name="T0" fmla="*/ 0 w 64"/>
                <a:gd name="T1" fmla="*/ 0 h 183"/>
                <a:gd name="T2" fmla="*/ 0 w 64"/>
                <a:gd name="T3" fmla="*/ 0 h 183"/>
                <a:gd name="T4" fmla="*/ 0 w 64"/>
                <a:gd name="T5" fmla="*/ 0 h 183"/>
                <a:gd name="T6" fmla="*/ 0 w 64"/>
                <a:gd name="T7" fmla="*/ 0 h 183"/>
                <a:gd name="T8" fmla="*/ 0 w 64"/>
                <a:gd name="T9" fmla="*/ 0 h 183"/>
                <a:gd name="T10" fmla="*/ 0 w 64"/>
                <a:gd name="T11" fmla="*/ 0 h 183"/>
                <a:gd name="T12" fmla="*/ 0 w 64"/>
                <a:gd name="T13" fmla="*/ 0 h 183"/>
                <a:gd name="T14" fmla="*/ 0 w 64"/>
                <a:gd name="T15" fmla="*/ 0 h 183"/>
                <a:gd name="T16" fmla="*/ 0 w 64"/>
                <a:gd name="T17" fmla="*/ 0 h 183"/>
                <a:gd name="T18" fmla="*/ 0 w 64"/>
                <a:gd name="T19" fmla="*/ 0 h 183"/>
                <a:gd name="T20" fmla="*/ 0 w 64"/>
                <a:gd name="T21" fmla="*/ 0 h 183"/>
                <a:gd name="T22" fmla="*/ 0 w 64"/>
                <a:gd name="T23" fmla="*/ 0 h 183"/>
                <a:gd name="T24" fmla="*/ 0 w 64"/>
                <a:gd name="T25" fmla="*/ 0 h 183"/>
                <a:gd name="T26" fmla="*/ 0 w 64"/>
                <a:gd name="T27" fmla="*/ 0 h 183"/>
                <a:gd name="T28" fmla="*/ 0 w 64"/>
                <a:gd name="T29" fmla="*/ 0 h 183"/>
                <a:gd name="T30" fmla="*/ 0 w 64"/>
                <a:gd name="T31" fmla="*/ 0 h 183"/>
                <a:gd name="T32" fmla="*/ 0 w 64"/>
                <a:gd name="T33" fmla="*/ 0 h 183"/>
                <a:gd name="T34" fmla="*/ 0 w 64"/>
                <a:gd name="T35" fmla="*/ 0 h 183"/>
                <a:gd name="T36" fmla="*/ 0 w 64"/>
                <a:gd name="T37" fmla="*/ 0 h 183"/>
                <a:gd name="T38" fmla="*/ 0 w 64"/>
                <a:gd name="T39" fmla="*/ 0 h 183"/>
                <a:gd name="T40" fmla="*/ 0 w 64"/>
                <a:gd name="T41" fmla="*/ 0 h 183"/>
                <a:gd name="T42" fmla="*/ 0 w 64"/>
                <a:gd name="T43" fmla="*/ 0 h 183"/>
                <a:gd name="T44" fmla="*/ 0 w 64"/>
                <a:gd name="T45" fmla="*/ 0 h 1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4" h="183">
                  <a:moveTo>
                    <a:pt x="64" y="180"/>
                  </a:moveTo>
                  <a:lnTo>
                    <a:pt x="57" y="182"/>
                  </a:lnTo>
                  <a:lnTo>
                    <a:pt x="50" y="183"/>
                  </a:lnTo>
                  <a:lnTo>
                    <a:pt x="44" y="182"/>
                  </a:lnTo>
                  <a:lnTo>
                    <a:pt x="37" y="181"/>
                  </a:lnTo>
                  <a:lnTo>
                    <a:pt x="32" y="179"/>
                  </a:lnTo>
                  <a:lnTo>
                    <a:pt x="28" y="176"/>
                  </a:lnTo>
                  <a:lnTo>
                    <a:pt x="24" y="173"/>
                  </a:lnTo>
                  <a:lnTo>
                    <a:pt x="21" y="168"/>
                  </a:lnTo>
                  <a:lnTo>
                    <a:pt x="18" y="164"/>
                  </a:lnTo>
                  <a:lnTo>
                    <a:pt x="15" y="158"/>
                  </a:lnTo>
                  <a:lnTo>
                    <a:pt x="13" y="152"/>
                  </a:lnTo>
                  <a:lnTo>
                    <a:pt x="12" y="146"/>
                  </a:lnTo>
                  <a:lnTo>
                    <a:pt x="9" y="131"/>
                  </a:lnTo>
                  <a:lnTo>
                    <a:pt x="7" y="116"/>
                  </a:lnTo>
                  <a:lnTo>
                    <a:pt x="6" y="83"/>
                  </a:lnTo>
                  <a:lnTo>
                    <a:pt x="6" y="50"/>
                  </a:lnTo>
                  <a:lnTo>
                    <a:pt x="6" y="35"/>
                  </a:lnTo>
                  <a:lnTo>
                    <a:pt x="5" y="22"/>
                  </a:lnTo>
                  <a:lnTo>
                    <a:pt x="3" y="1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64" y="18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84" name="Freeform 115"/>
            <p:cNvSpPr>
              <a:spLocks/>
            </p:cNvSpPr>
            <p:nvPr/>
          </p:nvSpPr>
          <p:spPr bwMode="auto">
            <a:xfrm>
              <a:off x="4491" y="2896"/>
              <a:ext cx="11" cy="36"/>
            </a:xfrm>
            <a:custGeom>
              <a:avLst/>
              <a:gdLst>
                <a:gd name="T0" fmla="*/ 0 w 62"/>
                <a:gd name="T1" fmla="*/ 0 h 180"/>
                <a:gd name="T2" fmla="*/ 0 w 62"/>
                <a:gd name="T3" fmla="*/ 0 h 180"/>
                <a:gd name="T4" fmla="*/ 0 w 62"/>
                <a:gd name="T5" fmla="*/ 0 h 180"/>
                <a:gd name="T6" fmla="*/ 0 w 62"/>
                <a:gd name="T7" fmla="*/ 0 h 180"/>
                <a:gd name="T8" fmla="*/ 0 w 62"/>
                <a:gd name="T9" fmla="*/ 0 h 180"/>
                <a:gd name="T10" fmla="*/ 0 w 62"/>
                <a:gd name="T11" fmla="*/ 0 h 180"/>
                <a:gd name="T12" fmla="*/ 0 w 62"/>
                <a:gd name="T13" fmla="*/ 0 h 180"/>
                <a:gd name="T14" fmla="*/ 0 w 62"/>
                <a:gd name="T15" fmla="*/ 0 h 180"/>
                <a:gd name="T16" fmla="*/ 0 w 62"/>
                <a:gd name="T17" fmla="*/ 0 h 180"/>
                <a:gd name="T18" fmla="*/ 0 w 62"/>
                <a:gd name="T19" fmla="*/ 0 h 180"/>
                <a:gd name="T20" fmla="*/ 0 w 62"/>
                <a:gd name="T21" fmla="*/ 0 h 180"/>
                <a:gd name="T22" fmla="*/ 0 w 62"/>
                <a:gd name="T23" fmla="*/ 0 h 1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2" h="180">
                  <a:moveTo>
                    <a:pt x="44" y="0"/>
                  </a:moveTo>
                  <a:lnTo>
                    <a:pt x="48" y="17"/>
                  </a:lnTo>
                  <a:lnTo>
                    <a:pt x="51" y="38"/>
                  </a:lnTo>
                  <a:lnTo>
                    <a:pt x="55" y="62"/>
                  </a:lnTo>
                  <a:lnTo>
                    <a:pt x="58" y="88"/>
                  </a:lnTo>
                  <a:lnTo>
                    <a:pt x="61" y="113"/>
                  </a:lnTo>
                  <a:lnTo>
                    <a:pt x="62" y="138"/>
                  </a:lnTo>
                  <a:lnTo>
                    <a:pt x="62" y="160"/>
                  </a:lnTo>
                  <a:lnTo>
                    <a:pt x="60" y="180"/>
                  </a:lnTo>
                  <a:lnTo>
                    <a:pt x="12" y="18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85" name="Freeform 116"/>
            <p:cNvSpPr>
              <a:spLocks/>
            </p:cNvSpPr>
            <p:nvPr/>
          </p:nvSpPr>
          <p:spPr bwMode="auto">
            <a:xfrm>
              <a:off x="4515" y="2896"/>
              <a:ext cx="102" cy="43"/>
            </a:xfrm>
            <a:custGeom>
              <a:avLst/>
              <a:gdLst>
                <a:gd name="T0" fmla="*/ 0 w 589"/>
                <a:gd name="T1" fmla="*/ 0 h 215"/>
                <a:gd name="T2" fmla="*/ 0 w 589"/>
                <a:gd name="T3" fmla="*/ 0 h 215"/>
                <a:gd name="T4" fmla="*/ 0 w 589"/>
                <a:gd name="T5" fmla="*/ 0 h 215"/>
                <a:gd name="T6" fmla="*/ 0 w 589"/>
                <a:gd name="T7" fmla="*/ 0 h 215"/>
                <a:gd name="T8" fmla="*/ 0 w 589"/>
                <a:gd name="T9" fmla="*/ 0 h 215"/>
                <a:gd name="T10" fmla="*/ 0 w 589"/>
                <a:gd name="T11" fmla="*/ 0 h 215"/>
                <a:gd name="T12" fmla="*/ 0 w 589"/>
                <a:gd name="T13" fmla="*/ 0 h 215"/>
                <a:gd name="T14" fmla="*/ 0 w 589"/>
                <a:gd name="T15" fmla="*/ 0 h 215"/>
                <a:gd name="T16" fmla="*/ 0 w 589"/>
                <a:gd name="T17" fmla="*/ 0 h 215"/>
                <a:gd name="T18" fmla="*/ 0 w 589"/>
                <a:gd name="T19" fmla="*/ 0 h 215"/>
                <a:gd name="T20" fmla="*/ 0 w 589"/>
                <a:gd name="T21" fmla="*/ 0 h 215"/>
                <a:gd name="T22" fmla="*/ 0 w 589"/>
                <a:gd name="T23" fmla="*/ 0 h 215"/>
                <a:gd name="T24" fmla="*/ 0 w 589"/>
                <a:gd name="T25" fmla="*/ 0 h 215"/>
                <a:gd name="T26" fmla="*/ 0 w 589"/>
                <a:gd name="T27" fmla="*/ 0 h 215"/>
                <a:gd name="T28" fmla="*/ 0 w 589"/>
                <a:gd name="T29" fmla="*/ 0 h 215"/>
                <a:gd name="T30" fmla="*/ 0 w 589"/>
                <a:gd name="T31" fmla="*/ 0 h 215"/>
                <a:gd name="T32" fmla="*/ 0 w 589"/>
                <a:gd name="T33" fmla="*/ 0 h 215"/>
                <a:gd name="T34" fmla="*/ 0 w 589"/>
                <a:gd name="T35" fmla="*/ 0 h 215"/>
                <a:gd name="T36" fmla="*/ 0 w 589"/>
                <a:gd name="T37" fmla="*/ 0 h 215"/>
                <a:gd name="T38" fmla="*/ 0 w 589"/>
                <a:gd name="T39" fmla="*/ 0 h 215"/>
                <a:gd name="T40" fmla="*/ 0 w 589"/>
                <a:gd name="T41" fmla="*/ 0 h 215"/>
                <a:gd name="T42" fmla="*/ 0 w 589"/>
                <a:gd name="T43" fmla="*/ 0 h 215"/>
                <a:gd name="T44" fmla="*/ 0 w 589"/>
                <a:gd name="T45" fmla="*/ 0 h 215"/>
                <a:gd name="T46" fmla="*/ 0 w 589"/>
                <a:gd name="T47" fmla="*/ 0 h 215"/>
                <a:gd name="T48" fmla="*/ 0 w 589"/>
                <a:gd name="T49" fmla="*/ 0 h 215"/>
                <a:gd name="T50" fmla="*/ 0 w 589"/>
                <a:gd name="T51" fmla="*/ 0 h 215"/>
                <a:gd name="T52" fmla="*/ 0 w 589"/>
                <a:gd name="T53" fmla="*/ 0 h 215"/>
                <a:gd name="T54" fmla="*/ 0 w 589"/>
                <a:gd name="T55" fmla="*/ 0 h 215"/>
                <a:gd name="T56" fmla="*/ 0 w 589"/>
                <a:gd name="T57" fmla="*/ 0 h 215"/>
                <a:gd name="T58" fmla="*/ 0 w 589"/>
                <a:gd name="T59" fmla="*/ 0 h 215"/>
                <a:gd name="T60" fmla="*/ 0 w 589"/>
                <a:gd name="T61" fmla="*/ 0 h 215"/>
                <a:gd name="T62" fmla="*/ 0 w 589"/>
                <a:gd name="T63" fmla="*/ 0 h 215"/>
                <a:gd name="T64" fmla="*/ 0 w 589"/>
                <a:gd name="T65" fmla="*/ 0 h 215"/>
                <a:gd name="T66" fmla="*/ 0 w 589"/>
                <a:gd name="T67" fmla="*/ 0 h 215"/>
                <a:gd name="T68" fmla="*/ 0 w 589"/>
                <a:gd name="T69" fmla="*/ 0 h 215"/>
                <a:gd name="T70" fmla="*/ 0 w 589"/>
                <a:gd name="T71" fmla="*/ 0 h 215"/>
                <a:gd name="T72" fmla="*/ 0 w 589"/>
                <a:gd name="T73" fmla="*/ 0 h 215"/>
                <a:gd name="T74" fmla="*/ 0 w 589"/>
                <a:gd name="T75" fmla="*/ 0 h 215"/>
                <a:gd name="T76" fmla="*/ 0 w 589"/>
                <a:gd name="T77" fmla="*/ 0 h 215"/>
                <a:gd name="T78" fmla="*/ 0 w 589"/>
                <a:gd name="T79" fmla="*/ 0 h 215"/>
                <a:gd name="T80" fmla="*/ 0 w 589"/>
                <a:gd name="T81" fmla="*/ 0 h 215"/>
                <a:gd name="T82" fmla="*/ 0 w 589"/>
                <a:gd name="T83" fmla="*/ 0 h 215"/>
                <a:gd name="T84" fmla="*/ 0 w 589"/>
                <a:gd name="T85" fmla="*/ 0 h 215"/>
                <a:gd name="T86" fmla="*/ 0 w 589"/>
                <a:gd name="T87" fmla="*/ 0 h 215"/>
                <a:gd name="T88" fmla="*/ 0 w 589"/>
                <a:gd name="T89" fmla="*/ 0 h 215"/>
                <a:gd name="T90" fmla="*/ 0 w 589"/>
                <a:gd name="T91" fmla="*/ 0 h 215"/>
                <a:gd name="T92" fmla="*/ 0 w 589"/>
                <a:gd name="T93" fmla="*/ 0 h 215"/>
                <a:gd name="T94" fmla="*/ 0 w 589"/>
                <a:gd name="T95" fmla="*/ 0 h 215"/>
                <a:gd name="T96" fmla="*/ 0 w 589"/>
                <a:gd name="T97" fmla="*/ 0 h 2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9" h="215">
                  <a:moveTo>
                    <a:pt x="42" y="8"/>
                  </a:moveTo>
                  <a:lnTo>
                    <a:pt x="45" y="14"/>
                  </a:lnTo>
                  <a:lnTo>
                    <a:pt x="47" y="21"/>
                  </a:lnTo>
                  <a:lnTo>
                    <a:pt x="48" y="28"/>
                  </a:lnTo>
                  <a:lnTo>
                    <a:pt x="49" y="35"/>
                  </a:lnTo>
                  <a:lnTo>
                    <a:pt x="48" y="49"/>
                  </a:lnTo>
                  <a:lnTo>
                    <a:pt x="47" y="62"/>
                  </a:lnTo>
                  <a:lnTo>
                    <a:pt x="47" y="68"/>
                  </a:lnTo>
                  <a:lnTo>
                    <a:pt x="48" y="75"/>
                  </a:lnTo>
                  <a:lnTo>
                    <a:pt x="49" y="80"/>
                  </a:lnTo>
                  <a:lnTo>
                    <a:pt x="52" y="84"/>
                  </a:lnTo>
                  <a:lnTo>
                    <a:pt x="56" y="88"/>
                  </a:lnTo>
                  <a:lnTo>
                    <a:pt x="61" y="90"/>
                  </a:lnTo>
                  <a:lnTo>
                    <a:pt x="69" y="92"/>
                  </a:lnTo>
                  <a:lnTo>
                    <a:pt x="78" y="93"/>
                  </a:lnTo>
                  <a:lnTo>
                    <a:pt x="84" y="94"/>
                  </a:lnTo>
                  <a:lnTo>
                    <a:pt x="89" y="94"/>
                  </a:lnTo>
                  <a:lnTo>
                    <a:pt x="94" y="93"/>
                  </a:lnTo>
                  <a:lnTo>
                    <a:pt x="98" y="91"/>
                  </a:lnTo>
                  <a:lnTo>
                    <a:pt x="102" y="89"/>
                  </a:lnTo>
                  <a:lnTo>
                    <a:pt x="105" y="86"/>
                  </a:lnTo>
                  <a:lnTo>
                    <a:pt x="108" y="83"/>
                  </a:lnTo>
                  <a:lnTo>
                    <a:pt x="111" y="79"/>
                  </a:lnTo>
                  <a:lnTo>
                    <a:pt x="119" y="61"/>
                  </a:lnTo>
                  <a:lnTo>
                    <a:pt x="126" y="44"/>
                  </a:lnTo>
                  <a:lnTo>
                    <a:pt x="126" y="8"/>
                  </a:lnTo>
                  <a:lnTo>
                    <a:pt x="127" y="20"/>
                  </a:lnTo>
                  <a:lnTo>
                    <a:pt x="130" y="31"/>
                  </a:lnTo>
                  <a:lnTo>
                    <a:pt x="132" y="37"/>
                  </a:lnTo>
                  <a:lnTo>
                    <a:pt x="134" y="42"/>
                  </a:lnTo>
                  <a:lnTo>
                    <a:pt x="138" y="46"/>
                  </a:lnTo>
                  <a:lnTo>
                    <a:pt x="141" y="50"/>
                  </a:lnTo>
                  <a:lnTo>
                    <a:pt x="145" y="54"/>
                  </a:lnTo>
                  <a:lnTo>
                    <a:pt x="150" y="57"/>
                  </a:lnTo>
                  <a:lnTo>
                    <a:pt x="155" y="60"/>
                  </a:lnTo>
                  <a:lnTo>
                    <a:pt x="161" y="61"/>
                  </a:lnTo>
                  <a:lnTo>
                    <a:pt x="167" y="62"/>
                  </a:lnTo>
                  <a:lnTo>
                    <a:pt x="175" y="62"/>
                  </a:lnTo>
                  <a:lnTo>
                    <a:pt x="182" y="62"/>
                  </a:lnTo>
                  <a:lnTo>
                    <a:pt x="190" y="60"/>
                  </a:lnTo>
                  <a:lnTo>
                    <a:pt x="195" y="55"/>
                  </a:lnTo>
                  <a:lnTo>
                    <a:pt x="199" y="50"/>
                  </a:lnTo>
                  <a:lnTo>
                    <a:pt x="201" y="45"/>
                  </a:lnTo>
                  <a:lnTo>
                    <a:pt x="202" y="39"/>
                  </a:lnTo>
                  <a:lnTo>
                    <a:pt x="203" y="28"/>
                  </a:lnTo>
                  <a:lnTo>
                    <a:pt x="202" y="16"/>
                  </a:lnTo>
                  <a:lnTo>
                    <a:pt x="198" y="8"/>
                  </a:lnTo>
                  <a:lnTo>
                    <a:pt x="570" y="8"/>
                  </a:lnTo>
                  <a:lnTo>
                    <a:pt x="574" y="12"/>
                  </a:lnTo>
                  <a:lnTo>
                    <a:pt x="577" y="16"/>
                  </a:lnTo>
                  <a:lnTo>
                    <a:pt x="580" y="21"/>
                  </a:lnTo>
                  <a:lnTo>
                    <a:pt x="582" y="26"/>
                  </a:lnTo>
                  <a:lnTo>
                    <a:pt x="586" y="37"/>
                  </a:lnTo>
                  <a:lnTo>
                    <a:pt x="588" y="49"/>
                  </a:lnTo>
                  <a:lnTo>
                    <a:pt x="589" y="61"/>
                  </a:lnTo>
                  <a:lnTo>
                    <a:pt x="589" y="76"/>
                  </a:lnTo>
                  <a:lnTo>
                    <a:pt x="588" y="90"/>
                  </a:lnTo>
                  <a:lnTo>
                    <a:pt x="587" y="104"/>
                  </a:lnTo>
                  <a:lnTo>
                    <a:pt x="584" y="133"/>
                  </a:lnTo>
                  <a:lnTo>
                    <a:pt x="581" y="161"/>
                  </a:lnTo>
                  <a:lnTo>
                    <a:pt x="581" y="174"/>
                  </a:lnTo>
                  <a:lnTo>
                    <a:pt x="580" y="186"/>
                  </a:lnTo>
                  <a:lnTo>
                    <a:pt x="581" y="199"/>
                  </a:lnTo>
                  <a:lnTo>
                    <a:pt x="583" y="209"/>
                  </a:lnTo>
                  <a:lnTo>
                    <a:pt x="546" y="212"/>
                  </a:lnTo>
                  <a:lnTo>
                    <a:pt x="511" y="214"/>
                  </a:lnTo>
                  <a:lnTo>
                    <a:pt x="475" y="215"/>
                  </a:lnTo>
                  <a:lnTo>
                    <a:pt x="440" y="215"/>
                  </a:lnTo>
                  <a:lnTo>
                    <a:pt x="404" y="215"/>
                  </a:lnTo>
                  <a:lnTo>
                    <a:pt x="368" y="213"/>
                  </a:lnTo>
                  <a:lnTo>
                    <a:pt x="333" y="212"/>
                  </a:lnTo>
                  <a:lnTo>
                    <a:pt x="297" y="209"/>
                  </a:lnTo>
                  <a:lnTo>
                    <a:pt x="227" y="204"/>
                  </a:lnTo>
                  <a:lnTo>
                    <a:pt x="155" y="198"/>
                  </a:lnTo>
                  <a:lnTo>
                    <a:pt x="83" y="192"/>
                  </a:lnTo>
                  <a:lnTo>
                    <a:pt x="10" y="188"/>
                  </a:lnTo>
                  <a:lnTo>
                    <a:pt x="11" y="178"/>
                  </a:lnTo>
                  <a:lnTo>
                    <a:pt x="12" y="167"/>
                  </a:lnTo>
                  <a:lnTo>
                    <a:pt x="11" y="155"/>
                  </a:lnTo>
                  <a:lnTo>
                    <a:pt x="10" y="142"/>
                  </a:lnTo>
                  <a:lnTo>
                    <a:pt x="6" y="114"/>
                  </a:lnTo>
                  <a:lnTo>
                    <a:pt x="2" y="86"/>
                  </a:lnTo>
                  <a:lnTo>
                    <a:pt x="1" y="71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1" y="33"/>
                  </a:lnTo>
                  <a:lnTo>
                    <a:pt x="4" y="22"/>
                  </a:lnTo>
                  <a:lnTo>
                    <a:pt x="8" y="13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17" y="3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3" y="7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36" y="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86" name="Freeform 117"/>
            <p:cNvSpPr>
              <a:spLocks/>
            </p:cNvSpPr>
            <p:nvPr/>
          </p:nvSpPr>
          <p:spPr bwMode="auto">
            <a:xfrm>
              <a:off x="3955" y="1638"/>
              <a:ext cx="258" cy="35"/>
            </a:xfrm>
            <a:custGeom>
              <a:avLst/>
              <a:gdLst>
                <a:gd name="T0" fmla="*/ 0 w 1487"/>
                <a:gd name="T1" fmla="*/ 0 h 173"/>
                <a:gd name="T2" fmla="*/ 0 w 1487"/>
                <a:gd name="T3" fmla="*/ 0 h 173"/>
                <a:gd name="T4" fmla="*/ 0 w 1487"/>
                <a:gd name="T5" fmla="*/ 0 h 173"/>
                <a:gd name="T6" fmla="*/ 0 w 1487"/>
                <a:gd name="T7" fmla="*/ 0 h 173"/>
                <a:gd name="T8" fmla="*/ 0 w 1487"/>
                <a:gd name="T9" fmla="*/ 0 h 173"/>
                <a:gd name="T10" fmla="*/ 0 w 148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7" h="173">
                  <a:moveTo>
                    <a:pt x="1486" y="0"/>
                  </a:moveTo>
                  <a:lnTo>
                    <a:pt x="1484" y="0"/>
                  </a:lnTo>
                  <a:lnTo>
                    <a:pt x="0" y="40"/>
                  </a:lnTo>
                  <a:lnTo>
                    <a:pt x="4" y="173"/>
                  </a:lnTo>
                  <a:lnTo>
                    <a:pt x="1487" y="135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87" name="Freeform 118"/>
            <p:cNvSpPr>
              <a:spLocks/>
            </p:cNvSpPr>
            <p:nvPr/>
          </p:nvSpPr>
          <p:spPr bwMode="auto">
            <a:xfrm>
              <a:off x="4213" y="1625"/>
              <a:ext cx="119" cy="40"/>
            </a:xfrm>
            <a:custGeom>
              <a:avLst/>
              <a:gdLst>
                <a:gd name="T0" fmla="*/ 0 w 687"/>
                <a:gd name="T1" fmla="*/ 0 h 200"/>
                <a:gd name="T2" fmla="*/ 0 w 687"/>
                <a:gd name="T3" fmla="*/ 0 h 200"/>
                <a:gd name="T4" fmla="*/ 0 w 687"/>
                <a:gd name="T5" fmla="*/ 0 h 200"/>
                <a:gd name="T6" fmla="*/ 0 w 687"/>
                <a:gd name="T7" fmla="*/ 0 h 200"/>
                <a:gd name="T8" fmla="*/ 0 w 687"/>
                <a:gd name="T9" fmla="*/ 0 h 200"/>
                <a:gd name="T10" fmla="*/ 0 w 687"/>
                <a:gd name="T11" fmla="*/ 0 h 200"/>
                <a:gd name="T12" fmla="*/ 0 w 687"/>
                <a:gd name="T13" fmla="*/ 0 h 200"/>
                <a:gd name="T14" fmla="*/ 0 w 687"/>
                <a:gd name="T15" fmla="*/ 0 h 200"/>
                <a:gd name="T16" fmla="*/ 0 w 687"/>
                <a:gd name="T17" fmla="*/ 0 h 200"/>
                <a:gd name="T18" fmla="*/ 0 w 687"/>
                <a:gd name="T19" fmla="*/ 0 h 200"/>
                <a:gd name="T20" fmla="*/ 0 w 687"/>
                <a:gd name="T21" fmla="*/ 0 h 200"/>
                <a:gd name="T22" fmla="*/ 0 w 687"/>
                <a:gd name="T23" fmla="*/ 0 h 200"/>
                <a:gd name="T24" fmla="*/ 0 w 687"/>
                <a:gd name="T25" fmla="*/ 0 h 200"/>
                <a:gd name="T26" fmla="*/ 0 w 687"/>
                <a:gd name="T27" fmla="*/ 0 h 200"/>
                <a:gd name="T28" fmla="*/ 0 w 687"/>
                <a:gd name="T29" fmla="*/ 0 h 200"/>
                <a:gd name="T30" fmla="*/ 0 w 687"/>
                <a:gd name="T31" fmla="*/ 0 h 200"/>
                <a:gd name="T32" fmla="*/ 0 w 687"/>
                <a:gd name="T33" fmla="*/ 0 h 200"/>
                <a:gd name="T34" fmla="*/ 0 w 687"/>
                <a:gd name="T35" fmla="*/ 0 h 200"/>
                <a:gd name="T36" fmla="*/ 0 w 687"/>
                <a:gd name="T37" fmla="*/ 0 h 200"/>
                <a:gd name="T38" fmla="*/ 0 w 687"/>
                <a:gd name="T39" fmla="*/ 0 h 200"/>
                <a:gd name="T40" fmla="*/ 0 w 687"/>
                <a:gd name="T41" fmla="*/ 0 h 200"/>
                <a:gd name="T42" fmla="*/ 0 w 687"/>
                <a:gd name="T43" fmla="*/ 0 h 200"/>
                <a:gd name="T44" fmla="*/ 0 w 687"/>
                <a:gd name="T45" fmla="*/ 0 h 200"/>
                <a:gd name="T46" fmla="*/ 0 w 687"/>
                <a:gd name="T47" fmla="*/ 0 h 200"/>
                <a:gd name="T48" fmla="*/ 0 w 687"/>
                <a:gd name="T49" fmla="*/ 0 h 200"/>
                <a:gd name="T50" fmla="*/ 0 w 687"/>
                <a:gd name="T51" fmla="*/ 0 h 200"/>
                <a:gd name="T52" fmla="*/ 0 w 687"/>
                <a:gd name="T53" fmla="*/ 0 h 200"/>
                <a:gd name="T54" fmla="*/ 0 w 687"/>
                <a:gd name="T55" fmla="*/ 0 h 200"/>
                <a:gd name="T56" fmla="*/ 0 w 687"/>
                <a:gd name="T57" fmla="*/ 0 h 2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7" h="200">
                  <a:moveTo>
                    <a:pt x="666" y="1"/>
                  </a:moveTo>
                  <a:lnTo>
                    <a:pt x="677" y="0"/>
                  </a:lnTo>
                  <a:lnTo>
                    <a:pt x="637" y="1"/>
                  </a:lnTo>
                  <a:lnTo>
                    <a:pt x="596" y="3"/>
                  </a:lnTo>
                  <a:lnTo>
                    <a:pt x="553" y="6"/>
                  </a:lnTo>
                  <a:lnTo>
                    <a:pt x="509" y="11"/>
                  </a:lnTo>
                  <a:lnTo>
                    <a:pt x="420" y="21"/>
                  </a:lnTo>
                  <a:lnTo>
                    <a:pt x="330" y="33"/>
                  </a:lnTo>
                  <a:lnTo>
                    <a:pt x="240" y="45"/>
                  </a:lnTo>
                  <a:lnTo>
                    <a:pt x="153" y="55"/>
                  </a:lnTo>
                  <a:lnTo>
                    <a:pt x="112" y="59"/>
                  </a:lnTo>
                  <a:lnTo>
                    <a:pt x="73" y="62"/>
                  </a:lnTo>
                  <a:lnTo>
                    <a:pt x="36" y="64"/>
                  </a:lnTo>
                  <a:lnTo>
                    <a:pt x="0" y="65"/>
                  </a:lnTo>
                  <a:lnTo>
                    <a:pt x="0" y="200"/>
                  </a:lnTo>
                  <a:lnTo>
                    <a:pt x="41" y="199"/>
                  </a:lnTo>
                  <a:lnTo>
                    <a:pt x="82" y="196"/>
                  </a:lnTo>
                  <a:lnTo>
                    <a:pt x="124" y="193"/>
                  </a:lnTo>
                  <a:lnTo>
                    <a:pt x="169" y="188"/>
                  </a:lnTo>
                  <a:lnTo>
                    <a:pt x="257" y="178"/>
                  </a:lnTo>
                  <a:lnTo>
                    <a:pt x="347" y="166"/>
                  </a:lnTo>
                  <a:lnTo>
                    <a:pt x="437" y="154"/>
                  </a:lnTo>
                  <a:lnTo>
                    <a:pt x="523" y="144"/>
                  </a:lnTo>
                  <a:lnTo>
                    <a:pt x="565" y="140"/>
                  </a:lnTo>
                  <a:lnTo>
                    <a:pt x="604" y="137"/>
                  </a:lnTo>
                  <a:lnTo>
                    <a:pt x="642" y="135"/>
                  </a:lnTo>
                  <a:lnTo>
                    <a:pt x="677" y="134"/>
                  </a:lnTo>
                  <a:lnTo>
                    <a:pt x="687" y="133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88" name="Freeform 119"/>
            <p:cNvSpPr>
              <a:spLocks/>
            </p:cNvSpPr>
            <p:nvPr/>
          </p:nvSpPr>
          <p:spPr bwMode="auto">
            <a:xfrm>
              <a:off x="4312" y="1617"/>
              <a:ext cx="88" cy="42"/>
            </a:xfrm>
            <a:custGeom>
              <a:avLst/>
              <a:gdLst>
                <a:gd name="T0" fmla="*/ 0 w 503"/>
                <a:gd name="T1" fmla="*/ 0 h 211"/>
                <a:gd name="T2" fmla="*/ 0 w 503"/>
                <a:gd name="T3" fmla="*/ 0 h 211"/>
                <a:gd name="T4" fmla="*/ 0 w 503"/>
                <a:gd name="T5" fmla="*/ 0 h 211"/>
                <a:gd name="T6" fmla="*/ 0 w 503"/>
                <a:gd name="T7" fmla="*/ 0 h 211"/>
                <a:gd name="T8" fmla="*/ 0 w 50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3" h="211">
                  <a:moveTo>
                    <a:pt x="482" y="0"/>
                  </a:moveTo>
                  <a:lnTo>
                    <a:pt x="0" y="79"/>
                  </a:lnTo>
                  <a:lnTo>
                    <a:pt x="21" y="211"/>
                  </a:lnTo>
                  <a:lnTo>
                    <a:pt x="503" y="13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89" name="Rectangle 120"/>
            <p:cNvSpPr>
              <a:spLocks noChangeArrowheads="1"/>
            </p:cNvSpPr>
            <p:nvPr/>
          </p:nvSpPr>
          <p:spPr bwMode="auto">
            <a:xfrm>
              <a:off x="4456" y="1617"/>
              <a:ext cx="18" cy="521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90" name="Text Box 121"/>
            <p:cNvSpPr txBox="1">
              <a:spLocks noChangeArrowheads="1"/>
            </p:cNvSpPr>
            <p:nvPr/>
          </p:nvSpPr>
          <p:spPr bwMode="auto">
            <a:xfrm>
              <a:off x="3960" y="1867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1600" b="1">
                  <a:solidFill>
                    <a:schemeClr val="tx2"/>
                  </a:solidFill>
                </a:rPr>
                <a:t>work</a:t>
              </a:r>
              <a:endParaRPr 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143491" name="Text Box 122"/>
            <p:cNvSpPr txBox="1">
              <a:spLocks noChangeArrowheads="1"/>
            </p:cNvSpPr>
            <p:nvPr/>
          </p:nvSpPr>
          <p:spPr bwMode="auto">
            <a:xfrm>
              <a:off x="4240" y="2337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1600" b="1">
                  <a:solidFill>
                    <a:srgbClr val="990033"/>
                  </a:solidFill>
                </a:rPr>
                <a:t>sasuser</a:t>
              </a:r>
            </a:p>
          </p:txBody>
        </p:sp>
        <p:sp>
          <p:nvSpPr>
            <p:cNvPr id="143492" name="Text Box 123"/>
            <p:cNvSpPr txBox="1">
              <a:spLocks noChangeArrowheads="1"/>
            </p:cNvSpPr>
            <p:nvPr/>
          </p:nvSpPr>
          <p:spPr bwMode="auto">
            <a:xfrm>
              <a:off x="4408" y="3057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1600" b="1">
                  <a:solidFill>
                    <a:srgbClr val="006600"/>
                  </a:solidFill>
                </a:rPr>
                <a:t>ia</a:t>
              </a:r>
            </a:p>
          </p:txBody>
        </p:sp>
      </p:grpSp>
      <p:sp>
        <p:nvSpPr>
          <p:cNvPr id="143363" name="Rectangle 124"/>
          <p:cNvSpPr>
            <a:spLocks noGrp="1" noChangeArrowheads="1"/>
          </p:cNvSpPr>
          <p:nvPr>
            <p:ph type="body" idx="1"/>
          </p:nvPr>
        </p:nvSpPr>
        <p:spPr>
          <a:xfrm>
            <a:off x="1042988" y="2565400"/>
            <a:ext cx="4703762" cy="24034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chemeClr val="tx2"/>
                </a:solidFill>
              </a:rPr>
              <a:t>  </a:t>
            </a:r>
            <a:r>
              <a:rPr lang="en-US" sz="2800" b="1" smtClean="0">
                <a:solidFill>
                  <a:schemeClr val="tx2"/>
                </a:solidFill>
                <a:latin typeface="Courier New" pitchFamily="49" charset="0"/>
              </a:rPr>
              <a:t>work</a:t>
            </a:r>
            <a:r>
              <a:rPr lang="en-US" smtClean="0">
                <a:solidFill>
                  <a:schemeClr val="tx2"/>
                </a:solidFill>
              </a:rPr>
              <a:t> - librería temporal</a:t>
            </a:r>
            <a:endParaRPr lang="en-US" smtClean="0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solidFill>
                <a:srgbClr val="990033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rgbClr val="990033"/>
                </a:solidFill>
                <a:latin typeface="Courier New" pitchFamily="49" charset="0"/>
              </a:rPr>
              <a:t>sasuser</a:t>
            </a:r>
            <a:r>
              <a:rPr lang="en-US" sz="2000" smtClean="0">
                <a:solidFill>
                  <a:srgbClr val="990033"/>
                </a:solidFill>
              </a:rPr>
              <a:t> </a:t>
            </a:r>
            <a:r>
              <a:rPr lang="en-US" smtClean="0">
                <a:solidFill>
                  <a:srgbClr val="990033"/>
                </a:solidFill>
              </a:rPr>
              <a:t>- librería permanente</a:t>
            </a:r>
            <a:endParaRPr lang="en-US" smtClean="0">
              <a:solidFill>
                <a:srgbClr val="CC0000"/>
              </a:solidFill>
            </a:endParaRPr>
          </a:p>
          <a:p>
            <a:pPr eaLnBrk="1" hangingPunct="1"/>
            <a:endParaRPr lang="en-US" sz="2000" smtClean="0">
              <a:solidFill>
                <a:srgbClr val="0066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006600"/>
                </a:solidFill>
              </a:rPr>
              <a:t>         </a:t>
            </a:r>
            <a:endParaRPr lang="en-US" sz="2000" smtClean="0">
              <a:solidFill>
                <a:schemeClr val="accent2"/>
              </a:solidFill>
            </a:endParaRPr>
          </a:p>
        </p:txBody>
      </p:sp>
      <p:sp>
        <p:nvSpPr>
          <p:cNvPr id="143364" name="Text Box 125"/>
          <p:cNvSpPr txBox="1">
            <a:spLocks noChangeArrowheads="1"/>
          </p:cNvSpPr>
          <p:nvPr/>
        </p:nvSpPr>
        <p:spPr bwMode="auto">
          <a:xfrm>
            <a:off x="323850" y="1052513"/>
            <a:ext cx="7561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tx1"/>
                </a:solidFill>
              </a:rPr>
              <a:t>Al invocar SAS, automáticamente se tiene acceso a una librería temporal y a otra permanente.</a:t>
            </a:r>
            <a:endParaRPr lang="en-US" sz="24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43365" name="Text Box 126"/>
          <p:cNvSpPr txBox="1">
            <a:spLocks noChangeArrowheads="1"/>
          </p:cNvSpPr>
          <p:nvPr/>
        </p:nvSpPr>
        <p:spPr bwMode="auto">
          <a:xfrm>
            <a:off x="323850" y="5229225"/>
            <a:ext cx="6192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tx1"/>
                </a:solidFill>
              </a:rPr>
              <a:t>También puede crear y utilizar sus propias librerías permanentes.</a:t>
            </a:r>
          </a:p>
        </p:txBody>
      </p:sp>
      <p:sp>
        <p:nvSpPr>
          <p:cNvPr id="143366" name="Line 127"/>
          <p:cNvSpPr>
            <a:spLocks noChangeShapeType="1"/>
          </p:cNvSpPr>
          <p:nvPr/>
        </p:nvSpPr>
        <p:spPr bwMode="auto">
          <a:xfrm>
            <a:off x="4716463" y="2852738"/>
            <a:ext cx="1382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s-ES"/>
          </a:p>
        </p:txBody>
      </p:sp>
      <p:sp>
        <p:nvSpPr>
          <p:cNvPr id="143367" name="Line 128"/>
          <p:cNvSpPr>
            <a:spLocks noChangeShapeType="1"/>
          </p:cNvSpPr>
          <p:nvPr/>
        </p:nvSpPr>
        <p:spPr bwMode="auto">
          <a:xfrm>
            <a:off x="5580063" y="3860800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s-ES"/>
          </a:p>
        </p:txBody>
      </p:sp>
      <p:sp>
        <p:nvSpPr>
          <p:cNvPr id="143368" name="Line 129"/>
          <p:cNvSpPr>
            <a:spLocks noChangeShapeType="1"/>
          </p:cNvSpPr>
          <p:nvPr/>
        </p:nvSpPr>
        <p:spPr bwMode="auto">
          <a:xfrm>
            <a:off x="5651500" y="4941888"/>
            <a:ext cx="990600" cy="34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s-ES"/>
          </a:p>
        </p:txBody>
      </p:sp>
      <p:sp>
        <p:nvSpPr>
          <p:cNvPr id="143369" name="Rectangle 130"/>
          <p:cNvSpPr>
            <a:spLocks noChangeArrowheads="1"/>
          </p:cNvSpPr>
          <p:nvPr/>
        </p:nvSpPr>
        <p:spPr bwMode="auto">
          <a:xfrm>
            <a:off x="2124075" y="4724400"/>
            <a:ext cx="34305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 eaLnBrk="0" hangingPunct="0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sz="280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sz="2800" b="1">
                <a:solidFill>
                  <a:srgbClr val="006600"/>
                </a:solidFill>
                <a:latin typeface="Courier New" pitchFamily="49" charset="0"/>
              </a:rPr>
              <a:t>ia</a:t>
            </a:r>
            <a:r>
              <a:rPr lang="en-US" sz="2400">
                <a:solidFill>
                  <a:srgbClr val="006600"/>
                </a:solidFill>
              </a:rPr>
              <a:t> - librería permanente</a:t>
            </a:r>
            <a:endParaRPr lang="en-US" sz="240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43370" name="Rectangle 131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Librerías</a:t>
            </a:r>
            <a:r>
              <a:rPr lang="en-US" dirty="0" smtClean="0"/>
              <a:t> de datos SAS</a:t>
            </a:r>
          </a:p>
        </p:txBody>
      </p:sp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9"/>
          <p:cNvSpPr>
            <a:spLocks noGrp="1" noChangeArrowheads="1"/>
          </p:cNvSpPr>
          <p:nvPr>
            <p:ph type="title"/>
          </p:nvPr>
        </p:nvSpPr>
        <p:spPr>
          <a:xfrm>
            <a:off x="1144988" y="176174"/>
            <a:ext cx="6480314" cy="690235"/>
          </a:xfrm>
          <a:noFill/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/>
            <a:r>
              <a:rPr lang="en-GB" altLang="es-ES" sz="44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</a:rPr>
              <a:t>INDICE</a:t>
            </a:r>
            <a:endParaRPr lang="es-ES_tradnl" altLang="es-E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/>
            </a:endParaRPr>
          </a:p>
        </p:txBody>
      </p:sp>
      <p:sp>
        <p:nvSpPr>
          <p:cNvPr id="4099" name="Rectangle 90"/>
          <p:cNvSpPr>
            <a:spLocks noChangeArrowheads="1"/>
          </p:cNvSpPr>
          <p:nvPr/>
        </p:nvSpPr>
        <p:spPr bwMode="auto">
          <a:xfrm>
            <a:off x="398462" y="1207697"/>
            <a:ext cx="8245205" cy="507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</a:pPr>
            <a:r>
              <a:rPr lang="es-ES_tradnl" altLang="es-ES" sz="1900" dirty="0">
                <a:solidFill>
                  <a:srgbClr val="C0C0C0"/>
                </a:solidFill>
                <a:latin typeface="Arial" pitchFamily="34" charset="0"/>
              </a:rPr>
              <a:t>01 </a:t>
            </a:r>
            <a:r>
              <a:rPr lang="es-ES" altLang="es-ES" sz="1900" dirty="0">
                <a:solidFill>
                  <a:srgbClr val="C0C0C0"/>
                </a:solidFill>
                <a:latin typeface="Arial" pitchFamily="34" charset="0"/>
              </a:rPr>
              <a:t>CONCEPTOS BÁSICOS</a:t>
            </a: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</a:pPr>
            <a:r>
              <a:rPr lang="es-ES_tradnl" altLang="es-ES" sz="1900" dirty="0">
                <a:solidFill>
                  <a:srgbClr val="C0C0C0"/>
                </a:solidFill>
                <a:latin typeface="Arial" pitchFamily="34" charset="0"/>
              </a:rPr>
              <a:t>02 </a:t>
            </a:r>
            <a:r>
              <a:rPr lang="en-US" altLang="es-ES" sz="1900" dirty="0" smtClean="0">
                <a:solidFill>
                  <a:srgbClr val="C0C0C0"/>
                </a:solidFill>
                <a:latin typeface="Arial" pitchFamily="34" charset="0"/>
              </a:rPr>
              <a:t>ACCESOS A LA INFORMACIÓN</a:t>
            </a:r>
            <a:r>
              <a:rPr lang="en-US" sz="1900" dirty="0" smtClean="0">
                <a:solidFill>
                  <a:srgbClr val="C0C0C0"/>
                </a:solidFill>
                <a:latin typeface="Arial" pitchFamily="34" charset="0"/>
              </a:rPr>
              <a:t> </a:t>
            </a:r>
            <a:endParaRPr lang="en-US" sz="1900" dirty="0">
              <a:solidFill>
                <a:srgbClr val="C0C0C0"/>
              </a:solidFill>
              <a:latin typeface="Arial" pitchFamily="34" charset="0"/>
            </a:endParaRP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</a:pPr>
            <a:r>
              <a:rPr lang="es-ES_tradnl" altLang="es-ES" sz="1900" dirty="0" smtClean="0">
                <a:solidFill>
                  <a:srgbClr val="C0C0C0"/>
                </a:solidFill>
                <a:latin typeface="Arial" pitchFamily="34" charset="0"/>
              </a:rPr>
              <a:t>03 </a:t>
            </a:r>
            <a:r>
              <a:rPr lang="es-ES" altLang="es-ES" sz="1900" dirty="0" smtClean="0">
                <a:solidFill>
                  <a:srgbClr val="C0C0C0"/>
                </a:solidFill>
                <a:latin typeface="Arial" pitchFamily="34" charset="0"/>
              </a:rPr>
              <a:t>PASOS DATA</a:t>
            </a:r>
            <a:endParaRPr lang="es-ES" altLang="es-ES" sz="1900" dirty="0">
              <a:solidFill>
                <a:srgbClr val="C0C0C0"/>
              </a:solidFill>
              <a:latin typeface="Arial" pitchFamily="34" charset="0"/>
            </a:endParaRP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  <a:buFontTx/>
              <a:buNone/>
            </a:pPr>
            <a:r>
              <a:rPr lang="es-ES" sz="1900" dirty="0" smtClean="0">
                <a:solidFill>
                  <a:srgbClr val="C0C0C0"/>
                </a:solidFill>
                <a:latin typeface="Arial" pitchFamily="34" charset="0"/>
              </a:rPr>
              <a:t>04 SELECCIÓN DE VARIABLES</a:t>
            </a: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  <a:buFontTx/>
              <a:buNone/>
            </a:pPr>
            <a:r>
              <a:rPr lang="es-ES" sz="1900" dirty="0" smtClean="0">
                <a:solidFill>
                  <a:srgbClr val="C0C0C0"/>
                </a:solidFill>
                <a:latin typeface="Arial" pitchFamily="34" charset="0"/>
              </a:rPr>
              <a:t>05 PROCESO CONDICIONAL</a:t>
            </a: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  <a:buFontTx/>
              <a:buNone/>
            </a:pPr>
            <a:r>
              <a:rPr lang="es-ES" sz="1900" dirty="0" smtClean="0">
                <a:solidFill>
                  <a:srgbClr val="C0C0C0"/>
                </a:solidFill>
                <a:latin typeface="Arial" pitchFamily="34" charset="0"/>
              </a:rPr>
              <a:t>06 UNIENDO DATOS</a:t>
            </a: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  <a:buFontTx/>
              <a:buNone/>
            </a:pPr>
            <a:r>
              <a:rPr lang="es-ES" sz="1900" dirty="0" smtClean="0">
                <a:solidFill>
                  <a:srgbClr val="C0C0C0"/>
                </a:solidFill>
                <a:latin typeface="Arial" pitchFamily="34" charset="0"/>
              </a:rPr>
              <a:t>07 PROCEDIMIENTOS</a:t>
            </a: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  <a:buFontTx/>
              <a:buNone/>
            </a:pPr>
            <a:r>
              <a:rPr lang="es-ES" sz="1900" dirty="0" smtClean="0">
                <a:solidFill>
                  <a:srgbClr val="C0C0C0"/>
                </a:solidFill>
                <a:latin typeface="Arial" pitchFamily="34" charset="0"/>
              </a:rPr>
              <a:t>08 GRÁFICOS</a:t>
            </a: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  <a:buFontTx/>
              <a:buNone/>
            </a:pPr>
            <a:r>
              <a:rPr lang="es-ES" sz="1900" dirty="0" smtClean="0">
                <a:solidFill>
                  <a:srgbClr val="C0C0C0"/>
                </a:solidFill>
                <a:latin typeface="Arial" pitchFamily="34" charset="0"/>
              </a:rPr>
              <a:t>09 MACRO VARIABLES </a:t>
            </a: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  <a:buFontTx/>
              <a:buNone/>
            </a:pPr>
            <a:r>
              <a:rPr lang="es-ES" sz="1900" dirty="0" smtClean="0">
                <a:solidFill>
                  <a:srgbClr val="C0C0C0"/>
                </a:solidFill>
                <a:latin typeface="Arial" pitchFamily="34" charset="0"/>
              </a:rPr>
              <a:t>10 MACROS BÁSICO</a:t>
            </a: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  <a:buFontTx/>
              <a:buNone/>
            </a:pPr>
            <a:r>
              <a:rPr lang="es-ES" sz="1900" dirty="0" smtClean="0">
                <a:solidFill>
                  <a:srgbClr val="C0C0C0"/>
                </a:solidFill>
                <a:latin typeface="Arial" pitchFamily="34" charset="0"/>
              </a:rPr>
              <a:t>11 CASO PRÁCTICO</a:t>
            </a: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  <a:buFontTx/>
              <a:buNone/>
            </a:pPr>
            <a:endParaRPr lang="es-ES" sz="1900" dirty="0">
              <a:solidFill>
                <a:srgbClr val="C0C0C0"/>
              </a:solidFill>
              <a:latin typeface="Arial" pitchFamily="34" charset="0"/>
            </a:endParaRP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  <a:buFontTx/>
              <a:buNone/>
            </a:pPr>
            <a:endParaRPr lang="es-ES" sz="1900" dirty="0" smtClean="0">
              <a:solidFill>
                <a:srgbClr val="C0C0C0"/>
              </a:solidFill>
              <a:latin typeface="Arial" pitchFamily="34" charset="0"/>
            </a:endParaRPr>
          </a:p>
          <a:p>
            <a:pPr algn="l">
              <a:spcBef>
                <a:spcPct val="25000"/>
              </a:spcBef>
              <a:spcAft>
                <a:spcPct val="0"/>
              </a:spcAft>
              <a:buClr>
                <a:srgbClr val="DDE9EC"/>
              </a:buClr>
              <a:buSzPct val="140000"/>
              <a:buFontTx/>
              <a:buNone/>
            </a:pPr>
            <a:r>
              <a:rPr lang="es-ES" altLang="es-ES" sz="1900" dirty="0">
                <a:solidFill>
                  <a:srgbClr val="C0C0C0"/>
                </a:solidFill>
                <a:latin typeface="Arial" pitchFamily="34" charset="0"/>
              </a:rPr>
              <a:t>	</a:t>
            </a:r>
            <a:endParaRPr lang="es-ES" sz="1900" dirty="0">
              <a:solidFill>
                <a:srgbClr val="C0C0C0"/>
              </a:solidFill>
              <a:latin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2" y="110806"/>
            <a:ext cx="1008044" cy="56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26" y="110807"/>
            <a:ext cx="1548498" cy="56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710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116013" y="2781300"/>
            <a:ext cx="7315200" cy="6985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LIBNAME </a:t>
            </a:r>
            <a:r>
              <a:rPr lang="en-US" sz="2400" i="1">
                <a:solidFill>
                  <a:schemeClr val="tx1"/>
                </a:solidFill>
              </a:rPr>
              <a:t>libref </a:t>
            </a:r>
            <a:r>
              <a:rPr lang="en-US" sz="2400">
                <a:solidFill>
                  <a:schemeClr val="tx1"/>
                </a:solidFill>
              </a:rPr>
              <a:t> '</a:t>
            </a:r>
            <a:r>
              <a:rPr lang="en-US" sz="2400" i="1">
                <a:solidFill>
                  <a:schemeClr val="tx1"/>
                </a:solidFill>
              </a:rPr>
              <a:t>librería-de-datos-SAS</a:t>
            </a:r>
            <a:r>
              <a:rPr lang="en-US" sz="2400">
                <a:solidFill>
                  <a:schemeClr val="tx1"/>
                </a:solidFill>
              </a:rPr>
              <a:t>' </a:t>
            </a:r>
            <a:r>
              <a:rPr lang="en-US" sz="2400" i="1">
                <a:solidFill>
                  <a:schemeClr val="tx1"/>
                </a:solidFill>
              </a:rPr>
              <a:t>&lt;opciones&gt;;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4387" name="Rectangle 4"/>
          <p:cNvSpPr>
            <a:spLocks noChangeArrowheads="1"/>
          </p:cNvSpPr>
          <p:nvPr/>
        </p:nvSpPr>
        <p:spPr bwMode="auto">
          <a:xfrm>
            <a:off x="658813" y="3644900"/>
            <a:ext cx="80899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indent="274638" algn="l" ea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tx1"/>
                </a:solidFill>
              </a:rPr>
              <a:t> Reglas de denominación de librefs: </a:t>
            </a:r>
          </a:p>
          <a:p>
            <a:pPr marL="636588" lvl="1" indent="-182563" algn="l" ea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debe tener como máximo 8 caracteres</a:t>
            </a:r>
          </a:p>
          <a:p>
            <a:pPr marL="636588" lvl="1" indent="-182563" algn="l" ea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debe empezar con una letra o un subrayado</a:t>
            </a:r>
          </a:p>
          <a:p>
            <a:pPr marL="636588" lvl="1" indent="-182563" algn="l" ea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el resto de caracteres pueden ser letras, números, o subrayados.</a:t>
            </a:r>
          </a:p>
          <a:p>
            <a:pPr indent="274638" algn="l" ea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/>
              <a:t>El libref predeterminado es </a:t>
            </a:r>
            <a:r>
              <a:rPr lang="en-US" sz="2800" b="1">
                <a:latin typeface="Courier New" pitchFamily="49" charset="0"/>
              </a:rPr>
              <a:t>work</a:t>
            </a:r>
            <a:r>
              <a:rPr lang="en-US" sz="2400"/>
              <a:t> si se omite el libref.</a:t>
            </a:r>
          </a:p>
          <a:p>
            <a:pPr indent="274638" algn="l" ea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>
                <a:solidFill>
                  <a:srgbClr val="0070C0"/>
                </a:solidFill>
              </a:rPr>
              <a:t>Sólo es necesario ejecutar </a:t>
            </a:r>
            <a:r>
              <a:rPr lang="en-US" sz="2400"/>
              <a:t>la sentencia LIBNAME</a:t>
            </a:r>
            <a:r>
              <a:rPr lang="en-US" sz="2400">
                <a:solidFill>
                  <a:srgbClr val="990033"/>
                </a:solidFill>
              </a:rPr>
              <a:t> </a:t>
            </a:r>
            <a:r>
              <a:rPr lang="en-US" sz="2400" b="1">
                <a:solidFill>
                  <a:srgbClr val="0070C0"/>
                </a:solidFill>
              </a:rPr>
              <a:t>una vez </a:t>
            </a:r>
            <a:r>
              <a:rPr lang="en-US" sz="2400"/>
              <a:t>en cada sesión SAS.</a:t>
            </a:r>
          </a:p>
          <a:p>
            <a:pPr indent="274638" algn="l" ea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n-US" sz="2400"/>
          </a:p>
        </p:txBody>
      </p:sp>
      <p:sp>
        <p:nvSpPr>
          <p:cNvPr id="14438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Asignar un Libref</a:t>
            </a:r>
          </a:p>
        </p:txBody>
      </p:sp>
      <p:sp>
        <p:nvSpPr>
          <p:cNvPr id="14438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58813" y="1484313"/>
            <a:ext cx="7162800" cy="1268412"/>
          </a:xfrm>
        </p:spPr>
        <p:txBody>
          <a:bodyPr/>
          <a:lstStyle/>
          <a:p>
            <a:pPr eaLnBrk="1" hangingPunct="1"/>
            <a:r>
              <a:rPr lang="en-US" smtClean="0"/>
              <a:t>Se puede utilizar la </a:t>
            </a:r>
            <a:r>
              <a:rPr lang="en-US" smtClean="0">
                <a:solidFill>
                  <a:schemeClr val="tx2"/>
                </a:solidFill>
              </a:rPr>
              <a:t>sentencia</a:t>
            </a:r>
            <a:r>
              <a:rPr lang="en-US" smtClean="0"/>
              <a:t> </a:t>
            </a:r>
            <a:r>
              <a:rPr lang="en-US" smtClean="0">
                <a:solidFill>
                  <a:schemeClr val="tx2"/>
                </a:solidFill>
              </a:rPr>
              <a:t>LIBNAME </a:t>
            </a:r>
            <a:r>
              <a:rPr lang="en-US" smtClean="0"/>
              <a:t>para asignar un libref a una librería SAS.</a:t>
            </a:r>
          </a:p>
          <a:p>
            <a:pPr eaLnBrk="1" hangingPunct="1"/>
            <a:r>
              <a:rPr lang="en-US" smtClean="0"/>
              <a:t>Sintaxis general de la sentencia LIBNAME: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62937" cy="4043362"/>
          </a:xfrm>
        </p:spPr>
        <p:txBody>
          <a:bodyPr/>
          <a:lstStyle/>
          <a:p>
            <a:pPr eaLnBrk="1" hangingPunct="1"/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la </a:t>
            </a:r>
            <a:r>
              <a:rPr lang="en-US" dirty="0" err="1" smtClean="0"/>
              <a:t>palabra</a:t>
            </a:r>
            <a:r>
              <a:rPr lang="en-US" dirty="0" smtClean="0"/>
              <a:t> clave </a:t>
            </a:r>
            <a:r>
              <a:rPr lang="en-US" dirty="0" smtClean="0">
                <a:solidFill>
                  <a:schemeClr val="tx2"/>
                </a:solidFill>
              </a:rPr>
              <a:t>_ALL_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ficheros</a:t>
            </a:r>
            <a:r>
              <a:rPr lang="en-US" dirty="0" smtClean="0"/>
              <a:t> SAS de la </a:t>
            </a:r>
            <a:r>
              <a:rPr lang="en-US" dirty="0" err="1" smtClean="0"/>
              <a:t>librería</a:t>
            </a:r>
            <a:r>
              <a:rPr lang="en-US" dirty="0" smtClean="0"/>
              <a:t>, y la </a:t>
            </a:r>
            <a:r>
              <a:rPr lang="en-US" dirty="0" err="1" smtClean="0"/>
              <a:t>opción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NODS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suprimir</a:t>
            </a:r>
            <a:r>
              <a:rPr lang="en-US" dirty="0" smtClean="0"/>
              <a:t> la parte del descriptor de los </a:t>
            </a:r>
            <a:r>
              <a:rPr lang="en-US" dirty="0" err="1" smtClean="0"/>
              <a:t>conjuntos</a:t>
            </a:r>
            <a:r>
              <a:rPr lang="en-US" dirty="0" smtClean="0"/>
              <a:t> de datos.</a:t>
            </a:r>
          </a:p>
          <a:p>
            <a:pPr eaLnBrk="1" hangingPunct="1"/>
            <a:r>
              <a:rPr lang="en-US" dirty="0" err="1" smtClean="0"/>
              <a:t>Sintaxis</a:t>
            </a:r>
            <a:r>
              <a:rPr lang="en-US" dirty="0" smtClean="0"/>
              <a:t> general de la </a:t>
            </a:r>
            <a:r>
              <a:rPr lang="en-US" dirty="0" err="1" smtClean="0"/>
              <a:t>opción</a:t>
            </a:r>
            <a:r>
              <a:rPr lang="en-US" dirty="0" smtClean="0"/>
              <a:t> NODS: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NODS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con la </a:t>
            </a:r>
            <a:r>
              <a:rPr lang="en-US" dirty="0" err="1" smtClean="0"/>
              <a:t>palabra</a:t>
            </a:r>
            <a:r>
              <a:rPr lang="en-US" dirty="0" smtClean="0"/>
              <a:t> clave </a:t>
            </a:r>
            <a:r>
              <a:rPr lang="en-US" dirty="0" smtClean="0">
                <a:solidFill>
                  <a:schemeClr val="tx2"/>
                </a:solidFill>
              </a:rPr>
              <a:t>_ALL_</a:t>
            </a:r>
            <a:r>
              <a:rPr lang="en-US" dirty="0" smtClean="0"/>
              <a:t>. </a:t>
            </a:r>
          </a:p>
        </p:txBody>
      </p:sp>
      <p:sp>
        <p:nvSpPr>
          <p:cNvPr id="145411" name="Text Box 4"/>
          <p:cNvSpPr txBox="1">
            <a:spLocks noChangeArrowheads="1"/>
          </p:cNvSpPr>
          <p:nvPr/>
        </p:nvSpPr>
        <p:spPr bwMode="auto">
          <a:xfrm>
            <a:off x="1258888" y="3500438"/>
            <a:ext cx="6634162" cy="10636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PROC CONTENTS </a:t>
            </a:r>
            <a:r>
              <a:rPr lang="en-US" sz="2400">
                <a:solidFill>
                  <a:schemeClr val="tx1"/>
                </a:solidFill>
              </a:rPr>
              <a:t>DATA=</a:t>
            </a:r>
            <a:r>
              <a:rPr lang="en-US" sz="2400" i="1">
                <a:solidFill>
                  <a:schemeClr val="tx1"/>
                </a:solidFill>
              </a:rPr>
              <a:t>libref</a:t>
            </a:r>
            <a:r>
              <a:rPr lang="en-US" sz="2400">
                <a:solidFill>
                  <a:schemeClr val="tx2"/>
                </a:solidFill>
              </a:rPr>
              <a:t>._ALL_  NODS</a:t>
            </a:r>
            <a:r>
              <a:rPr lang="en-US" sz="2400">
                <a:solidFill>
                  <a:schemeClr val="tx1"/>
                </a:solidFill>
              </a:rPr>
              <a:t>;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RUN;</a:t>
            </a:r>
          </a:p>
        </p:txBody>
      </p:sp>
      <p:sp>
        <p:nvSpPr>
          <p:cNvPr id="145412" name="Rectangle 7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Examinar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librería</a:t>
            </a:r>
            <a:r>
              <a:rPr lang="en-US" dirty="0" smtClean="0"/>
              <a:t> de datos SAS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35" y="2636912"/>
            <a:ext cx="5040560" cy="21929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Capitulo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Pasos DATA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047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AutoShape 2"/>
          <p:cNvSpPr>
            <a:spLocks noChangeArrowheads="1"/>
          </p:cNvSpPr>
          <p:nvPr/>
        </p:nvSpPr>
        <p:spPr bwMode="auto">
          <a:xfrm>
            <a:off x="1476375" y="1125538"/>
            <a:ext cx="3352800" cy="547687"/>
          </a:xfrm>
          <a:prstGeom prst="flowChartProcess">
            <a:avLst/>
          </a:prstGeom>
          <a:solidFill>
            <a:srgbClr val="EAEAEA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Compilar el programa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7459" name="AutoShape 3"/>
          <p:cNvSpPr>
            <a:spLocks noChangeArrowheads="1"/>
          </p:cNvSpPr>
          <p:nvPr/>
        </p:nvSpPr>
        <p:spPr bwMode="auto">
          <a:xfrm>
            <a:off x="1524000" y="2060575"/>
            <a:ext cx="3352800" cy="758825"/>
          </a:xfrm>
          <a:prstGeom prst="flowChartProcess">
            <a:avLst/>
          </a:prstGeom>
          <a:solidFill>
            <a:srgbClr val="EAEAEA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Inicializar las variables</a:t>
            </a:r>
          </a:p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(PDV)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7460" name="AutoShape 4"/>
          <p:cNvSpPr>
            <a:spLocks noChangeArrowheads="1"/>
          </p:cNvSpPr>
          <p:nvPr/>
        </p:nvSpPr>
        <p:spPr bwMode="auto">
          <a:xfrm>
            <a:off x="1524000" y="3124200"/>
            <a:ext cx="3352800" cy="1066800"/>
          </a:xfrm>
          <a:prstGeom prst="flowChartProcess">
            <a:avLst/>
          </a:prstGeom>
          <a:solidFill>
            <a:srgbClr val="EAEAEA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Ejecutar la sentencia</a:t>
            </a:r>
          </a:p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 INPUT</a:t>
            </a:r>
          </a:p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7461" name="AutoShape 5"/>
          <p:cNvSpPr>
            <a:spLocks noChangeArrowheads="1"/>
          </p:cNvSpPr>
          <p:nvPr/>
        </p:nvSpPr>
        <p:spPr bwMode="auto">
          <a:xfrm>
            <a:off x="1524000" y="4191000"/>
            <a:ext cx="3352800" cy="1066800"/>
          </a:xfrm>
          <a:prstGeom prst="flowChartProcess">
            <a:avLst/>
          </a:prstGeom>
          <a:solidFill>
            <a:srgbClr val="EAEAEA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Ejecutar otras</a:t>
            </a:r>
          </a:p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 sentencias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1524000" y="5562600"/>
            <a:ext cx="3352800" cy="890588"/>
          </a:xfrm>
          <a:prstGeom prst="flowChartProcess">
            <a:avLst/>
          </a:prstGeom>
          <a:solidFill>
            <a:srgbClr val="EAEAEA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Salida</a:t>
            </a:r>
            <a:r>
              <a:rPr lang="en-US" sz="2400" b="1" dirty="0">
                <a:solidFill>
                  <a:schemeClr val="tx1"/>
                </a:solidFill>
              </a:rPr>
              <a:t> al </a:t>
            </a:r>
            <a:r>
              <a:rPr lang="en-US" sz="2400" b="1" dirty="0" err="1">
                <a:solidFill>
                  <a:schemeClr val="tx1"/>
                </a:solidFill>
              </a:rPr>
              <a:t>conjunto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de datos SAS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7463" name="AutoShape 7"/>
          <p:cNvSpPr>
            <a:spLocks noChangeArrowheads="1"/>
          </p:cNvSpPr>
          <p:nvPr/>
        </p:nvSpPr>
        <p:spPr bwMode="auto">
          <a:xfrm>
            <a:off x="5486400" y="3048000"/>
            <a:ext cx="2209800" cy="1295400"/>
          </a:xfrm>
          <a:prstGeom prst="flowChartDecision">
            <a:avLst/>
          </a:prstGeom>
          <a:solidFill>
            <a:srgbClr val="EAEAEA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¿Fin del</a:t>
            </a:r>
          </a:p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fichero?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4876800" y="370205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6553200" y="434340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 flipH="1">
            <a:off x="4899025" y="47244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6172200" y="480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No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7723188" y="3692525"/>
            <a:ext cx="5207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>
            <a:off x="8229600" y="3692525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7620000" y="3124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sí</a:t>
            </a:r>
          </a:p>
        </p:txBody>
      </p:sp>
      <p:sp>
        <p:nvSpPr>
          <p:cNvPr id="147471" name="AutoShape 15"/>
          <p:cNvSpPr>
            <a:spLocks noChangeArrowheads="1"/>
          </p:cNvSpPr>
          <p:nvPr/>
        </p:nvSpPr>
        <p:spPr bwMode="auto">
          <a:xfrm>
            <a:off x="7391400" y="4419600"/>
            <a:ext cx="1447800" cy="990600"/>
          </a:xfrm>
          <a:prstGeom prst="flowChartProcess">
            <a:avLst/>
          </a:prstGeom>
          <a:solidFill>
            <a:srgbClr val="EAEAEA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Paso </a:t>
            </a:r>
          </a:p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siguiente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H="1">
            <a:off x="1066800" y="5943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V="1">
            <a:off x="1066800" y="2514600"/>
            <a:ext cx="0" cy="342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1066800" y="25146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7475" name="Line 19"/>
          <p:cNvSpPr>
            <a:spLocks noChangeShapeType="1"/>
          </p:cNvSpPr>
          <p:nvPr/>
        </p:nvSpPr>
        <p:spPr bwMode="auto">
          <a:xfrm>
            <a:off x="2987675" y="1700213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2971800" y="28194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2971800" y="52578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7478" name="Rectangle 2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7848600" cy="685800"/>
          </a:xfrm>
        </p:spPr>
        <p:txBody>
          <a:bodyPr/>
          <a:lstStyle/>
          <a:p>
            <a:pPr eaLnBrk="1" hangingPunct="1"/>
            <a:r>
              <a:rPr lang="en-US" smtClean="0"/>
              <a:t>Ejecución de un paso DATA: Resumen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135938" cy="4765675"/>
          </a:xfrm>
          <a:noFill/>
        </p:spPr>
        <p:txBody>
          <a:bodyPr lIns="0" rIns="0"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El </a:t>
            </a:r>
            <a:r>
              <a:rPr lang="en-US" dirty="0" err="1" smtClean="0"/>
              <a:t>procesamiento</a:t>
            </a:r>
            <a:r>
              <a:rPr lang="en-US" dirty="0" smtClean="0"/>
              <a:t> del </a:t>
            </a:r>
            <a:r>
              <a:rPr lang="en-US" dirty="0" err="1" smtClean="0"/>
              <a:t>paso</a:t>
            </a:r>
            <a:r>
              <a:rPr lang="en-US" dirty="0" smtClean="0"/>
              <a:t> DATA </a:t>
            </a:r>
            <a:r>
              <a:rPr lang="en-US" dirty="0" err="1" smtClean="0"/>
              <a:t>consta</a:t>
            </a:r>
            <a:r>
              <a:rPr lang="en-US" dirty="0" smtClean="0"/>
              <a:t> de 2 </a:t>
            </a:r>
            <a:r>
              <a:rPr lang="en-US" dirty="0" err="1" smtClean="0"/>
              <a:t>fases</a:t>
            </a:r>
            <a:r>
              <a:rPr lang="en-US" dirty="0" smtClean="0"/>
              <a:t>: </a:t>
            </a:r>
            <a:r>
              <a:rPr lang="en-US" dirty="0" err="1" smtClean="0"/>
              <a:t>compilación</a:t>
            </a:r>
            <a:r>
              <a:rPr lang="en-US" dirty="0" smtClean="0"/>
              <a:t> y </a:t>
            </a:r>
            <a:r>
              <a:rPr lang="en-US" dirty="0" err="1" smtClean="0"/>
              <a:t>ejecución</a:t>
            </a:r>
            <a:r>
              <a:rPr lang="en-US" dirty="0" smtClean="0"/>
              <a:t>. En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, SAS </a:t>
            </a:r>
            <a:r>
              <a:rPr lang="en-US" dirty="0" err="1" smtClean="0"/>
              <a:t>crea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Un </a:t>
            </a:r>
            <a:r>
              <a:rPr lang="en-US" dirty="0" err="1" smtClean="0">
                <a:solidFill>
                  <a:srgbClr val="003399"/>
                </a:solidFill>
              </a:rPr>
              <a:t>bufer</a:t>
            </a:r>
            <a:r>
              <a:rPr lang="en-US" dirty="0" smtClean="0">
                <a:solidFill>
                  <a:srgbClr val="003399"/>
                </a:solidFill>
              </a:rPr>
              <a:t> de </a:t>
            </a:r>
            <a:r>
              <a:rPr lang="en-US" dirty="0" err="1" smtClean="0">
                <a:solidFill>
                  <a:srgbClr val="003399"/>
                </a:solidFill>
              </a:rPr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la </a:t>
            </a:r>
            <a:r>
              <a:rPr lang="en-US" dirty="0" err="1" smtClean="0"/>
              <a:t>fila</a:t>
            </a:r>
            <a:r>
              <a:rPr lang="en-US" dirty="0" smtClean="0"/>
              <a:t> actual del </a:t>
            </a:r>
            <a:r>
              <a:rPr lang="en-US" dirty="0" err="1" smtClean="0"/>
              <a:t>fichero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tratando</a:t>
            </a:r>
            <a:r>
              <a:rPr lang="en-US" dirty="0" smtClean="0"/>
              <a:t>.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endParaRPr lang="en-US" sz="700" dirty="0" smtClean="0"/>
          </a:p>
          <a:p>
            <a:pPr lvl="1" eaLnBrk="1" hangingPunct="1"/>
            <a:r>
              <a:rPr lang="en-US" dirty="0" smtClean="0"/>
              <a:t>Un </a:t>
            </a:r>
            <a:r>
              <a:rPr lang="en-US" dirty="0" smtClean="0">
                <a:solidFill>
                  <a:srgbClr val="003399"/>
                </a:solidFill>
              </a:rPr>
              <a:t>vector de datos de </a:t>
            </a:r>
            <a:r>
              <a:rPr lang="en-US" dirty="0" err="1" smtClean="0">
                <a:solidFill>
                  <a:srgbClr val="003399"/>
                </a:solidFill>
              </a:rPr>
              <a:t>programa</a:t>
            </a:r>
            <a:r>
              <a:rPr lang="en-US" dirty="0" smtClean="0">
                <a:solidFill>
                  <a:srgbClr val="003399"/>
                </a:solidFill>
              </a:rPr>
              <a:t> (PVD)</a:t>
            </a:r>
            <a:r>
              <a:rPr lang="en-US" dirty="0" smtClean="0">
                <a:solidFill>
                  <a:srgbClr val="3333CC"/>
                </a:solidFill>
              </a:rPr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conservar</a:t>
            </a:r>
            <a:r>
              <a:rPr lang="en-US" dirty="0" smtClean="0"/>
              <a:t> la </a:t>
            </a:r>
            <a:r>
              <a:rPr lang="en-US" dirty="0" err="1" smtClean="0"/>
              <a:t>observación</a:t>
            </a:r>
            <a:r>
              <a:rPr lang="en-US" dirty="0" smtClean="0"/>
              <a:t> SAS actual.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sz="1000" dirty="0" smtClean="0"/>
          </a:p>
          <a:p>
            <a:pPr lvl="1" eaLnBrk="1" hangingPunct="1"/>
            <a:r>
              <a:rPr lang="en-US" dirty="0" smtClean="0"/>
              <a:t>La parte del descriptor del </a:t>
            </a:r>
            <a:r>
              <a:rPr lang="en-US" dirty="0" err="1" smtClean="0"/>
              <a:t>conjunto</a:t>
            </a:r>
            <a:r>
              <a:rPr lang="en-US" dirty="0" smtClean="0"/>
              <a:t> de datos SAS.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434387" cy="1143000"/>
          </a:xfrm>
        </p:spPr>
        <p:txBody>
          <a:bodyPr/>
          <a:lstStyle/>
          <a:p>
            <a:pPr eaLnBrk="1" hangingPunct="1"/>
            <a:r>
              <a:rPr lang="en-US" smtClean="0"/>
              <a:t>El funcionamiento del paso DATA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971550" y="2349500"/>
          <a:ext cx="7658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5" name="Document" r:id="rId3" imgW="7662672" imgH="716280" progId="Word.Document.8">
                  <p:embed/>
                </p:oleObj>
              </mc:Choice>
              <mc:Fallback>
                <p:oleObj name="Document" r:id="rId3" imgW="7662672" imgH="7162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4926" b="14334"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76581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971550" y="2781300"/>
          <a:ext cx="79057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6" name="Document" r:id="rId5" imgW="8053234" imgH="859762" progId="Word.Document.8">
                  <p:embed/>
                </p:oleObj>
              </mc:Choice>
              <mc:Fallback>
                <p:oleObj name="Document" r:id="rId5" imgW="8053234" imgH="85976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4926" b="14334"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79057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539750" y="5805488"/>
          <a:ext cx="8270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7" name="Document" r:id="rId7" imgW="8426196" imgH="842772" progId="Word.Document.8">
                  <p:embed/>
                </p:oleObj>
              </mc:Choice>
              <mc:Fallback>
                <p:oleObj name="Document" r:id="rId7" imgW="8426196" imgH="84277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05488"/>
                        <a:ext cx="82708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539750" y="4149725"/>
          <a:ext cx="8385175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8" name="Document" r:id="rId9" imgW="8385923" imgH="1293162" progId="Word.Document.8">
                  <p:embed/>
                </p:oleObj>
              </mc:Choice>
              <mc:Fallback>
                <p:oleObj name="Document" r:id="rId9" imgW="8385923" imgH="129316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8385175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4876800" y="3352800"/>
            <a:ext cx="4267200" cy="10509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data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conjunto-datos-SAS;</a:t>
            </a:r>
            <a:br>
              <a:rPr lang="en-US" sz="16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infile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‘fichero-datos-planos</a:t>
            </a:r>
            <a:r>
              <a:rPr lang="en-US" sz="1600" b="1" i="1">
                <a:solidFill>
                  <a:schemeClr val="tx1"/>
                </a:solidFill>
                <a:latin typeface="Courier New" pitchFamily="49" charset="0"/>
              </a:rPr>
              <a:t>'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input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e</a:t>
            </a:r>
            <a:r>
              <a:rPr lang="en-US" sz="1600" b="1" i="1">
                <a:solidFill>
                  <a:schemeClr val="tx1"/>
                </a:solidFill>
                <a:latin typeface="Courier New" pitchFamily="49" charset="0"/>
              </a:rPr>
              <a:t>specificaciones-entrada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run;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434387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Leer </a:t>
            </a:r>
            <a:r>
              <a:rPr lang="en-US" sz="2800" dirty="0" err="1" smtClean="0"/>
              <a:t>ficheros</a:t>
            </a:r>
            <a:r>
              <a:rPr lang="en-US" sz="2800" dirty="0" smtClean="0"/>
              <a:t> de datos </a:t>
            </a:r>
            <a:r>
              <a:rPr lang="en-US" sz="2800" dirty="0" err="1" smtClean="0"/>
              <a:t>planos</a:t>
            </a:r>
            <a:r>
              <a:rPr lang="en-US" sz="2800" dirty="0" smtClean="0"/>
              <a:t> y </a:t>
            </a:r>
            <a:r>
              <a:rPr lang="en-US" sz="2800" dirty="0" err="1" smtClean="0"/>
              <a:t>crear</a:t>
            </a:r>
            <a:r>
              <a:rPr lang="en-US" sz="2800" dirty="0" smtClean="0"/>
              <a:t> un </a:t>
            </a:r>
            <a:r>
              <a:rPr lang="en-US" sz="2800" dirty="0" err="1" smtClean="0"/>
              <a:t>conjunto</a:t>
            </a:r>
            <a:r>
              <a:rPr lang="en-US" sz="2800" dirty="0" smtClean="0"/>
              <a:t> de datos SAS </a:t>
            </a:r>
          </a:p>
        </p:txBody>
      </p:sp>
      <p:grpSp>
        <p:nvGrpSpPr>
          <p:cNvPr id="149508" name="Group 4"/>
          <p:cNvGrpSpPr>
            <a:grpSpLocks/>
          </p:cNvGrpSpPr>
          <p:nvPr/>
        </p:nvGrpSpPr>
        <p:grpSpPr bwMode="auto">
          <a:xfrm>
            <a:off x="5651500" y="1133475"/>
            <a:ext cx="3276600" cy="1463675"/>
            <a:chOff x="3312" y="614"/>
            <a:chExt cx="2064" cy="1018"/>
          </a:xfrm>
        </p:grpSpPr>
        <p:sp>
          <p:nvSpPr>
            <p:cNvPr id="149521" name="Text Box 5"/>
            <p:cNvSpPr txBox="1">
              <a:spLocks noChangeArrowheads="1"/>
            </p:cNvSpPr>
            <p:nvPr/>
          </p:nvSpPr>
          <p:spPr bwMode="auto">
            <a:xfrm>
              <a:off x="3504" y="816"/>
              <a:ext cx="1680" cy="289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0"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         1    1    2</a:t>
              </a:r>
            </a:p>
            <a:p>
              <a:pPr algn="l">
                <a:lnSpc>
                  <a:spcPct val="60000"/>
                </a:lnSpc>
                <a:spcBef>
                  <a:spcPct val="1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1---5----0----5----0</a:t>
              </a:r>
            </a:p>
          </p:txBody>
        </p:sp>
        <p:sp>
          <p:nvSpPr>
            <p:cNvPr id="149522" name="Text Box 6"/>
            <p:cNvSpPr txBox="1">
              <a:spLocks noChangeArrowheads="1"/>
            </p:cNvSpPr>
            <p:nvPr/>
          </p:nvSpPr>
          <p:spPr bwMode="auto">
            <a:xfrm>
              <a:off x="3504" y="1104"/>
              <a:ext cx="1680" cy="52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43912/11/00LAX 20137</a:t>
              </a:r>
            </a:p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92112/11/00DFW 20131</a:t>
              </a:r>
            </a:p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11412/12/00LAX 15170</a:t>
              </a:r>
            </a:p>
          </p:txBody>
        </p:sp>
        <p:sp>
          <p:nvSpPr>
            <p:cNvPr id="149523" name="Text Box 7"/>
            <p:cNvSpPr txBox="1">
              <a:spLocks noChangeArrowheads="1"/>
            </p:cNvSpPr>
            <p:nvPr/>
          </p:nvSpPr>
          <p:spPr bwMode="auto">
            <a:xfrm>
              <a:off x="3312" y="614"/>
              <a:ext cx="20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000" dirty="0" err="1">
                  <a:solidFill>
                    <a:schemeClr val="tx1"/>
                  </a:solidFill>
                </a:rPr>
                <a:t>Fichero</a:t>
              </a:r>
              <a:r>
                <a:rPr lang="en-US" sz="2000" dirty="0">
                  <a:solidFill>
                    <a:schemeClr val="tx1"/>
                  </a:solidFill>
                </a:rPr>
                <a:t> de datos </a:t>
              </a:r>
              <a:r>
                <a:rPr lang="en-US" sz="2000" dirty="0" err="1">
                  <a:solidFill>
                    <a:schemeClr val="tx1"/>
                  </a:solidFill>
                </a:rPr>
                <a:t>planos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9509" name="Text Box 8"/>
          <p:cNvSpPr txBox="1">
            <a:spLocks noChangeArrowheads="1"/>
          </p:cNvSpPr>
          <p:nvPr/>
        </p:nvSpPr>
        <p:spPr bwMode="auto">
          <a:xfrm>
            <a:off x="6443663" y="2924175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Paso DATA</a:t>
            </a:r>
          </a:p>
        </p:txBody>
      </p:sp>
      <p:sp>
        <p:nvSpPr>
          <p:cNvPr id="149510" name="AutoShape 9"/>
          <p:cNvSpPr>
            <a:spLocks noChangeArrowheads="1"/>
          </p:cNvSpPr>
          <p:nvPr/>
        </p:nvSpPr>
        <p:spPr bwMode="auto">
          <a:xfrm>
            <a:off x="7019925" y="2636838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s-ES"/>
          </a:p>
        </p:txBody>
      </p:sp>
      <p:grpSp>
        <p:nvGrpSpPr>
          <p:cNvPr id="149511" name="Group 10"/>
          <p:cNvGrpSpPr>
            <a:grpSpLocks/>
          </p:cNvGrpSpPr>
          <p:nvPr/>
        </p:nvGrpSpPr>
        <p:grpSpPr bwMode="auto">
          <a:xfrm>
            <a:off x="4349750" y="4572000"/>
            <a:ext cx="4730750" cy="2063750"/>
            <a:chOff x="2740" y="2880"/>
            <a:chExt cx="2980" cy="1300"/>
          </a:xfrm>
        </p:grpSpPr>
        <p:graphicFrame>
          <p:nvGraphicFramePr>
            <p:cNvPr id="149518" name="Object 11"/>
            <p:cNvGraphicFramePr>
              <a:graphicFrameLocks noChangeAspect="1"/>
            </p:cNvGraphicFramePr>
            <p:nvPr/>
          </p:nvGraphicFramePr>
          <p:xfrm>
            <a:off x="2740" y="3360"/>
            <a:ext cx="2980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38" name="Document" r:id="rId3" imgW="4701540" imgH="1313688" progId="Word.Document.8">
                    <p:embed/>
                  </p:oleObj>
                </mc:Choice>
                <mc:Fallback>
                  <p:oleObj name="Document" r:id="rId3" imgW="4701540" imgH="1313688" progId="Word.Document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3360"/>
                          <a:ext cx="2980" cy="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9" name="Text Box 12"/>
            <p:cNvSpPr txBox="1">
              <a:spLocks noChangeArrowheads="1"/>
            </p:cNvSpPr>
            <p:nvPr/>
          </p:nvSpPr>
          <p:spPr bwMode="auto">
            <a:xfrm>
              <a:off x="3312" y="3120"/>
              <a:ext cx="206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dirty="0">
                  <a:solidFill>
                    <a:schemeClr val="tx1"/>
                  </a:solidFill>
                </a:rPr>
                <a:t>Conjunto de datos SAS </a:t>
              </a:r>
            </a:p>
          </p:txBody>
        </p:sp>
        <p:sp>
          <p:nvSpPr>
            <p:cNvPr id="149520" name="AutoShape 13"/>
            <p:cNvSpPr>
              <a:spLocks noChangeArrowheads="1"/>
            </p:cNvSpPr>
            <p:nvPr/>
          </p:nvSpPr>
          <p:spPr bwMode="auto">
            <a:xfrm>
              <a:off x="4176" y="2880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s-ES"/>
            </a:p>
          </p:txBody>
        </p:sp>
      </p:grpSp>
      <p:sp>
        <p:nvSpPr>
          <p:cNvPr id="149512" name="Text Box 14"/>
          <p:cNvSpPr txBox="1">
            <a:spLocks noChangeArrowheads="1"/>
          </p:cNvSpPr>
          <p:nvPr/>
        </p:nvSpPr>
        <p:spPr bwMode="auto">
          <a:xfrm>
            <a:off x="227013" y="1189038"/>
            <a:ext cx="50307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Monotype Sort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Para </a:t>
            </a:r>
            <a:r>
              <a:rPr lang="en-US" sz="2000" dirty="0" err="1">
                <a:solidFill>
                  <a:schemeClr val="tx1"/>
                </a:solidFill>
              </a:rPr>
              <a:t>crear</a:t>
            </a:r>
            <a:r>
              <a:rPr lang="en-US" sz="2000" dirty="0">
                <a:solidFill>
                  <a:schemeClr val="tx1"/>
                </a:solidFill>
              </a:rPr>
              <a:t> un </a:t>
            </a:r>
            <a:r>
              <a:rPr lang="en-US" sz="2000" dirty="0" err="1">
                <a:solidFill>
                  <a:schemeClr val="tx1"/>
                </a:solidFill>
              </a:rPr>
              <a:t>conjunto</a:t>
            </a:r>
            <a:r>
              <a:rPr lang="en-US" sz="2000" dirty="0">
                <a:solidFill>
                  <a:schemeClr val="tx1"/>
                </a:solidFill>
              </a:rPr>
              <a:t> de datos SAS de un </a:t>
            </a:r>
            <a:r>
              <a:rPr lang="en-US" sz="2000" dirty="0" err="1">
                <a:solidFill>
                  <a:schemeClr val="tx1"/>
                </a:solidFill>
              </a:rPr>
              <a:t>fichero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plano</a:t>
            </a:r>
            <a:r>
              <a:rPr lang="en-US" sz="2000" dirty="0">
                <a:solidFill>
                  <a:schemeClr val="tx1"/>
                </a:solidFill>
              </a:rPr>
              <a:t>, se </a:t>
            </a:r>
            <a:r>
              <a:rPr lang="en-US" sz="2000" dirty="0" err="1">
                <a:solidFill>
                  <a:schemeClr val="tx1"/>
                </a:solidFill>
              </a:rPr>
              <a:t>debe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9513" name="Text Box 15"/>
          <p:cNvSpPr txBox="1">
            <a:spLocks noChangeArrowheads="1"/>
          </p:cNvSpPr>
          <p:nvPr/>
        </p:nvSpPr>
        <p:spPr bwMode="auto">
          <a:xfrm>
            <a:off x="228600" y="2057400"/>
            <a:ext cx="4419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endParaRPr lang="es-ES" sz="2800">
              <a:solidFill>
                <a:schemeClr val="tx1"/>
              </a:solidFill>
            </a:endParaRP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28600" y="1981200"/>
            <a:ext cx="4573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57200" indent="-457200" algn="l" ea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ejecutar</a:t>
            </a:r>
            <a:r>
              <a:rPr lang="en-US" sz="2000" dirty="0">
                <a:solidFill>
                  <a:schemeClr val="tx1"/>
                </a:solidFill>
              </a:rPr>
              <a:t> un </a:t>
            </a:r>
            <a:r>
              <a:rPr lang="en-US" sz="2000" dirty="0" err="1">
                <a:solidFill>
                  <a:schemeClr val="tx1"/>
                </a:solidFill>
              </a:rPr>
              <a:t>paso</a:t>
            </a:r>
            <a:r>
              <a:rPr lang="en-US" sz="2000" dirty="0">
                <a:solidFill>
                  <a:schemeClr val="tx1"/>
                </a:solidFill>
              </a:rPr>
              <a:t> DATA y </a:t>
            </a:r>
            <a:r>
              <a:rPr lang="en-US" sz="2000" dirty="0" err="1">
                <a:solidFill>
                  <a:schemeClr val="tx1"/>
                </a:solidFill>
              </a:rPr>
              <a:t>dar</a:t>
            </a:r>
            <a:r>
              <a:rPr lang="en-US" sz="2000" dirty="0">
                <a:solidFill>
                  <a:schemeClr val="tx1"/>
                </a:solidFill>
              </a:rPr>
              <a:t> un </a:t>
            </a:r>
            <a:r>
              <a:rPr lang="en-US" sz="2000" dirty="0" err="1">
                <a:solidFill>
                  <a:schemeClr val="tx1"/>
                </a:solidFill>
              </a:rPr>
              <a:t>nombre</a:t>
            </a:r>
            <a:r>
              <a:rPr lang="en-US" sz="2000" dirty="0">
                <a:solidFill>
                  <a:schemeClr val="tx1"/>
                </a:solidFill>
              </a:rPr>
              <a:t> al </a:t>
            </a:r>
            <a:r>
              <a:rPr lang="en-US" sz="2000" dirty="0" err="1">
                <a:solidFill>
                  <a:schemeClr val="tx1"/>
                </a:solidFill>
              </a:rPr>
              <a:t>conjunto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que</a:t>
            </a:r>
            <a:r>
              <a:rPr lang="en-US" sz="2000" dirty="0">
                <a:solidFill>
                  <a:schemeClr val="tx1"/>
                </a:solidFill>
              </a:rPr>
              <a:t> se </a:t>
            </a:r>
            <a:r>
              <a:rPr lang="en-US" sz="2000" dirty="0" err="1">
                <a:solidFill>
                  <a:schemeClr val="tx1"/>
                </a:solidFill>
              </a:rPr>
              <a:t>va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crear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sentencia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DATA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8977" name="Rectangle 17"/>
          <p:cNvSpPr>
            <a:spLocks noChangeArrowheads="1"/>
          </p:cNvSpPr>
          <p:nvPr/>
        </p:nvSpPr>
        <p:spPr bwMode="auto">
          <a:xfrm>
            <a:off x="228600" y="3429000"/>
            <a:ext cx="4573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57200" indent="-457200" algn="l" eaLnBrk="0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AutoNum type="arabicPeriod" startAt="2"/>
            </a:pPr>
            <a:r>
              <a:rPr lang="en-US" sz="2000" dirty="0" err="1">
                <a:solidFill>
                  <a:schemeClr val="tx1"/>
                </a:solidFill>
              </a:rPr>
              <a:t>identificar</a:t>
            </a:r>
            <a:r>
              <a:rPr lang="en-US" sz="2000" dirty="0">
                <a:solidFill>
                  <a:schemeClr val="tx1"/>
                </a:solidFill>
              </a:rPr>
              <a:t> la </a:t>
            </a:r>
            <a:r>
              <a:rPr lang="en-US" sz="2000" dirty="0" err="1">
                <a:solidFill>
                  <a:schemeClr val="tx1"/>
                </a:solidFill>
              </a:rPr>
              <a:t>ubicación</a:t>
            </a:r>
            <a:r>
              <a:rPr lang="en-US" sz="2000" dirty="0">
                <a:solidFill>
                  <a:schemeClr val="tx1"/>
                </a:solidFill>
              </a:rPr>
              <a:t> del </a:t>
            </a:r>
            <a:r>
              <a:rPr lang="en-US" sz="2000" dirty="0" err="1">
                <a:solidFill>
                  <a:schemeClr val="tx1"/>
                </a:solidFill>
              </a:rPr>
              <a:t>fichero</a:t>
            </a:r>
            <a:r>
              <a:rPr lang="en-US" sz="2000" dirty="0">
                <a:solidFill>
                  <a:schemeClr val="tx1"/>
                </a:solidFill>
              </a:rPr>
              <a:t> de datos </a:t>
            </a:r>
            <a:r>
              <a:rPr lang="en-US" sz="2000" dirty="0" err="1">
                <a:solidFill>
                  <a:schemeClr val="tx1"/>
                </a:solidFill>
              </a:rPr>
              <a:t>plano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que</a:t>
            </a:r>
            <a:r>
              <a:rPr lang="en-US" sz="2000" dirty="0">
                <a:solidFill>
                  <a:schemeClr val="tx1"/>
                </a:solidFill>
              </a:rPr>
              <a:t> se </a:t>
            </a:r>
            <a:r>
              <a:rPr lang="en-US" sz="2000" dirty="0" err="1">
                <a:solidFill>
                  <a:schemeClr val="tx1"/>
                </a:solidFill>
              </a:rPr>
              <a:t>va</a:t>
            </a:r>
            <a:r>
              <a:rPr lang="en-US" sz="2000" dirty="0">
                <a:solidFill>
                  <a:schemeClr val="tx1"/>
                </a:solidFill>
              </a:rPr>
              <a:t> a leer (</a:t>
            </a:r>
            <a:r>
              <a:rPr lang="en-US" sz="2000" dirty="0" err="1">
                <a:solidFill>
                  <a:schemeClr val="tx1"/>
                </a:solidFill>
              </a:rPr>
              <a:t>sentencia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INFILE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8978" name="Rectangle 18"/>
          <p:cNvSpPr>
            <a:spLocks noChangeArrowheads="1"/>
          </p:cNvSpPr>
          <p:nvPr/>
        </p:nvSpPr>
        <p:spPr bwMode="auto">
          <a:xfrm>
            <a:off x="228600" y="4876800"/>
            <a:ext cx="4573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57200" indent="-457200" algn="l" eaLnBrk="0" hangingPunct="0">
              <a:spcBef>
                <a:spcPct val="75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AutoNum type="arabicPeriod" startAt="3"/>
            </a:pPr>
            <a:r>
              <a:rPr lang="en-US" sz="2000" dirty="0" err="1">
                <a:solidFill>
                  <a:schemeClr val="tx1"/>
                </a:solidFill>
              </a:rPr>
              <a:t>describir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cómo</a:t>
            </a:r>
            <a:r>
              <a:rPr lang="en-US" sz="2000" dirty="0">
                <a:solidFill>
                  <a:schemeClr val="tx1"/>
                </a:solidFill>
              </a:rPr>
              <a:t> se van a leer los </a:t>
            </a:r>
            <a:r>
              <a:rPr lang="en-US" sz="2000" dirty="0" err="1">
                <a:solidFill>
                  <a:schemeClr val="tx1"/>
                </a:solidFill>
              </a:rPr>
              <a:t>campos</a:t>
            </a:r>
            <a:r>
              <a:rPr lang="en-US" sz="2000" dirty="0">
                <a:solidFill>
                  <a:schemeClr val="tx1"/>
                </a:solidFill>
              </a:rPr>
              <a:t> de datos del  </a:t>
            </a:r>
            <a:r>
              <a:rPr lang="en-US" sz="2000" dirty="0" err="1">
                <a:solidFill>
                  <a:schemeClr val="tx1"/>
                </a:solidFill>
              </a:rPr>
              <a:t>fichero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sentencia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INPUT</a:t>
            </a:r>
            <a:r>
              <a:rPr lang="en-US" sz="2000" dirty="0">
                <a:solidFill>
                  <a:schemeClr val="tx1"/>
                </a:solidFill>
              </a:rPr>
              <a:t>).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build="p" autoUpdateAnimBg="0"/>
      <p:bldP spid="168976" grpId="0" build="p" autoUpdateAnimBg="0"/>
      <p:bldP spid="168977" grpId="0" build="p" autoUpdateAnimBg="0"/>
      <p:bldP spid="16897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Leer hojas de cálculo Excel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7993063" cy="2382838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§"/>
            </a:pPr>
            <a:r>
              <a:rPr lang="en-US" sz="2400" dirty="0" err="1" smtClean="0"/>
              <a:t>Utilizar</a:t>
            </a:r>
            <a:r>
              <a:rPr lang="en-US" sz="2400" dirty="0" smtClean="0"/>
              <a:t> el </a:t>
            </a:r>
            <a:r>
              <a:rPr lang="en-US" sz="2400" dirty="0" err="1" smtClean="0"/>
              <a:t>asistente</a:t>
            </a:r>
            <a:r>
              <a:rPr lang="en-US" sz="2400" dirty="0" smtClean="0"/>
              <a:t> de </a:t>
            </a:r>
            <a:r>
              <a:rPr lang="en-US" sz="2400" dirty="0" err="1" smtClean="0"/>
              <a:t>importación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crear</a:t>
            </a:r>
            <a:r>
              <a:rPr lang="en-US" sz="2400" dirty="0" smtClean="0"/>
              <a:t> un </a:t>
            </a:r>
            <a:r>
              <a:rPr lang="en-US" sz="2400" dirty="0" err="1" smtClean="0"/>
              <a:t>conjunto</a:t>
            </a:r>
            <a:r>
              <a:rPr lang="en-US" sz="2400" dirty="0" smtClean="0"/>
              <a:t> de datos SAS a </a:t>
            </a:r>
            <a:r>
              <a:rPr lang="en-US" sz="2400" dirty="0" err="1" smtClean="0"/>
              <a:t>partir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hoja</a:t>
            </a:r>
            <a:r>
              <a:rPr lang="en-US" sz="2400" dirty="0" smtClean="0"/>
              <a:t> de </a:t>
            </a:r>
            <a:r>
              <a:rPr lang="en-US" sz="2400" dirty="0" err="1" smtClean="0"/>
              <a:t>cálculo</a:t>
            </a:r>
            <a:r>
              <a:rPr lang="en-US" sz="2400" dirty="0" smtClean="0"/>
              <a:t> Excel. </a:t>
            </a:r>
            <a:r>
              <a:rPr lang="en-US" sz="2400" dirty="0" err="1" smtClean="0"/>
              <a:t>También</a:t>
            </a:r>
            <a:r>
              <a:rPr lang="en-US" sz="2400" dirty="0" smtClean="0"/>
              <a:t> </a:t>
            </a:r>
            <a:r>
              <a:rPr lang="en-US" sz="2400" dirty="0" err="1" smtClean="0"/>
              <a:t>sirve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Access, csv, etc.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sz="24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dirty="0" err="1" smtClean="0"/>
              <a:t>Utilizar</a:t>
            </a:r>
            <a:r>
              <a:rPr lang="en-US" sz="2400" dirty="0" smtClean="0"/>
              <a:t> el PROC IMPORT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crear</a:t>
            </a:r>
            <a:r>
              <a:rPr lang="en-US" sz="2400" dirty="0" smtClean="0"/>
              <a:t> un </a:t>
            </a:r>
            <a:r>
              <a:rPr lang="en-US" sz="2400" dirty="0" err="1" smtClean="0"/>
              <a:t>conjunto</a:t>
            </a:r>
            <a:r>
              <a:rPr lang="en-US" sz="2400" dirty="0" smtClean="0"/>
              <a:t> de datos SAS a </a:t>
            </a:r>
            <a:r>
              <a:rPr lang="en-US" sz="2400" dirty="0" err="1" smtClean="0"/>
              <a:t>partir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hoja</a:t>
            </a:r>
            <a:r>
              <a:rPr lang="en-US" sz="2400" dirty="0" smtClean="0"/>
              <a:t> de </a:t>
            </a:r>
            <a:r>
              <a:rPr lang="en-US" sz="2400" dirty="0" err="1" smtClean="0"/>
              <a:t>cálculo</a:t>
            </a:r>
            <a:r>
              <a:rPr lang="en-US" sz="2400" dirty="0" smtClean="0"/>
              <a:t> Excel.</a:t>
            </a:r>
          </a:p>
        </p:txBody>
      </p:sp>
      <p:sp>
        <p:nvSpPr>
          <p:cNvPr id="150532" name="Text Box 5"/>
          <p:cNvSpPr txBox="1">
            <a:spLocks noChangeArrowheads="1"/>
          </p:cNvSpPr>
          <p:nvPr/>
        </p:nvSpPr>
        <p:spPr bwMode="auto">
          <a:xfrm>
            <a:off x="684213" y="4365625"/>
            <a:ext cx="7696200" cy="18129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52400" bIns="152400">
            <a:spAutoFit/>
          </a:bodyPr>
          <a:lstStyle>
            <a:lvl1pPr marL="2228850" indent="-2228850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PROC IMPORT </a:t>
            </a:r>
            <a:r>
              <a:rPr lang="en-US" sz="2400">
                <a:solidFill>
                  <a:schemeClr val="tx1"/>
                </a:solidFill>
              </a:rPr>
              <a:t>OUT=</a:t>
            </a:r>
            <a:r>
              <a:rPr lang="en-US" sz="2400" i="1">
                <a:solidFill>
                  <a:schemeClr val="tx1"/>
                </a:solidFill>
              </a:rPr>
              <a:t>conjunto-datos-SAS</a:t>
            </a:r>
            <a:r>
              <a:rPr lang="en-US" sz="2400" b="1" i="1">
                <a:solidFill>
                  <a:schemeClr val="tx1"/>
                </a:solidFill>
              </a:rPr>
              <a:t> </a:t>
            </a:r>
            <a:r>
              <a:rPr lang="en-US" sz="2400" b="1">
                <a:solidFill>
                  <a:schemeClr val="tx1"/>
                </a:solidFill>
              </a:rPr>
              <a:t>              </a:t>
            </a:r>
            <a:r>
              <a:rPr lang="en-US" sz="2400">
                <a:solidFill>
                  <a:schemeClr val="tx1"/>
                </a:solidFill>
              </a:rPr>
              <a:t>DATAFILE=</a:t>
            </a:r>
            <a:r>
              <a:rPr lang="en-US" sz="2400" i="1">
                <a:solidFill>
                  <a:schemeClr val="tx1"/>
                </a:solidFill>
              </a:rPr>
              <a:t>‘nombre-fichero-externo</a:t>
            </a:r>
            <a:r>
              <a:rPr lang="en-US" sz="2400">
                <a:solidFill>
                  <a:schemeClr val="tx1"/>
                </a:solidFill>
              </a:rPr>
              <a:t>‘   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&lt; DBMS</a:t>
            </a:r>
            <a:r>
              <a:rPr lang="en-US" sz="2400" i="1">
                <a:solidFill>
                  <a:schemeClr val="tx1"/>
                </a:solidFill>
              </a:rPr>
              <a:t>=tipo-fichero </a:t>
            </a:r>
            <a:r>
              <a:rPr lang="en-US" sz="2400">
                <a:solidFill>
                  <a:schemeClr val="tx1"/>
                </a:solidFill>
              </a:rPr>
              <a:t>&gt; &lt;REPLACE&gt;; </a:t>
            </a:r>
          </a:p>
          <a:p>
            <a:pPr algn="l">
              <a:spcBef>
                <a:spcPct val="500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RUN;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7991475" cy="2468563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dirty="0" smtClean="0"/>
              <a:t>Para </a:t>
            </a:r>
            <a:r>
              <a:rPr lang="en-US" dirty="0" err="1" smtClean="0">
                <a:solidFill>
                  <a:schemeClr val="tx2"/>
                </a:solidFill>
              </a:rPr>
              <a:t>crear</a:t>
            </a:r>
            <a:r>
              <a:rPr lang="en-US" dirty="0" smtClean="0">
                <a:solidFill>
                  <a:schemeClr val="tx2"/>
                </a:solidFill>
              </a:rPr>
              <a:t> un </a:t>
            </a:r>
            <a:r>
              <a:rPr lang="en-US" dirty="0" err="1" smtClean="0">
                <a:solidFill>
                  <a:schemeClr val="tx2"/>
                </a:solidFill>
              </a:rPr>
              <a:t>conjunto</a:t>
            </a:r>
            <a:r>
              <a:rPr lang="en-US" dirty="0" smtClean="0">
                <a:solidFill>
                  <a:schemeClr val="tx2"/>
                </a:solidFill>
              </a:rPr>
              <a:t> de datos SAS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70C0"/>
                </a:solidFill>
              </a:rPr>
              <a:t>otro</a:t>
            </a:r>
            <a:endParaRPr lang="en-US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</a:rPr>
              <a:t>conjunto</a:t>
            </a:r>
            <a:r>
              <a:rPr lang="en-US" b="1" dirty="0" smtClean="0">
                <a:solidFill>
                  <a:srgbClr val="0070C0"/>
                </a:solidFill>
              </a:rPr>
              <a:t> de datos SAS </a:t>
            </a:r>
            <a:r>
              <a:rPr lang="en-US" b="1" dirty="0" err="1" smtClean="0">
                <a:solidFill>
                  <a:srgbClr val="0070C0"/>
                </a:solidFill>
              </a:rPr>
              <a:t>como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entrada</a:t>
            </a:r>
            <a:r>
              <a:rPr lang="en-US" dirty="0" smtClean="0"/>
              <a:t>, </a:t>
            </a:r>
            <a:r>
              <a:rPr lang="en-US" dirty="0" err="1" smtClean="0"/>
              <a:t>utilizamos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tx2"/>
                </a:solidFill>
              </a:rPr>
              <a:t>una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sentencia</a:t>
            </a:r>
            <a:r>
              <a:rPr lang="en-US" dirty="0" smtClean="0">
                <a:solidFill>
                  <a:schemeClr val="tx2"/>
                </a:solidFill>
              </a:rPr>
              <a:t> DATA 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empezar</a:t>
            </a:r>
            <a:r>
              <a:rPr lang="en-US" dirty="0" smtClean="0"/>
              <a:t> un </a:t>
            </a:r>
            <a:r>
              <a:rPr lang="en-US" dirty="0" err="1" smtClean="0"/>
              <a:t>paso</a:t>
            </a:r>
            <a:r>
              <a:rPr lang="en-US" dirty="0" smtClean="0"/>
              <a:t> DATA  y </a:t>
            </a:r>
            <a:r>
              <a:rPr lang="en-US" dirty="0" err="1" smtClean="0"/>
              <a:t>dar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al </a:t>
            </a:r>
            <a:r>
              <a:rPr lang="en-US" dirty="0" err="1" smtClean="0"/>
              <a:t>conjunto</a:t>
            </a:r>
            <a:r>
              <a:rPr lang="en-US" dirty="0" smtClean="0"/>
              <a:t> de datos SAS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crear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tx2"/>
                </a:solidFill>
              </a:rPr>
              <a:t>conjunto</a:t>
            </a:r>
            <a:r>
              <a:rPr lang="en-US" dirty="0" smtClean="0">
                <a:solidFill>
                  <a:schemeClr val="tx2"/>
                </a:solidFill>
              </a:rPr>
              <a:t> de datos de </a:t>
            </a:r>
            <a:r>
              <a:rPr lang="en-US" dirty="0" err="1" smtClean="0">
                <a:solidFill>
                  <a:schemeClr val="tx2"/>
                </a:solidFill>
              </a:rPr>
              <a:t>salida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una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sentencia</a:t>
            </a:r>
            <a:r>
              <a:rPr lang="en-US" b="1" dirty="0" smtClean="0">
                <a:solidFill>
                  <a:srgbClr val="0070C0"/>
                </a:solidFill>
              </a:rPr>
              <a:t> SET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de datos SAS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a leer (</a:t>
            </a:r>
            <a:r>
              <a:rPr lang="en-US" b="1" dirty="0" err="1" smtClean="0">
                <a:solidFill>
                  <a:srgbClr val="0070C0"/>
                </a:solidFill>
              </a:rPr>
              <a:t>conjunto</a:t>
            </a:r>
            <a:r>
              <a:rPr lang="en-US" b="1" dirty="0" smtClean="0">
                <a:solidFill>
                  <a:srgbClr val="0070C0"/>
                </a:solidFill>
              </a:rPr>
              <a:t> de datos de </a:t>
            </a:r>
            <a:r>
              <a:rPr lang="en-US" b="1" dirty="0" err="1" smtClean="0">
                <a:solidFill>
                  <a:srgbClr val="0070C0"/>
                </a:solidFill>
              </a:rPr>
              <a:t>entrada</a:t>
            </a:r>
            <a:r>
              <a:rPr lang="en-US" dirty="0" smtClean="0"/>
              <a:t>).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Leer un </a:t>
            </a:r>
            <a:r>
              <a:rPr lang="en-US" dirty="0" err="1" smtClean="0"/>
              <a:t>conjunto</a:t>
            </a:r>
            <a:r>
              <a:rPr lang="en-US" dirty="0" smtClean="0"/>
              <a:t> de datos SAS</a:t>
            </a:r>
          </a:p>
        </p:txBody>
      </p:sp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323850" y="4076700"/>
            <a:ext cx="7543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0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1033463" algn="l"/>
              </a:tabLst>
            </a:pPr>
            <a:r>
              <a:rPr lang="en-US" sz="2400">
                <a:solidFill>
                  <a:schemeClr val="tx1"/>
                </a:solidFill>
              </a:rPr>
              <a:t>Sintaxis general de un paso DATA:</a:t>
            </a:r>
          </a:p>
          <a:p>
            <a:pPr marL="342900" indent="-342900"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>
                <a:tab pos="1033463" algn="l"/>
              </a:tabLst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1366838" y="4610100"/>
            <a:ext cx="5456237" cy="17938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DATA </a:t>
            </a:r>
            <a:r>
              <a:rPr lang="en-US" sz="2400" i="1" dirty="0" err="1">
                <a:solidFill>
                  <a:schemeClr val="tx1"/>
                </a:solidFill>
              </a:rPr>
              <a:t>conjunto</a:t>
            </a:r>
            <a:r>
              <a:rPr lang="en-US" sz="2400" i="1" dirty="0">
                <a:solidFill>
                  <a:schemeClr val="tx1"/>
                </a:solidFill>
              </a:rPr>
              <a:t> de datos de </a:t>
            </a:r>
            <a:r>
              <a:rPr lang="en-US" sz="2400" i="1" dirty="0" err="1">
                <a:solidFill>
                  <a:schemeClr val="tx1"/>
                </a:solidFill>
              </a:rPr>
              <a:t>salida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      SET </a:t>
            </a:r>
            <a:r>
              <a:rPr lang="en-US" sz="2400" i="1" dirty="0" err="1">
                <a:solidFill>
                  <a:schemeClr val="tx1"/>
                </a:solidFill>
              </a:rPr>
              <a:t>conjunto</a:t>
            </a:r>
            <a:r>
              <a:rPr lang="en-US" sz="2400" i="1" dirty="0">
                <a:solidFill>
                  <a:schemeClr val="tx1"/>
                </a:solidFill>
              </a:rPr>
              <a:t> de datos de </a:t>
            </a:r>
            <a:r>
              <a:rPr lang="en-US" sz="2400" i="1" dirty="0" err="1">
                <a:solidFill>
                  <a:schemeClr val="tx1"/>
                </a:solidFill>
              </a:rPr>
              <a:t>entrada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      </a:t>
            </a:r>
            <a:r>
              <a:rPr lang="en-US" sz="2400" i="1" dirty="0" err="1">
                <a:solidFill>
                  <a:schemeClr val="tx1"/>
                </a:solidFill>
              </a:rPr>
              <a:t>sentencias</a:t>
            </a:r>
            <a:r>
              <a:rPr lang="en-US" sz="2400" i="1" dirty="0">
                <a:solidFill>
                  <a:schemeClr val="tx1"/>
                </a:solidFill>
              </a:rPr>
              <a:t> SAS </a:t>
            </a:r>
            <a:r>
              <a:rPr lang="en-US" sz="2400" i="1" dirty="0" err="1">
                <a:solidFill>
                  <a:schemeClr val="tx1"/>
                </a:solidFill>
              </a:rPr>
              <a:t>adicionales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RUN;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660900" y="2376488"/>
            <a:ext cx="4102100" cy="22717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>
                <a:solidFill>
                  <a:srgbClr val="990033"/>
                </a:solidFill>
              </a:rPr>
              <a:t>Los operadores</a:t>
            </a:r>
            <a:r>
              <a:rPr lang="en-US" sz="2400">
                <a:solidFill>
                  <a:schemeClr val="tx1"/>
                </a:solidFill>
              </a:rPr>
              <a:t> son </a:t>
            </a:r>
          </a:p>
          <a:p>
            <a:pPr lvl="1" indent="-334963" algn="l" eaLnBrk="0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los símbolos que realizan cálculos aritméticos</a:t>
            </a:r>
          </a:p>
          <a:p>
            <a:pPr lvl="1" indent="-334963" algn="l" eaLnBrk="0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las funciones SAS.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04800" y="2376488"/>
            <a:ext cx="4113213" cy="22717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>
                <a:solidFill>
                  <a:srgbClr val="006600"/>
                </a:solidFill>
              </a:rPr>
              <a:t>Los operandos </a:t>
            </a:r>
            <a:r>
              <a:rPr lang="en-US" sz="2400">
                <a:solidFill>
                  <a:schemeClr val="tx1"/>
                </a:solidFill>
              </a:rPr>
              <a:t>son</a:t>
            </a:r>
          </a:p>
          <a:p>
            <a:pPr lvl="1" indent="-334963" algn="l" eaLnBrk="0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</a:pPr>
            <a:r>
              <a:rPr lang="en-US" sz="2400" i="1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los</a:t>
            </a:r>
            <a:r>
              <a:rPr lang="en-US" sz="2400" i="1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nombres de las     variables</a:t>
            </a:r>
          </a:p>
          <a:p>
            <a:pPr lvl="1" indent="-334963" algn="l" eaLnBrk="0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 las constantes.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395288" y="1196975"/>
            <a:ext cx="8748712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69875" indent="-269875" algn="l" eaLnBrk="0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Una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2"/>
                </a:solidFill>
              </a:rPr>
              <a:t>expresión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contiene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</a:rPr>
              <a:t>operandos</a:t>
            </a:r>
            <a:r>
              <a:rPr lang="en-US" sz="2400" dirty="0">
                <a:solidFill>
                  <a:schemeClr val="tx1"/>
                </a:solidFill>
              </a:rPr>
              <a:t> y</a:t>
            </a:r>
            <a:r>
              <a:rPr lang="en-US" sz="2400" dirty="0">
                <a:solidFill>
                  <a:srgbClr val="990033"/>
                </a:solidFill>
              </a:rPr>
              <a:t> </a:t>
            </a:r>
            <a:r>
              <a:rPr lang="en-US" sz="2400" dirty="0" err="1">
                <a:solidFill>
                  <a:srgbClr val="990033"/>
                </a:solidFill>
              </a:rPr>
              <a:t>operadores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que</a:t>
            </a:r>
            <a:r>
              <a:rPr lang="en-US" sz="24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2400" dirty="0" err="1">
                <a:solidFill>
                  <a:schemeClr val="tx1"/>
                </a:solidFill>
              </a:rPr>
              <a:t>forman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un </a:t>
            </a:r>
            <a:r>
              <a:rPr lang="en-US" sz="2400" dirty="0" err="1">
                <a:solidFill>
                  <a:schemeClr val="tx2"/>
                </a:solidFill>
              </a:rPr>
              <a:t>conjunto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dirty="0" err="1">
                <a:solidFill>
                  <a:schemeClr val="tx2"/>
                </a:solidFill>
              </a:rPr>
              <a:t>instrucciones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producir</a:t>
            </a:r>
            <a:r>
              <a:rPr lang="en-US" sz="2400" dirty="0">
                <a:solidFill>
                  <a:schemeClr val="tx1"/>
                </a:solidFill>
              </a:rPr>
              <a:t> un valor.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Expresiones SAS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7772400" cy="7493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990033"/>
                </a:solidFill>
              </a:rPr>
              <a:t>Operadores</a:t>
            </a:r>
            <a:r>
              <a:rPr lang="en-US" smtClean="0"/>
              <a:t> para los cálculos aritméticos básicos en una sentencia de asignación:</a:t>
            </a:r>
          </a:p>
        </p:txBody>
      </p:sp>
      <p:sp>
        <p:nvSpPr>
          <p:cNvPr id="15360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848600" cy="685800"/>
          </a:xfrm>
        </p:spPr>
        <p:txBody>
          <a:bodyPr/>
          <a:lstStyle/>
          <a:p>
            <a:pPr eaLnBrk="1" hangingPunct="1"/>
            <a:r>
              <a:rPr lang="en-US" smtClean="0"/>
              <a:t>Utilizar los operadores</a:t>
            </a:r>
          </a:p>
        </p:txBody>
      </p:sp>
      <p:graphicFrame>
        <p:nvGraphicFramePr>
          <p:cNvPr id="17495" name="Group 87"/>
          <p:cNvGraphicFramePr>
            <a:graphicFrameLocks noGrp="1"/>
          </p:cNvGraphicFramePr>
          <p:nvPr>
            <p:ph type="tbl" idx="1"/>
          </p:nvPr>
        </p:nvGraphicFramePr>
        <p:xfrm>
          <a:off x="838200" y="1916113"/>
          <a:ext cx="7848600" cy="4256088"/>
        </p:xfrm>
        <a:graphic>
          <a:graphicData uri="http://schemas.openxmlformats.org/drawingml/2006/table">
            <a:tbl>
              <a:tblPr/>
              <a:tblGrid>
                <a:gridCol w="1524000"/>
                <a:gridCol w="2362200"/>
                <a:gridCol w="2438400"/>
                <a:gridCol w="1524000"/>
              </a:tblGrid>
              <a:tr h="598488"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</a:rPr>
                        <a:t>Operadores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Acción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Ejemplo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Prioridad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Suma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Suma=x+y;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III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Sustracción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Diferencia=x-y;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III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Multiplicación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Multiplicar=x*y;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II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/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División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Dividir=x/y;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II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**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Exponencial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Elevar=x**y;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Prefijo negativo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Negativo= -x;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17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r>
              <a:rPr lang="es-ES" dirty="0" smtClean="0">
                <a:solidFill>
                  <a:prstClr val="white"/>
                </a:solidFill>
              </a:rPr>
              <a:t> </a:t>
            </a: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35" y="2636912"/>
            <a:ext cx="5040560" cy="29315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Capitulo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Conceptos Básicos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00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Utilizar las funciones SAS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24863" cy="2262187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§"/>
            </a:pPr>
            <a:r>
              <a:rPr lang="en-US" sz="2400" smtClean="0"/>
              <a:t>Las funciones SAS</a:t>
            </a:r>
          </a:p>
          <a:p>
            <a:pPr lvl="2" eaLnBrk="1" hangingPunct="1">
              <a:buClr>
                <a:schemeClr val="accent2"/>
              </a:buClr>
              <a:buFontTx/>
              <a:buChar char="•"/>
            </a:pPr>
            <a:r>
              <a:rPr lang="en-US" smtClean="0"/>
              <a:t>llevan a cabo </a:t>
            </a:r>
            <a:r>
              <a:rPr lang="en-US" smtClean="0">
                <a:solidFill>
                  <a:schemeClr val="tx2"/>
                </a:solidFill>
              </a:rPr>
              <a:t>operaciones aritméticas</a:t>
            </a:r>
          </a:p>
          <a:p>
            <a:pPr lvl="2" eaLnBrk="1" hangingPunct="1">
              <a:buClr>
                <a:schemeClr val="accent2"/>
              </a:buClr>
              <a:buFontTx/>
              <a:buChar char="•"/>
            </a:pPr>
            <a:r>
              <a:rPr lang="en-US" smtClean="0"/>
              <a:t>calculan </a:t>
            </a:r>
            <a:r>
              <a:rPr lang="en-US" smtClean="0">
                <a:solidFill>
                  <a:schemeClr val="tx2"/>
                </a:solidFill>
              </a:rPr>
              <a:t>estadísticas de muestra</a:t>
            </a:r>
            <a:r>
              <a:rPr lang="en-US" smtClean="0"/>
              <a:t> (por ejemplo: suma, media y desviación típica)</a:t>
            </a:r>
          </a:p>
          <a:p>
            <a:pPr lvl="2" eaLnBrk="1" hangingPunct="1">
              <a:buClr>
                <a:schemeClr val="accent2"/>
              </a:buClr>
              <a:buFontTx/>
              <a:buChar char="•"/>
            </a:pPr>
            <a:r>
              <a:rPr lang="en-US" smtClean="0">
                <a:solidFill>
                  <a:schemeClr val="tx2"/>
                </a:solidFill>
              </a:rPr>
              <a:t>trabajan con</a:t>
            </a:r>
            <a:r>
              <a:rPr lang="en-US" smtClean="0"/>
              <a:t> fechas SAS y procesan valores alfanuméricos</a:t>
            </a:r>
          </a:p>
          <a:p>
            <a:pPr lvl="2" eaLnBrk="1" hangingPunct="1">
              <a:buClr>
                <a:schemeClr val="accent2"/>
              </a:buClr>
              <a:buFontTx/>
              <a:buChar char="•"/>
            </a:pPr>
            <a:r>
              <a:rPr lang="en-US" smtClean="0"/>
              <a:t>llevan a cabo otras tareas.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704850" y="3500438"/>
            <a:ext cx="74676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69875" indent="-269875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tx1"/>
                </a:solidFill>
              </a:rPr>
              <a:t>Las funciones estadísticas de muestra </a:t>
            </a:r>
            <a:r>
              <a:rPr lang="en-US" sz="2400" b="1">
                <a:solidFill>
                  <a:srgbClr val="0070C0"/>
                </a:solidFill>
              </a:rPr>
              <a:t>no tienen en cuenta</a:t>
            </a:r>
            <a:r>
              <a:rPr lang="en-US" sz="2400">
                <a:solidFill>
                  <a:srgbClr val="990033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los valores ausentes.</a:t>
            </a:r>
          </a:p>
          <a:p>
            <a:pPr algn="l"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tx1"/>
                </a:solidFill>
              </a:rPr>
              <a:t>Las funciones se pueden unir unas con otras, concatenandose para optener el resultado deseado en una sola línea de codigo.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4025" y="2822575"/>
            <a:ext cx="8013700" cy="3357563"/>
          </a:xfrm>
          <a:solidFill>
            <a:srgbClr val="FFFF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lIns="45720"/>
          <a:lstStyle/>
          <a:p>
            <a:pPr marL="3371850" indent="-3371850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chemeClr val="tx2"/>
                </a:solidFill>
              </a:rPr>
              <a:t>YEAR(</a:t>
            </a:r>
            <a:r>
              <a:rPr lang="en-US" sz="2000" i="1" smtClean="0"/>
              <a:t>fecha SAS</a:t>
            </a:r>
            <a:r>
              <a:rPr lang="en-US" sz="2000" smtClean="0">
                <a:solidFill>
                  <a:schemeClr val="tx2"/>
                </a:solidFill>
              </a:rPr>
              <a:t>)</a:t>
            </a:r>
            <a:r>
              <a:rPr lang="en-US" sz="2000" smtClean="0"/>
              <a:t>	</a:t>
            </a:r>
            <a:r>
              <a:rPr lang="en-US" sz="1800" smtClean="0">
                <a:solidFill>
                  <a:schemeClr val="tx2"/>
                </a:solidFill>
              </a:rPr>
              <a:t>extrae el año</a:t>
            </a:r>
            <a:r>
              <a:rPr lang="en-US" sz="1800" smtClean="0"/>
              <a:t> de una fecha SAS y devuelve un valor de cuatro dígitos para el año.</a:t>
            </a:r>
          </a:p>
          <a:p>
            <a:pPr marL="3371850" indent="-3371850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chemeClr val="tx2"/>
                </a:solidFill>
              </a:rPr>
              <a:t>QTR(</a:t>
            </a:r>
            <a:r>
              <a:rPr lang="en-US" sz="2000" i="1" smtClean="0"/>
              <a:t>fecha SAS</a:t>
            </a:r>
            <a:r>
              <a:rPr lang="en-US" sz="2000" smtClean="0">
                <a:solidFill>
                  <a:schemeClr val="tx2"/>
                </a:solidFill>
              </a:rPr>
              <a:t>)	</a:t>
            </a:r>
            <a:r>
              <a:rPr lang="en-US" sz="1800" smtClean="0">
                <a:solidFill>
                  <a:schemeClr val="tx2"/>
                </a:solidFill>
              </a:rPr>
              <a:t>extrae el trimestre </a:t>
            </a:r>
            <a:r>
              <a:rPr lang="en-US" sz="1800" smtClean="0"/>
              <a:t>de una fecha SAS y devuelve un número entre 1 y 4.</a:t>
            </a:r>
          </a:p>
          <a:p>
            <a:pPr marL="3371850" indent="-3371850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chemeClr val="tx2"/>
                </a:solidFill>
              </a:rPr>
              <a:t>MONTH(</a:t>
            </a:r>
            <a:r>
              <a:rPr lang="en-US" sz="2000" i="1" smtClean="0"/>
              <a:t>fecha SAS</a:t>
            </a:r>
            <a:r>
              <a:rPr lang="en-US" sz="2000" smtClean="0">
                <a:solidFill>
                  <a:schemeClr val="tx2"/>
                </a:solidFill>
              </a:rPr>
              <a:t>)</a:t>
            </a:r>
            <a:r>
              <a:rPr lang="en-US" sz="1800" smtClean="0">
                <a:solidFill>
                  <a:schemeClr val="tx2"/>
                </a:solidFill>
              </a:rPr>
              <a:t>	extrae el mes </a:t>
            </a:r>
            <a:r>
              <a:rPr lang="en-US" sz="1800" smtClean="0"/>
              <a:t>de una fecha SAS y devuelve un número entre 1 y 12.   </a:t>
            </a:r>
          </a:p>
          <a:p>
            <a:pPr marL="3371850" indent="-3371850" eaLnBrk="1" hangingPunct="1">
              <a:buFont typeface="Wingdings" pitchFamily="2" charset="2"/>
              <a:buNone/>
            </a:pPr>
            <a:endParaRPr lang="en-US" sz="900" smtClean="0"/>
          </a:p>
          <a:p>
            <a:pPr marL="3371850" indent="-3371850"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chemeClr val="tx2"/>
                </a:solidFill>
              </a:rPr>
              <a:t>WEEKDAY(</a:t>
            </a:r>
            <a:r>
              <a:rPr lang="en-US" sz="2000" i="1" smtClean="0"/>
              <a:t>fecha SAS</a:t>
            </a:r>
            <a:r>
              <a:rPr lang="en-US" sz="2000" smtClean="0">
                <a:solidFill>
                  <a:schemeClr val="tx2"/>
                </a:solidFill>
              </a:rPr>
              <a:t>)</a:t>
            </a:r>
            <a:r>
              <a:rPr lang="en-US" sz="1800" smtClean="0">
                <a:solidFill>
                  <a:schemeClr val="tx2"/>
                </a:solidFill>
              </a:rPr>
              <a:t>	extrae el día de la semana </a:t>
            </a:r>
            <a:r>
              <a:rPr lang="en-US" sz="1800" smtClean="0"/>
              <a:t>de una fecha SAS y devuelve un número entre 1 y 7, donde 1 es el domingo, y así sucesivamente.</a:t>
            </a:r>
          </a:p>
        </p:txBody>
      </p:sp>
      <p:sp>
        <p:nvSpPr>
          <p:cNvPr id="155651" name="Line 3"/>
          <p:cNvSpPr>
            <a:spLocks noChangeShapeType="1"/>
          </p:cNvSpPr>
          <p:nvPr/>
        </p:nvSpPr>
        <p:spPr bwMode="auto">
          <a:xfrm flipV="1">
            <a:off x="533400" y="2703513"/>
            <a:ext cx="7951788" cy="47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500063" y="3429000"/>
            <a:ext cx="7977187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53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Funciones de fecha: crear fechas SAS</a:t>
            </a:r>
          </a:p>
        </p:txBody>
      </p:sp>
      <p:sp>
        <p:nvSpPr>
          <p:cNvPr id="155654" name="Line 4"/>
          <p:cNvSpPr>
            <a:spLocks noChangeShapeType="1"/>
          </p:cNvSpPr>
          <p:nvPr/>
        </p:nvSpPr>
        <p:spPr bwMode="auto">
          <a:xfrm>
            <a:off x="468313" y="4149725"/>
            <a:ext cx="80168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55" name="Line 4"/>
          <p:cNvSpPr>
            <a:spLocks noChangeShapeType="1"/>
          </p:cNvSpPr>
          <p:nvPr/>
        </p:nvSpPr>
        <p:spPr bwMode="auto">
          <a:xfrm>
            <a:off x="468313" y="4941888"/>
            <a:ext cx="80168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5656" name="Rectangle 2"/>
          <p:cNvSpPr txBox="1">
            <a:spLocks noChangeArrowheads="1"/>
          </p:cNvSpPr>
          <p:nvPr/>
        </p:nvSpPr>
        <p:spPr bwMode="auto">
          <a:xfrm>
            <a:off x="460375" y="1200150"/>
            <a:ext cx="8016875" cy="16383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>
            <a:spAutoFit/>
          </a:bodyPr>
          <a:lstStyle>
            <a:lvl1pPr marL="3371850" indent="-3371850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tx2"/>
                </a:solidFill>
              </a:rPr>
              <a:t>TODAY()</a:t>
            </a:r>
            <a:r>
              <a:rPr lang="en-US" sz="1800" dirty="0"/>
              <a:t>	</a:t>
            </a:r>
            <a:r>
              <a:rPr lang="en-US" sz="2000" dirty="0" err="1">
                <a:solidFill>
                  <a:schemeClr val="tx2"/>
                </a:solidFill>
              </a:rPr>
              <a:t>obtiene</a:t>
            </a:r>
            <a:r>
              <a:rPr lang="en-US" sz="2000" dirty="0">
                <a:solidFill>
                  <a:schemeClr val="tx2"/>
                </a:solidFill>
              </a:rPr>
              <a:t> el valor de la </a:t>
            </a:r>
            <a:r>
              <a:rPr lang="en-US" sz="2000" dirty="0" err="1">
                <a:solidFill>
                  <a:schemeClr val="tx2"/>
                </a:solidFill>
              </a:rPr>
              <a:t>fecha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del </a:t>
            </a:r>
            <a:r>
              <a:rPr lang="en-US" sz="2000" dirty="0" err="1"/>
              <a:t>reloj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.</a:t>
            </a:r>
            <a:r>
              <a:rPr lang="en-US" sz="1800" dirty="0"/>
              <a:t>                                                               </a:t>
            </a:r>
          </a:p>
          <a:p>
            <a:pPr algn="l" eaLnBrk="1" hangingPunct="1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tx2"/>
                </a:solidFill>
              </a:rPr>
              <a:t>MDY(</a:t>
            </a:r>
            <a:r>
              <a:rPr lang="en-US" sz="2000" i="1" dirty="0" err="1"/>
              <a:t>month</a:t>
            </a:r>
            <a:r>
              <a:rPr lang="en-US" sz="2000" i="1" dirty="0" err="1">
                <a:solidFill>
                  <a:schemeClr val="tx2"/>
                </a:solidFill>
              </a:rPr>
              <a:t>,</a:t>
            </a:r>
            <a:r>
              <a:rPr lang="en-US" sz="2000" i="1" dirty="0" err="1"/>
              <a:t>day</a:t>
            </a:r>
            <a:r>
              <a:rPr lang="en-US" sz="2000" i="1" dirty="0" err="1">
                <a:solidFill>
                  <a:schemeClr val="tx2"/>
                </a:solidFill>
              </a:rPr>
              <a:t>,</a:t>
            </a:r>
            <a:r>
              <a:rPr lang="en-US" sz="2000" i="1" dirty="0" err="1"/>
              <a:t>year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sz="1800" dirty="0"/>
              <a:t>	</a:t>
            </a:r>
            <a:r>
              <a:rPr lang="en-US" sz="2000" dirty="0" err="1"/>
              <a:t>utiliza</a:t>
            </a:r>
            <a:r>
              <a:rPr lang="en-US" sz="2000" dirty="0"/>
              <a:t> los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i="1" dirty="0" err="1"/>
              <a:t>mes</a:t>
            </a:r>
            <a:r>
              <a:rPr lang="en-US" sz="2000" i="1" dirty="0"/>
              <a:t>, </a:t>
            </a:r>
            <a:r>
              <a:rPr lang="en-US" sz="2000" i="1" dirty="0" err="1"/>
              <a:t>día</a:t>
            </a:r>
            <a:r>
              <a:rPr lang="en-US" sz="2000" dirty="0"/>
              <a:t> y </a:t>
            </a:r>
            <a:r>
              <a:rPr lang="en-US" sz="2000" i="1" dirty="0" err="1"/>
              <a:t>año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/>
                </a:solidFill>
              </a:rPr>
              <a:t>devolver</a:t>
            </a:r>
            <a:r>
              <a:rPr lang="en-US" sz="2000" dirty="0">
                <a:solidFill>
                  <a:schemeClr val="tx2"/>
                </a:solidFill>
              </a:rPr>
              <a:t> el valor de </a:t>
            </a:r>
            <a:r>
              <a:rPr lang="en-US" sz="2000" dirty="0" err="1">
                <a:solidFill>
                  <a:schemeClr val="tx2"/>
                </a:solidFill>
              </a:rPr>
              <a:t>fecha</a:t>
            </a:r>
            <a:r>
              <a:rPr lang="en-US" sz="2000" dirty="0">
                <a:solidFill>
                  <a:schemeClr val="tx2"/>
                </a:solidFill>
              </a:rPr>
              <a:t> SAS </a:t>
            </a:r>
            <a:r>
              <a:rPr lang="en-US" sz="2000" dirty="0" err="1">
                <a:solidFill>
                  <a:schemeClr val="tx2"/>
                </a:solidFill>
              </a:rPr>
              <a:t>correspondiente</a:t>
            </a:r>
            <a:r>
              <a:rPr lang="en-US" sz="2000" dirty="0"/>
              <a:t>.</a:t>
            </a:r>
          </a:p>
        </p:txBody>
      </p:sp>
      <p:sp>
        <p:nvSpPr>
          <p:cNvPr id="155657" name="Line 5"/>
          <p:cNvSpPr>
            <a:spLocks noChangeShapeType="1"/>
          </p:cNvSpPr>
          <p:nvPr/>
        </p:nvSpPr>
        <p:spPr bwMode="auto">
          <a:xfrm>
            <a:off x="468313" y="1844675"/>
            <a:ext cx="80168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76250"/>
            <a:ext cx="8686800" cy="1143000"/>
          </a:xfrm>
        </p:spPr>
        <p:txBody>
          <a:bodyPr/>
          <a:lstStyle/>
          <a:p>
            <a:r>
              <a:rPr lang="es-ES" smtClean="0"/>
              <a:t>Funciones de SAS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179388" y="1341438"/>
            <a:ext cx="8280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80975" indent="-180975" algn="l" eaLnBrk="0" hangingPunct="0"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 smtClean="0"/>
              <a:t>Usar las funciones SAS y los operadores para extraer, editar y buscar valores alfanuméricos.</a:t>
            </a:r>
            <a:endParaRPr lang="es-ES" sz="2400">
              <a:solidFill>
                <a:schemeClr val="tx1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/>
        </p:nvSpPr>
        <p:spPr bwMode="auto">
          <a:xfrm>
            <a:off x="179388" y="2228850"/>
            <a:ext cx="8699500" cy="381381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s-ES" sz="2000" b="1" smtClean="0">
                <a:solidFill>
                  <a:schemeClr val="tx1"/>
                </a:solidFill>
                <a:latin typeface="Verdana" pitchFamily="34" charset="0"/>
              </a:rPr>
              <a:t>Función SUBSTR </a:t>
            </a:r>
            <a:r>
              <a:rPr lang="es-ES" sz="1800" smtClean="0">
                <a:solidFill>
                  <a:schemeClr val="tx1"/>
                </a:solidFill>
                <a:latin typeface="Verdana" pitchFamily="34" charset="0"/>
              </a:rPr>
              <a:t>sirve para extraer o insertar caracteres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s-ES" sz="2000" b="1" smtClean="0">
                <a:solidFill>
                  <a:schemeClr val="tx1"/>
                </a:solidFill>
                <a:latin typeface="Verdana" pitchFamily="34" charset="0"/>
              </a:rPr>
              <a:t>Función RIGHT </a:t>
            </a:r>
            <a:r>
              <a:rPr lang="es-ES" sz="1800" smtClean="0">
                <a:solidFill>
                  <a:schemeClr val="tx1"/>
                </a:solidFill>
                <a:latin typeface="Verdana" pitchFamily="34" charset="0"/>
              </a:rPr>
              <a:t>devuelve el argumento alineado a la derecha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s-ES" sz="2000" b="1" smtClean="0">
                <a:solidFill>
                  <a:schemeClr val="tx1"/>
                </a:solidFill>
                <a:latin typeface="Verdana" pitchFamily="34" charset="0"/>
              </a:rPr>
              <a:t>Función SCAN </a:t>
            </a:r>
            <a:r>
              <a:rPr lang="es-ES" sz="1800" smtClean="0">
                <a:solidFill>
                  <a:schemeClr val="tx1"/>
                </a:solidFill>
                <a:latin typeface="Verdana" pitchFamily="34" charset="0"/>
              </a:rPr>
              <a:t>escanea los valores de un campo alfanumérico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s-ES" sz="2000" b="1" smtClean="0">
                <a:solidFill>
                  <a:schemeClr val="tx1"/>
                </a:solidFill>
                <a:latin typeface="Verdana" pitchFamily="34" charset="0"/>
              </a:rPr>
              <a:t>Función COMPRESS </a:t>
            </a:r>
            <a:r>
              <a:rPr lang="es-ES" sz="1800" smtClean="0">
                <a:solidFill>
                  <a:schemeClr val="tx1"/>
                </a:solidFill>
                <a:latin typeface="Verdana" pitchFamily="34" charset="0"/>
              </a:rPr>
              <a:t>elimina espacios y comprime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s-ES" sz="2000" b="1" smtClean="0">
                <a:solidFill>
                  <a:schemeClr val="tx1"/>
                </a:solidFill>
                <a:latin typeface="Verdana" pitchFamily="34" charset="0"/>
              </a:rPr>
              <a:t>Función INDEX </a:t>
            </a:r>
            <a:r>
              <a:rPr lang="es-ES" sz="1800" smtClean="0">
                <a:solidFill>
                  <a:schemeClr val="tx1"/>
                </a:solidFill>
                <a:latin typeface="Verdana" pitchFamily="34" charset="0"/>
              </a:rPr>
              <a:t>nos dice dónde se encuentra un valor especificado 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s-ES" sz="2000" b="1" smtClean="0">
                <a:solidFill>
                  <a:schemeClr val="tx1"/>
                </a:solidFill>
                <a:latin typeface="Verdana" pitchFamily="34" charset="0"/>
              </a:rPr>
              <a:t>Función UPCASE </a:t>
            </a:r>
            <a:r>
              <a:rPr lang="es-ES" sz="1800" smtClean="0">
                <a:solidFill>
                  <a:schemeClr val="tx1"/>
                </a:solidFill>
                <a:latin typeface="Verdana" pitchFamily="34" charset="0"/>
              </a:rPr>
              <a:t>convierte todas las letras en mayúsculas</a:t>
            </a:r>
          </a:p>
          <a:p>
            <a:pPr algn="l" eaLnBrk="0" hangingPunct="0">
              <a:spcAft>
                <a:spcPct val="0"/>
              </a:spcAft>
              <a:buClrTx/>
            </a:pPr>
            <a:r>
              <a:rPr lang="es-ES" sz="2000" b="1" smtClean="0">
                <a:solidFill>
                  <a:schemeClr val="tx1"/>
                </a:solidFill>
                <a:latin typeface="Verdana" pitchFamily="34" charset="0"/>
              </a:rPr>
              <a:t>Función </a:t>
            </a:r>
            <a:r>
              <a:rPr lang="es-ES" sz="2000" b="1" smtClean="0"/>
              <a:t>TRANWRD</a:t>
            </a:r>
            <a:r>
              <a:rPr lang="es-ES" sz="2000" smtClean="0"/>
              <a:t> </a:t>
            </a:r>
            <a:r>
              <a:rPr lang="es-ES" sz="1800" smtClean="0">
                <a:solidFill>
                  <a:schemeClr val="tx1"/>
                </a:solidFill>
                <a:latin typeface="Verdana" pitchFamily="34" charset="0"/>
              </a:rPr>
              <a:t>reemplaza o elimina todas las ocurrencias de una palabra dada </a:t>
            </a:r>
            <a:endParaRPr lang="es-ES" sz="180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481013"/>
            <a:ext cx="8686800" cy="787400"/>
          </a:xfrm>
        </p:spPr>
        <p:txBody>
          <a:bodyPr/>
          <a:lstStyle/>
          <a:p>
            <a:r>
              <a:rPr lang="en-US" smtClean="0"/>
              <a:t>Ejemplo de un paso data</a:t>
            </a:r>
          </a:p>
        </p:txBody>
      </p:sp>
      <p:pic>
        <p:nvPicPr>
          <p:cNvPr id="1576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196975"/>
            <a:ext cx="86296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Salida de un paso data: la log</a:t>
            </a:r>
            <a:br>
              <a:rPr lang="en-US" smtClean="0"/>
            </a:br>
            <a:endParaRPr lang="es-ES" smtClean="0"/>
          </a:p>
        </p:txBody>
      </p:sp>
      <p:pic>
        <p:nvPicPr>
          <p:cNvPr id="329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96975"/>
            <a:ext cx="7127875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724" name="Title 1"/>
          <p:cNvSpPr txBox="1">
            <a:spLocks/>
          </p:cNvSpPr>
          <p:nvPr/>
        </p:nvSpPr>
        <p:spPr bwMode="auto">
          <a:xfrm>
            <a:off x="250825" y="4418013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latin typeface="Arial Narrow" pitchFamily="34" charset="0"/>
              </a:rPr>
              <a:t>Salida de un paso data: el output</a:t>
            </a:r>
          </a:p>
        </p:txBody>
      </p:sp>
      <p:pic>
        <p:nvPicPr>
          <p:cNvPr id="329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5373688"/>
            <a:ext cx="8916988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76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41438"/>
            <a:ext cx="42862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47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686800" cy="1143000"/>
          </a:xfrm>
        </p:spPr>
        <p:txBody>
          <a:bodyPr/>
          <a:lstStyle/>
          <a:p>
            <a:r>
              <a:rPr lang="en-US" smtClean="0"/>
              <a:t>Cambio Tipo de Variables</a:t>
            </a:r>
            <a:endParaRPr lang="es-ES" smtClean="0"/>
          </a:p>
        </p:txBody>
      </p:sp>
      <p:pic>
        <p:nvPicPr>
          <p:cNvPr id="3307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1628775"/>
            <a:ext cx="59817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07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114800"/>
            <a:ext cx="42005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076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4371975"/>
            <a:ext cx="59055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35" y="2636912"/>
            <a:ext cx="5040560" cy="29315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Capitulo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Selección de Variables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960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Seleccionar Variables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7704138" cy="2376487"/>
          </a:xfrm>
        </p:spPr>
        <p:txBody>
          <a:bodyPr/>
          <a:lstStyle/>
          <a:p>
            <a:pPr eaLnBrk="1" hangingPunct="1"/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sentencias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DROP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y </a:t>
            </a:r>
            <a:r>
              <a:rPr lang="en-US" dirty="0" smtClean="0">
                <a:solidFill>
                  <a:schemeClr val="tx2"/>
                </a:solidFill>
              </a:rPr>
              <a:t>KEEP </a:t>
            </a:r>
            <a:r>
              <a:rPr lang="en-US" dirty="0" smtClean="0"/>
              <a:t>en un </a:t>
            </a:r>
            <a:r>
              <a:rPr lang="en-US" dirty="0" err="1" smtClean="0"/>
              <a:t>paso</a:t>
            </a:r>
            <a:r>
              <a:rPr lang="en-US" dirty="0" smtClean="0"/>
              <a:t> DATA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controlar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variables se van a </a:t>
            </a:r>
            <a:r>
              <a:rPr lang="en-US" b="1" dirty="0" err="1" smtClean="0"/>
              <a:t>escribir</a:t>
            </a:r>
            <a:r>
              <a:rPr lang="en-US" dirty="0" smtClean="0"/>
              <a:t> en el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de datos SAS.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dirty="0" err="1" smtClean="0"/>
              <a:t>Sintaxis</a:t>
            </a:r>
            <a:r>
              <a:rPr lang="en-US" dirty="0" smtClean="0"/>
              <a:t> general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sentencias</a:t>
            </a:r>
            <a:r>
              <a:rPr lang="en-US" dirty="0" smtClean="0"/>
              <a:t> DROP y KEEP: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61796" name="Text Box 5"/>
          <p:cNvSpPr txBox="1">
            <a:spLocks noChangeArrowheads="1"/>
          </p:cNvSpPr>
          <p:nvPr/>
        </p:nvSpPr>
        <p:spPr bwMode="auto">
          <a:xfrm>
            <a:off x="3276600" y="3933825"/>
            <a:ext cx="2743200" cy="142875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/>
              <a:t>DROP </a:t>
            </a:r>
            <a:r>
              <a:rPr lang="en-US" sz="2400" i="1"/>
              <a:t>variables;</a:t>
            </a:r>
            <a:endParaRPr lang="en-US" sz="2400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2400"/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/>
              <a:t>KEEP </a:t>
            </a:r>
            <a:r>
              <a:rPr lang="en-US" sz="2400" i="1"/>
              <a:t>variables</a:t>
            </a:r>
            <a:r>
              <a:rPr lang="en-US" sz="2400"/>
              <a:t>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1175" y="1573213"/>
            <a:ext cx="7516813" cy="50244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Para </a:t>
            </a:r>
            <a:r>
              <a:rPr lang="en-US" dirty="0" err="1" smtClean="0"/>
              <a:t>muestrar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filtrada</a:t>
            </a:r>
            <a:r>
              <a:rPr lang="en-US" dirty="0" smtClean="0"/>
              <a:t> por </a:t>
            </a:r>
            <a:r>
              <a:rPr lang="en-US" dirty="0" err="1" smtClean="0"/>
              <a:t>condiciones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r>
              <a:rPr lang="en-US" dirty="0" smtClean="0"/>
              <a:t>Sintaxis general de la sentencia WHERE: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marL="347663" lvl="1" indent="-347663" eaLnBrk="1" hangingPunct="1">
              <a:lnSpc>
                <a:spcPct val="90000"/>
              </a:lnSpc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en-US" sz="2400" dirty="0" err="1" smtClean="0">
                <a:solidFill>
                  <a:schemeClr val="tx2"/>
                </a:solidFill>
                <a:ea typeface="+mn-ea"/>
                <a:cs typeface="+mn-cs"/>
              </a:rPr>
              <a:t>Permite</a:t>
            </a:r>
            <a:r>
              <a:rPr lang="en-US" sz="24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ea typeface="+mn-ea"/>
                <a:cs typeface="+mn-cs"/>
              </a:rPr>
              <a:t>seleccionar</a:t>
            </a:r>
            <a:r>
              <a:rPr lang="en-US" sz="2400" dirty="0" smtClean="0">
                <a:solidFill>
                  <a:schemeClr val="tx2"/>
                </a:solidFill>
                <a:ea typeface="+mn-ea"/>
                <a:cs typeface="+mn-cs"/>
              </a:rPr>
              <a:t> las </a:t>
            </a:r>
            <a:r>
              <a:rPr lang="en-US" sz="2400" dirty="0" err="1" smtClean="0">
                <a:solidFill>
                  <a:schemeClr val="tx2"/>
                </a:solidFill>
                <a:ea typeface="+mn-ea"/>
                <a:cs typeface="+mn-cs"/>
              </a:rPr>
              <a:t>observaciones</a:t>
            </a:r>
            <a:r>
              <a:rPr lang="en-US" sz="24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ea typeface="+mn-ea"/>
                <a:cs typeface="+mn-cs"/>
              </a:rPr>
              <a:t>que</a:t>
            </a:r>
            <a:r>
              <a:rPr lang="en-US" sz="24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ea typeface="+mn-ea"/>
                <a:cs typeface="+mn-cs"/>
              </a:rPr>
              <a:t>cumplan</a:t>
            </a:r>
            <a:r>
              <a:rPr lang="en-US" sz="24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ea typeface="+mn-ea"/>
                <a:cs typeface="+mn-cs"/>
              </a:rPr>
              <a:t>determinados</a:t>
            </a:r>
            <a:r>
              <a:rPr lang="en-US" sz="24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ea typeface="+mn-ea"/>
                <a:cs typeface="+mn-cs"/>
              </a:rPr>
              <a:t>requisitos</a:t>
            </a:r>
            <a:endParaRPr lang="en-US" sz="2400" dirty="0" smtClean="0">
              <a:solidFill>
                <a:schemeClr val="tx2"/>
              </a:solidFill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/>
              <a:t>Los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</a:p>
          <a:p>
            <a:pPr marL="801688" lvl="1" indent="-263525" eaLnBrk="1" hangingPunct="1">
              <a:defRPr/>
            </a:pPr>
            <a:r>
              <a:rPr lang="en-US" dirty="0" err="1" smtClean="0"/>
              <a:t>operadores</a:t>
            </a:r>
            <a:r>
              <a:rPr lang="en-US" dirty="0" smtClean="0"/>
              <a:t> de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comparación</a:t>
            </a:r>
            <a:endParaRPr lang="en-US" dirty="0" smtClean="0"/>
          </a:p>
          <a:p>
            <a:pPr marL="801688" lvl="1" indent="-263525" eaLnBrk="1" hangingPunct="1">
              <a:defRPr/>
            </a:pPr>
            <a:r>
              <a:rPr lang="en-US" dirty="0" err="1" smtClean="0"/>
              <a:t>operadores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lógicos</a:t>
            </a:r>
            <a:endParaRPr lang="en-US" dirty="0" smtClean="0"/>
          </a:p>
          <a:p>
            <a:pPr marL="801688" lvl="1" indent="-263525" eaLnBrk="1" hangingPunct="1">
              <a:defRPr/>
            </a:pPr>
            <a:r>
              <a:rPr lang="en-US" dirty="0" err="1" smtClean="0"/>
              <a:t>operadores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especiales</a:t>
            </a:r>
            <a:endParaRPr lang="en-US" dirty="0" smtClean="0">
              <a:solidFill>
                <a:schemeClr val="tx2"/>
              </a:solidFill>
            </a:endParaRPr>
          </a:p>
          <a:p>
            <a:pPr marL="801688" lvl="1" indent="-263525" eaLnBrk="1" hangingPunct="1">
              <a:defRPr/>
            </a:pPr>
            <a:r>
              <a:rPr lang="en-US" dirty="0" err="1" smtClean="0">
                <a:solidFill>
                  <a:schemeClr val="tx2"/>
                </a:solidFill>
              </a:rPr>
              <a:t>funciones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347663" lvl="1" indent="-347663" eaLnBrk="1" hangingPunct="1">
              <a:lnSpc>
                <a:spcPct val="90000"/>
              </a:lnSpc>
              <a:spcBef>
                <a:spcPct val="35000"/>
              </a:spcBef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chemeClr val="tx2"/>
              </a:solidFill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 </a:t>
            </a:r>
            <a:r>
              <a:rPr lang="en-US" dirty="0" err="1" smtClean="0"/>
              <a:t>sentencia</a:t>
            </a:r>
            <a:r>
              <a:rPr lang="en-US" dirty="0" smtClean="0"/>
              <a:t>  WHERE: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subconjuntos</a:t>
            </a:r>
            <a:r>
              <a:rPr lang="en-US" dirty="0" smtClean="0"/>
              <a:t> de datos</a:t>
            </a:r>
          </a:p>
        </p:txBody>
      </p:sp>
      <p:sp>
        <p:nvSpPr>
          <p:cNvPr id="162820" name="Rectangle 5"/>
          <p:cNvSpPr>
            <a:spLocks noChangeArrowheads="1"/>
          </p:cNvSpPr>
          <p:nvPr/>
        </p:nvSpPr>
        <p:spPr bwMode="auto">
          <a:xfrm>
            <a:off x="2195513" y="2636838"/>
            <a:ext cx="3773487" cy="6985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/>
              <a:t>WHERE</a:t>
            </a:r>
            <a:r>
              <a:rPr lang="en-US" sz="2400"/>
              <a:t> </a:t>
            </a:r>
            <a:r>
              <a:rPr lang="en-US" sz="2400" i="1"/>
              <a:t>expresión-where</a:t>
            </a:r>
            <a:r>
              <a:rPr lang="en-US" sz="2400"/>
              <a:t>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Operadores de comparación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28850"/>
            <a:ext cx="7092950" cy="800100"/>
          </a:xfrm>
        </p:spPr>
        <p:txBody>
          <a:bodyPr/>
          <a:lstStyle/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760413" y="1982788"/>
          <a:ext cx="7378700" cy="463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1" name="Document" r:id="rId4" imgW="7588455" imgH="4791185" progId="Word.Document.8">
                  <p:embed/>
                </p:oleObj>
              </mc:Choice>
              <mc:Fallback>
                <p:oleObj name="Document" r:id="rId4" imgW="7588455" imgH="479118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982788"/>
                        <a:ext cx="7378700" cy="463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69215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006600" algn="l"/>
                <a:tab pos="34290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006600" algn="l"/>
                <a:tab pos="34290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006600" algn="l"/>
                <a:tab pos="34290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006600" algn="l"/>
                <a:tab pos="34290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006600" algn="l"/>
                <a:tab pos="34290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2006600" algn="l"/>
                <a:tab pos="34290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2006600" algn="l"/>
                <a:tab pos="34290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2006600" algn="l"/>
                <a:tab pos="34290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2006600" algn="l"/>
                <a:tab pos="34290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70000"/>
              </a:lnSpc>
              <a:spcAft>
                <a:spcPct val="0"/>
              </a:spcAft>
              <a:buClrTx/>
              <a:buFontTx/>
              <a:buNone/>
            </a:pPr>
            <a:r>
              <a:rPr lang="en-US" sz="2000" b="1"/>
              <a:t>    Nombre</a:t>
            </a:r>
          </a:p>
          <a:p>
            <a:pPr algn="l">
              <a:lnSpc>
                <a:spcPct val="70000"/>
              </a:lnSpc>
              <a:spcAft>
                <a:spcPct val="0"/>
              </a:spcAft>
              <a:buClrTx/>
              <a:buFontTx/>
              <a:buNone/>
            </a:pPr>
            <a:r>
              <a:rPr lang="en-US" sz="2000" b="1"/>
              <a:t>nemotécnico	Símbolo	            Definición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844675"/>
            <a:ext cx="7848600" cy="1670050"/>
          </a:xfrm>
        </p:spPr>
        <p:txBody>
          <a:bodyPr/>
          <a:lstStyle/>
          <a:p>
            <a:pPr eaLnBrk="1" hangingPunct="1">
              <a:tabLst>
                <a:tab pos="273050" algn="l"/>
              </a:tabLst>
            </a:pPr>
            <a:r>
              <a:rPr lang="es-ES" smtClean="0"/>
              <a:t>Se puede utilizar el Sistema SAS para realizar tareas con los datos comunes a cualquier aplicación:</a:t>
            </a:r>
          </a:p>
          <a:p>
            <a:pPr marL="449263" lvl="1" indent="77788" eaLnBrk="1" hangingPunct="1">
              <a:tabLst>
                <a:tab pos="273050" algn="l"/>
              </a:tabLst>
            </a:pPr>
            <a:r>
              <a:rPr lang="es-ES" smtClean="0"/>
              <a:t> acceso, gestión, análisis y presentación de datos.</a:t>
            </a:r>
          </a:p>
          <a:p>
            <a:pPr eaLnBrk="1" hangingPunct="1">
              <a:tabLst>
                <a:tab pos="273050" algn="l"/>
              </a:tabLst>
            </a:pPr>
            <a:endParaRPr lang="es-ES" smtClean="0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>
          <a:xfrm>
            <a:off x="214313" y="1125538"/>
            <a:ext cx="8686800" cy="935037"/>
          </a:xfrm>
        </p:spPr>
        <p:txBody>
          <a:bodyPr/>
          <a:lstStyle/>
          <a:p>
            <a:pPr eaLnBrk="1" hangingPunct="1"/>
            <a:r>
              <a:rPr lang="es-ES" sz="3200" smtClean="0"/>
              <a:t>Realizar tareas con los datos</a:t>
            </a:r>
          </a:p>
        </p:txBody>
      </p:sp>
      <p:sp>
        <p:nvSpPr>
          <p:cNvPr id="128004" name="Rectangle 3"/>
          <p:cNvSpPr txBox="1">
            <a:spLocks noChangeArrowheads="1"/>
          </p:cNvSpPr>
          <p:nvPr/>
        </p:nvSpPr>
        <p:spPr bwMode="auto">
          <a:xfrm>
            <a:off x="107950" y="549275"/>
            <a:ext cx="86868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600" smtClean="0">
                <a:latin typeface="Arial Narrow" pitchFamily="34" charset="0"/>
              </a:rPr>
              <a:t>Objetivos</a:t>
            </a:r>
            <a:endParaRPr lang="es-ES" sz="3600">
              <a:latin typeface="Arial Narrow" pitchFamily="34" charset="0"/>
            </a:endParaRPr>
          </a:p>
        </p:txBody>
      </p:sp>
      <p:sp>
        <p:nvSpPr>
          <p:cNvPr id="128005" name="Rectangle 6"/>
          <p:cNvSpPr txBox="1">
            <a:spLocks noChangeArrowheads="1"/>
          </p:cNvSpPr>
          <p:nvPr/>
        </p:nvSpPr>
        <p:spPr bwMode="auto">
          <a:xfrm>
            <a:off x="107950" y="32131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smtClean="0">
                <a:latin typeface="Arial Narrow" pitchFamily="34" charset="0"/>
              </a:rPr>
              <a:t>Obtener información de los datos</a:t>
            </a:r>
            <a:endParaRPr lang="es-ES" sz="3200">
              <a:latin typeface="Arial Narrow" pitchFamily="34" charset="0"/>
            </a:endParaRPr>
          </a:p>
        </p:txBody>
      </p:sp>
      <p:sp>
        <p:nvSpPr>
          <p:cNvPr id="128006" name="Rectangle 5"/>
          <p:cNvSpPr>
            <a:spLocks noChangeArrowheads="1"/>
          </p:cNvSpPr>
          <p:nvPr/>
        </p:nvSpPr>
        <p:spPr bwMode="auto">
          <a:xfrm>
            <a:off x="865188" y="3951288"/>
            <a:ext cx="6588125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>
                <a:tab pos="627063" algn="l"/>
              </a:tabLst>
            </a:pPr>
            <a:r>
              <a:rPr lang="es-ES" sz="2400" smtClean="0">
                <a:solidFill>
                  <a:schemeClr val="tx1"/>
                </a:solidFill>
              </a:rPr>
              <a:t>Proceso para obtener información significativa:</a:t>
            </a:r>
          </a:p>
          <a:p>
            <a:pPr lvl="1" indent="-342900" algn="l" eaLnBrk="0" hangingPunct="0"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627063" algn="l"/>
              </a:tabLst>
            </a:pPr>
            <a:r>
              <a:rPr lang="es-ES" sz="2000" smtClean="0"/>
              <a:t>80% Datos</a:t>
            </a:r>
          </a:p>
          <a:p>
            <a:pPr marL="804863" lvl="2" indent="-168275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Tx/>
              <a:buChar char="•"/>
              <a:tabLst>
                <a:tab pos="627063" algn="l"/>
              </a:tabLst>
            </a:pPr>
            <a:r>
              <a:rPr lang="es-ES" sz="2000" smtClean="0"/>
              <a:t> acceso, gestión</a:t>
            </a:r>
          </a:p>
          <a:p>
            <a:pPr marL="804863" lvl="2" indent="-168275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Tx/>
              <a:buChar char="•"/>
              <a:tabLst>
                <a:tab pos="627063" algn="l"/>
              </a:tabLst>
            </a:pPr>
            <a:r>
              <a:rPr lang="es-ES" sz="2000" smtClean="0"/>
              <a:t> depuración, transformación</a:t>
            </a:r>
          </a:p>
          <a:p>
            <a:pPr marL="804863" lvl="2" indent="-168275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Tx/>
              <a:buChar char="•"/>
              <a:tabLst>
                <a:tab pos="627063" algn="l"/>
              </a:tabLst>
            </a:pPr>
            <a:r>
              <a:rPr lang="es-ES" sz="2000" smtClean="0"/>
              <a:t> almacenamiento y recuperación</a:t>
            </a:r>
          </a:p>
          <a:p>
            <a:pPr lvl="1" indent="-342900"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627063" algn="l"/>
              </a:tabLst>
            </a:pPr>
            <a:r>
              <a:rPr lang="es-ES" sz="2000" smtClean="0"/>
              <a:t>20% Análisis.</a:t>
            </a:r>
          </a:p>
          <a:p>
            <a:pPr lvl="1" indent="-342900"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627063" algn="l"/>
              </a:tabLst>
            </a:pPr>
            <a:endParaRPr lang="es-ES" sz="200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6121400" cy="150813"/>
          </a:xfrm>
          <a:noFill/>
        </p:spPr>
        <p:txBody>
          <a:bodyPr/>
          <a:lstStyle/>
          <a:p>
            <a:pPr marL="911225" indent="-911225" eaLnBrk="1" hangingPunct="1"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Los operadores lógicos</a:t>
            </a:r>
            <a:r>
              <a:rPr lang="en-US" smtClean="0"/>
              <a:t> son</a:t>
            </a:r>
            <a:endParaRPr lang="en-US" b="1" smtClean="0"/>
          </a:p>
        </p:txBody>
      </p:sp>
      <p:grpSp>
        <p:nvGrpSpPr>
          <p:cNvPr id="164867" name="Group 3"/>
          <p:cNvGrpSpPr>
            <a:grpSpLocks/>
          </p:cNvGrpSpPr>
          <p:nvPr/>
        </p:nvGrpSpPr>
        <p:grpSpPr bwMode="auto">
          <a:xfrm>
            <a:off x="539750" y="3213100"/>
            <a:ext cx="7926388" cy="1447800"/>
            <a:chOff x="288" y="960"/>
            <a:chExt cx="4993" cy="912"/>
          </a:xfrm>
        </p:grpSpPr>
        <p:sp>
          <p:nvSpPr>
            <p:cNvPr id="164880" name="Rectangle 4"/>
            <p:cNvSpPr>
              <a:spLocks noChangeArrowheads="1"/>
            </p:cNvSpPr>
            <p:nvPr/>
          </p:nvSpPr>
          <p:spPr bwMode="auto">
            <a:xfrm>
              <a:off x="288" y="960"/>
              <a:ext cx="4993" cy="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292929"/>
                </a:buClr>
              </a:pPr>
              <a:endParaRPr lang="es-ES"/>
            </a:p>
          </p:txBody>
        </p:sp>
        <p:grpSp>
          <p:nvGrpSpPr>
            <p:cNvPr id="164881" name="Group 5"/>
            <p:cNvGrpSpPr>
              <a:grpSpLocks/>
            </p:cNvGrpSpPr>
            <p:nvPr/>
          </p:nvGrpSpPr>
          <p:grpSpPr bwMode="auto">
            <a:xfrm>
              <a:off x="288" y="960"/>
              <a:ext cx="4945" cy="844"/>
              <a:chOff x="288" y="960"/>
              <a:chExt cx="4945" cy="844"/>
            </a:xfrm>
          </p:grpSpPr>
          <p:sp>
            <p:nvSpPr>
              <p:cNvPr id="164882" name="Text Box 6"/>
              <p:cNvSpPr txBox="1">
                <a:spLocks noChangeArrowheads="1"/>
              </p:cNvSpPr>
              <p:nvPr/>
            </p:nvSpPr>
            <p:spPr bwMode="auto">
              <a:xfrm>
                <a:off x="336" y="1008"/>
                <a:ext cx="4897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9pPr>
              </a:lstStyle>
              <a:p>
                <a:pPr algn="l"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2400"/>
                  <a:t>AND		Si las dos expresiones son verdaderas, la 		expresión compuesta es verdadera.</a:t>
                </a:r>
              </a:p>
            </p:txBody>
          </p:sp>
          <p:sp>
            <p:nvSpPr>
              <p:cNvPr id="164883" name="Text Box 7"/>
              <p:cNvSpPr txBox="1">
                <a:spLocks noChangeArrowheads="1"/>
              </p:cNvSpPr>
              <p:nvPr/>
            </p:nvSpPr>
            <p:spPr bwMode="auto">
              <a:xfrm>
                <a:off x="288" y="960"/>
                <a:ext cx="49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9pPr>
              </a:lstStyle>
              <a:p>
                <a:pPr algn="l">
                  <a:spcAft>
                    <a:spcPct val="0"/>
                  </a:spcAft>
                  <a:buClrTx/>
                  <a:buFontTx/>
                  <a:buNone/>
                </a:pPr>
                <a:endParaRPr lang="en-GB" sz="2400">
                  <a:latin typeface="Verdana" pitchFamily="34" charset="0"/>
                </a:endParaRPr>
              </a:p>
            </p:txBody>
          </p:sp>
          <p:sp>
            <p:nvSpPr>
              <p:cNvPr id="164884" name="Text Box 8"/>
              <p:cNvSpPr txBox="1">
                <a:spLocks noChangeArrowheads="1"/>
              </p:cNvSpPr>
              <p:nvPr/>
            </p:nvSpPr>
            <p:spPr bwMode="auto">
              <a:xfrm>
                <a:off x="336" y="1516"/>
                <a:ext cx="4849" cy="2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9pPr>
              </a:lstStyle>
              <a:p>
                <a:pPr algn="l"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2400" b="1">
                    <a:latin typeface="Courier New" pitchFamily="49" charset="0"/>
                  </a:rPr>
                  <a:t>where JobCode='FLTAT' and Salary&gt;50000;</a:t>
                </a:r>
              </a:p>
            </p:txBody>
          </p:sp>
          <p:sp>
            <p:nvSpPr>
              <p:cNvPr id="164885" name="Text Box 9"/>
              <p:cNvSpPr txBox="1">
                <a:spLocks noChangeArrowheads="1"/>
              </p:cNvSpPr>
              <p:nvPr/>
            </p:nvSpPr>
            <p:spPr bwMode="auto">
              <a:xfrm>
                <a:off x="481" y="1248"/>
                <a:ext cx="23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rgbClr val="292929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17000"/>
                  </a:spcAft>
                  <a:buClr>
                    <a:schemeClr val="tx1"/>
                  </a:buClr>
                  <a:buFont typeface="Wingdings" pitchFamily="2" charset="2"/>
                  <a:defRPr sz="1400">
                    <a:solidFill>
                      <a:srgbClr val="292929"/>
                    </a:solidFill>
                    <a:latin typeface="Arial" charset="0"/>
                  </a:defRPr>
                </a:lvl9pPr>
              </a:lstStyle>
              <a:p>
                <a:pPr algn="l"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2400">
                    <a:latin typeface="Verdana" pitchFamily="34" charset="0"/>
                  </a:rPr>
                  <a:t>&amp;</a:t>
                </a:r>
              </a:p>
            </p:txBody>
          </p:sp>
        </p:grpSp>
      </p:grpSp>
      <p:grpSp>
        <p:nvGrpSpPr>
          <p:cNvPr id="164868" name="Group 10"/>
          <p:cNvGrpSpPr>
            <a:grpSpLocks/>
          </p:cNvGrpSpPr>
          <p:nvPr/>
        </p:nvGrpSpPr>
        <p:grpSpPr bwMode="auto">
          <a:xfrm>
            <a:off x="539750" y="1628775"/>
            <a:ext cx="7926388" cy="1447800"/>
            <a:chOff x="239" y="2256"/>
            <a:chExt cx="4993" cy="912"/>
          </a:xfrm>
        </p:grpSpPr>
        <p:sp>
          <p:nvSpPr>
            <p:cNvPr id="164876" name="Rectangle 11"/>
            <p:cNvSpPr>
              <a:spLocks noChangeArrowheads="1"/>
            </p:cNvSpPr>
            <p:nvPr/>
          </p:nvSpPr>
          <p:spPr bwMode="auto">
            <a:xfrm>
              <a:off x="239" y="2256"/>
              <a:ext cx="4993" cy="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292929"/>
                </a:buClr>
              </a:pPr>
              <a:endParaRPr lang="es-ES"/>
            </a:p>
          </p:txBody>
        </p:sp>
        <p:sp>
          <p:nvSpPr>
            <p:cNvPr id="164877" name="Text Box 12"/>
            <p:cNvSpPr txBox="1">
              <a:spLocks noChangeArrowheads="1"/>
            </p:cNvSpPr>
            <p:nvPr/>
          </p:nvSpPr>
          <p:spPr bwMode="auto">
            <a:xfrm>
              <a:off x="287" y="2352"/>
              <a:ext cx="4945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lnSpc>
                  <a:spcPct val="95000"/>
                </a:lnSpc>
                <a:spcBef>
                  <a:spcPct val="45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/>
                <a:t>OR		Si una de las expresiones es verdadera, la 		expresión compuesta es verdadera.</a:t>
              </a:r>
            </a:p>
          </p:txBody>
        </p:sp>
        <p:sp>
          <p:nvSpPr>
            <p:cNvPr id="164878" name="Text Box 13"/>
            <p:cNvSpPr txBox="1">
              <a:spLocks noChangeArrowheads="1"/>
            </p:cNvSpPr>
            <p:nvPr/>
          </p:nvSpPr>
          <p:spPr bwMode="auto">
            <a:xfrm>
              <a:off x="287" y="2832"/>
              <a:ext cx="4849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b="1" dirty="0">
                  <a:latin typeface="Courier New" pitchFamily="49" charset="0"/>
                </a:rPr>
                <a:t>where </a:t>
              </a:r>
              <a:r>
                <a:rPr lang="en-US" sz="2400" b="1" dirty="0" err="1">
                  <a:latin typeface="Courier New" pitchFamily="49" charset="0"/>
                </a:rPr>
                <a:t>JobCode</a:t>
              </a:r>
              <a:r>
                <a:rPr lang="en-US" sz="2400" b="1" dirty="0">
                  <a:latin typeface="Courier New" pitchFamily="49" charset="0"/>
                </a:rPr>
                <a:t>='PILOT' or </a:t>
              </a:r>
              <a:r>
                <a:rPr lang="en-US" sz="2400" b="1" dirty="0" err="1">
                  <a:latin typeface="Courier New" pitchFamily="49" charset="0"/>
                </a:rPr>
                <a:t>JobCode</a:t>
              </a:r>
              <a:r>
                <a:rPr lang="en-US" sz="2400" b="1" dirty="0" smtClean="0">
                  <a:latin typeface="Courier New" pitchFamily="49" charset="0"/>
                </a:rPr>
                <a:t>='FLTAT';</a:t>
              </a:r>
              <a:endParaRPr lang="en-US" sz="2400" b="1" dirty="0">
                <a:latin typeface="Courier New" pitchFamily="49" charset="0"/>
              </a:endParaRPr>
            </a:p>
          </p:txBody>
        </p:sp>
        <p:sp>
          <p:nvSpPr>
            <p:cNvPr id="164879" name="Text Box 14"/>
            <p:cNvSpPr txBox="1">
              <a:spLocks noChangeArrowheads="1"/>
            </p:cNvSpPr>
            <p:nvPr/>
          </p:nvSpPr>
          <p:spPr bwMode="auto">
            <a:xfrm>
              <a:off x="383" y="2544"/>
              <a:ext cx="23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>
                  <a:latin typeface="Verdana" pitchFamily="34" charset="0"/>
                </a:rPr>
                <a:t>|</a:t>
              </a:r>
            </a:p>
          </p:txBody>
        </p:sp>
      </p:grpSp>
      <p:grpSp>
        <p:nvGrpSpPr>
          <p:cNvPr id="164869" name="Group 15"/>
          <p:cNvGrpSpPr>
            <a:grpSpLocks/>
          </p:cNvGrpSpPr>
          <p:nvPr/>
        </p:nvGrpSpPr>
        <p:grpSpPr bwMode="auto">
          <a:xfrm>
            <a:off x="539750" y="4724400"/>
            <a:ext cx="7924800" cy="1981200"/>
            <a:chOff x="239" y="3216"/>
            <a:chExt cx="4993" cy="912"/>
          </a:xfrm>
        </p:grpSpPr>
        <p:sp>
          <p:nvSpPr>
            <p:cNvPr id="164872" name="Rectangle 16"/>
            <p:cNvSpPr>
              <a:spLocks noChangeArrowheads="1"/>
            </p:cNvSpPr>
            <p:nvPr/>
          </p:nvSpPr>
          <p:spPr bwMode="auto">
            <a:xfrm>
              <a:off x="239" y="3216"/>
              <a:ext cx="4993" cy="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292929"/>
                </a:buClr>
              </a:pPr>
              <a:endParaRPr lang="es-ES"/>
            </a:p>
          </p:txBody>
        </p:sp>
        <p:sp>
          <p:nvSpPr>
            <p:cNvPr id="164873" name="Text Box 17"/>
            <p:cNvSpPr txBox="1">
              <a:spLocks noChangeArrowheads="1"/>
            </p:cNvSpPr>
            <p:nvPr/>
          </p:nvSpPr>
          <p:spPr bwMode="auto">
            <a:xfrm>
              <a:off x="287" y="3312"/>
              <a:ext cx="4897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lnSpc>
                  <a:spcPct val="95000"/>
                </a:lnSpc>
                <a:spcBef>
                  <a:spcPct val="45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/>
                <a:t>NOT		Se puede combinar NOT con otros 			operadores,  para invertir la lógica de la			comparación.		</a:t>
              </a:r>
            </a:p>
          </p:txBody>
        </p:sp>
        <p:sp>
          <p:nvSpPr>
            <p:cNvPr id="164874" name="Text Box 18"/>
            <p:cNvSpPr txBox="1">
              <a:spLocks noChangeArrowheads="1"/>
            </p:cNvSpPr>
            <p:nvPr/>
          </p:nvSpPr>
          <p:spPr bwMode="auto">
            <a:xfrm>
              <a:off x="285" y="3792"/>
              <a:ext cx="4851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latin typeface="Courier New" pitchFamily="49" charset="0"/>
                </a:rPr>
                <a:t>where not in('PILOT','FLTAT');</a:t>
              </a:r>
            </a:p>
          </p:txBody>
        </p:sp>
        <p:sp>
          <p:nvSpPr>
            <p:cNvPr id="164875" name="Text Box 19"/>
            <p:cNvSpPr txBox="1">
              <a:spLocks noChangeArrowheads="1"/>
            </p:cNvSpPr>
            <p:nvPr/>
          </p:nvSpPr>
          <p:spPr bwMode="auto">
            <a:xfrm>
              <a:off x="431" y="3552"/>
              <a:ext cx="23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>
                  <a:latin typeface="Verdana" pitchFamily="34" charset="0"/>
                </a:rPr>
                <a:t>^</a:t>
              </a:r>
            </a:p>
          </p:txBody>
        </p:sp>
      </p:grpSp>
      <p:sp>
        <p:nvSpPr>
          <p:cNvPr id="164870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Operadores lógicos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5564187" cy="150812"/>
          </a:xfrm>
          <a:noFill/>
        </p:spPr>
        <p:txBody>
          <a:bodyPr/>
          <a:lstStyle/>
          <a:p>
            <a:pPr marL="911225" indent="-911225" eaLnBrk="1" hangingPunct="1"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Los operadores especiales</a:t>
            </a:r>
            <a:r>
              <a:rPr lang="en-US" smtClean="0"/>
              <a:t> son</a:t>
            </a:r>
            <a:endParaRPr lang="en-US" b="1" smtClean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endParaRPr lang="en-GB" sz="2400">
              <a:latin typeface="Verdana" pitchFamily="34" charset="0"/>
            </a:endParaRP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539750" y="1844675"/>
            <a:ext cx="7924800" cy="2209800"/>
            <a:chOff x="408" y="1008"/>
            <a:chExt cx="4944" cy="1248"/>
          </a:xfrm>
        </p:grpSpPr>
        <p:sp>
          <p:nvSpPr>
            <p:cNvPr id="165901" name="Rectangle 5"/>
            <p:cNvSpPr>
              <a:spLocks noChangeArrowheads="1"/>
            </p:cNvSpPr>
            <p:nvPr/>
          </p:nvSpPr>
          <p:spPr bwMode="auto">
            <a:xfrm>
              <a:off x="408" y="1008"/>
              <a:ext cx="4944" cy="1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292929"/>
                </a:buClr>
              </a:pPr>
              <a:endParaRPr lang="es-ES"/>
            </a:p>
          </p:txBody>
        </p:sp>
        <p:sp>
          <p:nvSpPr>
            <p:cNvPr id="165902" name="Text Box 6"/>
            <p:cNvSpPr txBox="1">
              <a:spLocks noChangeArrowheads="1"/>
            </p:cNvSpPr>
            <p:nvPr/>
          </p:nvSpPr>
          <p:spPr bwMode="auto">
            <a:xfrm>
              <a:off x="456" y="1056"/>
              <a:ext cx="4896" cy="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/>
                <a:t>BETWEEN-AND  	selecciona las observaciones en 				las que el valor de la variable 				está entre un </a:t>
              </a:r>
              <a:r>
                <a:rPr lang="en-US" sz="2400">
                  <a:solidFill>
                    <a:srgbClr val="990033"/>
                  </a:solidFill>
                </a:rPr>
                <a:t>rango de valores</a:t>
              </a:r>
              <a:r>
                <a:rPr lang="en-US" sz="2400"/>
                <a:t>,  				valores límites incluidos. </a:t>
              </a:r>
            </a:p>
          </p:txBody>
        </p:sp>
        <p:sp>
          <p:nvSpPr>
            <p:cNvPr id="165903" name="Text Box 7"/>
            <p:cNvSpPr txBox="1">
              <a:spLocks noChangeArrowheads="1"/>
            </p:cNvSpPr>
            <p:nvPr/>
          </p:nvSpPr>
          <p:spPr bwMode="auto">
            <a:xfrm>
              <a:off x="456" y="1920"/>
              <a:ext cx="4752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latin typeface="Courier New" pitchFamily="49" charset="0"/>
                </a:rPr>
                <a:t>where Salary between </a:t>
              </a:r>
              <a:r>
                <a:rPr lang="en-US" sz="2400" b="1">
                  <a:solidFill>
                    <a:srgbClr val="990033"/>
                  </a:solidFill>
                  <a:latin typeface="Courier New" pitchFamily="49" charset="0"/>
                </a:rPr>
                <a:t>50000</a:t>
              </a:r>
              <a:r>
                <a:rPr lang="en-US" sz="2400" b="1">
                  <a:latin typeface="Courier New" pitchFamily="49" charset="0"/>
                </a:rPr>
                <a:t> and </a:t>
              </a:r>
              <a:r>
                <a:rPr lang="en-US" sz="2400" b="1">
                  <a:solidFill>
                    <a:srgbClr val="990033"/>
                  </a:solidFill>
                  <a:latin typeface="Courier New" pitchFamily="49" charset="0"/>
                </a:rPr>
                <a:t>70000</a:t>
              </a:r>
              <a:r>
                <a:rPr lang="en-US" sz="2400" b="1">
                  <a:latin typeface="Courier New" pitchFamily="49" charset="0"/>
                </a:rPr>
                <a:t>;</a:t>
              </a:r>
            </a:p>
          </p:txBody>
        </p:sp>
      </p:grpSp>
      <p:grpSp>
        <p:nvGrpSpPr>
          <p:cNvPr id="165893" name="Group 8"/>
          <p:cNvGrpSpPr>
            <a:grpSpLocks/>
          </p:cNvGrpSpPr>
          <p:nvPr/>
        </p:nvGrpSpPr>
        <p:grpSpPr bwMode="auto">
          <a:xfrm>
            <a:off x="539750" y="4221163"/>
            <a:ext cx="7924800" cy="2362200"/>
            <a:chOff x="384" y="2448"/>
            <a:chExt cx="4992" cy="1440"/>
          </a:xfrm>
        </p:grpSpPr>
        <p:sp>
          <p:nvSpPr>
            <p:cNvPr id="165896" name="Text Box 9"/>
            <p:cNvSpPr txBox="1">
              <a:spLocks noChangeArrowheads="1"/>
            </p:cNvSpPr>
            <p:nvPr/>
          </p:nvSpPr>
          <p:spPr bwMode="auto">
            <a:xfrm>
              <a:off x="432" y="2544"/>
              <a:ext cx="4752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>
                  <a:srgbClr val="292929"/>
                </a:buClr>
                <a:buFontTx/>
                <a:buNone/>
              </a:pPr>
              <a:r>
                <a:rPr lang="en-US" sz="2400"/>
                <a:t>CONTAINS 	selecciona las observaciones que 			incluyen la </a:t>
              </a:r>
              <a:r>
                <a:rPr lang="en-US" sz="2400">
                  <a:solidFill>
                    <a:srgbClr val="990033"/>
                  </a:solidFill>
                </a:rPr>
                <a:t>subcadena</a:t>
              </a:r>
              <a:r>
                <a:rPr lang="en-US" sz="2400"/>
                <a:t> especificada.</a:t>
              </a:r>
            </a:p>
          </p:txBody>
        </p:sp>
        <p:sp>
          <p:nvSpPr>
            <p:cNvPr id="165897" name="Rectangle 10"/>
            <p:cNvSpPr>
              <a:spLocks noChangeArrowheads="1"/>
            </p:cNvSpPr>
            <p:nvPr/>
          </p:nvSpPr>
          <p:spPr bwMode="auto">
            <a:xfrm>
              <a:off x="384" y="2448"/>
              <a:ext cx="4992" cy="1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292929"/>
                </a:buClr>
              </a:pPr>
              <a:endParaRPr lang="es-ES"/>
            </a:p>
          </p:txBody>
        </p:sp>
        <p:sp>
          <p:nvSpPr>
            <p:cNvPr id="165898" name="Text Box 11"/>
            <p:cNvSpPr txBox="1">
              <a:spLocks noChangeArrowheads="1"/>
            </p:cNvSpPr>
            <p:nvPr/>
          </p:nvSpPr>
          <p:spPr bwMode="auto">
            <a:xfrm>
              <a:off x="430" y="3072"/>
              <a:ext cx="4802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b="1" dirty="0">
                  <a:latin typeface="Courier New" pitchFamily="49" charset="0"/>
                </a:rPr>
                <a:t>where Word ? '</a:t>
              </a:r>
              <a:r>
                <a:rPr lang="en-US" sz="2400" b="1" dirty="0">
                  <a:solidFill>
                    <a:srgbClr val="990033"/>
                  </a:solidFill>
                  <a:latin typeface="Courier New" pitchFamily="49" charset="0"/>
                </a:rPr>
                <a:t>LAM</a:t>
              </a:r>
              <a:r>
                <a:rPr lang="en-US" sz="2400" b="1" dirty="0">
                  <a:latin typeface="Courier New" pitchFamily="49" charset="0"/>
                </a:rPr>
                <a:t>';</a:t>
              </a:r>
            </a:p>
          </p:txBody>
        </p:sp>
        <p:sp>
          <p:nvSpPr>
            <p:cNvPr id="165899" name="Text Box 12"/>
            <p:cNvSpPr txBox="1">
              <a:spLocks noChangeArrowheads="1"/>
            </p:cNvSpPr>
            <p:nvPr/>
          </p:nvSpPr>
          <p:spPr bwMode="auto">
            <a:xfrm>
              <a:off x="576" y="2784"/>
              <a:ext cx="23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dirty="0"/>
                <a:t>?</a:t>
              </a:r>
            </a:p>
          </p:txBody>
        </p:sp>
        <p:sp>
          <p:nvSpPr>
            <p:cNvPr id="165900" name="Rectangle 13"/>
            <p:cNvSpPr>
              <a:spLocks noChangeArrowheads="1"/>
            </p:cNvSpPr>
            <p:nvPr/>
          </p:nvSpPr>
          <p:spPr bwMode="auto">
            <a:xfrm>
              <a:off x="480" y="3504"/>
              <a:ext cx="484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461963" indent="-461963" algn="l" eaLnBrk="0" hangingPunct="0">
                <a:spcAft>
                  <a:spcPct val="0"/>
                </a:spcAft>
                <a:buClrTx/>
                <a:buFontTx/>
                <a:buNone/>
              </a:pPr>
              <a:r>
                <a:rPr lang="en-US" sz="2400" b="1"/>
                <a:t>	</a:t>
              </a:r>
              <a:r>
                <a:rPr lang="en-US" sz="2400"/>
                <a:t>(se seleccionan B</a:t>
              </a:r>
              <a:r>
                <a:rPr lang="en-US" sz="2400">
                  <a:solidFill>
                    <a:srgbClr val="990033"/>
                  </a:solidFill>
                </a:rPr>
                <a:t>LAM</a:t>
              </a:r>
              <a:r>
                <a:rPr lang="en-US" sz="2400"/>
                <a:t>E, </a:t>
              </a:r>
              <a:r>
                <a:rPr lang="en-US" sz="2400">
                  <a:solidFill>
                    <a:srgbClr val="990033"/>
                  </a:solidFill>
                </a:rPr>
                <a:t>LAM</a:t>
              </a:r>
              <a:r>
                <a:rPr lang="en-US" sz="2400"/>
                <a:t>ENT, y BED</a:t>
              </a:r>
              <a:r>
                <a:rPr lang="en-US" sz="2400">
                  <a:solidFill>
                    <a:srgbClr val="990033"/>
                  </a:solidFill>
                </a:rPr>
                <a:t>LAM</a:t>
              </a:r>
              <a:r>
                <a:rPr lang="en-US" sz="2400"/>
                <a:t>.)</a:t>
              </a:r>
            </a:p>
          </p:txBody>
        </p:sp>
      </p:grpSp>
      <p:sp>
        <p:nvSpPr>
          <p:cNvPr id="165894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Operadores especiales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468313" y="4652963"/>
            <a:ext cx="822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indent="-277813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lvl="1" algn="l">
              <a:spcAft>
                <a:spcPct val="0"/>
              </a:spcAft>
              <a:buClr>
                <a:srgbClr val="003C8A"/>
              </a:buClr>
              <a:buFont typeface="Wingdings" pitchFamily="2" charset="2"/>
              <a:buChar char="§"/>
            </a:pPr>
            <a:r>
              <a:rPr lang="en-US" sz="2400"/>
              <a:t>Selecciona observaciones en las que el valor de </a:t>
            </a:r>
            <a:r>
              <a:rPr lang="en-US" sz="2800" b="1">
                <a:latin typeface="Courier New" pitchFamily="49" charset="0"/>
              </a:rPr>
              <a:t>Code</a:t>
            </a:r>
            <a:r>
              <a:rPr lang="en-US" sz="2400"/>
              <a:t> empiece por </a:t>
            </a:r>
            <a:r>
              <a:rPr lang="en-US" sz="2400" b="1"/>
              <a:t>E</a:t>
            </a:r>
            <a:r>
              <a:rPr lang="en-US" sz="2400"/>
              <a:t> </a:t>
            </a:r>
            <a:r>
              <a:rPr lang="en-US" sz="2400">
                <a:solidFill>
                  <a:srgbClr val="990033"/>
                </a:solidFill>
              </a:rPr>
              <a:t>seguida por otro caracter</a:t>
            </a:r>
            <a:r>
              <a:rPr lang="en-US" sz="2400"/>
              <a:t>, y </a:t>
            </a:r>
            <a:r>
              <a:rPr lang="en-US" sz="2400" b="1"/>
              <a:t>U</a:t>
            </a:r>
            <a:r>
              <a:rPr lang="en-US" sz="2400"/>
              <a:t>, </a:t>
            </a:r>
            <a:r>
              <a:rPr lang="en-US" sz="2400">
                <a:solidFill>
                  <a:srgbClr val="339933"/>
                </a:solidFill>
              </a:rPr>
              <a:t>seguida por cualquier cantidad de caracteres</a:t>
            </a:r>
            <a:r>
              <a:rPr lang="en-US" sz="2400"/>
              <a:t>.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Operadores especiales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848600" cy="2149475"/>
          </a:xfrm>
        </p:spPr>
        <p:txBody>
          <a:bodyPr/>
          <a:lstStyle/>
          <a:p>
            <a:pPr eaLnBrk="1" hangingPunct="1"/>
            <a:r>
              <a:rPr lang="en-US" dirty="0" smtClean="0"/>
              <a:t>Los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 son los </a:t>
            </a:r>
            <a:r>
              <a:rPr lang="en-US" dirty="0" err="1" smtClean="0"/>
              <a:t>siguientes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>
                <a:solidFill>
                  <a:schemeClr val="tx2"/>
                </a:solidFill>
              </a:rPr>
              <a:t>LIKE</a:t>
            </a:r>
            <a:r>
              <a:rPr lang="en-US" dirty="0" smtClean="0"/>
              <a:t> </a:t>
            </a:r>
            <a:r>
              <a:rPr lang="en-US" dirty="0" err="1" smtClean="0"/>
              <a:t>selecciona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observaciones</a:t>
            </a:r>
            <a:r>
              <a:rPr lang="en-US" dirty="0" smtClean="0"/>
              <a:t> </a:t>
            </a:r>
            <a:r>
              <a:rPr lang="en-US" dirty="0" err="1" smtClean="0"/>
              <a:t>comparando</a:t>
            </a:r>
            <a:r>
              <a:rPr lang="en-US" dirty="0" smtClean="0"/>
              <a:t> los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alfanuméricos</a:t>
            </a:r>
            <a:r>
              <a:rPr lang="en-US" dirty="0" smtClean="0"/>
              <a:t> con un </a:t>
            </a:r>
            <a:r>
              <a:rPr lang="en-US" dirty="0" err="1" smtClean="0">
                <a:solidFill>
                  <a:schemeClr val="tx2"/>
                </a:solidFill>
              </a:rPr>
              <a:t>patrón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/>
              <a:t>especificado</a:t>
            </a:r>
            <a:r>
              <a:rPr lang="en-US" dirty="0" smtClean="0"/>
              <a:t>.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Un </a:t>
            </a:r>
            <a:r>
              <a:rPr lang="en-US" dirty="0" err="1" smtClean="0"/>
              <a:t>símbolo</a:t>
            </a:r>
            <a:r>
              <a:rPr lang="en-US" dirty="0" smtClean="0"/>
              <a:t> de </a:t>
            </a:r>
            <a:r>
              <a:rPr lang="en-US" dirty="0" err="1" smtClean="0"/>
              <a:t>porcentaje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990033"/>
                </a:solidFill>
              </a:rPr>
              <a:t>%</a:t>
            </a:r>
            <a:r>
              <a:rPr lang="en-US" dirty="0" smtClean="0"/>
              <a:t>) </a:t>
            </a:r>
            <a:r>
              <a:rPr lang="en-US" b="1" dirty="0" err="1" smtClean="0">
                <a:solidFill>
                  <a:srgbClr val="990033"/>
                </a:solidFill>
              </a:rPr>
              <a:t>sustituye</a:t>
            </a:r>
            <a:r>
              <a:rPr lang="en-US" b="1" dirty="0" smtClean="0">
                <a:solidFill>
                  <a:srgbClr val="990033"/>
                </a:solidFill>
              </a:rPr>
              <a:t> </a:t>
            </a:r>
            <a:r>
              <a:rPr lang="en-US" b="1" dirty="0" err="1" smtClean="0">
                <a:solidFill>
                  <a:srgbClr val="990033"/>
                </a:solidFill>
              </a:rPr>
              <a:t>cualquier</a:t>
            </a:r>
            <a:r>
              <a:rPr lang="en-US" b="1" dirty="0" smtClean="0">
                <a:solidFill>
                  <a:srgbClr val="990033"/>
                </a:solidFill>
              </a:rPr>
              <a:t> </a:t>
            </a:r>
            <a:r>
              <a:rPr lang="en-US" b="1" dirty="0" err="1" smtClean="0">
                <a:solidFill>
                  <a:srgbClr val="990033"/>
                </a:solidFill>
              </a:rPr>
              <a:t>número</a:t>
            </a:r>
            <a:r>
              <a:rPr lang="en-US" b="1" dirty="0" smtClean="0">
                <a:solidFill>
                  <a:srgbClr val="990033"/>
                </a:solidFill>
              </a:rPr>
              <a:t> de </a:t>
            </a:r>
            <a:r>
              <a:rPr lang="en-US" b="1" dirty="0" err="1" smtClean="0">
                <a:solidFill>
                  <a:srgbClr val="990033"/>
                </a:solidFill>
              </a:rPr>
              <a:t>caracteres</a:t>
            </a:r>
            <a:r>
              <a:rPr lang="en-US" b="1" dirty="0" smtClean="0"/>
              <a:t>.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Un </a:t>
            </a:r>
            <a:r>
              <a:rPr lang="en-US" dirty="0" err="1" smtClean="0"/>
              <a:t>subrayado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339933"/>
                </a:solidFill>
              </a:rPr>
              <a:t>_</a:t>
            </a:r>
            <a:r>
              <a:rPr lang="en-US" dirty="0" smtClean="0"/>
              <a:t>) </a:t>
            </a:r>
            <a:r>
              <a:rPr lang="en-US" b="1" dirty="0" err="1" smtClean="0">
                <a:solidFill>
                  <a:srgbClr val="339933"/>
                </a:solidFill>
              </a:rPr>
              <a:t>sustituye</a:t>
            </a:r>
            <a:r>
              <a:rPr lang="en-US" b="1" dirty="0" smtClean="0">
                <a:solidFill>
                  <a:srgbClr val="339933"/>
                </a:solidFill>
              </a:rPr>
              <a:t> un </a:t>
            </a:r>
            <a:r>
              <a:rPr lang="en-US" b="1" dirty="0" err="1" smtClean="0">
                <a:solidFill>
                  <a:srgbClr val="339933"/>
                </a:solidFill>
              </a:rPr>
              <a:t>carácter</a:t>
            </a:r>
            <a:r>
              <a:rPr lang="en-US" dirty="0" smtClean="0"/>
              <a:t>.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600200" y="35814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sz="2800">
              <a:latin typeface="Courier New" pitchFamily="49" charset="0"/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571500" y="3733800"/>
            <a:ext cx="8001000" cy="7080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latin typeface="Courier New" pitchFamily="49" charset="0"/>
              </a:rPr>
              <a:t> where Code like 'E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_</a:t>
            </a:r>
            <a:r>
              <a:rPr lang="en-US" sz="2400" b="1">
                <a:latin typeface="Courier New" pitchFamily="49" charset="0"/>
              </a:rPr>
              <a:t>U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%</a:t>
            </a:r>
            <a:r>
              <a:rPr lang="en-US" sz="2400" b="1">
                <a:latin typeface="Courier New" pitchFamily="49" charset="0"/>
              </a:rPr>
              <a:t>';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353425" cy="3082925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El </a:t>
            </a:r>
            <a:r>
              <a:rPr lang="en-US" dirty="0" err="1" smtClean="0"/>
              <a:t>operador</a:t>
            </a:r>
            <a:r>
              <a:rPr lang="en-US" dirty="0" smtClean="0"/>
              <a:t> sounds-like (</a:t>
            </a:r>
            <a:r>
              <a:rPr lang="en-US" dirty="0" smtClean="0">
                <a:solidFill>
                  <a:schemeClr val="accent2"/>
                </a:solidFill>
              </a:rPr>
              <a:t>=*</a:t>
            </a:r>
            <a:r>
              <a:rPr lang="en-US" dirty="0" smtClean="0"/>
              <a:t>) </a:t>
            </a:r>
            <a:r>
              <a:rPr lang="en-US" dirty="0" err="1" smtClean="0"/>
              <a:t>selecciona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observaciones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/>
                </a:solidFill>
              </a:rPr>
              <a:t>variación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ortografía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de la(s) </a:t>
            </a:r>
            <a:r>
              <a:rPr lang="en-US" dirty="0" err="1" smtClean="0"/>
              <a:t>palabra</a:t>
            </a:r>
            <a:r>
              <a:rPr lang="en-US" dirty="0" smtClean="0"/>
              <a:t>(s) </a:t>
            </a:r>
            <a:r>
              <a:rPr lang="en-US" dirty="0" err="1" smtClean="0"/>
              <a:t>especificada</a:t>
            </a:r>
            <a:r>
              <a:rPr lang="en-US" dirty="0" smtClean="0"/>
              <a:t>(s).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ClrTx/>
              <a:buFontTx/>
              <a:buNone/>
            </a:pPr>
            <a:endParaRPr lang="en-US" sz="1000" dirty="0" smtClean="0"/>
          </a:p>
          <a:p>
            <a:pPr lvl="1" eaLnBrk="1" hangingPunct="1">
              <a:buClrTx/>
              <a:buFontTx/>
              <a:buNone/>
            </a:pPr>
            <a:r>
              <a:rPr lang="en-US" dirty="0" smtClean="0"/>
              <a:t>	</a:t>
            </a:r>
          </a:p>
          <a:p>
            <a:pPr lvl="1" eaLnBrk="1" hangingPunct="1">
              <a:buClrTx/>
              <a:buFontTx/>
              <a:buNone/>
            </a:pPr>
            <a:r>
              <a:rPr lang="en-US" dirty="0" smtClean="0"/>
              <a:t>   </a:t>
            </a:r>
            <a:r>
              <a:rPr lang="en-US" dirty="0" err="1" smtClean="0"/>
              <a:t>Selecciona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C0000"/>
                </a:solidFill>
              </a:rPr>
              <a:t>Smythe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C0000"/>
                </a:solidFill>
              </a:rPr>
              <a:t>Smitt</a:t>
            </a:r>
            <a:r>
              <a:rPr lang="en-US" dirty="0" smtClean="0"/>
              <a:t>, etc.</a:t>
            </a:r>
          </a:p>
          <a:p>
            <a:pPr lvl="1" eaLnBrk="1" hangingPunct="1">
              <a:buClrTx/>
              <a:buFontTx/>
              <a:buNone/>
            </a:pPr>
            <a:endParaRPr lang="en-US" sz="7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IS NULL</a:t>
            </a:r>
            <a:r>
              <a:rPr lang="en-US" dirty="0" smtClean="0"/>
              <a:t> o </a:t>
            </a:r>
            <a:r>
              <a:rPr lang="en-US" dirty="0" smtClean="0">
                <a:solidFill>
                  <a:schemeClr val="tx2"/>
                </a:solidFill>
              </a:rPr>
              <a:t>IS MISSING</a:t>
            </a:r>
            <a:r>
              <a:rPr lang="en-US" dirty="0" smtClean="0"/>
              <a:t> </a:t>
            </a:r>
            <a:r>
              <a:rPr lang="en-US" dirty="0" err="1" smtClean="0"/>
              <a:t>selecciona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observaciones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variable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ausente</a:t>
            </a:r>
            <a:r>
              <a:rPr lang="en-US" dirty="0" smtClean="0"/>
              <a:t>.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Operadores especiales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755650" y="2349500"/>
            <a:ext cx="8001000" cy="6771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</a:rPr>
              <a:t> where </a:t>
            </a:r>
            <a:r>
              <a:rPr lang="en-US" sz="2400" b="1" dirty="0" smtClean="0">
                <a:latin typeface="Courier New" pitchFamily="49" charset="0"/>
              </a:rPr>
              <a:t>Name =* '</a:t>
            </a: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</a:rPr>
              <a:t>SMITH</a:t>
            </a:r>
            <a:r>
              <a:rPr lang="en-US" sz="2400" b="1" dirty="0">
                <a:latin typeface="Courier New" pitchFamily="49" charset="0"/>
              </a:rPr>
              <a:t>';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684213" y="4581525"/>
            <a:ext cx="8001000" cy="12557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latin typeface="Courier New" pitchFamily="49" charset="0"/>
              </a:rPr>
              <a:t> where Flight is missing;</a:t>
            </a:r>
          </a:p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latin typeface="Courier New" pitchFamily="49" charset="0"/>
              </a:rPr>
              <a:t> where Flight is null;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481013"/>
            <a:ext cx="8686800" cy="787400"/>
          </a:xfrm>
        </p:spPr>
        <p:txBody>
          <a:bodyPr/>
          <a:lstStyle/>
          <a:p>
            <a:r>
              <a:rPr lang="en-US" smtClean="0"/>
              <a:t>Ejemplo Selección de Variables</a:t>
            </a:r>
          </a:p>
        </p:txBody>
      </p:sp>
      <p:sp>
        <p:nvSpPr>
          <p:cNvPr id="142339" name="Rectangle 3"/>
          <p:cNvSpPr txBox="1">
            <a:spLocks noChangeArrowheads="1"/>
          </p:cNvSpPr>
          <p:nvPr/>
        </p:nvSpPr>
        <p:spPr bwMode="auto">
          <a:xfrm>
            <a:off x="506413" y="5876925"/>
            <a:ext cx="82089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003C8A"/>
              </a:buClr>
            </a:pPr>
            <a:r>
              <a:rPr lang="en-US" sz="2000"/>
              <a:t>¿Hay alguna diferencia, dentro del paso data, entre el keep, rename y drop dentro del set y fuera de él?</a:t>
            </a:r>
          </a:p>
        </p:txBody>
      </p:sp>
      <p:pic>
        <p:nvPicPr>
          <p:cNvPr id="142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85863"/>
            <a:ext cx="59340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4160838"/>
            <a:ext cx="25241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4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8" y="2492375"/>
            <a:ext cx="36957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35" y="2636912"/>
            <a:ext cx="5040560" cy="29315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Capitulo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Proceso Condicional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687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40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143000"/>
          </a:xfrm>
        </p:spPr>
        <p:txBody>
          <a:bodyPr/>
          <a:lstStyle/>
          <a:p>
            <a:r>
              <a:rPr lang="en-US" smtClean="0"/>
              <a:t>Proceso condicional</a:t>
            </a:r>
          </a:p>
        </p:txBody>
      </p: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900113" y="1773238"/>
            <a:ext cx="2808287" cy="19399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Verdana" pitchFamily="34" charset="0"/>
              </a:rPr>
              <a:t>IF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Verdana" pitchFamily="34" charset="0"/>
              </a:rPr>
              <a:t> condicional simple</a:t>
            </a:r>
          </a:p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24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6" name="AutoShape 42"/>
          <p:cNvSpPr>
            <a:spLocks noChangeArrowheads="1"/>
          </p:cNvSpPr>
          <p:nvPr/>
        </p:nvSpPr>
        <p:spPr bwMode="auto">
          <a:xfrm>
            <a:off x="5186363" y="1773238"/>
            <a:ext cx="3057525" cy="1939925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DO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condicional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repeticiones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bucles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</a:t>
            </a:r>
          </a:p>
        </p:txBody>
      </p:sp>
      <p:pic>
        <p:nvPicPr>
          <p:cNvPr id="1710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4365625"/>
            <a:ext cx="22685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 bwMode="auto">
          <a:xfrm>
            <a:off x="2068513" y="3856038"/>
            <a:ext cx="234950" cy="387350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endParaRPr lang="es-ES"/>
          </a:p>
        </p:txBody>
      </p:sp>
      <p:pic>
        <p:nvPicPr>
          <p:cNvPr id="1710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4365625"/>
            <a:ext cx="22098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Down Arrow 12"/>
          <p:cNvSpPr/>
          <p:nvPr/>
        </p:nvSpPr>
        <p:spPr bwMode="auto">
          <a:xfrm>
            <a:off x="6715125" y="3856038"/>
            <a:ext cx="236538" cy="387350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endParaRPr lang="es-E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6" grpId="0" animBg="1" autoUpdateAnimBg="0"/>
      <p:bldP spid="4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34" name="Group 5"/>
          <p:cNvGrpSpPr>
            <a:grpSpLocks/>
          </p:cNvGrpSpPr>
          <p:nvPr/>
        </p:nvGrpSpPr>
        <p:grpSpPr bwMode="auto">
          <a:xfrm>
            <a:off x="5162550" y="3382963"/>
            <a:ext cx="1447800" cy="457200"/>
            <a:chOff x="3936" y="2148"/>
            <a:chExt cx="912" cy="288"/>
          </a:xfrm>
        </p:grpSpPr>
        <p:sp>
          <p:nvSpPr>
            <p:cNvPr id="172057" name="Text Box 6"/>
            <p:cNvSpPr txBox="1">
              <a:spLocks noChangeArrowheads="1"/>
            </p:cNvSpPr>
            <p:nvPr/>
          </p:nvSpPr>
          <p:spPr bwMode="auto">
            <a:xfrm>
              <a:off x="3936" y="214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>
                  <a:solidFill>
                    <a:schemeClr val="tx2"/>
                  </a:solidFill>
                </a:rPr>
                <a:t>Falso</a:t>
              </a:r>
            </a:p>
          </p:txBody>
        </p:sp>
        <p:sp>
          <p:nvSpPr>
            <p:cNvPr id="172058" name="Line 7"/>
            <p:cNvSpPr>
              <a:spLocks noChangeShapeType="1"/>
            </p:cNvSpPr>
            <p:nvPr/>
          </p:nvSpPr>
          <p:spPr bwMode="auto">
            <a:xfrm>
              <a:off x="4512" y="230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72035" name="Group 9"/>
          <p:cNvGrpSpPr>
            <a:grpSpLocks/>
          </p:cNvGrpSpPr>
          <p:nvPr/>
        </p:nvGrpSpPr>
        <p:grpSpPr bwMode="auto">
          <a:xfrm>
            <a:off x="2971800" y="1303338"/>
            <a:ext cx="2590800" cy="1822450"/>
            <a:chOff x="2544" y="816"/>
            <a:chExt cx="1632" cy="1148"/>
          </a:xfrm>
        </p:grpSpPr>
        <p:sp>
          <p:nvSpPr>
            <p:cNvPr id="172053" name="Rectangle 10"/>
            <p:cNvSpPr>
              <a:spLocks noChangeArrowheads="1"/>
            </p:cNvSpPr>
            <p:nvPr/>
          </p:nvSpPr>
          <p:spPr bwMode="auto">
            <a:xfrm>
              <a:off x="2544" y="816"/>
              <a:ext cx="1632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Sentencia DATA</a:t>
              </a:r>
            </a:p>
          </p:txBody>
        </p:sp>
        <p:sp>
          <p:nvSpPr>
            <p:cNvPr id="172054" name="Rectangle 11"/>
            <p:cNvSpPr>
              <a:spLocks noChangeArrowheads="1"/>
            </p:cNvSpPr>
            <p:nvPr/>
          </p:nvSpPr>
          <p:spPr bwMode="auto">
            <a:xfrm>
              <a:off x="2592" y="1296"/>
              <a:ext cx="158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ea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Lee observación o registro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172055" name="Line 12"/>
            <p:cNvSpPr>
              <a:spLocks noChangeShapeType="1"/>
            </p:cNvSpPr>
            <p:nvPr/>
          </p:nvSpPr>
          <p:spPr bwMode="auto">
            <a:xfrm>
              <a:off x="3360" y="11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2056" name="Line 13"/>
            <p:cNvSpPr>
              <a:spLocks noChangeShapeType="1"/>
            </p:cNvSpPr>
            <p:nvPr/>
          </p:nvSpPr>
          <p:spPr bwMode="auto">
            <a:xfrm>
              <a:off x="3354" y="1776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72036" name="Text Box 14"/>
          <p:cNvSpPr txBox="1">
            <a:spLocks noChangeArrowheads="1"/>
          </p:cNvSpPr>
          <p:nvPr/>
        </p:nvSpPr>
        <p:spPr bwMode="auto">
          <a:xfrm>
            <a:off x="2317750" y="3962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>
                <a:solidFill>
                  <a:schemeClr val="tx2"/>
                </a:solidFill>
              </a:rPr>
              <a:t>Verdadero</a:t>
            </a:r>
          </a:p>
        </p:txBody>
      </p:sp>
      <p:grpSp>
        <p:nvGrpSpPr>
          <p:cNvPr id="172037" name="Group 15"/>
          <p:cNvGrpSpPr>
            <a:grpSpLocks/>
          </p:cNvGrpSpPr>
          <p:nvPr/>
        </p:nvGrpSpPr>
        <p:grpSpPr bwMode="auto">
          <a:xfrm>
            <a:off x="2432050" y="1093788"/>
            <a:ext cx="4197350" cy="5140325"/>
            <a:chOff x="2256" y="682"/>
            <a:chExt cx="2644" cy="3238"/>
          </a:xfrm>
        </p:grpSpPr>
        <p:grpSp>
          <p:nvGrpSpPr>
            <p:cNvPr id="172043" name="Group 16"/>
            <p:cNvGrpSpPr>
              <a:grpSpLocks/>
            </p:cNvGrpSpPr>
            <p:nvPr/>
          </p:nvGrpSpPr>
          <p:grpSpPr bwMode="auto">
            <a:xfrm>
              <a:off x="2256" y="2256"/>
              <a:ext cx="2630" cy="1664"/>
              <a:chOff x="2256" y="2246"/>
              <a:chExt cx="2630" cy="1664"/>
            </a:xfrm>
          </p:grpSpPr>
          <p:sp>
            <p:nvSpPr>
              <p:cNvPr id="172048" name="Rectangle 17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1776" cy="480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ea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2000">
                    <a:solidFill>
                      <a:schemeClr val="tx1"/>
                    </a:solidFill>
                  </a:rPr>
                  <a:t>Sigue procesando la observación</a:t>
                </a:r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72049" name="Rectangle 18"/>
              <p:cNvSpPr>
                <a:spLocks noChangeArrowheads="1"/>
              </p:cNvSpPr>
              <p:nvPr/>
            </p:nvSpPr>
            <p:spPr bwMode="auto">
              <a:xfrm>
                <a:off x="2256" y="3408"/>
                <a:ext cx="2208" cy="480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ea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2000" dirty="0" err="1">
                    <a:solidFill>
                      <a:schemeClr val="tx1"/>
                    </a:solidFill>
                  </a:rPr>
                  <a:t>Observación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salida</a:t>
                </a:r>
                <a:r>
                  <a:rPr lang="en-US" sz="2000" dirty="0">
                    <a:solidFill>
                      <a:schemeClr val="tx1"/>
                    </a:solidFill>
                  </a:rPr>
                  <a:t> en el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conjunto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datos SAS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050" name="Line 19"/>
              <p:cNvSpPr>
                <a:spLocks noChangeShapeType="1"/>
              </p:cNvSpPr>
              <p:nvPr/>
            </p:nvSpPr>
            <p:spPr bwMode="auto">
              <a:xfrm>
                <a:off x="3348" y="32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cxnSp>
            <p:nvCxnSpPr>
              <p:cNvPr id="172051" name="AutoShape 2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289" y="2313"/>
                <a:ext cx="1664" cy="1530"/>
              </a:xfrm>
              <a:prstGeom prst="bentConnector3">
                <a:avLst>
                  <a:gd name="adj1" fmla="val -100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2052" name="Line 21"/>
              <p:cNvSpPr>
                <a:spLocks noChangeShapeType="1"/>
              </p:cNvSpPr>
              <p:nvPr/>
            </p:nvSpPr>
            <p:spPr bwMode="auto">
              <a:xfrm>
                <a:off x="3360" y="259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2044" name="Group 22"/>
            <p:cNvGrpSpPr>
              <a:grpSpLocks/>
            </p:cNvGrpSpPr>
            <p:nvPr/>
          </p:nvGrpSpPr>
          <p:grpSpPr bwMode="auto">
            <a:xfrm>
              <a:off x="3357" y="682"/>
              <a:ext cx="1543" cy="1636"/>
              <a:chOff x="3357" y="672"/>
              <a:chExt cx="1543" cy="1636"/>
            </a:xfrm>
          </p:grpSpPr>
          <p:sp>
            <p:nvSpPr>
              <p:cNvPr id="172045" name="Line 23"/>
              <p:cNvSpPr>
                <a:spLocks noChangeShapeType="1"/>
              </p:cNvSpPr>
              <p:nvPr/>
            </p:nvSpPr>
            <p:spPr bwMode="auto">
              <a:xfrm>
                <a:off x="3360" y="679"/>
                <a:ext cx="0" cy="1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2046" name="Line 24"/>
              <p:cNvSpPr>
                <a:spLocks noChangeShapeType="1"/>
              </p:cNvSpPr>
              <p:nvPr/>
            </p:nvSpPr>
            <p:spPr bwMode="auto">
              <a:xfrm>
                <a:off x="3357" y="672"/>
                <a:ext cx="15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2047" name="Line 25"/>
              <p:cNvSpPr>
                <a:spLocks noChangeShapeType="1"/>
              </p:cNvSpPr>
              <p:nvPr/>
            </p:nvSpPr>
            <p:spPr bwMode="auto">
              <a:xfrm>
                <a:off x="4888" y="673"/>
                <a:ext cx="0" cy="1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sp>
        <p:nvSpPr>
          <p:cNvPr id="172038" name="Rectangle 26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Flujo del proceso de un IF </a:t>
            </a:r>
            <a:r>
              <a:rPr lang="en-US" smtClean="0">
                <a:solidFill>
                  <a:schemeClr val="tx2"/>
                </a:solidFill>
              </a:rPr>
              <a:t>subsetting</a:t>
            </a:r>
            <a:endParaRPr lang="en-US" smtClean="0">
              <a:solidFill>
                <a:schemeClr val="accent1"/>
              </a:solidFill>
            </a:endParaRPr>
          </a:p>
        </p:txBody>
      </p:sp>
      <p:grpSp>
        <p:nvGrpSpPr>
          <p:cNvPr id="172039" name="Group 30"/>
          <p:cNvGrpSpPr>
            <a:grpSpLocks/>
          </p:cNvGrpSpPr>
          <p:nvPr/>
        </p:nvGrpSpPr>
        <p:grpSpPr bwMode="auto">
          <a:xfrm>
            <a:off x="3076575" y="3124200"/>
            <a:ext cx="2457450" cy="990600"/>
            <a:chOff x="2592" y="1968"/>
            <a:chExt cx="1548" cy="624"/>
          </a:xfrm>
        </p:grpSpPr>
        <p:sp>
          <p:nvSpPr>
            <p:cNvPr id="172041" name="AutoShape 31"/>
            <p:cNvSpPr>
              <a:spLocks noChangeArrowheads="1"/>
            </p:cNvSpPr>
            <p:nvPr/>
          </p:nvSpPr>
          <p:spPr bwMode="auto">
            <a:xfrm>
              <a:off x="2688" y="1968"/>
              <a:ext cx="1296" cy="624"/>
            </a:xfrm>
            <a:prstGeom prst="flowChartDecision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2042" name="Text Box 32"/>
            <p:cNvSpPr txBox="1">
              <a:spLocks noChangeArrowheads="1"/>
            </p:cNvSpPr>
            <p:nvPr/>
          </p:nvSpPr>
          <p:spPr bwMode="auto">
            <a:xfrm>
              <a:off x="2592" y="2160"/>
              <a:ext cx="15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Expresión IF</a:t>
              </a: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Ejecución condicional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79388" y="2708275"/>
            <a:ext cx="8353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0" rIns="92075" bIns="46038"/>
          <a:lstStyle/>
          <a:p>
            <a:pPr marL="360363" indent="-360363" algn="l" eaLnBrk="0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i="1" dirty="0" err="1">
                <a:solidFill>
                  <a:schemeClr val="tx2"/>
                </a:solidFill>
              </a:rPr>
              <a:t>Expresión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contiene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8000"/>
                </a:solidFill>
              </a:rPr>
              <a:t>operandos</a:t>
            </a:r>
            <a:r>
              <a:rPr lang="en-US" sz="2400" dirty="0">
                <a:solidFill>
                  <a:schemeClr val="tx1"/>
                </a:solidFill>
              </a:rPr>
              <a:t> y </a:t>
            </a:r>
            <a:r>
              <a:rPr lang="en-US" sz="2400" dirty="0" err="1">
                <a:solidFill>
                  <a:srgbClr val="800080"/>
                </a:solidFill>
              </a:rPr>
              <a:t>operadores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forman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un </a:t>
            </a:r>
            <a:r>
              <a:rPr lang="en-US" sz="2400" dirty="0" err="1">
                <a:solidFill>
                  <a:schemeClr val="tx2"/>
                </a:solidFill>
              </a:rPr>
              <a:t>conjunto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dirty="0" err="1">
                <a:solidFill>
                  <a:schemeClr val="tx2"/>
                </a:solidFill>
              </a:rPr>
              <a:t>instrucciones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producir</a:t>
            </a:r>
            <a:r>
              <a:rPr lang="en-US" sz="2400" dirty="0">
                <a:solidFill>
                  <a:schemeClr val="tx1"/>
                </a:solidFill>
              </a:rPr>
              <a:t> un valor.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3779838" y="3500438"/>
            <a:ext cx="5029200" cy="2316162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Pueden ser </a:t>
            </a:r>
            <a:r>
              <a:rPr lang="en-US" sz="2400">
                <a:solidFill>
                  <a:srgbClr val="800080"/>
                </a:solidFill>
              </a:rPr>
              <a:t>operadores</a:t>
            </a:r>
            <a:r>
              <a:rPr lang="en-US" sz="2400">
                <a:solidFill>
                  <a:schemeClr val="tx1"/>
                </a:solidFill>
              </a:rPr>
              <a:t> </a:t>
            </a:r>
          </a:p>
          <a:p>
            <a:pPr lvl="1" indent="-334963" algn="l" eaLnBrk="0" hangingPunct="0">
              <a:lnSpc>
                <a:spcPct val="7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tx1"/>
                </a:solidFill>
              </a:rPr>
              <a:t>los símbolos que representan</a:t>
            </a:r>
          </a:p>
          <a:p>
            <a:pPr lvl="2" indent="-349250" algn="l" eaLnBrk="0" hangingPunct="0">
              <a:lnSpc>
                <a:spcPct val="75000"/>
              </a:lnSpc>
              <a:spcBef>
                <a:spcPct val="25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sz="2400">
                <a:solidFill>
                  <a:schemeClr val="tx1"/>
                </a:solidFill>
              </a:rPr>
              <a:t>una comparación</a:t>
            </a:r>
          </a:p>
          <a:p>
            <a:pPr lvl="2" indent="-349250" algn="l" eaLnBrk="0" hangingPunct="0">
              <a:lnSpc>
                <a:spcPct val="75000"/>
              </a:lnSpc>
              <a:spcBef>
                <a:spcPct val="25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sz="2400">
                <a:solidFill>
                  <a:schemeClr val="tx1"/>
                </a:solidFill>
              </a:rPr>
              <a:t>una operación lógica</a:t>
            </a:r>
          </a:p>
          <a:p>
            <a:pPr lvl="2" indent="-349250" algn="l" eaLnBrk="0" hangingPunct="0">
              <a:lnSpc>
                <a:spcPct val="75000"/>
              </a:lnSpc>
              <a:spcBef>
                <a:spcPct val="25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sz="2400">
                <a:solidFill>
                  <a:schemeClr val="tx1"/>
                </a:solidFill>
              </a:rPr>
              <a:t>un cálculo aritmético</a:t>
            </a:r>
          </a:p>
          <a:p>
            <a:pPr lvl="1" indent="-334963" algn="l" eaLnBrk="0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tx1"/>
                </a:solidFill>
              </a:rPr>
              <a:t>las funciones SAS.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395288" y="3500438"/>
            <a:ext cx="3124200" cy="2316162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Pueden ser </a:t>
            </a:r>
            <a:r>
              <a:rPr lang="en-US" sz="2400">
                <a:solidFill>
                  <a:srgbClr val="008000"/>
                </a:solidFill>
              </a:rPr>
              <a:t>operandos</a:t>
            </a:r>
            <a:r>
              <a:rPr lang="en-US" sz="2400">
                <a:solidFill>
                  <a:schemeClr val="tx1"/>
                </a:solidFill>
              </a:rPr>
              <a:t> </a:t>
            </a:r>
          </a:p>
          <a:p>
            <a:pPr lvl="1" indent="-334963" algn="l" eaLnBrk="0" hangingPunct="0">
              <a:lnSpc>
                <a:spcPct val="7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tx1"/>
                </a:solidFill>
              </a:rPr>
              <a:t>los nombres de las variables</a:t>
            </a:r>
          </a:p>
          <a:p>
            <a:pPr lvl="1" indent="-334963" algn="l" eaLnBrk="0" hangingPunct="0">
              <a:lnSpc>
                <a:spcPct val="7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tx1"/>
                </a:solidFill>
              </a:rPr>
              <a:t>las constantes.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7685088" cy="328613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mtClean="0"/>
              <a:t>Sintaxis general de las sentencias IF-THEN y ELSE: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1619250" y="1628775"/>
            <a:ext cx="4222750" cy="9906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IF </a:t>
            </a:r>
            <a:r>
              <a:rPr lang="en-US" sz="2400" i="1" dirty="0" err="1">
                <a:solidFill>
                  <a:schemeClr val="tx2"/>
                </a:solidFill>
              </a:rPr>
              <a:t>expresión</a:t>
            </a:r>
            <a:r>
              <a:rPr lang="en-US" sz="2400" b="1" dirty="0">
                <a:solidFill>
                  <a:schemeClr val="tx1"/>
                </a:solidFill>
              </a:rPr>
              <a:t> THEN </a:t>
            </a:r>
            <a:r>
              <a:rPr lang="en-US" sz="2400" i="1" dirty="0" err="1">
                <a:solidFill>
                  <a:srgbClr val="990033"/>
                </a:solidFill>
              </a:rPr>
              <a:t>sentencia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ELSE </a:t>
            </a:r>
            <a:r>
              <a:rPr lang="en-US" sz="2400" i="1" dirty="0" err="1">
                <a:solidFill>
                  <a:srgbClr val="990033"/>
                </a:solidFill>
              </a:rPr>
              <a:t>sentencia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395288" y="5949950"/>
            <a:ext cx="79914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0" rIns="92075" bIns="46038"/>
          <a:lstStyle/>
          <a:p>
            <a:pPr marL="180975" indent="-180975" algn="l" eaLnBrk="0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Sólo</a:t>
            </a:r>
            <a:r>
              <a:rPr lang="en-US" sz="2400" dirty="0">
                <a:solidFill>
                  <a:schemeClr val="tx2"/>
                </a:solidFill>
              </a:rPr>
              <a:t> se </a:t>
            </a:r>
            <a:r>
              <a:rPr lang="en-US" sz="2400" dirty="0" err="1">
                <a:solidFill>
                  <a:schemeClr val="tx2"/>
                </a:solidFill>
              </a:rPr>
              <a:t>permite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una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sentencia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ejecutable</a:t>
            </a:r>
            <a:r>
              <a:rPr lang="en-US" sz="2400" dirty="0">
                <a:solidFill>
                  <a:schemeClr val="tx2"/>
                </a:solidFill>
              </a:rPr>
              <a:t> en </a:t>
            </a:r>
            <a:r>
              <a:rPr lang="en-US" sz="2400" dirty="0" err="1">
                <a:solidFill>
                  <a:schemeClr val="tx2"/>
                </a:solidFill>
              </a:rPr>
              <a:t>una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sentencia</a:t>
            </a:r>
            <a:r>
              <a:rPr lang="en-US" sz="2400" dirty="0">
                <a:solidFill>
                  <a:schemeClr val="tx2"/>
                </a:solidFill>
              </a:rPr>
              <a:t> IF-THEN o ELSE.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7924800" cy="749300"/>
          </a:xfrm>
        </p:spPr>
        <p:txBody>
          <a:bodyPr/>
          <a:lstStyle/>
          <a:p>
            <a:pPr eaLnBrk="1" hangingPunct="1"/>
            <a:r>
              <a:rPr lang="en-US" smtClean="0"/>
              <a:t>Se utilizan las sentencias </a:t>
            </a:r>
            <a:r>
              <a:rPr lang="en-US" smtClean="0">
                <a:solidFill>
                  <a:schemeClr val="tx2"/>
                </a:solidFill>
              </a:rPr>
              <a:t>DO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y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</a:rPr>
              <a:t>END</a:t>
            </a:r>
            <a:r>
              <a:rPr lang="en-US" smtClean="0"/>
              <a:t> para </a:t>
            </a:r>
            <a:r>
              <a:rPr lang="en-US" smtClean="0">
                <a:solidFill>
                  <a:schemeClr val="tx2"/>
                </a:solidFill>
              </a:rPr>
              <a:t>ejecutar un grupo de sentencias según una condición</a:t>
            </a:r>
            <a:r>
              <a:rPr lang="en-US" smtClean="0"/>
              <a:t>.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03213" y="197485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>
                <a:solidFill>
                  <a:schemeClr val="tx1"/>
                </a:solidFill>
              </a:rPr>
              <a:t>   Sintaxis general de las sentencias DO y END: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Ejecución condicional</a:t>
            </a:r>
          </a:p>
        </p:txBody>
      </p:sp>
      <p:sp>
        <p:nvSpPr>
          <p:cNvPr id="174085" name="Text Box 6"/>
          <p:cNvSpPr txBox="1">
            <a:spLocks noChangeArrowheads="1"/>
          </p:cNvSpPr>
          <p:nvPr/>
        </p:nvSpPr>
        <p:spPr bwMode="auto">
          <a:xfrm>
            <a:off x="2268538" y="2924175"/>
            <a:ext cx="3810000" cy="25241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IF </a:t>
            </a:r>
            <a:r>
              <a:rPr lang="en-US" sz="2400" i="1" dirty="0" err="1">
                <a:solidFill>
                  <a:schemeClr val="tx1"/>
                </a:solidFill>
              </a:rPr>
              <a:t>expresión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THEN DO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i="1" dirty="0" err="1">
                <a:solidFill>
                  <a:schemeClr val="tx1"/>
                </a:solidFill>
              </a:rPr>
              <a:t>sentencias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ejecutables</a:t>
            </a:r>
            <a:r>
              <a:rPr lang="en-US" sz="2400" i="1" dirty="0">
                <a:solidFill>
                  <a:schemeClr val="tx1"/>
                </a:solidFill>
              </a:rPr>
              <a:t>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END</a:t>
            </a:r>
            <a:r>
              <a:rPr lang="en-US" sz="2400" i="1" dirty="0">
                <a:solidFill>
                  <a:schemeClr val="tx1"/>
                </a:solidFill>
              </a:rPr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ELSE DO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i="1" dirty="0" err="1">
                <a:solidFill>
                  <a:schemeClr val="tx1"/>
                </a:solidFill>
              </a:rPr>
              <a:t>sentencias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ejecutables</a:t>
            </a:r>
            <a:r>
              <a:rPr lang="en-US" sz="2400" i="1" dirty="0">
                <a:solidFill>
                  <a:schemeClr val="tx1"/>
                </a:solidFill>
              </a:rPr>
              <a:t>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END</a:t>
            </a:r>
            <a:r>
              <a:rPr lang="en-US" sz="2400" i="1" dirty="0">
                <a:solidFill>
                  <a:schemeClr val="tx1"/>
                </a:solidFill>
              </a:rPr>
              <a:t>;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400"/>
              <a:t>La documentación de SAS y los textos en el entorno de ventanas SAS utilizan la siguiente terminología: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895975" y="2781300"/>
            <a:ext cx="2255838" cy="1250950"/>
          </a:xfrm>
          <a:prstGeom prst="rect">
            <a:avLst/>
          </a:prstGeom>
          <a:solidFill>
            <a:srgbClr val="6666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FFFF"/>
                </a:solidFill>
              </a:rPr>
              <a:t>Conjunto de datos SAS (tabla SAS)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5000625" y="3430588"/>
            <a:ext cx="811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3167063" y="3176588"/>
            <a:ext cx="1682750" cy="547687"/>
          </a:xfrm>
          <a:prstGeom prst="rect">
            <a:avLst/>
          </a:prstGeom>
          <a:solidFill>
            <a:srgbClr val="666699"/>
          </a:solidFill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FFFF"/>
                </a:solidFill>
              </a:rPr>
              <a:t>Tabla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5927725" y="4500563"/>
            <a:ext cx="2166938" cy="547687"/>
          </a:xfrm>
          <a:prstGeom prst="rect">
            <a:avLst/>
          </a:prstGeom>
          <a:solidFill>
            <a:srgbClr val="666699"/>
          </a:solidFill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129031" name="Text Box 8"/>
          <p:cNvSpPr txBox="1">
            <a:spLocks noChangeArrowheads="1"/>
          </p:cNvSpPr>
          <p:nvPr/>
        </p:nvSpPr>
        <p:spPr bwMode="auto">
          <a:xfrm>
            <a:off x="3132138" y="4498975"/>
            <a:ext cx="1754187" cy="547688"/>
          </a:xfrm>
          <a:prstGeom prst="rect">
            <a:avLst/>
          </a:prstGeom>
          <a:solidFill>
            <a:srgbClr val="666699"/>
          </a:solidFill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FFFF"/>
                </a:solidFill>
              </a:rPr>
              <a:t>Columna</a:t>
            </a:r>
          </a:p>
        </p:txBody>
      </p:sp>
      <p:sp>
        <p:nvSpPr>
          <p:cNvPr id="129032" name="Text Box 9"/>
          <p:cNvSpPr txBox="1">
            <a:spLocks noChangeArrowheads="1"/>
          </p:cNvSpPr>
          <p:nvPr/>
        </p:nvSpPr>
        <p:spPr bwMode="auto">
          <a:xfrm>
            <a:off x="5927725" y="5443538"/>
            <a:ext cx="2166938" cy="547687"/>
          </a:xfrm>
          <a:prstGeom prst="rect">
            <a:avLst/>
          </a:prstGeom>
          <a:solidFill>
            <a:srgbClr val="666699"/>
          </a:solidFill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FFFF"/>
                </a:solidFill>
              </a:rPr>
              <a:t>Observación</a:t>
            </a:r>
          </a:p>
        </p:txBody>
      </p:sp>
      <p:sp>
        <p:nvSpPr>
          <p:cNvPr id="129033" name="Text Box 11"/>
          <p:cNvSpPr txBox="1">
            <a:spLocks noChangeArrowheads="1"/>
          </p:cNvSpPr>
          <p:nvPr/>
        </p:nvSpPr>
        <p:spPr bwMode="auto">
          <a:xfrm>
            <a:off x="3167063" y="5446713"/>
            <a:ext cx="1719262" cy="547687"/>
          </a:xfrm>
          <a:prstGeom prst="rect">
            <a:avLst/>
          </a:prstGeom>
          <a:solidFill>
            <a:srgbClr val="666699"/>
          </a:solidFill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FFFF"/>
                </a:solidFill>
              </a:rPr>
              <a:t>Fila</a:t>
            </a:r>
          </a:p>
        </p:txBody>
      </p:sp>
      <p:sp>
        <p:nvSpPr>
          <p:cNvPr id="129034" name="Rectangle 1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010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Terminología</a:t>
            </a:r>
            <a:r>
              <a:rPr lang="en-US" dirty="0" smtClean="0"/>
              <a:t> de los </a:t>
            </a:r>
            <a:r>
              <a:rPr lang="en-US" dirty="0" err="1" smtClean="0"/>
              <a:t>conjuntos</a:t>
            </a:r>
            <a:r>
              <a:rPr lang="en-US" dirty="0" smtClean="0"/>
              <a:t> de datos SAS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97200" y="2076450"/>
            <a:ext cx="2166938" cy="547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dirty="0" smtClean="0">
                <a:solidFill>
                  <a:schemeClr val="accent6"/>
                </a:solidFill>
              </a:rPr>
              <a:t>SQL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984875" y="2054225"/>
            <a:ext cx="2166938" cy="547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b="1" dirty="0" smtClean="0">
                <a:solidFill>
                  <a:schemeClr val="accent6"/>
                </a:solidFill>
              </a:rPr>
              <a:t>Sistema SAS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11150" y="2076450"/>
            <a:ext cx="2011363" cy="760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accent6"/>
                </a:solidFill>
              </a:rPr>
              <a:t>Procesamiento de datos</a:t>
            </a:r>
          </a:p>
        </p:txBody>
      </p:sp>
      <p:sp>
        <p:nvSpPr>
          <p:cNvPr id="129038" name="Line 4"/>
          <p:cNvSpPr>
            <a:spLocks noChangeShapeType="1"/>
          </p:cNvSpPr>
          <p:nvPr/>
        </p:nvSpPr>
        <p:spPr bwMode="auto">
          <a:xfrm>
            <a:off x="5083175" y="4773613"/>
            <a:ext cx="812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9039" name="Line 4"/>
          <p:cNvSpPr>
            <a:spLocks noChangeShapeType="1"/>
          </p:cNvSpPr>
          <p:nvPr/>
        </p:nvSpPr>
        <p:spPr bwMode="auto">
          <a:xfrm>
            <a:off x="5026025" y="5716588"/>
            <a:ext cx="812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9040" name="Line 4"/>
          <p:cNvSpPr>
            <a:spLocks noChangeShapeType="1"/>
          </p:cNvSpPr>
          <p:nvPr/>
        </p:nvSpPr>
        <p:spPr bwMode="auto">
          <a:xfrm>
            <a:off x="2184400" y="3451225"/>
            <a:ext cx="81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9041" name="Text Box 5"/>
          <p:cNvSpPr txBox="1">
            <a:spLocks noChangeArrowheads="1"/>
          </p:cNvSpPr>
          <p:nvPr/>
        </p:nvSpPr>
        <p:spPr bwMode="auto">
          <a:xfrm>
            <a:off x="395288" y="3171825"/>
            <a:ext cx="1646237" cy="547688"/>
          </a:xfrm>
          <a:prstGeom prst="rect">
            <a:avLst/>
          </a:prstGeom>
          <a:solidFill>
            <a:srgbClr val="666699"/>
          </a:solidFill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FFFF"/>
                </a:solidFill>
              </a:rPr>
              <a:t>Fichero</a:t>
            </a:r>
          </a:p>
        </p:txBody>
      </p:sp>
      <p:sp>
        <p:nvSpPr>
          <p:cNvPr id="129042" name="Line 4"/>
          <p:cNvSpPr>
            <a:spLocks noChangeShapeType="1"/>
          </p:cNvSpPr>
          <p:nvPr/>
        </p:nvSpPr>
        <p:spPr bwMode="auto">
          <a:xfrm>
            <a:off x="2184400" y="4764088"/>
            <a:ext cx="812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9043" name="Line 4"/>
          <p:cNvSpPr>
            <a:spLocks noChangeShapeType="1"/>
          </p:cNvSpPr>
          <p:nvPr/>
        </p:nvSpPr>
        <p:spPr bwMode="auto">
          <a:xfrm>
            <a:off x="2168525" y="5721350"/>
            <a:ext cx="81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9044" name="Text Box 5"/>
          <p:cNvSpPr txBox="1">
            <a:spLocks noChangeArrowheads="1"/>
          </p:cNvSpPr>
          <p:nvPr/>
        </p:nvSpPr>
        <p:spPr bwMode="auto">
          <a:xfrm>
            <a:off x="395288" y="5447506"/>
            <a:ext cx="1646238" cy="547687"/>
          </a:xfrm>
          <a:prstGeom prst="rect">
            <a:avLst/>
          </a:prstGeom>
          <a:solidFill>
            <a:srgbClr val="666699"/>
          </a:solidFill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FFFF"/>
                </a:solidFill>
              </a:rPr>
              <a:t>Registro</a:t>
            </a:r>
          </a:p>
        </p:txBody>
      </p:sp>
      <p:sp>
        <p:nvSpPr>
          <p:cNvPr id="129045" name="Text Box 5"/>
          <p:cNvSpPr txBox="1">
            <a:spLocks noChangeArrowheads="1"/>
          </p:cNvSpPr>
          <p:nvPr/>
        </p:nvSpPr>
        <p:spPr bwMode="auto">
          <a:xfrm>
            <a:off x="395288" y="4489450"/>
            <a:ext cx="1646238" cy="547688"/>
          </a:xfrm>
          <a:prstGeom prst="rect">
            <a:avLst/>
          </a:prstGeom>
          <a:solidFill>
            <a:srgbClr val="666699"/>
          </a:solidFill>
          <a:ln w="2857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FFFF"/>
                </a:solidFill>
              </a:rPr>
              <a:t>Campo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064500" cy="4181475"/>
          </a:xfrm>
        </p:spPr>
        <p:txBody>
          <a:bodyPr/>
          <a:lstStyle/>
          <a:p>
            <a:pPr eaLnBrk="1" hangingPunct="1"/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la </a:t>
            </a:r>
            <a:r>
              <a:rPr lang="en-US" dirty="0" err="1" smtClean="0"/>
              <a:t>sentencia</a:t>
            </a:r>
            <a:r>
              <a:rPr lang="en-US" dirty="0" smtClean="0"/>
              <a:t> DELETE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/>
                </a:solidFill>
              </a:rPr>
              <a:t>controlar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filas</a:t>
            </a:r>
            <a:r>
              <a:rPr lang="en-US" dirty="0" smtClean="0">
                <a:solidFill>
                  <a:schemeClr val="tx2"/>
                </a:solidFill>
              </a:rPr>
              <a:t> se van a </a:t>
            </a:r>
            <a:r>
              <a:rPr lang="en-US" dirty="0" err="1" smtClean="0">
                <a:solidFill>
                  <a:schemeClr val="tx2"/>
                </a:solidFill>
              </a:rPr>
              <a:t>escribir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r>
              <a:rPr lang="en-US" dirty="0" smtClean="0"/>
              <a:t> de datos SAS.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Sintaxis</a:t>
            </a:r>
            <a:r>
              <a:rPr lang="en-US" dirty="0" smtClean="0"/>
              <a:t> general de la </a:t>
            </a:r>
            <a:r>
              <a:rPr lang="en-US" dirty="0" err="1" smtClean="0"/>
              <a:t>sentencia</a:t>
            </a:r>
            <a:r>
              <a:rPr lang="en-US" dirty="0" smtClean="0"/>
              <a:t> DELETE: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spcBef>
                <a:spcPct val="110000"/>
              </a:spcBef>
            </a:pPr>
            <a:r>
              <a:rPr lang="en-US" dirty="0" smtClean="0"/>
              <a:t>La </a:t>
            </a:r>
            <a:r>
              <a:rPr lang="en-US" i="1" dirty="0" err="1" smtClean="0"/>
              <a:t>expresión</a:t>
            </a:r>
            <a:r>
              <a:rPr lang="en-US" i="1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SAS.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Eliminar filas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1331913" y="3573463"/>
            <a:ext cx="5105400" cy="6985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IF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i="1">
                <a:solidFill>
                  <a:schemeClr val="tx1"/>
                </a:solidFill>
              </a:rPr>
              <a:t>expresión </a:t>
            </a:r>
            <a:r>
              <a:rPr lang="en-US" sz="2400" b="1">
                <a:solidFill>
                  <a:schemeClr val="tx1"/>
                </a:solidFill>
              </a:rPr>
              <a:t>THEN DELETE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642350" cy="4498411"/>
          </a:xfrm>
        </p:spPr>
        <p:txBody>
          <a:bodyPr/>
          <a:lstStyle/>
          <a:p>
            <a:pPr eaLnBrk="1" hangingPunct="1"/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la </a:t>
            </a:r>
            <a:r>
              <a:rPr lang="en-US" dirty="0" err="1" smtClean="0"/>
              <a:t>sentencia</a:t>
            </a:r>
            <a:r>
              <a:rPr lang="en-US" dirty="0" smtClean="0"/>
              <a:t> IF subsetting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/>
                </a:solidFill>
              </a:rPr>
              <a:t>controlar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filas</a:t>
            </a:r>
            <a:r>
              <a:rPr lang="en-US" dirty="0" smtClean="0">
                <a:solidFill>
                  <a:schemeClr val="tx2"/>
                </a:solidFill>
              </a:rPr>
              <a:t> se van a </a:t>
            </a:r>
            <a:r>
              <a:rPr lang="en-US" dirty="0" err="1" smtClean="0">
                <a:solidFill>
                  <a:schemeClr val="tx2"/>
                </a:solidFill>
              </a:rPr>
              <a:t>escribir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en el </a:t>
            </a:r>
            <a:r>
              <a:rPr lang="en-US" dirty="0" err="1" smtClean="0"/>
              <a:t>conjunto</a:t>
            </a:r>
            <a:r>
              <a:rPr lang="en-US" dirty="0" smtClean="0"/>
              <a:t> de datos SAS. 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dirty="0" err="1" smtClean="0"/>
              <a:t>Sintaxis</a:t>
            </a:r>
            <a:r>
              <a:rPr lang="en-US" dirty="0" smtClean="0"/>
              <a:t> general de la </a:t>
            </a:r>
            <a:r>
              <a:rPr lang="en-US" dirty="0" err="1" smtClean="0"/>
              <a:t>sentencia</a:t>
            </a:r>
            <a:r>
              <a:rPr lang="en-US" dirty="0" smtClean="0"/>
              <a:t> IF </a:t>
            </a:r>
            <a:r>
              <a:rPr lang="en-US" dirty="0" err="1" smtClean="0"/>
              <a:t>subsetting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spcBef>
                <a:spcPct val="110000"/>
              </a:spcBef>
            </a:pPr>
            <a:r>
              <a:rPr lang="en-US" dirty="0" smtClean="0"/>
              <a:t>La </a:t>
            </a:r>
            <a:r>
              <a:rPr lang="en-US" i="1" dirty="0" err="1" smtClean="0"/>
              <a:t>expresión</a:t>
            </a:r>
            <a:r>
              <a:rPr lang="en-US" i="1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SAS.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La </a:t>
            </a:r>
            <a:r>
              <a:rPr lang="en-US" dirty="0" err="1" smtClean="0"/>
              <a:t>sentencia</a:t>
            </a:r>
            <a:r>
              <a:rPr lang="en-US" dirty="0" smtClean="0"/>
              <a:t> IF </a:t>
            </a:r>
            <a:r>
              <a:rPr lang="en-US" dirty="0" err="1" smtClean="0"/>
              <a:t>subsetting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válida</a:t>
            </a:r>
            <a:r>
              <a:rPr lang="en-US" dirty="0" smtClean="0"/>
              <a:t> en un </a:t>
            </a:r>
            <a:r>
              <a:rPr lang="en-US" dirty="0" err="1" smtClean="0"/>
              <a:t>paso</a:t>
            </a:r>
            <a:r>
              <a:rPr lang="en-US" dirty="0" smtClean="0"/>
              <a:t> DATA.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Seleccionar filas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131840" y="2955429"/>
            <a:ext cx="2590800" cy="6985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IF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i="1">
                <a:solidFill>
                  <a:schemeClr val="tx1"/>
                </a:solidFill>
              </a:rPr>
              <a:t>expresión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76133" name="Rectangle 3"/>
          <p:cNvSpPr txBox="1">
            <a:spLocks noChangeArrowheads="1"/>
          </p:cNvSpPr>
          <p:nvPr/>
        </p:nvSpPr>
        <p:spPr bwMode="auto">
          <a:xfrm>
            <a:off x="2014538" y="5949280"/>
            <a:ext cx="4679950" cy="76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Arial Narrow" pitchFamily="34" charset="0"/>
              </a:rPr>
              <a:t>¿WHERE o IF </a:t>
            </a:r>
            <a:r>
              <a:rPr lang="en-US" sz="3600" dirty="0" err="1">
                <a:latin typeface="Arial Narrow" pitchFamily="34" charset="0"/>
              </a:rPr>
              <a:t>s</a:t>
            </a:r>
            <a:r>
              <a:rPr lang="en-US" sz="3600" dirty="0" err="1">
                <a:solidFill>
                  <a:schemeClr val="tx2"/>
                </a:solidFill>
                <a:latin typeface="Arial Narrow" pitchFamily="34" charset="0"/>
              </a:rPr>
              <a:t>ubsetting</a:t>
            </a:r>
            <a:r>
              <a:rPr lang="en-US" sz="3600" dirty="0">
                <a:latin typeface="Arial Narrow" pitchFamily="34" charset="0"/>
              </a:rPr>
              <a:t>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073" y="1196752"/>
            <a:ext cx="8642350" cy="5067156"/>
          </a:xfrm>
        </p:spPr>
        <p:txBody>
          <a:bodyPr/>
          <a:lstStyle/>
          <a:p>
            <a:pPr eaLnBrk="1" hangingPunct="1"/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la </a:t>
            </a:r>
            <a:r>
              <a:rPr lang="en-US" dirty="0" err="1" smtClean="0"/>
              <a:t>sentencia</a:t>
            </a:r>
            <a:r>
              <a:rPr lang="en-US" dirty="0" smtClean="0"/>
              <a:t> IF subsetting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/>
                </a:solidFill>
              </a:rPr>
              <a:t>controlar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primeras</a:t>
            </a:r>
            <a:r>
              <a:rPr lang="en-US" dirty="0" smtClean="0">
                <a:solidFill>
                  <a:schemeClr val="tx2"/>
                </a:solidFill>
              </a:rPr>
              <a:t> o </a:t>
            </a:r>
            <a:r>
              <a:rPr lang="en-US" b="1" dirty="0" err="1" smtClean="0">
                <a:solidFill>
                  <a:schemeClr val="tx2"/>
                </a:solidFill>
              </a:rPr>
              <a:t>últimas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filas</a:t>
            </a:r>
            <a:r>
              <a:rPr lang="en-US" dirty="0" smtClean="0">
                <a:solidFill>
                  <a:schemeClr val="tx2"/>
                </a:solidFill>
              </a:rPr>
              <a:t> se van a </a:t>
            </a:r>
            <a:r>
              <a:rPr lang="en-US" dirty="0" err="1" smtClean="0">
                <a:solidFill>
                  <a:schemeClr val="tx2"/>
                </a:solidFill>
              </a:rPr>
              <a:t>escribir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en el </a:t>
            </a:r>
            <a:r>
              <a:rPr lang="en-US" dirty="0" err="1" smtClean="0"/>
              <a:t>conjunto</a:t>
            </a:r>
            <a:r>
              <a:rPr lang="en-US" dirty="0" smtClean="0"/>
              <a:t> de datos SAS. </a:t>
            </a:r>
          </a:p>
          <a:p>
            <a:pPr eaLnBrk="1" hangingPunct="1"/>
            <a:r>
              <a:rPr lang="en-US" dirty="0" err="1" smtClean="0"/>
              <a:t>Sintaxis</a:t>
            </a:r>
            <a:r>
              <a:rPr lang="en-US" dirty="0" smtClean="0"/>
              <a:t> general de la </a:t>
            </a:r>
            <a:r>
              <a:rPr lang="en-US" dirty="0" err="1" smtClean="0"/>
              <a:t>sentencia</a:t>
            </a:r>
            <a:r>
              <a:rPr lang="en-US" dirty="0" smtClean="0"/>
              <a:t> IF </a:t>
            </a:r>
            <a:r>
              <a:rPr lang="en-US" dirty="0" err="1" smtClean="0"/>
              <a:t>subsetting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La </a:t>
            </a:r>
            <a:r>
              <a:rPr lang="en-US" dirty="0" err="1" smtClean="0"/>
              <a:t>sentencia</a:t>
            </a:r>
            <a:r>
              <a:rPr lang="en-US" dirty="0" smtClean="0"/>
              <a:t> IF </a:t>
            </a:r>
            <a:r>
              <a:rPr lang="en-US" dirty="0" err="1" smtClean="0"/>
              <a:t>subsetting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válida</a:t>
            </a:r>
            <a:r>
              <a:rPr lang="en-US" dirty="0" smtClean="0"/>
              <a:t> en un </a:t>
            </a:r>
            <a:r>
              <a:rPr lang="en-US" dirty="0" err="1" smtClean="0"/>
              <a:t>paso</a:t>
            </a:r>
            <a:r>
              <a:rPr lang="en-US" dirty="0" smtClean="0"/>
              <a:t> DATA.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err="1"/>
              <a:t>Palabras</a:t>
            </a:r>
            <a:r>
              <a:rPr lang="en-US" dirty="0"/>
              <a:t> clave </a:t>
            </a:r>
            <a:r>
              <a:rPr lang="en-US" dirty="0" smtClean="0"/>
              <a:t>First </a:t>
            </a:r>
            <a:r>
              <a:rPr lang="en-US" dirty="0"/>
              <a:t>o Last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/>
              <a:t>precedido</a:t>
            </a:r>
            <a:r>
              <a:rPr lang="en-US" dirty="0"/>
              <a:t> del </a:t>
            </a:r>
            <a:r>
              <a:rPr lang="en-US" dirty="0" smtClean="0"/>
              <a:t>proc SORT </a:t>
            </a:r>
            <a:r>
              <a:rPr lang="en-US" dirty="0" err="1" smtClean="0"/>
              <a:t>donde</a:t>
            </a:r>
            <a:r>
              <a:rPr lang="en-US" dirty="0" smtClean="0"/>
              <a:t> el by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serán</a:t>
            </a:r>
            <a:r>
              <a:rPr lang="en-US" dirty="0" smtClean="0"/>
              <a:t> el campo o </a:t>
            </a:r>
            <a:r>
              <a:rPr lang="en-US" dirty="0" err="1" smtClean="0"/>
              <a:t>campos</a:t>
            </a:r>
            <a:r>
              <a:rPr lang="en-US" dirty="0" smtClean="0"/>
              <a:t> del IF.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Seleccionar filas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25265" y="2996952"/>
            <a:ext cx="2916758" cy="12311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</a:pPr>
            <a:r>
              <a:rPr lang="en-US" sz="2400" b="1" dirty="0" smtClean="0">
                <a:solidFill>
                  <a:schemeClr val="tx1"/>
                </a:solidFill>
              </a:rPr>
              <a:t>By </a:t>
            </a:r>
            <a:r>
              <a:rPr lang="en-US" sz="2400" i="1" dirty="0" smtClean="0">
                <a:solidFill>
                  <a:schemeClr val="tx1"/>
                </a:solidFill>
              </a:rPr>
              <a:t>campo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IF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/>
              <a:t>first</a:t>
            </a:r>
            <a:r>
              <a:rPr lang="es-ES" sz="2400" dirty="0" smtClean="0"/>
              <a:t>.</a:t>
            </a:r>
            <a:r>
              <a:rPr lang="en-US" sz="2400" i="1" dirty="0" smtClean="0">
                <a:solidFill>
                  <a:schemeClr val="tx1"/>
                </a:solidFill>
              </a:rPr>
              <a:t>campo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99992" y="2996952"/>
            <a:ext cx="2808312" cy="12311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</a:pPr>
            <a:r>
              <a:rPr lang="en-US" sz="2400" b="1" dirty="0" smtClean="0">
                <a:solidFill>
                  <a:schemeClr val="tx1"/>
                </a:solidFill>
              </a:rPr>
              <a:t>By </a:t>
            </a:r>
            <a:r>
              <a:rPr lang="en-US" sz="2400" i="1" dirty="0" smtClean="0">
                <a:solidFill>
                  <a:schemeClr val="tx1"/>
                </a:solidFill>
              </a:rPr>
              <a:t>campo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IF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/>
              <a:t>last.campo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5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064500" cy="4753123"/>
          </a:xfrm>
        </p:spPr>
        <p:txBody>
          <a:bodyPr/>
          <a:lstStyle/>
          <a:p>
            <a:pPr eaLnBrk="1" hangingPunct="1"/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la </a:t>
            </a:r>
            <a:r>
              <a:rPr lang="en-US" dirty="0" err="1" smtClean="0"/>
              <a:t>sentencia</a:t>
            </a:r>
            <a:r>
              <a:rPr lang="en-US" dirty="0" smtClean="0"/>
              <a:t> OUTPUT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/>
                </a:solidFill>
              </a:rPr>
              <a:t>controlar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qué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filas</a:t>
            </a:r>
            <a:r>
              <a:rPr lang="en-US" dirty="0" smtClean="0">
                <a:solidFill>
                  <a:schemeClr val="tx2"/>
                </a:solidFill>
              </a:rPr>
              <a:t> van a SALIR d</a:t>
            </a:r>
            <a:r>
              <a:rPr lang="en-US" dirty="0" smtClean="0"/>
              <a:t>el </a:t>
            </a:r>
            <a:r>
              <a:rPr lang="en-US" dirty="0" err="1" smtClean="0"/>
              <a:t>conjunto</a:t>
            </a:r>
            <a:r>
              <a:rPr lang="en-US" dirty="0" smtClean="0"/>
              <a:t> de datos SAS.</a:t>
            </a:r>
          </a:p>
          <a:p>
            <a:pPr eaLnBrk="1" hangingPunct="1"/>
            <a:r>
              <a:rPr lang="en-US" dirty="0" err="1" smtClean="0"/>
              <a:t>Sintaxis</a:t>
            </a:r>
            <a:r>
              <a:rPr lang="en-US" dirty="0" smtClean="0"/>
              <a:t> general de la </a:t>
            </a:r>
            <a:r>
              <a:rPr lang="en-US" dirty="0" err="1" smtClean="0"/>
              <a:t>sentencia</a:t>
            </a:r>
            <a:r>
              <a:rPr lang="en-US" dirty="0" smtClean="0"/>
              <a:t> OUTPUT: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spcBef>
                <a:spcPct val="110000"/>
              </a:spcBef>
            </a:pPr>
            <a:r>
              <a:rPr lang="en-US" dirty="0" smtClean="0"/>
              <a:t>La </a:t>
            </a:r>
            <a:r>
              <a:rPr lang="en-US" i="1" dirty="0" err="1" smtClean="0"/>
              <a:t>expresión</a:t>
            </a:r>
            <a:r>
              <a:rPr lang="en-US" i="1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SAS.</a:t>
            </a:r>
          </a:p>
          <a:p>
            <a:pPr eaLnBrk="1" hangingPunct="1">
              <a:spcBef>
                <a:spcPct val="110000"/>
              </a:spcBef>
            </a:pPr>
            <a:r>
              <a:rPr lang="en-US" dirty="0" smtClean="0"/>
              <a:t>El final de la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obliga</a:t>
            </a:r>
            <a:r>
              <a:rPr lang="en-US" dirty="0" smtClean="0"/>
              <a:t> a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b="1" dirty="0" smtClean="0"/>
              <a:t>run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Salidas</a:t>
            </a:r>
            <a:r>
              <a:rPr lang="en-US" dirty="0" smtClean="0"/>
              <a:t> de </a:t>
            </a:r>
            <a:r>
              <a:rPr lang="en-US" dirty="0" err="1" smtClean="0"/>
              <a:t>resultados</a:t>
            </a:r>
            <a:endParaRPr lang="en-US" dirty="0" smtClean="0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1351333" y="3225403"/>
            <a:ext cx="5540153" cy="12311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expresión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THEN </a:t>
            </a:r>
            <a:r>
              <a:rPr lang="en-US" sz="2400" b="1" dirty="0" smtClean="0">
                <a:solidFill>
                  <a:schemeClr val="tx1"/>
                </a:solidFill>
              </a:rPr>
              <a:t>OUTPUT </a:t>
            </a:r>
            <a:r>
              <a:rPr lang="en-US" sz="2400" i="1" dirty="0" smtClean="0">
                <a:solidFill>
                  <a:schemeClr val="tx1"/>
                </a:solidFill>
              </a:rPr>
              <a:t>t_salida1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algn="l">
              <a:spcAft>
                <a:spcPct val="0"/>
              </a:spcAft>
              <a:buClrTx/>
            </a:pPr>
            <a:r>
              <a:rPr lang="en-US" sz="2400" b="1" dirty="0" smtClean="0">
                <a:solidFill>
                  <a:schemeClr val="tx1"/>
                </a:solidFill>
              </a:rPr>
              <a:t> ELSE OUTPUT </a:t>
            </a:r>
            <a:r>
              <a:rPr lang="en-US" sz="2400" i="1" dirty="0" smtClean="0">
                <a:solidFill>
                  <a:schemeClr val="tx1"/>
                </a:solidFill>
              </a:rPr>
              <a:t>t_salida2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2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40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143000"/>
          </a:xfrm>
        </p:spPr>
        <p:txBody>
          <a:bodyPr/>
          <a:lstStyle/>
          <a:p>
            <a:r>
              <a:rPr lang="en-US" smtClean="0"/>
              <a:t>Proceso condicional</a:t>
            </a:r>
          </a:p>
        </p:txBody>
      </p: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900113" y="1773238"/>
            <a:ext cx="2808287" cy="1939925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IF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condicional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simple</a:t>
            </a:r>
          </a:p>
          <a:p>
            <a:pPr eaLnBrk="0" hangingPunct="0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6" name="AutoShape 42"/>
          <p:cNvSpPr>
            <a:spLocks noChangeArrowheads="1"/>
          </p:cNvSpPr>
          <p:nvPr/>
        </p:nvSpPr>
        <p:spPr bwMode="auto">
          <a:xfrm>
            <a:off x="5186363" y="1773238"/>
            <a:ext cx="3057525" cy="19399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DO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condicional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con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repeticiones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bucles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</a:t>
            </a:r>
          </a:p>
        </p:txBody>
      </p:sp>
      <p:pic>
        <p:nvPicPr>
          <p:cNvPr id="1771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4365625"/>
            <a:ext cx="22685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 bwMode="auto">
          <a:xfrm>
            <a:off x="2068513" y="3856038"/>
            <a:ext cx="234950" cy="387350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endParaRPr lang="es-ES"/>
          </a:p>
        </p:txBody>
      </p:sp>
      <p:pic>
        <p:nvPicPr>
          <p:cNvPr id="17715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4365625"/>
            <a:ext cx="22098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Down Arrow 12"/>
          <p:cNvSpPr/>
          <p:nvPr/>
        </p:nvSpPr>
        <p:spPr bwMode="auto">
          <a:xfrm>
            <a:off x="6715125" y="3856038"/>
            <a:ext cx="236538" cy="387350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anchor="ctr">
            <a:spAutoFit/>
          </a:bodyPr>
          <a:lstStyle/>
          <a:p>
            <a:pPr>
              <a:defRPr/>
            </a:pPr>
            <a:endParaRPr lang="es-E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6" grpId="0" animBg="1" autoUpdateAnimBg="0"/>
      <p:bldP spid="4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76388"/>
            <a:ext cx="8048625" cy="5732462"/>
          </a:xfrm>
        </p:spPr>
        <p:txBody>
          <a:bodyPr/>
          <a:lstStyle/>
          <a:p>
            <a:pPr>
              <a:tabLst>
                <a:tab pos="4402138" algn="l"/>
              </a:tabLst>
            </a:pPr>
            <a:r>
              <a:rPr lang="en-US" dirty="0" smtClean="0"/>
              <a:t>La </a:t>
            </a:r>
            <a:r>
              <a:rPr lang="en-US" dirty="0" err="1" smtClean="0"/>
              <a:t>sentencia</a:t>
            </a:r>
            <a:r>
              <a:rPr lang="en-US" dirty="0" smtClean="0"/>
              <a:t> DO </a:t>
            </a:r>
            <a:r>
              <a:rPr lang="en-US" dirty="0" err="1" smtClean="0"/>
              <a:t>iterativa</a:t>
            </a:r>
            <a:r>
              <a:rPr lang="en-US" dirty="0" smtClean="0"/>
              <a:t> </a:t>
            </a:r>
            <a:r>
              <a:rPr lang="en-US" dirty="0" err="1" smtClean="0"/>
              <a:t>ejecuta</a:t>
            </a:r>
            <a:r>
              <a:rPr lang="en-US" dirty="0" smtClean="0"/>
              <a:t> </a:t>
            </a:r>
            <a:r>
              <a:rPr lang="en-US" dirty="0" err="1" smtClean="0"/>
              <a:t>sentencias</a:t>
            </a:r>
            <a:r>
              <a:rPr lang="en-US" dirty="0" smtClean="0"/>
              <a:t> entre DO y END </a:t>
            </a:r>
            <a:r>
              <a:rPr lang="en-US" dirty="0" err="1" smtClean="0"/>
              <a:t>repetidamente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el valor </a:t>
            </a:r>
            <a:r>
              <a:rPr lang="en-US" dirty="0" err="1" smtClean="0"/>
              <a:t>indicado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de </a:t>
            </a:r>
            <a:r>
              <a:rPr lang="en-US" dirty="0" err="1" smtClean="0"/>
              <a:t>índice</a:t>
            </a:r>
            <a:r>
              <a:rPr lang="en-US" dirty="0" smtClean="0"/>
              <a:t>.</a:t>
            </a:r>
          </a:p>
          <a:p>
            <a:pPr>
              <a:tabLst>
                <a:tab pos="4402138" algn="l"/>
              </a:tabLst>
            </a:pPr>
            <a:endParaRPr lang="en-US" dirty="0" smtClean="0"/>
          </a:p>
          <a:p>
            <a:pPr>
              <a:tabLst>
                <a:tab pos="4402138" algn="l"/>
              </a:tabLst>
            </a:pPr>
            <a:endParaRPr lang="en-US" dirty="0" smtClean="0"/>
          </a:p>
          <a:p>
            <a:pPr>
              <a:tabLst>
                <a:tab pos="4402138" algn="l"/>
              </a:tabLst>
            </a:pPr>
            <a:endParaRPr lang="en-US" dirty="0" smtClean="0"/>
          </a:p>
          <a:p>
            <a:pPr>
              <a:tabLst>
                <a:tab pos="4402138" algn="l"/>
              </a:tabLst>
            </a:pPr>
            <a:r>
              <a:rPr lang="en-US" i="1" dirty="0" smtClean="0"/>
              <a:t>especificación-1</a:t>
            </a:r>
            <a:r>
              <a:rPr lang="en-US" dirty="0" smtClean="0"/>
              <a:t>…</a:t>
            </a:r>
            <a:r>
              <a:rPr lang="en-US" dirty="0" err="1" smtClean="0"/>
              <a:t>e</a:t>
            </a:r>
            <a:r>
              <a:rPr lang="en-US" i="1" dirty="0" err="1" smtClean="0"/>
              <a:t>specificación</a:t>
            </a:r>
            <a:r>
              <a:rPr lang="en-US" i="1" dirty="0" smtClean="0"/>
              <a:t>-n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un </a:t>
            </a:r>
            <a:r>
              <a:rPr lang="en-US" dirty="0" err="1" smtClean="0"/>
              <a:t>rango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r>
              <a:rPr lang="en-US" dirty="0" smtClean="0"/>
              <a:t>.</a:t>
            </a:r>
          </a:p>
          <a:p>
            <a:pPr>
              <a:tabLst>
                <a:tab pos="4402138" algn="l"/>
              </a:tabLst>
            </a:pPr>
            <a:r>
              <a:rPr lang="en-US" dirty="0" smtClean="0"/>
              <a:t>Los </a:t>
            </a:r>
            <a:r>
              <a:rPr lang="en-US" dirty="0" err="1" smtClean="0"/>
              <a:t>bucles</a:t>
            </a:r>
            <a:r>
              <a:rPr lang="en-US" dirty="0" smtClean="0"/>
              <a:t> DO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:</a:t>
            </a:r>
          </a:p>
          <a:p>
            <a:pPr marL="687388" lvl="1" indent="-225425">
              <a:tabLst>
                <a:tab pos="4402138" algn="l"/>
              </a:tabLst>
            </a:pP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cálculos</a:t>
            </a:r>
            <a:r>
              <a:rPr lang="en-US" dirty="0" smtClean="0"/>
              <a:t> </a:t>
            </a:r>
            <a:r>
              <a:rPr lang="en-US" dirty="0" err="1" smtClean="0"/>
              <a:t>repetidos</a:t>
            </a:r>
            <a:r>
              <a:rPr lang="en-US" dirty="0" smtClean="0"/>
              <a:t> o </a:t>
            </a:r>
            <a:r>
              <a:rPr lang="en-US" dirty="0" err="1" smtClean="0"/>
              <a:t>generar</a:t>
            </a:r>
            <a:r>
              <a:rPr lang="en-US" dirty="0" smtClean="0"/>
              <a:t> datos</a:t>
            </a:r>
          </a:p>
          <a:p>
            <a:pPr marL="687388" lvl="1" indent="-225425">
              <a:tabLst>
                <a:tab pos="4402138" algn="l"/>
              </a:tabLst>
            </a:pPr>
            <a:r>
              <a:rPr lang="en-US" dirty="0" err="1" smtClean="0"/>
              <a:t>Eliminar</a:t>
            </a:r>
            <a:r>
              <a:rPr lang="en-US" dirty="0" smtClean="0"/>
              <a:t> o </a:t>
            </a:r>
            <a:r>
              <a:rPr lang="en-US" dirty="0" err="1" smtClean="0"/>
              <a:t>reducir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redundante</a:t>
            </a:r>
            <a:endParaRPr lang="en-US" dirty="0" smtClean="0"/>
          </a:p>
          <a:p>
            <a:pPr marL="687388" lvl="1" indent="-225425">
              <a:tabLst>
                <a:tab pos="4402138" algn="l"/>
              </a:tabLst>
            </a:pP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SAS de forma </a:t>
            </a:r>
            <a:r>
              <a:rPr lang="en-US" dirty="0" err="1" smtClean="0"/>
              <a:t>condicional</a:t>
            </a:r>
            <a:endParaRPr lang="en-US" dirty="0" smtClean="0"/>
          </a:p>
          <a:p>
            <a:pPr>
              <a:tabLst>
                <a:tab pos="4402138" algn="l"/>
              </a:tabLst>
            </a:pPr>
            <a:endParaRPr lang="en-US" dirty="0" smtClean="0"/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Sentencia DO iterativa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323850" y="2708275"/>
            <a:ext cx="8615363" cy="142875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DO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i="1">
                <a:solidFill>
                  <a:schemeClr val="tx1"/>
                </a:solidFill>
              </a:rPr>
              <a:t>variable de índice</a:t>
            </a:r>
            <a:r>
              <a:rPr lang="en-US" sz="2400">
                <a:solidFill>
                  <a:schemeClr val="tx1"/>
                </a:solidFill>
              </a:rPr>
              <a:t>=e</a:t>
            </a:r>
            <a:r>
              <a:rPr lang="en-US" sz="2400" i="1">
                <a:solidFill>
                  <a:schemeClr val="tx1"/>
                </a:solidFill>
              </a:rPr>
              <a:t>specificación-1</a:t>
            </a:r>
            <a:r>
              <a:rPr lang="en-US" sz="2400">
                <a:solidFill>
                  <a:schemeClr val="tx1"/>
                </a:solidFill>
              </a:rPr>
              <a:t> &lt;,…e</a:t>
            </a:r>
            <a:r>
              <a:rPr lang="en-US" sz="2400" i="1">
                <a:solidFill>
                  <a:schemeClr val="tx1"/>
                </a:solidFill>
              </a:rPr>
              <a:t>specificación-n</a:t>
            </a:r>
            <a:r>
              <a:rPr lang="en-US" sz="2400">
                <a:solidFill>
                  <a:schemeClr val="tx1"/>
                </a:solidFill>
              </a:rPr>
              <a:t>&gt;;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      &lt;</a:t>
            </a:r>
            <a:r>
              <a:rPr lang="en-US" sz="2400" i="1">
                <a:solidFill>
                  <a:schemeClr val="tx1"/>
                </a:solidFill>
              </a:rPr>
              <a:t>sentencias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i="1">
                <a:solidFill>
                  <a:schemeClr val="tx1"/>
                </a:solidFill>
              </a:rPr>
              <a:t>SAS adicionales</a:t>
            </a:r>
            <a:r>
              <a:rPr lang="en-US" sz="2400">
                <a:solidFill>
                  <a:schemeClr val="tx1"/>
                </a:solidFill>
              </a:rPr>
              <a:t>&gt;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END;</a:t>
            </a:r>
            <a:r>
              <a:rPr lang="en-US" sz="240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Proceso del bucle DO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36700"/>
            <a:ext cx="7889875" cy="1201738"/>
          </a:xfrm>
        </p:spPr>
        <p:txBody>
          <a:bodyPr/>
          <a:lstStyle/>
          <a:p>
            <a:r>
              <a:rPr lang="en-US" smtClean="0"/>
              <a:t>Las sentencias que están dentro de un bucle DO se ejecutan un número determinado de veces o hasta que una condición específica detiene el bucle.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79204" name="Text Box 5"/>
          <p:cNvSpPr txBox="1">
            <a:spLocks noChangeArrowheads="1"/>
          </p:cNvSpPr>
          <p:nvPr/>
        </p:nvSpPr>
        <p:spPr bwMode="auto">
          <a:xfrm>
            <a:off x="1547813" y="2559050"/>
            <a:ext cx="5616475" cy="26765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DATA statement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2400" b="1" i="1" dirty="0">
                <a:solidFill>
                  <a:schemeClr val="tx1"/>
                </a:solidFill>
                <a:latin typeface="Courier New" pitchFamily="49" charset="0"/>
              </a:rPr>
              <a:t>SAS statements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  DO statement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2400" b="1" i="1" dirty="0">
                <a:solidFill>
                  <a:schemeClr val="tx1"/>
                </a:solidFill>
                <a:latin typeface="Courier New" pitchFamily="49" charset="0"/>
              </a:rPr>
              <a:t>iterated SAS statements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  END statement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2400" b="1" i="1" dirty="0">
                <a:solidFill>
                  <a:schemeClr val="tx1"/>
                </a:solidFill>
                <a:latin typeface="Courier New" pitchFamily="49" charset="0"/>
              </a:rPr>
              <a:t>SAS statements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RUN statement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979612" y="3294063"/>
            <a:ext cx="5040660" cy="1143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GB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9206" name="Rectangle 3"/>
          <p:cNvSpPr txBox="1">
            <a:spLocks noChangeArrowheads="1"/>
          </p:cNvSpPr>
          <p:nvPr/>
        </p:nvSpPr>
        <p:spPr bwMode="auto">
          <a:xfrm>
            <a:off x="363538" y="6089650"/>
            <a:ext cx="788987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/>
              <a:t>Los bucles DO anidados son bucles dentro de bucles.</a:t>
            </a:r>
          </a:p>
        </p:txBody>
      </p:sp>
      <p:sp>
        <p:nvSpPr>
          <p:cNvPr id="179207" name="Rectangle 2"/>
          <p:cNvSpPr txBox="1">
            <a:spLocks noChangeArrowheads="1"/>
          </p:cNvSpPr>
          <p:nvPr/>
        </p:nvSpPr>
        <p:spPr bwMode="auto">
          <a:xfrm>
            <a:off x="179388" y="52578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latin typeface="Arial Narrow" pitchFamily="34" charset="0"/>
              </a:rPr>
              <a:t>  Bucles DO anidados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Ejemplo de un paso data con IF y DO</a:t>
            </a:r>
          </a:p>
        </p:txBody>
      </p:sp>
      <p:sp>
        <p:nvSpPr>
          <p:cNvPr id="153603" name="Rectangle 3"/>
          <p:cNvSpPr txBox="1">
            <a:spLocks noChangeArrowheads="1"/>
          </p:cNvSpPr>
          <p:nvPr/>
        </p:nvSpPr>
        <p:spPr bwMode="auto">
          <a:xfrm>
            <a:off x="539750" y="5699125"/>
            <a:ext cx="8208963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003C8A"/>
              </a:buClr>
              <a:buFont typeface="Wingdings" pitchFamily="2" charset="2"/>
              <a:buChar char="§"/>
            </a:pPr>
            <a:r>
              <a:rPr lang="en-US" sz="2000"/>
              <a:t>La palabra clave Array es un vector que recorre todo el PDV.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003C8A"/>
              </a:buClr>
              <a:buFont typeface="Wingdings" pitchFamily="2" charset="2"/>
              <a:buChar char="§"/>
            </a:pPr>
            <a:r>
              <a:rPr lang="en-US" sz="2000"/>
              <a:t>Recuerde las palabras clave _Numeric_ y _Character_.</a:t>
            </a:r>
          </a:p>
        </p:txBody>
      </p:sp>
      <p:pic>
        <p:nvPicPr>
          <p:cNvPr id="153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62100"/>
            <a:ext cx="81819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000625"/>
            <a:ext cx="72485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35" y="2636912"/>
            <a:ext cx="5040560" cy="21929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Capitulo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Uniendo Datos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313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291512" cy="7493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leer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conjuntos</a:t>
            </a:r>
            <a:r>
              <a:rPr lang="en-US" dirty="0" smtClean="0"/>
              <a:t> de datos SAS con un sola </a:t>
            </a:r>
            <a:r>
              <a:rPr lang="en-US" dirty="0" err="1" smtClean="0"/>
              <a:t>sentencia</a:t>
            </a:r>
            <a:r>
              <a:rPr lang="en-US" dirty="0" smtClean="0"/>
              <a:t> SET.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287338" y="2152650"/>
            <a:ext cx="1600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INPUT de datos SAS</a:t>
            </a:r>
          </a:p>
        </p:txBody>
      </p:sp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215900" y="2860675"/>
            <a:ext cx="1458913" cy="1970088"/>
            <a:chOff x="964" y="1882"/>
            <a:chExt cx="795" cy="1241"/>
          </a:xfrm>
        </p:grpSpPr>
        <p:sp>
          <p:nvSpPr>
            <p:cNvPr id="182294" name="Text Box 5"/>
            <p:cNvSpPr txBox="1">
              <a:spLocks noChangeArrowheads="1"/>
            </p:cNvSpPr>
            <p:nvPr/>
          </p:nvSpPr>
          <p:spPr bwMode="auto">
            <a:xfrm>
              <a:off x="1079" y="1882"/>
              <a:ext cx="576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solidFill>
                    <a:schemeClr val="tx2"/>
                  </a:solidFill>
                </a:rPr>
                <a:t>Enero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82295" name="Text Box 6"/>
            <p:cNvSpPr txBox="1">
              <a:spLocks noChangeArrowheads="1"/>
            </p:cNvSpPr>
            <p:nvPr/>
          </p:nvSpPr>
          <p:spPr bwMode="auto">
            <a:xfrm>
              <a:off x="964" y="2313"/>
              <a:ext cx="795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solidFill>
                    <a:srgbClr val="C00000"/>
                  </a:solidFill>
                </a:rPr>
                <a:t>Febrero</a:t>
              </a:r>
            </a:p>
          </p:txBody>
        </p:sp>
        <p:sp>
          <p:nvSpPr>
            <p:cNvPr id="182296" name="Text Box 7"/>
            <p:cNvSpPr txBox="1">
              <a:spLocks noChangeArrowheads="1"/>
            </p:cNvSpPr>
            <p:nvPr/>
          </p:nvSpPr>
          <p:spPr bwMode="auto">
            <a:xfrm>
              <a:off x="1079" y="2835"/>
              <a:ext cx="588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solidFill>
                    <a:srgbClr val="006600"/>
                  </a:solidFill>
                </a:rPr>
                <a:t>Marzo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341563" y="3025775"/>
            <a:ext cx="4572000" cy="15763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data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work.qtr1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set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work.Enero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990033"/>
                </a:solidFill>
                <a:latin typeface="Courier New" pitchFamily="49" charset="0"/>
              </a:rPr>
              <a:t>work.Febrero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              	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work.Marzo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run;</a:t>
            </a:r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484313" y="3073400"/>
            <a:ext cx="809625" cy="1582738"/>
            <a:chOff x="1411" y="2131"/>
            <a:chExt cx="510" cy="997"/>
          </a:xfrm>
        </p:grpSpPr>
        <p:sp>
          <p:nvSpPr>
            <p:cNvPr id="182290" name="Line 14"/>
            <p:cNvSpPr>
              <a:spLocks noChangeShapeType="1"/>
            </p:cNvSpPr>
            <p:nvPr/>
          </p:nvSpPr>
          <p:spPr bwMode="auto">
            <a:xfrm>
              <a:off x="1411" y="2131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2291" name="Line 15"/>
            <p:cNvSpPr>
              <a:spLocks noChangeShapeType="1"/>
            </p:cNvSpPr>
            <p:nvPr/>
          </p:nvSpPr>
          <p:spPr bwMode="auto">
            <a:xfrm>
              <a:off x="1464" y="2606"/>
              <a:ext cx="4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2292" name="Line 16"/>
            <p:cNvSpPr>
              <a:spLocks noChangeShapeType="1"/>
            </p:cNvSpPr>
            <p:nvPr/>
          </p:nvSpPr>
          <p:spPr bwMode="auto">
            <a:xfrm>
              <a:off x="1430" y="3121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2293" name="Line 17"/>
            <p:cNvSpPr>
              <a:spLocks noChangeShapeType="1"/>
            </p:cNvSpPr>
            <p:nvPr/>
          </p:nvSpPr>
          <p:spPr bwMode="auto">
            <a:xfrm>
              <a:off x="1665" y="2131"/>
              <a:ext cx="12" cy="9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6913563" y="3860800"/>
            <a:ext cx="4365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Concatenar o Apendizar</a:t>
            </a:r>
            <a:r>
              <a:rPr lang="en-US" dirty="0" smtClean="0"/>
              <a:t> </a:t>
            </a:r>
            <a:r>
              <a:rPr lang="en-US" dirty="0" err="1"/>
              <a:t>conjuntos</a:t>
            </a:r>
            <a:r>
              <a:rPr lang="en-US" dirty="0"/>
              <a:t> de datos SAS</a:t>
            </a:r>
          </a:p>
        </p:txBody>
      </p:sp>
      <p:sp>
        <p:nvSpPr>
          <p:cNvPr id="182281" name="Text Box 3"/>
          <p:cNvSpPr txBox="1">
            <a:spLocks noChangeArrowheads="1"/>
          </p:cNvSpPr>
          <p:nvPr/>
        </p:nvSpPr>
        <p:spPr bwMode="auto">
          <a:xfrm>
            <a:off x="7092950" y="2305050"/>
            <a:ext cx="159861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INPUT de datos SAS</a:t>
            </a:r>
          </a:p>
        </p:txBody>
      </p:sp>
      <p:grpSp>
        <p:nvGrpSpPr>
          <p:cNvPr id="182282" name="Group 4"/>
          <p:cNvGrpSpPr>
            <a:grpSpLocks/>
          </p:cNvGrpSpPr>
          <p:nvPr/>
        </p:nvGrpSpPr>
        <p:grpSpPr bwMode="auto">
          <a:xfrm>
            <a:off x="7350125" y="3163888"/>
            <a:ext cx="1458913" cy="1397000"/>
            <a:chOff x="926" y="2096"/>
            <a:chExt cx="795" cy="880"/>
          </a:xfrm>
        </p:grpSpPr>
        <p:sp>
          <p:nvSpPr>
            <p:cNvPr id="182287" name="Text Box 5"/>
            <p:cNvSpPr txBox="1">
              <a:spLocks noChangeArrowheads="1"/>
            </p:cNvSpPr>
            <p:nvPr/>
          </p:nvSpPr>
          <p:spPr bwMode="auto">
            <a:xfrm>
              <a:off x="926" y="2096"/>
              <a:ext cx="795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solidFill>
                    <a:schemeClr val="tx2"/>
                  </a:solidFill>
                </a:rPr>
                <a:t>Enero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82288" name="Text Box 6"/>
            <p:cNvSpPr txBox="1">
              <a:spLocks noChangeArrowheads="1"/>
            </p:cNvSpPr>
            <p:nvPr/>
          </p:nvSpPr>
          <p:spPr bwMode="auto">
            <a:xfrm>
              <a:off x="926" y="2400"/>
              <a:ext cx="795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solidFill>
                    <a:srgbClr val="990033"/>
                  </a:solidFill>
                </a:rPr>
                <a:t>Febrero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82289" name="Text Box 7"/>
            <p:cNvSpPr txBox="1">
              <a:spLocks noChangeArrowheads="1"/>
            </p:cNvSpPr>
            <p:nvPr/>
          </p:nvSpPr>
          <p:spPr bwMode="auto">
            <a:xfrm>
              <a:off x="931" y="2688"/>
              <a:ext cx="790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rgbClr val="292929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17000"/>
                </a:spcAft>
                <a:buClr>
                  <a:schemeClr val="tx1"/>
                </a:buClr>
                <a:buFont typeface="Wingdings" pitchFamily="2" charset="2"/>
                <a:defRPr sz="1400">
                  <a:solidFill>
                    <a:srgbClr val="292929"/>
                  </a:solidFill>
                  <a:latin typeface="Arial" charset="0"/>
                </a:defRPr>
              </a:lvl9pPr>
            </a:lstStyle>
            <a:p>
              <a:pPr algn="l"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solidFill>
                    <a:srgbClr val="006600"/>
                  </a:solidFill>
                </a:rPr>
                <a:t>Marzo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82283" name="Text Box 3"/>
          <p:cNvSpPr txBox="1">
            <a:spLocks noChangeArrowheads="1"/>
          </p:cNvSpPr>
          <p:nvPr/>
        </p:nvSpPr>
        <p:spPr bwMode="auto">
          <a:xfrm>
            <a:off x="3663950" y="4941888"/>
            <a:ext cx="4227513" cy="16922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DATA </a:t>
            </a:r>
            <a:r>
              <a:rPr lang="en-US" sz="1800" i="1">
                <a:solidFill>
                  <a:schemeClr val="tx1"/>
                </a:solidFill>
              </a:rPr>
              <a:t>conjunto-datos-SAS</a:t>
            </a:r>
            <a:r>
              <a:rPr lang="en-US" sz="1800">
                <a:solidFill>
                  <a:schemeClr val="tx1"/>
                </a:solidFill>
              </a:rPr>
              <a:t>;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    </a:t>
            </a:r>
            <a:r>
              <a:rPr lang="en-US" sz="1800" b="1">
                <a:solidFill>
                  <a:schemeClr val="tx1"/>
                </a:solidFill>
              </a:rPr>
              <a:t>  SET </a:t>
            </a:r>
            <a:r>
              <a:rPr lang="en-US" sz="1800" i="1">
                <a:solidFill>
                  <a:schemeClr val="tx1"/>
                </a:solidFill>
              </a:rPr>
              <a:t>conjunto-datos-SAS1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i="1">
                <a:solidFill>
                  <a:schemeClr val="tx1"/>
                </a:solidFill>
              </a:rPr>
              <a:t>              conjunto-datos-SAS2...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i="1">
                <a:solidFill>
                  <a:schemeClr val="tx1"/>
                </a:solidFill>
              </a:rPr>
              <a:t>              conjunto-datos-SASN</a:t>
            </a:r>
            <a:r>
              <a:rPr lang="en-US" sz="1800">
                <a:solidFill>
                  <a:schemeClr val="tx1"/>
                </a:solidFill>
              </a:rPr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RUN;</a:t>
            </a:r>
          </a:p>
        </p:txBody>
      </p:sp>
      <p:sp>
        <p:nvSpPr>
          <p:cNvPr id="182284" name="Line 15"/>
          <p:cNvSpPr>
            <a:spLocks noChangeShapeType="1"/>
          </p:cNvSpPr>
          <p:nvPr/>
        </p:nvSpPr>
        <p:spPr bwMode="auto">
          <a:xfrm>
            <a:off x="2038350" y="5732463"/>
            <a:ext cx="1566863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2285" name="Text Box 5"/>
          <p:cNvSpPr txBox="1">
            <a:spLocks noChangeArrowheads="1"/>
          </p:cNvSpPr>
          <p:nvPr/>
        </p:nvSpPr>
        <p:spPr bwMode="auto">
          <a:xfrm>
            <a:off x="434975" y="5262563"/>
            <a:ext cx="1603375" cy="9747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/>
              <a:t>Sintaxis general 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 autoUpdateAnimBg="0"/>
      <p:bldP spid="82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 flipV="1">
            <a:off x="6502400" y="3725863"/>
            <a:ext cx="539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 flipV="1">
            <a:off x="4933950" y="3729038"/>
            <a:ext cx="539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>
            <a:off x="1908175" y="3271838"/>
            <a:ext cx="404813" cy="230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 flipV="1">
            <a:off x="1831975" y="3916363"/>
            <a:ext cx="447675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V="1">
            <a:off x="3279775" y="3729038"/>
            <a:ext cx="539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365375" y="2132013"/>
            <a:ext cx="579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400" dirty="0"/>
              <a:t>Los </a:t>
            </a:r>
            <a:r>
              <a:rPr lang="en-US" sz="2400" dirty="0" err="1"/>
              <a:t>pasos</a:t>
            </a:r>
            <a:r>
              <a:rPr lang="en-US" sz="2400" dirty="0"/>
              <a:t> DATA se </a:t>
            </a:r>
            <a:r>
              <a:rPr lang="en-US" sz="2400" dirty="0" err="1"/>
              <a:t>utilizan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crear</a:t>
            </a:r>
            <a:r>
              <a:rPr lang="en-US" sz="2400" dirty="0"/>
              <a:t> </a:t>
            </a:r>
            <a:r>
              <a:rPr lang="en-US" sz="2400" dirty="0" err="1"/>
              <a:t>conjuntos</a:t>
            </a:r>
            <a:r>
              <a:rPr lang="en-US" sz="2400" dirty="0"/>
              <a:t> de datos SAS.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365375" y="4643438"/>
            <a:ext cx="6019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400" dirty="0"/>
              <a:t>Los </a:t>
            </a:r>
            <a:r>
              <a:rPr lang="en-US" sz="2400" dirty="0" err="1"/>
              <a:t>pasos</a:t>
            </a:r>
            <a:r>
              <a:rPr lang="en-US" sz="2400" dirty="0"/>
              <a:t> PROC se </a:t>
            </a:r>
            <a:r>
              <a:rPr lang="en-US" sz="2400" dirty="0" err="1"/>
              <a:t>utilizan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procesar</a:t>
            </a:r>
            <a:r>
              <a:rPr lang="en-US" sz="2400" dirty="0"/>
              <a:t> </a:t>
            </a:r>
            <a:r>
              <a:rPr lang="en-US" sz="2400" dirty="0" err="1"/>
              <a:t>conjuntos</a:t>
            </a:r>
            <a:r>
              <a:rPr lang="en-US" sz="2400" dirty="0"/>
              <a:t> de datos SAS (</a:t>
            </a:r>
            <a:r>
              <a:rPr lang="en-US" sz="2400" dirty="0" err="1"/>
              <a:t>crear</a:t>
            </a:r>
            <a:r>
              <a:rPr lang="en-US" sz="2400" dirty="0"/>
              <a:t> </a:t>
            </a:r>
            <a:r>
              <a:rPr lang="en-US" sz="2400" dirty="0" err="1"/>
              <a:t>informes</a:t>
            </a:r>
            <a:r>
              <a:rPr lang="en-US" sz="2400" dirty="0"/>
              <a:t> y </a:t>
            </a:r>
            <a:r>
              <a:rPr lang="en-US" sz="2400" dirty="0" err="1"/>
              <a:t>gráficos</a:t>
            </a:r>
            <a:r>
              <a:rPr lang="en-US" sz="2400" dirty="0"/>
              <a:t>, </a:t>
            </a:r>
            <a:r>
              <a:rPr lang="en-US" sz="2400" dirty="0" err="1"/>
              <a:t>editar</a:t>
            </a:r>
            <a:r>
              <a:rPr lang="en-US" sz="2400" dirty="0"/>
              <a:t> datos y </a:t>
            </a:r>
            <a:r>
              <a:rPr lang="en-US" sz="2400" dirty="0" err="1"/>
              <a:t>clasificar</a:t>
            </a:r>
            <a:r>
              <a:rPr lang="en-US" sz="2400" dirty="0"/>
              <a:t> datos).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457200" y="1295400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1"/>
              <a:t>Un </a:t>
            </a:r>
            <a:r>
              <a:rPr lang="en-US" sz="2000" b="1" i="1">
                <a:solidFill>
                  <a:schemeClr val="tx2"/>
                </a:solidFill>
              </a:rPr>
              <a:t>programa SAS</a:t>
            </a:r>
            <a:r>
              <a:rPr lang="en-US" sz="2000" b="1"/>
              <a:t> es una secuencia de pasos utilizados por el usuario en el proceso de ejecución.</a:t>
            </a:r>
          </a:p>
        </p:txBody>
      </p:sp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765175" y="2128838"/>
            <a:ext cx="1219200" cy="1371600"/>
          </a:xfrm>
          <a:prstGeom prst="flowChartMagneticDisk">
            <a:avLst/>
          </a:prstGeom>
          <a:solidFill>
            <a:srgbClr val="6666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</a:rPr>
              <a:t>Datos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 err="1">
                <a:solidFill>
                  <a:srgbClr val="FFFFFF"/>
                </a:solidFill>
              </a:rPr>
              <a:t>planos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765175" y="4033838"/>
            <a:ext cx="1219200" cy="1447800"/>
          </a:xfrm>
          <a:prstGeom prst="flowChartMagneticDisk">
            <a:avLst/>
          </a:prstGeom>
          <a:solidFill>
            <a:srgbClr val="6666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es-ES" sz="2400">
              <a:latin typeface="Times New Roman" pitchFamily="18" charset="0"/>
            </a:endParaRPr>
          </a:p>
        </p:txBody>
      </p:sp>
      <p:sp>
        <p:nvSpPr>
          <p:cNvPr id="130060" name="AutoShape 12"/>
          <p:cNvSpPr>
            <a:spLocks noChangeArrowheads="1"/>
          </p:cNvSpPr>
          <p:nvPr/>
        </p:nvSpPr>
        <p:spPr bwMode="auto">
          <a:xfrm>
            <a:off x="2289175" y="3387725"/>
            <a:ext cx="1143000" cy="72231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/>
              <a:t>Paso</a:t>
            </a:r>
            <a:br>
              <a:rPr lang="en-US" sz="2000" dirty="0"/>
            </a:br>
            <a:r>
              <a:rPr lang="en-US" sz="2000" dirty="0"/>
              <a:t>DATA</a:t>
            </a:r>
          </a:p>
        </p:txBody>
      </p:sp>
      <p:sp>
        <p:nvSpPr>
          <p:cNvPr id="130061" name="AutoShape 13"/>
          <p:cNvSpPr>
            <a:spLocks noChangeArrowheads="1"/>
          </p:cNvSpPr>
          <p:nvPr/>
        </p:nvSpPr>
        <p:spPr bwMode="auto">
          <a:xfrm>
            <a:off x="7013575" y="3373438"/>
            <a:ext cx="1219200" cy="812800"/>
          </a:xfrm>
          <a:prstGeom prst="flowChartDocumen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</a:rPr>
              <a:t>Informe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609600" y="4475163"/>
            <a:ext cx="152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</a:rPr>
              <a:t>Conjunto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de datos SAS</a:t>
            </a:r>
          </a:p>
        </p:txBody>
      </p:sp>
      <p:sp>
        <p:nvSpPr>
          <p:cNvPr id="130063" name="AutoShape 15"/>
          <p:cNvSpPr>
            <a:spLocks noChangeArrowheads="1"/>
          </p:cNvSpPr>
          <p:nvPr/>
        </p:nvSpPr>
        <p:spPr bwMode="auto">
          <a:xfrm>
            <a:off x="3813175" y="3043238"/>
            <a:ext cx="1219200" cy="1447800"/>
          </a:xfrm>
          <a:prstGeom prst="flowChartMagneticDisk">
            <a:avLst/>
          </a:prstGeom>
          <a:solidFill>
            <a:srgbClr val="6666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3733800" y="3484563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</a:rPr>
              <a:t>Conjunto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de datos SAS</a:t>
            </a:r>
          </a:p>
        </p:txBody>
      </p:sp>
      <p:sp>
        <p:nvSpPr>
          <p:cNvPr id="130065" name="AutoShape 17"/>
          <p:cNvSpPr>
            <a:spLocks noChangeArrowheads="1"/>
          </p:cNvSpPr>
          <p:nvPr/>
        </p:nvSpPr>
        <p:spPr bwMode="auto">
          <a:xfrm>
            <a:off x="5489575" y="3387725"/>
            <a:ext cx="1143000" cy="72231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/>
              <a:t>Paso</a:t>
            </a:r>
            <a:br>
              <a:rPr lang="en-US" sz="2000" dirty="0"/>
            </a:br>
            <a:r>
              <a:rPr lang="en-US" sz="2000" dirty="0"/>
              <a:t>PROC</a:t>
            </a:r>
          </a:p>
        </p:txBody>
      </p:sp>
      <p:sp>
        <p:nvSpPr>
          <p:cNvPr id="130066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Programas SAS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262188"/>
            <a:ext cx="7089775" cy="495300"/>
          </a:xfrm>
          <a:noFill/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la </a:t>
            </a:r>
            <a:r>
              <a:rPr lang="en-US" dirty="0" err="1" smtClean="0"/>
              <a:t>opción</a:t>
            </a:r>
            <a:r>
              <a:rPr lang="en-US" dirty="0" smtClean="0"/>
              <a:t> de </a:t>
            </a:r>
            <a:r>
              <a:rPr lang="en-US" dirty="0" err="1" smtClean="0"/>
              <a:t>conjunto</a:t>
            </a:r>
            <a:r>
              <a:rPr lang="en-US" dirty="0" smtClean="0"/>
              <a:t> de datos RENAME=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variable </a:t>
            </a:r>
            <a:r>
              <a:rPr lang="en-US" dirty="0" err="1" smtClean="0"/>
              <a:t>durante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Sintaxis</a:t>
            </a:r>
            <a:r>
              <a:rPr lang="en-US" dirty="0" smtClean="0"/>
              <a:t> general de la </a:t>
            </a:r>
            <a:r>
              <a:rPr lang="en-US" dirty="0" err="1" smtClean="0"/>
              <a:t>opción</a:t>
            </a:r>
            <a:r>
              <a:rPr lang="en-US" dirty="0" smtClean="0"/>
              <a:t> de </a:t>
            </a:r>
            <a:r>
              <a:rPr lang="en-US" dirty="0" err="1" smtClean="0"/>
              <a:t>conjunto</a:t>
            </a:r>
            <a:r>
              <a:rPr lang="en-US" dirty="0" smtClean="0"/>
              <a:t> de datos RENAME=:</a:t>
            </a:r>
            <a:endParaRPr lang="en-US" sz="1600" dirty="0" smtClean="0"/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84150" y="4292600"/>
            <a:ext cx="8763000" cy="17938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i="1">
                <a:solidFill>
                  <a:schemeClr val="tx1"/>
                </a:solidFill>
              </a:rPr>
              <a:t>Conj-datos-SAS </a:t>
            </a:r>
            <a:r>
              <a:rPr lang="en-US" sz="2400">
                <a:solidFill>
                  <a:schemeClr val="tx1"/>
                </a:solidFill>
              </a:rPr>
              <a:t>(</a:t>
            </a:r>
            <a:r>
              <a:rPr lang="en-US" sz="2400" b="1">
                <a:solidFill>
                  <a:schemeClr val="tx1"/>
                </a:solidFill>
              </a:rPr>
              <a:t>RENAME=</a:t>
            </a:r>
            <a:r>
              <a:rPr lang="en-US" sz="2400">
                <a:solidFill>
                  <a:schemeClr val="tx1"/>
                </a:solidFill>
              </a:rPr>
              <a:t>(</a:t>
            </a:r>
            <a:r>
              <a:rPr lang="en-US" sz="2400" i="1">
                <a:solidFill>
                  <a:schemeClr val="tx1"/>
                </a:solidFill>
              </a:rPr>
              <a:t>antiguo-nombre1=nuevo-nombre1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i="1">
                <a:solidFill>
                  <a:schemeClr val="tx1"/>
                </a:solidFill>
              </a:rPr>
              <a:t>                                               antiguo-nombre2=nuevo-nombre2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i="1">
                <a:solidFill>
                  <a:schemeClr val="tx1"/>
                </a:solidFill>
              </a:rPr>
              <a:t>                                                         …                 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i="1">
                <a:solidFill>
                  <a:schemeClr val="tx1"/>
                </a:solidFill>
              </a:rPr>
              <a:t>                                          antiguo-nombre-n=nuevo-nombre-n</a:t>
            </a:r>
            <a:r>
              <a:rPr lang="en-US" sz="240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83300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7772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Los </a:t>
            </a:r>
            <a:r>
              <a:rPr lang="en-US" sz="2400" dirty="0" err="1">
                <a:solidFill>
                  <a:schemeClr val="tx1"/>
                </a:solidFill>
              </a:rPr>
              <a:t>conjuntos</a:t>
            </a:r>
            <a:r>
              <a:rPr lang="en-US" sz="2400" dirty="0">
                <a:solidFill>
                  <a:schemeClr val="tx1"/>
                </a:solidFill>
              </a:rPr>
              <a:t> de datos </a:t>
            </a:r>
            <a:r>
              <a:rPr lang="en-US" sz="2400" dirty="0" err="1">
                <a:solidFill>
                  <a:schemeClr val="tx1"/>
                </a:solidFill>
              </a:rPr>
              <a:t>tienen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contener</a:t>
            </a:r>
            <a:r>
              <a:rPr lang="en-US" sz="2400" dirty="0">
                <a:solidFill>
                  <a:schemeClr val="tx1"/>
                </a:solidFill>
              </a:rPr>
              <a:t> datos </a:t>
            </a:r>
            <a:r>
              <a:rPr lang="en-US" sz="2400" dirty="0" err="1">
                <a:solidFill>
                  <a:schemeClr val="tx1"/>
                </a:solidFill>
              </a:rPr>
              <a:t>semejantes</a:t>
            </a:r>
            <a:r>
              <a:rPr lang="en-US" sz="2400" dirty="0">
                <a:solidFill>
                  <a:schemeClr val="tx1"/>
                </a:solidFill>
              </a:rPr>
              <a:t> y los </a:t>
            </a:r>
            <a:r>
              <a:rPr lang="en-US" sz="2400" dirty="0" err="1">
                <a:solidFill>
                  <a:schemeClr val="tx1"/>
                </a:solidFill>
              </a:rPr>
              <a:t>nombres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las</a:t>
            </a:r>
            <a:r>
              <a:rPr lang="en-US" sz="2400" dirty="0">
                <a:solidFill>
                  <a:schemeClr val="tx1"/>
                </a:solidFill>
              </a:rPr>
              <a:t> variables </a:t>
            </a:r>
            <a:r>
              <a:rPr lang="en-US" sz="2400" dirty="0" err="1">
                <a:solidFill>
                  <a:schemeClr val="tx1"/>
                </a:solidFill>
              </a:rPr>
              <a:t>tienen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iguales</a:t>
            </a:r>
            <a:r>
              <a:rPr lang="en-US" sz="2400" dirty="0">
                <a:solidFill>
                  <a:schemeClr val="tx1"/>
                </a:solidFill>
              </a:rPr>
              <a:t>. Si </a:t>
            </a:r>
            <a:r>
              <a:rPr lang="en-US" sz="2400" dirty="0" err="1">
                <a:solidFill>
                  <a:schemeClr val="tx1"/>
                </a:solidFill>
              </a:rPr>
              <a:t>esto</a:t>
            </a:r>
            <a:r>
              <a:rPr lang="en-US" sz="2400" dirty="0">
                <a:solidFill>
                  <a:schemeClr val="tx1"/>
                </a:solidFill>
              </a:rPr>
              <a:t> no </a:t>
            </a:r>
            <a:r>
              <a:rPr lang="en-US" sz="2400" dirty="0" err="1">
                <a:solidFill>
                  <a:schemeClr val="tx1"/>
                </a:solidFill>
              </a:rPr>
              <a:t>ocurre</a:t>
            </a:r>
            <a:r>
              <a:rPr lang="en-US" sz="2400" dirty="0">
                <a:solidFill>
                  <a:schemeClr val="tx1"/>
                </a:solidFill>
              </a:rPr>
              <a:t> se </a:t>
            </a:r>
            <a:r>
              <a:rPr lang="en-US" sz="2400" dirty="0" err="1">
                <a:solidFill>
                  <a:schemeClr val="tx1"/>
                </a:solidFill>
              </a:rPr>
              <a:t>usa</a:t>
            </a:r>
            <a:r>
              <a:rPr lang="en-US" sz="2400" dirty="0">
                <a:solidFill>
                  <a:schemeClr val="tx1"/>
                </a:solidFill>
              </a:rPr>
              <a:t> RENAME en el </a:t>
            </a:r>
            <a:r>
              <a:rPr lang="en-US" sz="2400" dirty="0" err="1">
                <a:solidFill>
                  <a:schemeClr val="tx1"/>
                </a:solidFill>
              </a:rPr>
              <a:t>paso</a:t>
            </a:r>
            <a:r>
              <a:rPr lang="en-US" sz="2400" dirty="0">
                <a:solidFill>
                  <a:schemeClr val="tx1"/>
                </a:solidFill>
              </a:rPr>
              <a:t> data.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Unir</a:t>
            </a:r>
            <a:r>
              <a:rPr lang="en-US" dirty="0"/>
              <a:t> </a:t>
            </a:r>
            <a:r>
              <a:rPr lang="en-US" dirty="0" err="1"/>
              <a:t>conjuntos</a:t>
            </a:r>
            <a:r>
              <a:rPr lang="en-US" dirty="0"/>
              <a:t> de datos SAS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557338"/>
            <a:ext cx="7416800" cy="254158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Se </a:t>
            </a:r>
            <a:r>
              <a:rPr lang="en-US" sz="2000" dirty="0" err="1" smtClean="0"/>
              <a:t>utiliza</a:t>
            </a:r>
            <a:r>
              <a:rPr lang="en-US" sz="2000" dirty="0" smtClean="0"/>
              <a:t> la </a:t>
            </a:r>
            <a:r>
              <a:rPr lang="en-US" sz="2000" dirty="0" err="1" smtClean="0"/>
              <a:t>sentencia</a:t>
            </a:r>
            <a:r>
              <a:rPr lang="en-US" sz="2000" dirty="0" smtClean="0"/>
              <a:t> MERGE en un </a:t>
            </a:r>
            <a:r>
              <a:rPr lang="en-US" sz="2000" dirty="0" err="1" smtClean="0"/>
              <a:t>paso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unir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observaciones</a:t>
            </a:r>
            <a:r>
              <a:rPr lang="en-US" sz="2000" dirty="0" smtClean="0"/>
              <a:t> </a:t>
            </a:r>
            <a:r>
              <a:rPr lang="en-US" sz="2000" dirty="0" err="1" smtClean="0"/>
              <a:t>correspondientes</a:t>
            </a:r>
            <a:r>
              <a:rPr lang="en-US" sz="2000" dirty="0" smtClean="0"/>
              <a:t> de dos o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000" dirty="0" err="1" smtClean="0"/>
              <a:t>conjuntos</a:t>
            </a:r>
            <a:r>
              <a:rPr lang="en-US" sz="2000" dirty="0" smtClean="0"/>
              <a:t> de datos. </a:t>
            </a:r>
          </a:p>
          <a:p>
            <a:pPr>
              <a:spcBef>
                <a:spcPct val="50000"/>
              </a:spcBef>
            </a:pPr>
            <a:r>
              <a:rPr lang="en-US" sz="2000" dirty="0" err="1" smtClean="0"/>
              <a:t>Sintaxis</a:t>
            </a:r>
            <a:r>
              <a:rPr lang="en-US" sz="2000" dirty="0" smtClean="0"/>
              <a:t> general del </a:t>
            </a:r>
            <a:r>
              <a:rPr lang="en-US" sz="2000" dirty="0" err="1" smtClean="0"/>
              <a:t>paso</a:t>
            </a:r>
            <a:r>
              <a:rPr lang="en-US" sz="2000" dirty="0" smtClean="0"/>
              <a:t> DATA match-merge: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2484438" y="2997200"/>
            <a:ext cx="4041775" cy="18462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DATA </a:t>
            </a:r>
            <a:r>
              <a:rPr lang="en-US" sz="2000" i="1">
                <a:solidFill>
                  <a:schemeClr val="tx1"/>
                </a:solidFill>
              </a:rPr>
              <a:t>conjunto-datos-SAS</a:t>
            </a:r>
            <a:r>
              <a:rPr lang="en-US" sz="2000">
                <a:solidFill>
                  <a:schemeClr val="tx1"/>
                </a:solidFill>
              </a:rPr>
              <a:t>;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   </a:t>
            </a:r>
            <a:r>
              <a:rPr lang="en-US" sz="2000" b="1">
                <a:solidFill>
                  <a:schemeClr val="tx1"/>
                </a:solidFill>
              </a:rPr>
              <a:t>   MERGE</a:t>
            </a:r>
            <a:r>
              <a:rPr lang="en-US" sz="2000" b="1" i="1">
                <a:solidFill>
                  <a:schemeClr val="tx1"/>
                </a:solidFill>
              </a:rPr>
              <a:t> </a:t>
            </a:r>
            <a:r>
              <a:rPr lang="en-US" sz="2000" i="1">
                <a:solidFill>
                  <a:schemeClr val="tx1"/>
                </a:solidFill>
              </a:rPr>
              <a:t>conjuntos-datos-SAS;</a:t>
            </a:r>
            <a:br>
              <a:rPr lang="en-US" sz="2000" i="1">
                <a:solidFill>
                  <a:schemeClr val="tx1"/>
                </a:solidFill>
              </a:rPr>
            </a:br>
            <a:r>
              <a:rPr lang="en-US" sz="2000" b="1" i="1">
                <a:solidFill>
                  <a:schemeClr val="tx1"/>
                </a:solidFill>
              </a:rPr>
              <a:t>      </a:t>
            </a:r>
            <a:r>
              <a:rPr lang="en-US" sz="2000" b="1">
                <a:solidFill>
                  <a:schemeClr val="tx1"/>
                </a:solidFill>
              </a:rPr>
              <a:t>BY </a:t>
            </a:r>
            <a:r>
              <a:rPr lang="en-US" sz="2000" i="1">
                <a:solidFill>
                  <a:schemeClr val="tx1"/>
                </a:solidFill>
              </a:rPr>
              <a:t>variable(s)-by</a:t>
            </a:r>
            <a:r>
              <a:rPr lang="en-US" sz="2000">
                <a:solidFill>
                  <a:schemeClr val="tx1"/>
                </a:solidFill>
              </a:rPr>
              <a:t>;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      </a:t>
            </a:r>
            <a:r>
              <a:rPr lang="en-US" sz="2000" i="1">
                <a:solidFill>
                  <a:schemeClr val="tx1"/>
                </a:solidFill>
              </a:rPr>
              <a:t>otras sentencias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RUN;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 24"/>
          <p:cNvSpPr txBox="1">
            <a:spLocks noChangeArrowheads="1"/>
          </p:cNvSpPr>
          <p:nvPr/>
        </p:nvSpPr>
        <p:spPr bwMode="auto">
          <a:xfrm>
            <a:off x="620713" y="5029200"/>
            <a:ext cx="7623175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charset="0"/>
              <a:buChar char="−"/>
              <a:defRPr sz="2000">
                <a:solidFill>
                  <a:srgbClr val="29292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300"/>
              </a:spcAft>
              <a:defRPr/>
            </a:pPr>
            <a:r>
              <a:rPr lang="en-US" sz="2000" dirty="0" smtClean="0"/>
              <a:t>Se </a:t>
            </a:r>
            <a:r>
              <a:rPr lang="en-US" sz="2000" dirty="0" err="1" smtClean="0"/>
              <a:t>puede</a:t>
            </a:r>
            <a:r>
              <a:rPr lang="en-US" sz="2000" dirty="0" smtClean="0"/>
              <a:t> leer </a:t>
            </a:r>
            <a:r>
              <a:rPr lang="en-US" sz="2000" dirty="0" err="1" smtClean="0"/>
              <a:t>cualquier</a:t>
            </a:r>
            <a:r>
              <a:rPr lang="en-US" sz="2000" dirty="0" smtClean="0"/>
              <a:t>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de </a:t>
            </a:r>
            <a:r>
              <a:rPr lang="en-US" sz="2000" dirty="0" err="1" smtClean="0"/>
              <a:t>conjuntos</a:t>
            </a:r>
            <a:r>
              <a:rPr lang="en-US" sz="2000" dirty="0" smtClean="0"/>
              <a:t> de datos SAS con </a:t>
            </a:r>
            <a:r>
              <a:rPr lang="en-US" sz="2000" dirty="0" err="1" smtClean="0"/>
              <a:t>una</a:t>
            </a:r>
            <a:r>
              <a:rPr lang="en-US" sz="2000" dirty="0" smtClean="0"/>
              <a:t> sola sentencia MERGE.</a:t>
            </a:r>
          </a:p>
          <a:p>
            <a:pPr>
              <a:spcAft>
                <a:spcPts val="300"/>
              </a:spcAft>
              <a:defRPr/>
            </a:pPr>
            <a:r>
              <a:rPr lang="en-US" sz="2000" dirty="0" smtClean="0"/>
              <a:t>Para </a:t>
            </a:r>
            <a:r>
              <a:rPr lang="en-US" sz="2000" dirty="0" err="1" smtClean="0"/>
              <a:t>comparar</a:t>
            </a:r>
            <a:r>
              <a:rPr lang="en-US" sz="2000" dirty="0" smtClean="0"/>
              <a:t> y </a:t>
            </a:r>
            <a:r>
              <a:rPr lang="en-US" sz="2000" dirty="0" err="1" smtClean="0"/>
              <a:t>unir</a:t>
            </a:r>
            <a:r>
              <a:rPr lang="en-US" sz="2000" dirty="0" smtClean="0"/>
              <a:t> los </a:t>
            </a:r>
            <a:r>
              <a:rPr lang="en-US" sz="2000" dirty="0" err="1" smtClean="0"/>
              <a:t>conjuntos</a:t>
            </a:r>
            <a:r>
              <a:rPr lang="en-US" sz="2000" dirty="0" smtClean="0"/>
              <a:t> de datos, los </a:t>
            </a:r>
            <a:r>
              <a:rPr lang="en-US" sz="2000" dirty="0" err="1" smtClean="0"/>
              <a:t>conjuntos</a:t>
            </a:r>
            <a:r>
              <a:rPr lang="en-US" sz="2000" dirty="0" smtClean="0"/>
              <a:t> de datos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deben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estar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ordenados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previamente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por </a:t>
            </a:r>
            <a:r>
              <a:rPr lang="en-US" sz="2000" dirty="0" err="1" smtClean="0"/>
              <a:t>algún</a:t>
            </a:r>
            <a:r>
              <a:rPr lang="en-US" sz="2000" dirty="0" smtClean="0"/>
              <a:t> ID. </a:t>
            </a:r>
          </a:p>
          <a:p>
            <a:pPr>
              <a:spcAft>
                <a:spcPts val="300"/>
              </a:spcAft>
              <a:defRPr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Procedimiento SORT	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0013"/>
            <a:ext cx="8278812" cy="2444750"/>
          </a:xfrm>
        </p:spPr>
        <p:txBody>
          <a:bodyPr/>
          <a:lstStyle/>
          <a:p>
            <a:r>
              <a:rPr lang="es-ES_tradnl" smtClean="0"/>
              <a:t>Cuando usamos la sentencia BY con una sentencia  MERGE, el conj. datos se debe ordenar o indexar por la(s) variable(s) BY.  </a:t>
            </a:r>
          </a:p>
          <a:p>
            <a:r>
              <a:rPr lang="es-ES_tradnl" smtClean="0"/>
              <a:t>Para clasificar los datos usamos el procedimiento SORT.</a:t>
            </a:r>
          </a:p>
          <a:p>
            <a:pPr>
              <a:buFont typeface="Wingdings" pitchFamily="2" charset="2"/>
              <a:buNone/>
            </a:pPr>
            <a:r>
              <a:rPr lang="es-ES_tradnl" smtClean="0"/>
              <a:t>    Sintaxis general de un paso PROC SORT: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600200" y="35814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827088" y="3600450"/>
            <a:ext cx="7070725" cy="178435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>
                <a:tab pos="736600" algn="l"/>
                <a:tab pos="2063750" algn="l"/>
              </a:tabLst>
            </a:pPr>
            <a:r>
              <a:rPr lang="en-US" sz="2400" b="1">
                <a:solidFill>
                  <a:schemeClr val="tx1"/>
                </a:solidFill>
              </a:rPr>
              <a:t>PROC SORT &lt;options&gt;</a:t>
            </a:r>
            <a:r>
              <a:rPr lang="en-US" sz="2400">
                <a:solidFill>
                  <a:schemeClr val="tx1"/>
                </a:solidFill>
              </a:rPr>
              <a:t> DATA=</a:t>
            </a:r>
            <a:r>
              <a:rPr lang="en-US" sz="2400" i="1">
                <a:solidFill>
                  <a:schemeClr val="tx1"/>
                </a:solidFill>
              </a:rPr>
              <a:t>conj. datos-SAS1</a:t>
            </a:r>
            <a:r>
              <a:rPr lang="en-US" sz="2400">
                <a:solidFill>
                  <a:schemeClr val="tx1"/>
                </a:solidFill>
              </a:rPr>
              <a:t> </a:t>
            </a: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>
                <a:tab pos="736600" algn="l"/>
                <a:tab pos="2063750" algn="l"/>
              </a:tabLst>
            </a:pPr>
            <a:r>
              <a:rPr lang="en-US" sz="2400">
                <a:solidFill>
                  <a:schemeClr val="tx1"/>
                </a:solidFill>
              </a:rPr>
              <a:t>	              &lt;OUT=conj. datos-</a:t>
            </a:r>
            <a:r>
              <a:rPr lang="en-US" sz="2400" i="1">
                <a:solidFill>
                  <a:schemeClr val="tx1"/>
                </a:solidFill>
              </a:rPr>
              <a:t>SAS2&gt;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>
                <a:tab pos="736600" algn="l"/>
                <a:tab pos="2063750" algn="l"/>
              </a:tabLst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b="1">
                <a:solidFill>
                  <a:schemeClr val="tx1"/>
                </a:solidFill>
              </a:rPr>
              <a:t>BY</a:t>
            </a:r>
            <a:r>
              <a:rPr lang="en-US" sz="2400">
                <a:solidFill>
                  <a:schemeClr val="tx1"/>
                </a:solidFill>
              </a:rPr>
              <a:t> &lt;DESCENDING&gt; </a:t>
            </a:r>
            <a:r>
              <a:rPr lang="en-US" sz="2400" i="1">
                <a:solidFill>
                  <a:schemeClr val="tx1"/>
                </a:solidFill>
              </a:rPr>
              <a:t>variable- BY...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>
                <a:tab pos="736600" algn="l"/>
                <a:tab pos="2063750" algn="l"/>
              </a:tabLst>
            </a:pPr>
            <a:r>
              <a:rPr lang="en-US" sz="2400" b="1">
                <a:solidFill>
                  <a:schemeClr val="tx1"/>
                </a:solidFill>
              </a:rPr>
              <a:t>RUN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338" y="5661025"/>
            <a:ext cx="828040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charset="0"/>
              <a:buChar char="−"/>
              <a:defRPr sz="2000">
                <a:solidFill>
                  <a:srgbClr val="29292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_tradnl" dirty="0" smtClean="0"/>
              <a:t>Dentro de las opciones tenemos </a:t>
            </a:r>
            <a:r>
              <a:rPr lang="es-ES_tradnl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NODUPKEY</a:t>
            </a:r>
            <a:r>
              <a:rPr lang="es-ES_tradnl" dirty="0" smtClean="0"/>
              <a:t>, para quitar duplicados de las variables indicadas en el </a:t>
            </a:r>
            <a:r>
              <a:rPr lang="es-ES_tradnl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BY</a:t>
            </a:r>
            <a:r>
              <a:rPr lang="es-ES_tradnl" dirty="0" smtClean="0"/>
              <a:t>.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636838"/>
            <a:ext cx="8686800" cy="1143000"/>
          </a:xfrm>
        </p:spPr>
        <p:txBody>
          <a:bodyPr/>
          <a:lstStyle/>
          <a:p>
            <a:r>
              <a:rPr lang="es-ES_tradnl" sz="3200" smtClean="0"/>
              <a:t>Identificar los conj. datos que forman las observaciones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500438"/>
            <a:ext cx="7848600" cy="2663825"/>
          </a:xfrm>
        </p:spPr>
        <p:txBody>
          <a:bodyPr/>
          <a:lstStyle/>
          <a:p>
            <a:r>
              <a:rPr lang="es-ES_tradnl" smtClean="0"/>
              <a:t>Cuando se leen muchos conj. datos SAS en un solo paso DATA, se puede usar la opción IN= para saber qué conj. datos SAS ha creado la observación actual.</a:t>
            </a:r>
          </a:p>
          <a:p>
            <a:r>
              <a:rPr lang="es-ES_tradnl" smtClean="0"/>
              <a:t>Sintaxis general de la opción de conj. datos IN= :</a:t>
            </a:r>
          </a:p>
          <a:p>
            <a:endParaRPr lang="es-ES_tradnl" smtClean="0"/>
          </a:p>
          <a:p>
            <a:r>
              <a:rPr lang="es-ES_tradnl" smtClean="0"/>
              <a:t>donde </a:t>
            </a:r>
            <a:r>
              <a:rPr lang="es-ES_tradnl" i="1" smtClean="0"/>
              <a:t>variable</a:t>
            </a:r>
            <a:r>
              <a:rPr lang="es-ES_tradnl" smtClean="0"/>
              <a:t> es un nombre de variable SAS válido.</a:t>
            </a:r>
          </a:p>
        </p:txBody>
      </p:sp>
      <p:sp>
        <p:nvSpPr>
          <p:cNvPr id="186372" name="Rectangle 6"/>
          <p:cNvSpPr>
            <a:spLocks noChangeArrowheads="1"/>
          </p:cNvSpPr>
          <p:nvPr/>
        </p:nvSpPr>
        <p:spPr bwMode="auto">
          <a:xfrm>
            <a:off x="3492500" y="5056188"/>
            <a:ext cx="3795713" cy="61436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82880" tIns="152400" rIns="182880" bIns="152400" anchor="ctr">
            <a:spAutoFit/>
          </a:bodyPr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i="1">
                <a:solidFill>
                  <a:schemeClr val="tx1"/>
                </a:solidFill>
              </a:rPr>
              <a:t>Conj.datos SAS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 i="1">
                <a:solidFill>
                  <a:schemeClr val="tx1"/>
                </a:solidFill>
              </a:rPr>
              <a:t>variable</a:t>
            </a:r>
            <a:r>
              <a:rPr lang="en-US" sz="2000">
                <a:solidFill>
                  <a:schemeClr val="tx1"/>
                </a:solidFill>
              </a:rPr>
              <a:t> IN=)</a:t>
            </a:r>
          </a:p>
        </p:txBody>
      </p:sp>
      <p:sp>
        <p:nvSpPr>
          <p:cNvPr id="186373" name="Rectangle 2"/>
          <p:cNvSpPr txBox="1">
            <a:spLocks noChangeArrowheads="1"/>
          </p:cNvSpPr>
          <p:nvPr/>
        </p:nvSpPr>
        <p:spPr bwMode="auto">
          <a:xfrm>
            <a:off x="185738" y="333375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3200">
                <a:latin typeface="Arial Narrow" pitchFamily="34" charset="0"/>
              </a:rPr>
              <a:t>Procedimiento SORT</a:t>
            </a:r>
          </a:p>
        </p:txBody>
      </p:sp>
      <p:sp>
        <p:nvSpPr>
          <p:cNvPr id="186374" name="Rectangle 2"/>
          <p:cNvSpPr txBox="1">
            <a:spLocks noChangeArrowheads="1"/>
          </p:cNvSpPr>
          <p:nvPr/>
        </p:nvSpPr>
        <p:spPr bwMode="auto">
          <a:xfrm>
            <a:off x="274638" y="1171575"/>
            <a:ext cx="8640762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err="1"/>
              <a:t>r</a:t>
            </a:r>
            <a:r>
              <a:rPr lang="en-US" sz="2400" dirty="0" err="1">
                <a:solidFill>
                  <a:schemeClr val="tx2"/>
                </a:solidFill>
              </a:rPr>
              <a:t>eorganiza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las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observaciones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en un </a:t>
            </a:r>
            <a:r>
              <a:rPr lang="en-US" sz="2400" dirty="0" err="1"/>
              <a:t>conjunto</a:t>
            </a:r>
            <a:r>
              <a:rPr lang="en-US" sz="2400" dirty="0"/>
              <a:t> de datos SAS</a:t>
            </a:r>
          </a:p>
          <a:p>
            <a:pPr algn="l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err="1"/>
              <a:t>ordena</a:t>
            </a:r>
            <a:r>
              <a:rPr lang="en-US" sz="2400" dirty="0"/>
              <a:t> en un </a:t>
            </a:r>
            <a:r>
              <a:rPr lang="en-US" sz="2400" dirty="0" err="1"/>
              <a:t>orden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2"/>
                </a:solidFill>
              </a:rPr>
              <a:t>ascendente</a:t>
            </a:r>
            <a:r>
              <a:rPr lang="en-US" sz="2400" dirty="0"/>
              <a:t> (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defecto</a:t>
            </a:r>
            <a:r>
              <a:rPr lang="en-US" sz="2400" dirty="0"/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 err="1"/>
              <a:t>trata</a:t>
            </a:r>
            <a:r>
              <a:rPr lang="en-US" sz="2400" dirty="0"/>
              <a:t> los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ausentes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fueran</a:t>
            </a:r>
            <a:r>
              <a:rPr lang="en-US" sz="2400" dirty="0"/>
              <a:t> los </a:t>
            </a:r>
            <a:r>
              <a:rPr lang="en-US" sz="2400" dirty="0" err="1"/>
              <a:t>valores</a:t>
            </a:r>
            <a:r>
              <a:rPr lang="en-US" sz="2400" dirty="0"/>
              <a:t> mínimos </a:t>
            </a:r>
            <a:r>
              <a:rPr lang="en-US" sz="2400" dirty="0" err="1"/>
              <a:t>posibles</a:t>
            </a:r>
            <a:r>
              <a:rPr lang="en-US" sz="2400" dirty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492375"/>
            <a:ext cx="6886575" cy="749300"/>
          </a:xfrm>
        </p:spPr>
        <p:txBody>
          <a:bodyPr/>
          <a:lstStyle/>
          <a:p>
            <a:r>
              <a:rPr lang="en-US" dirty="0" err="1" smtClean="0"/>
              <a:t>Sintaxis</a:t>
            </a:r>
            <a:r>
              <a:rPr lang="en-US" dirty="0" smtClean="0"/>
              <a:t> general de la </a:t>
            </a:r>
            <a:r>
              <a:rPr lang="en-US" dirty="0" err="1" smtClean="0"/>
              <a:t>opción</a:t>
            </a:r>
            <a:r>
              <a:rPr lang="en-US" dirty="0" smtClean="0"/>
              <a:t> IN= del </a:t>
            </a:r>
            <a:r>
              <a:rPr lang="en-US" dirty="0" err="1" smtClean="0"/>
              <a:t>conjunto</a:t>
            </a:r>
            <a:r>
              <a:rPr lang="en-US" dirty="0" smtClean="0"/>
              <a:t> de datos: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7137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Se </a:t>
            </a:r>
            <a:r>
              <a:rPr lang="en-US" sz="2400" dirty="0" err="1">
                <a:solidFill>
                  <a:schemeClr val="tx1"/>
                </a:solidFill>
              </a:rPr>
              <a:t>utiliza</a:t>
            </a:r>
            <a:r>
              <a:rPr lang="en-US" sz="2400" dirty="0">
                <a:solidFill>
                  <a:schemeClr val="tx1"/>
                </a:solidFill>
              </a:rPr>
              <a:t> la </a:t>
            </a:r>
            <a:r>
              <a:rPr lang="en-US" sz="2400" dirty="0" err="1">
                <a:solidFill>
                  <a:schemeClr val="tx1"/>
                </a:solidFill>
              </a:rPr>
              <a:t>opción</a:t>
            </a:r>
            <a:r>
              <a:rPr lang="en-US" sz="2400" dirty="0">
                <a:solidFill>
                  <a:schemeClr val="tx1"/>
                </a:solidFill>
              </a:rPr>
              <a:t> IN= del </a:t>
            </a:r>
            <a:r>
              <a:rPr lang="en-US" sz="2400" dirty="0" err="1">
                <a:solidFill>
                  <a:schemeClr val="tx1"/>
                </a:solidFill>
              </a:rPr>
              <a:t>conjunto</a:t>
            </a:r>
            <a:r>
              <a:rPr lang="en-US" sz="2400" dirty="0">
                <a:solidFill>
                  <a:schemeClr val="tx1"/>
                </a:solidFill>
              </a:rPr>
              <a:t> de datos </a:t>
            </a:r>
            <a:r>
              <a:rPr lang="en-US" sz="2400" dirty="0" err="1">
                <a:solidFill>
                  <a:schemeClr val="tx1"/>
                </a:solidFill>
              </a:rPr>
              <a:t>para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determinar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cuáles</a:t>
            </a:r>
            <a:r>
              <a:rPr lang="en-US" sz="2400" dirty="0">
                <a:solidFill>
                  <a:schemeClr val="tx1"/>
                </a:solidFill>
              </a:rPr>
              <a:t> son los </a:t>
            </a:r>
            <a:r>
              <a:rPr lang="en-US" sz="2400" dirty="0" err="1">
                <a:solidFill>
                  <a:schemeClr val="tx1"/>
                </a:solidFill>
              </a:rPr>
              <a:t>conjuntos</a:t>
            </a:r>
            <a:r>
              <a:rPr lang="en-US" sz="2400" dirty="0">
                <a:solidFill>
                  <a:schemeClr val="tx1"/>
                </a:solidFill>
              </a:rPr>
              <a:t> de datos </a:t>
            </a:r>
            <a:r>
              <a:rPr lang="en-US" sz="2400" dirty="0" err="1">
                <a:solidFill>
                  <a:schemeClr val="tx1"/>
                </a:solidFill>
              </a:rPr>
              <a:t>que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contribuyen</a:t>
            </a:r>
            <a:r>
              <a:rPr lang="en-US" sz="2400" dirty="0">
                <a:solidFill>
                  <a:schemeClr val="tx1"/>
                </a:solidFill>
              </a:rPr>
              <a:t> a la </a:t>
            </a:r>
            <a:r>
              <a:rPr lang="en-US" sz="2400" dirty="0" err="1">
                <a:solidFill>
                  <a:schemeClr val="tx1"/>
                </a:solidFill>
              </a:rPr>
              <a:t>observación</a:t>
            </a:r>
            <a:r>
              <a:rPr lang="en-US" sz="2400" dirty="0">
                <a:solidFill>
                  <a:schemeClr val="tx1"/>
                </a:solidFill>
              </a:rPr>
              <a:t> actual.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250825" y="4005263"/>
            <a:ext cx="7086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/>
              <a:t>Variable es una variable numérica temporal que tiene dos valores posibles: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1600200" y="35814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ES" sz="2800">
              <a:solidFill>
                <a:schemeClr val="tx1"/>
              </a:solidFill>
            </a:endParaRP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2124075" y="2997200"/>
            <a:ext cx="4776788" cy="6985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i="1">
                <a:solidFill>
                  <a:schemeClr val="tx1"/>
                </a:solidFill>
              </a:rPr>
              <a:t>Conjunto-datos-SAS </a:t>
            </a:r>
            <a:r>
              <a:rPr lang="en-US" sz="2400" b="1">
                <a:solidFill>
                  <a:schemeClr val="tx1"/>
                </a:solidFill>
              </a:rPr>
              <a:t>(IN=</a:t>
            </a:r>
            <a:r>
              <a:rPr lang="en-US" sz="2400" i="1">
                <a:solidFill>
                  <a:schemeClr val="tx2"/>
                </a:solidFill>
              </a:rPr>
              <a:t>variable</a:t>
            </a:r>
            <a:r>
              <a:rPr lang="en-US" sz="2400" b="1">
                <a:solidFill>
                  <a:schemeClr val="tx1"/>
                </a:solidFill>
              </a:rPr>
              <a:t>)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611188" y="4868863"/>
            <a:ext cx="7848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571500" lvl="1" indent="-457200" algn="l" ea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sz="2400" b="1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 	</a:t>
            </a:r>
            <a:r>
              <a:rPr lang="en-US" sz="2400" dirty="0" err="1">
                <a:solidFill>
                  <a:schemeClr val="tx1"/>
                </a:solidFill>
              </a:rPr>
              <a:t>indica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que</a:t>
            </a:r>
            <a:r>
              <a:rPr lang="en-US" sz="2400" dirty="0">
                <a:solidFill>
                  <a:schemeClr val="tx1"/>
                </a:solidFill>
              </a:rPr>
              <a:t> el </a:t>
            </a:r>
            <a:r>
              <a:rPr lang="en-US" sz="2400" dirty="0" err="1">
                <a:solidFill>
                  <a:schemeClr val="tx1"/>
                </a:solidFill>
              </a:rPr>
              <a:t>conjunto</a:t>
            </a:r>
            <a:r>
              <a:rPr lang="en-US" sz="2400" dirty="0">
                <a:solidFill>
                  <a:schemeClr val="tx1"/>
                </a:solidFill>
              </a:rPr>
              <a:t> de datos no </a:t>
            </a:r>
            <a:r>
              <a:rPr lang="en-US" sz="2400" dirty="0" err="1">
                <a:solidFill>
                  <a:schemeClr val="tx1"/>
                </a:solidFill>
              </a:rPr>
              <a:t>contribuye</a:t>
            </a:r>
            <a:r>
              <a:rPr lang="en-US" sz="2400" dirty="0">
                <a:solidFill>
                  <a:schemeClr val="tx1"/>
                </a:solidFill>
              </a:rPr>
              <a:t> a la </a:t>
            </a:r>
            <a:r>
              <a:rPr lang="en-US" sz="2400" dirty="0" err="1">
                <a:solidFill>
                  <a:schemeClr val="tx1"/>
                </a:solidFill>
              </a:rPr>
              <a:t>observación</a:t>
            </a:r>
            <a:r>
              <a:rPr lang="en-US" sz="2400" dirty="0">
                <a:solidFill>
                  <a:schemeClr val="tx1"/>
                </a:solidFill>
              </a:rPr>
              <a:t> actual </a:t>
            </a:r>
          </a:p>
          <a:p>
            <a:pPr marL="571500" lvl="1" indent="-457200" algn="l" ea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sz="2400" b="1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	</a:t>
            </a:r>
            <a:r>
              <a:rPr lang="en-US" sz="2400" dirty="0" err="1">
                <a:solidFill>
                  <a:schemeClr val="tx1"/>
                </a:solidFill>
              </a:rPr>
              <a:t>indica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que</a:t>
            </a:r>
            <a:r>
              <a:rPr lang="en-US" sz="2400" dirty="0">
                <a:solidFill>
                  <a:schemeClr val="tx1"/>
                </a:solidFill>
              </a:rPr>
              <a:t> el </a:t>
            </a:r>
            <a:r>
              <a:rPr lang="en-US" sz="2400" dirty="0" err="1">
                <a:solidFill>
                  <a:schemeClr val="tx1"/>
                </a:solidFill>
              </a:rPr>
              <a:t>conjunto</a:t>
            </a:r>
            <a:r>
              <a:rPr lang="en-US" sz="2400" dirty="0">
                <a:solidFill>
                  <a:schemeClr val="tx1"/>
                </a:solidFill>
              </a:rPr>
              <a:t> de datos </a:t>
            </a:r>
            <a:r>
              <a:rPr lang="en-US" sz="2400" dirty="0" err="1">
                <a:solidFill>
                  <a:schemeClr val="tx1"/>
                </a:solidFill>
              </a:rPr>
              <a:t>contribuye</a:t>
            </a:r>
            <a:r>
              <a:rPr lang="en-US" sz="2400" dirty="0">
                <a:solidFill>
                  <a:schemeClr val="tx1"/>
                </a:solidFill>
              </a:rPr>
              <a:t> a la </a:t>
            </a:r>
            <a:r>
              <a:rPr lang="en-US" sz="2400" dirty="0" err="1">
                <a:solidFill>
                  <a:schemeClr val="tx1"/>
                </a:solidFill>
              </a:rPr>
              <a:t>observación</a:t>
            </a:r>
            <a:r>
              <a:rPr lang="en-US" sz="2400" dirty="0">
                <a:solidFill>
                  <a:schemeClr val="tx1"/>
                </a:solidFill>
              </a:rPr>
              <a:t> actual.</a:t>
            </a:r>
          </a:p>
        </p:txBody>
      </p:sp>
      <p:sp>
        <p:nvSpPr>
          <p:cNvPr id="187400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1143000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opción</a:t>
            </a:r>
            <a:r>
              <a:rPr lang="en-US" dirty="0" smtClean="0"/>
              <a:t> IN= del </a:t>
            </a:r>
            <a:r>
              <a:rPr lang="en-US" dirty="0" err="1" smtClean="0"/>
              <a:t>conjunto</a:t>
            </a:r>
            <a:r>
              <a:rPr lang="en-US" dirty="0" smtClean="0"/>
              <a:t> de datos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Otras uniones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064500" cy="4140200"/>
          </a:xfrm>
        </p:spPr>
        <p:txBody>
          <a:bodyPr/>
          <a:lstStyle/>
          <a:p>
            <a:r>
              <a:rPr lang="en-US" dirty="0" err="1" smtClean="0"/>
              <a:t>Además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uniones</a:t>
            </a:r>
            <a:r>
              <a:rPr lang="en-US" dirty="0" smtClean="0"/>
              <a:t> de </a:t>
            </a:r>
            <a:r>
              <a:rPr lang="en-US" dirty="0" err="1" smtClean="0"/>
              <a:t>uno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, el </a:t>
            </a:r>
            <a:r>
              <a:rPr lang="en-US" dirty="0" err="1" smtClean="0"/>
              <a:t>paso</a:t>
            </a:r>
            <a:r>
              <a:rPr lang="en-US" dirty="0" smtClean="0"/>
              <a:t> DATA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uniones</a:t>
            </a:r>
            <a:r>
              <a:rPr lang="en-US" dirty="0" smtClean="0"/>
              <a:t> de datos: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Uno-con-</a:t>
            </a:r>
            <a:r>
              <a:rPr lang="en-US" dirty="0" err="1" smtClean="0">
                <a:solidFill>
                  <a:schemeClr val="tx2"/>
                </a:solidFill>
              </a:rPr>
              <a:t>varios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smtClean="0"/>
              <a:t>el primer </a:t>
            </a:r>
            <a:r>
              <a:rPr lang="en-US" dirty="0" err="1" smtClean="0"/>
              <a:t>conjunto</a:t>
            </a:r>
            <a:r>
              <a:rPr lang="en-US" dirty="0" smtClean="0"/>
              <a:t> de datos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únicos</a:t>
            </a:r>
            <a:r>
              <a:rPr lang="en-US" dirty="0" smtClean="0"/>
              <a:t> (en la variable BY), </a:t>
            </a:r>
            <a:r>
              <a:rPr lang="en-US" dirty="0" err="1" smtClean="0"/>
              <a:t>pero</a:t>
            </a:r>
            <a:r>
              <a:rPr lang="en-US" dirty="0" smtClean="0"/>
              <a:t> los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correspondientes</a:t>
            </a:r>
            <a:r>
              <a:rPr lang="en-US" dirty="0" smtClean="0"/>
              <a:t> en el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de datos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duplicados</a:t>
            </a:r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</a:rPr>
              <a:t>Varios</a:t>
            </a:r>
            <a:r>
              <a:rPr lang="en-US" dirty="0" smtClean="0">
                <a:solidFill>
                  <a:schemeClr val="tx2"/>
                </a:solidFill>
              </a:rPr>
              <a:t>-con-</a:t>
            </a:r>
            <a:r>
              <a:rPr lang="en-US" dirty="0" err="1" smtClean="0">
                <a:solidFill>
                  <a:schemeClr val="tx2"/>
                </a:solidFill>
              </a:rPr>
              <a:t>varios</a:t>
            </a:r>
            <a:r>
              <a:rPr lang="en-US" dirty="0" smtClean="0"/>
              <a:t>	ambos </a:t>
            </a:r>
            <a:r>
              <a:rPr lang="en-US" dirty="0" err="1" smtClean="0"/>
              <a:t>conjuntos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duplicados</a:t>
            </a:r>
            <a:r>
              <a:rPr lang="en-US" dirty="0" smtClean="0"/>
              <a:t> en la variable BY.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UNION de datos</a:t>
            </a:r>
          </a:p>
        </p:txBody>
      </p:sp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50577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2357438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2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57550"/>
            <a:ext cx="64008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2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5429250"/>
            <a:ext cx="4133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2"/>
          <p:cNvSpPr txBox="1">
            <a:spLocks noChangeArrowheads="1"/>
          </p:cNvSpPr>
          <p:nvPr/>
        </p:nvSpPr>
        <p:spPr bwMode="auto">
          <a:xfrm>
            <a:off x="214313" y="5207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err="1">
                <a:latin typeface="Arial Narrow" pitchFamily="34" charset="0"/>
              </a:rPr>
              <a:t>Ejemplo</a:t>
            </a:r>
            <a:r>
              <a:rPr lang="en-US" sz="3600" dirty="0">
                <a:latin typeface="Arial Narrow" pitchFamily="34" charset="0"/>
              </a:rPr>
              <a:t> de CRUCE de datos</a:t>
            </a:r>
          </a:p>
        </p:txBody>
      </p:sp>
      <p:pic>
        <p:nvPicPr>
          <p:cNvPr id="331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09700"/>
            <a:ext cx="57245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1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3933825"/>
            <a:ext cx="5715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3298825"/>
            <a:ext cx="3105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8" y="6237288"/>
            <a:ext cx="3105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35" y="2636912"/>
            <a:ext cx="5040560" cy="21929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Capitulo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Procedimientos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568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40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143000"/>
          </a:xfrm>
        </p:spPr>
        <p:txBody>
          <a:bodyPr/>
          <a:lstStyle/>
          <a:p>
            <a:r>
              <a:rPr lang="en-US" smtClean="0"/>
              <a:t>Procedimientos de informes de sumarización</a:t>
            </a:r>
          </a:p>
        </p:txBody>
      </p: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68313" y="1592263"/>
            <a:ext cx="2159000" cy="23288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Verdana" pitchFamily="34" charset="0"/>
              </a:rPr>
              <a:t>PROC FREQ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Verdana" pitchFamily="34" charset="0"/>
              </a:rPr>
              <a:t> genera conteos de frecuencia</a:t>
            </a:r>
          </a:p>
        </p:txBody>
      </p:sp>
      <p:sp>
        <p:nvSpPr>
          <p:cNvPr id="11309" name="AutoShape 45"/>
          <p:cNvSpPr>
            <a:spLocks noChangeArrowheads="1"/>
          </p:cNvSpPr>
          <p:nvPr/>
        </p:nvSpPr>
        <p:spPr bwMode="auto">
          <a:xfrm>
            <a:off x="6156176" y="3870404"/>
            <a:ext cx="2772221" cy="2349579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PROC TABULATE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genera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informes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sumarización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6" name="AutoShape 42"/>
          <p:cNvSpPr>
            <a:spLocks noChangeArrowheads="1"/>
          </p:cNvSpPr>
          <p:nvPr/>
        </p:nvSpPr>
        <p:spPr bwMode="auto">
          <a:xfrm>
            <a:off x="3203848" y="2492375"/>
            <a:ext cx="2624137" cy="2349500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PROC SUMMARY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genera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estadísticas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complejas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925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5013325"/>
            <a:ext cx="2381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6" grpId="0" animBg="1" autoUpdateAnimBg="0"/>
      <p:bldP spid="11309" grpId="0" animBg="1" autoUpdateAnimBg="0"/>
      <p:bldP spid="4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848600" cy="3449637"/>
          </a:xfrm>
        </p:spPr>
        <p:txBody>
          <a:bodyPr/>
          <a:lstStyle/>
          <a:p>
            <a:pPr eaLnBrk="1" hangingPunct="1"/>
            <a:r>
              <a:rPr lang="en-US" dirty="0" smtClean="0"/>
              <a:t>La </a:t>
            </a:r>
            <a:r>
              <a:rPr lang="en-US" dirty="0" smtClean="0">
                <a:solidFill>
                  <a:schemeClr val="tx2"/>
                </a:solidFill>
              </a:rPr>
              <a:t>parte del descriptor</a:t>
            </a:r>
            <a:r>
              <a:rPr lang="en-US" dirty="0" smtClean="0"/>
              <a:t> de un </a:t>
            </a:r>
            <a:r>
              <a:rPr lang="en-US" dirty="0" err="1" smtClean="0"/>
              <a:t>conjunto</a:t>
            </a:r>
            <a:r>
              <a:rPr lang="en-US" dirty="0" smtClean="0"/>
              <a:t> de datos SAS </a:t>
            </a:r>
            <a:r>
              <a:rPr lang="en-US" dirty="0" err="1" smtClean="0"/>
              <a:t>contiene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información</a:t>
            </a:r>
            <a:r>
              <a:rPr lang="en-US" dirty="0" smtClean="0"/>
              <a:t> general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de datos SAS (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conjunto</a:t>
            </a:r>
            <a:r>
              <a:rPr lang="en-US" dirty="0" smtClean="0"/>
              <a:t> de datos y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observaciones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atributos</a:t>
            </a:r>
            <a:r>
              <a:rPr lang="en-US" dirty="0" smtClean="0"/>
              <a:t> de la variable (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tipo</a:t>
            </a:r>
            <a:r>
              <a:rPr lang="en-US" dirty="0" smtClean="0"/>
              <a:t>, </a:t>
            </a:r>
            <a:r>
              <a:rPr lang="en-US" dirty="0" err="1" smtClean="0"/>
              <a:t>longitud</a:t>
            </a:r>
            <a:r>
              <a:rPr lang="en-US" dirty="0" smtClean="0"/>
              <a:t>, </a:t>
            </a:r>
            <a:r>
              <a:rPr lang="en-US" dirty="0" err="1" smtClean="0"/>
              <a:t>posición</a:t>
            </a:r>
            <a:r>
              <a:rPr lang="en-US" dirty="0" smtClean="0"/>
              <a:t>, </a:t>
            </a:r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lectura</a:t>
            </a:r>
            <a:r>
              <a:rPr lang="en-US" dirty="0" smtClean="0"/>
              <a:t>, </a:t>
            </a:r>
            <a:r>
              <a:rPr lang="en-US" dirty="0" err="1" smtClean="0"/>
              <a:t>formato</a:t>
            </a:r>
            <a:r>
              <a:rPr lang="en-US" dirty="0" smtClean="0"/>
              <a:t>, </a:t>
            </a:r>
            <a:r>
              <a:rPr lang="en-US" dirty="0" err="1" smtClean="0"/>
              <a:t>etiqueta</a:t>
            </a:r>
            <a:r>
              <a:rPr lang="en-US" dirty="0" smtClean="0"/>
              <a:t>).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El </a:t>
            </a:r>
            <a:r>
              <a:rPr lang="en-US" dirty="0" err="1" smtClean="0">
                <a:solidFill>
                  <a:schemeClr val="tx2"/>
                </a:solidFill>
              </a:rPr>
              <a:t>procedimiento</a:t>
            </a:r>
            <a:r>
              <a:rPr lang="en-US" dirty="0" smtClean="0">
                <a:solidFill>
                  <a:schemeClr val="tx2"/>
                </a:solidFill>
              </a:rPr>
              <a:t> CONTENTS</a:t>
            </a:r>
            <a:r>
              <a:rPr lang="en-US" dirty="0" smtClean="0"/>
              <a:t> </a:t>
            </a:r>
            <a:r>
              <a:rPr lang="en-US" dirty="0" err="1" smtClean="0"/>
              <a:t>muestra</a:t>
            </a:r>
            <a:r>
              <a:rPr lang="en-US" dirty="0" smtClean="0"/>
              <a:t> la parte del descriptor de un </a:t>
            </a:r>
            <a:r>
              <a:rPr lang="en-US" dirty="0" err="1" smtClean="0"/>
              <a:t>conjunto</a:t>
            </a:r>
            <a:r>
              <a:rPr lang="en-US" dirty="0" smtClean="0"/>
              <a:t> de datos SAS.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Examinar</a:t>
            </a:r>
            <a:r>
              <a:rPr lang="en-US" dirty="0" smtClean="0"/>
              <a:t> la parte del descriptor </a:t>
            </a:r>
            <a:r>
              <a:rPr lang="en-US" sz="2800" dirty="0" smtClean="0"/>
              <a:t>(</a:t>
            </a:r>
            <a:r>
              <a:rPr lang="en-US" sz="2800" dirty="0" err="1" smtClean="0"/>
              <a:t>iconos</a:t>
            </a:r>
            <a:r>
              <a:rPr lang="en-US" sz="2800" dirty="0" smtClean="0"/>
              <a:t> y </a:t>
            </a:r>
            <a:r>
              <a:rPr lang="en-US" sz="2800" dirty="0" err="1" smtClean="0"/>
              <a:t>tipo</a:t>
            </a:r>
            <a:r>
              <a:rPr lang="en-US" sz="2800" dirty="0" smtClean="0"/>
              <a:t> de datos)</a:t>
            </a:r>
            <a:endParaRPr lang="en-US" dirty="0" smtClean="0"/>
          </a:p>
        </p:txBody>
      </p:sp>
      <p:sp>
        <p:nvSpPr>
          <p:cNvPr id="131076" name="Text Box 3"/>
          <p:cNvSpPr txBox="1">
            <a:spLocks noChangeArrowheads="1"/>
          </p:cNvSpPr>
          <p:nvPr/>
        </p:nvSpPr>
        <p:spPr bwMode="auto">
          <a:xfrm>
            <a:off x="1147098" y="5229200"/>
            <a:ext cx="7140160" cy="92333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b="1" dirty="0"/>
              <a:t>PROC CONTENTS </a:t>
            </a:r>
            <a:r>
              <a:rPr lang="en-US" sz="2000" dirty="0" smtClean="0"/>
              <a:t>DATA=</a:t>
            </a:r>
            <a:r>
              <a:rPr lang="en-US" sz="2000" i="1" dirty="0" err="1" smtClean="0"/>
              <a:t>conjunto</a:t>
            </a:r>
            <a:r>
              <a:rPr lang="en-US" sz="2000" i="1" dirty="0" smtClean="0"/>
              <a:t>-de-</a:t>
            </a:r>
            <a:r>
              <a:rPr lang="en-US" sz="2000" i="1" dirty="0" err="1" smtClean="0"/>
              <a:t>datos</a:t>
            </a:r>
            <a:r>
              <a:rPr lang="en-US" sz="2000" i="1" dirty="0" smtClean="0"/>
              <a:t>-SAS &lt;options&gt;</a:t>
            </a:r>
            <a:r>
              <a:rPr lang="en-US" sz="2000" dirty="0" smtClean="0"/>
              <a:t>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RUN;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143000"/>
          </a:xfrm>
        </p:spPr>
        <p:txBody>
          <a:bodyPr/>
          <a:lstStyle/>
          <a:p>
            <a:r>
              <a:rPr lang="en-US" smtClean="0"/>
              <a:t>Crear un informe de frecuencia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162800" cy="1614488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procedimiento</a:t>
            </a:r>
            <a:r>
              <a:rPr lang="en-US" dirty="0" smtClean="0"/>
              <a:t> FREQ </a:t>
            </a:r>
            <a:r>
              <a:rPr lang="en-US" dirty="0" err="1" smtClean="0"/>
              <a:t>muestra</a:t>
            </a:r>
            <a:r>
              <a:rPr lang="en-US" dirty="0" smtClean="0"/>
              <a:t> los </a:t>
            </a:r>
            <a:r>
              <a:rPr lang="en-US" dirty="0" err="1" smtClean="0"/>
              <a:t>conteos</a:t>
            </a:r>
            <a:r>
              <a:rPr lang="en-US" dirty="0" smtClean="0"/>
              <a:t> de </a:t>
            </a:r>
            <a:r>
              <a:rPr lang="en-US" dirty="0" err="1" smtClean="0"/>
              <a:t>frecuencia</a:t>
            </a:r>
            <a:r>
              <a:rPr lang="en-US" dirty="0" smtClean="0"/>
              <a:t> de los </a:t>
            </a:r>
            <a:r>
              <a:rPr lang="en-US" dirty="0" err="1" smtClean="0"/>
              <a:t>valores</a:t>
            </a:r>
            <a:r>
              <a:rPr lang="en-US" dirty="0" smtClean="0"/>
              <a:t> de datos en un </a:t>
            </a:r>
            <a:r>
              <a:rPr lang="en-US" dirty="0" err="1" smtClean="0"/>
              <a:t>conjunto</a:t>
            </a:r>
            <a:r>
              <a:rPr lang="en-US" dirty="0" smtClean="0"/>
              <a:t> de datos SAS.</a:t>
            </a:r>
          </a:p>
          <a:p>
            <a:r>
              <a:rPr lang="en-US" dirty="0" err="1" smtClean="0"/>
              <a:t>Sintaxis</a:t>
            </a:r>
            <a:r>
              <a:rPr lang="en-US" dirty="0" smtClean="0"/>
              <a:t> de un </a:t>
            </a:r>
            <a:r>
              <a:rPr lang="en-US" dirty="0" err="1" smtClean="0"/>
              <a:t>paso</a:t>
            </a:r>
            <a:r>
              <a:rPr lang="en-US" dirty="0" smtClean="0"/>
              <a:t> PROC FREQ: 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692275" y="3068638"/>
            <a:ext cx="5821363" cy="13049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PROC FREQ </a:t>
            </a:r>
            <a:r>
              <a:rPr lang="en-US" sz="2400" dirty="0">
                <a:solidFill>
                  <a:schemeClr val="tx1"/>
                </a:solidFill>
              </a:rPr>
              <a:t>DATA=</a:t>
            </a:r>
            <a:r>
              <a:rPr lang="en-US" sz="2400" dirty="0" err="1">
                <a:solidFill>
                  <a:schemeClr val="tx1"/>
                </a:solidFill>
              </a:rPr>
              <a:t>conjunto</a:t>
            </a:r>
            <a:r>
              <a:rPr lang="en-US" sz="2400" dirty="0">
                <a:solidFill>
                  <a:schemeClr val="tx1"/>
                </a:solidFill>
              </a:rPr>
              <a:t>-</a:t>
            </a:r>
            <a:r>
              <a:rPr lang="en-US" sz="2400" dirty="0" err="1">
                <a:solidFill>
                  <a:schemeClr val="tx1"/>
                </a:solidFill>
              </a:rPr>
              <a:t>datos</a:t>
            </a:r>
            <a:r>
              <a:rPr lang="en-US" sz="2400" dirty="0">
                <a:solidFill>
                  <a:schemeClr val="tx1"/>
                </a:solidFill>
              </a:rPr>
              <a:t>-</a:t>
            </a:r>
            <a:r>
              <a:rPr lang="en-US" sz="2400" i="1" dirty="0">
                <a:solidFill>
                  <a:schemeClr val="tx1"/>
                </a:solidFill>
              </a:rPr>
              <a:t>SAS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&lt; </a:t>
            </a:r>
            <a:r>
              <a:rPr lang="en-US" sz="2400" b="1" dirty="0">
                <a:solidFill>
                  <a:schemeClr val="tx2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variables- SAS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  <a:endParaRPr lang="en-US" sz="2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RUN;</a:t>
            </a:r>
          </a:p>
        </p:txBody>
      </p:sp>
      <p:sp>
        <p:nvSpPr>
          <p:cNvPr id="193541" name="Rectangle 3"/>
          <p:cNvSpPr txBox="1">
            <a:spLocks noChangeArrowheads="1"/>
          </p:cNvSpPr>
          <p:nvPr/>
        </p:nvSpPr>
        <p:spPr bwMode="auto">
          <a:xfrm>
            <a:off x="763588" y="4724400"/>
            <a:ext cx="71628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La sentencia </a:t>
            </a:r>
            <a:r>
              <a:rPr lang="es-ES" sz="2400">
                <a:solidFill>
                  <a:schemeClr val="tx2"/>
                </a:solidFill>
              </a:rPr>
              <a:t>TABLES</a:t>
            </a:r>
            <a:r>
              <a:rPr lang="es-ES" sz="2400"/>
              <a:t> se usa para </a:t>
            </a:r>
            <a:r>
              <a:rPr lang="es-ES" sz="2400">
                <a:solidFill>
                  <a:schemeClr val="tx2"/>
                </a:solidFill>
              </a:rPr>
              <a:t>seleccionar el número de variables</a:t>
            </a:r>
            <a:r>
              <a:rPr lang="es-ES" sz="2400"/>
              <a:t> que se van a incluir en los conteos de frecuencia. </a:t>
            </a:r>
            <a:r>
              <a:rPr lang="es-ES" sz="2400">
                <a:solidFill>
                  <a:schemeClr val="tx2"/>
                </a:solidFill>
              </a:rPr>
              <a:t>Suelen</a:t>
            </a:r>
            <a:r>
              <a:rPr lang="es-ES" sz="2400"/>
              <a:t> ser variables que tienen un número limitado de valores.</a:t>
            </a:r>
            <a:r>
              <a:rPr lang="es-ES" sz="240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873125" y="3729038"/>
            <a:ext cx="7091363" cy="14573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PROC FREQ </a:t>
            </a:r>
            <a:r>
              <a:rPr lang="en-US" sz="2400">
                <a:solidFill>
                  <a:schemeClr val="tx1"/>
                </a:solidFill>
              </a:rPr>
              <a:t>DATA=conjunto</a:t>
            </a:r>
            <a:r>
              <a:rPr lang="en-US" sz="2400" i="1">
                <a:solidFill>
                  <a:schemeClr val="tx1"/>
                </a:solidFill>
              </a:rPr>
              <a:t>-datos-SAS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>
                <a:solidFill>
                  <a:schemeClr val="tx1"/>
                </a:solidFill>
              </a:rPr>
              <a:t>        </a:t>
            </a:r>
            <a:r>
              <a:rPr lang="en-US" sz="2400" b="1">
                <a:solidFill>
                  <a:schemeClr val="tx1"/>
                </a:solidFill>
              </a:rPr>
              <a:t>TABLES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i="1">
                <a:solidFill>
                  <a:schemeClr val="tx1"/>
                </a:solidFill>
              </a:rPr>
              <a:t>variable1</a:t>
            </a:r>
            <a:r>
              <a:rPr lang="en-US" sz="4000" baseline="-10000">
                <a:solidFill>
                  <a:schemeClr val="tx2"/>
                </a:solidFill>
              </a:rPr>
              <a:t>*</a:t>
            </a:r>
            <a:r>
              <a:rPr lang="en-US" sz="2400" i="1">
                <a:solidFill>
                  <a:schemeClr val="tx1"/>
                </a:solidFill>
              </a:rPr>
              <a:t>variable2 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crosslist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RUN;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137525" cy="2865437"/>
          </a:xfrm>
        </p:spPr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informe</a:t>
            </a:r>
            <a:r>
              <a:rPr lang="en-US" dirty="0" smtClean="0"/>
              <a:t> de </a:t>
            </a:r>
            <a:r>
              <a:rPr lang="en-US" dirty="0" err="1" smtClean="0"/>
              <a:t>frecuencia</a:t>
            </a:r>
            <a:r>
              <a:rPr lang="en-US" dirty="0" smtClean="0"/>
              <a:t> </a:t>
            </a:r>
            <a:r>
              <a:rPr lang="en-US" i="1" dirty="0" err="1" smtClean="0"/>
              <a:t>cruzado</a:t>
            </a:r>
            <a:r>
              <a:rPr lang="en-US" i="1" dirty="0" smtClean="0"/>
              <a:t>, </a:t>
            </a:r>
            <a:r>
              <a:rPr lang="en-US" dirty="0" smtClean="0"/>
              <a:t>o de dos </a:t>
            </a:r>
            <a:r>
              <a:rPr lang="en-US" dirty="0" err="1" smtClean="0"/>
              <a:t>dimensiones</a:t>
            </a:r>
            <a:r>
              <a:rPr lang="en-US" dirty="0" smtClean="0"/>
              <a:t>,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analizar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combinaciones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 de los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dos variables. </a:t>
            </a:r>
            <a:endParaRPr lang="en-US" sz="1200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el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asterisco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tx2"/>
                </a:solidFill>
              </a:rPr>
              <a:t>*</a:t>
            </a:r>
            <a:r>
              <a:rPr lang="en-US" dirty="0" smtClean="0"/>
              <a:t>) en la </a:t>
            </a:r>
            <a:r>
              <a:rPr lang="en-US" dirty="0" err="1" smtClean="0"/>
              <a:t>sentencia</a:t>
            </a:r>
            <a:r>
              <a:rPr lang="en-US" dirty="0" smtClean="0"/>
              <a:t> TABLES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cruzar</a:t>
            </a:r>
            <a:r>
              <a:rPr lang="en-US" dirty="0" smtClean="0"/>
              <a:t> variables.</a:t>
            </a:r>
            <a:endParaRPr lang="en-US" sz="1200" dirty="0" smtClean="0"/>
          </a:p>
          <a:p>
            <a:r>
              <a:rPr lang="en-US" dirty="0" err="1" smtClean="0"/>
              <a:t>Sintaxis</a:t>
            </a:r>
            <a:r>
              <a:rPr lang="en-US" dirty="0" smtClean="0"/>
              <a:t> general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tabla </a:t>
            </a:r>
            <a:r>
              <a:rPr lang="en-US" dirty="0" err="1" smtClean="0"/>
              <a:t>cruzada</a:t>
            </a:r>
            <a:r>
              <a:rPr lang="en-US" dirty="0" smtClean="0"/>
              <a:t>: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9924" name="Line 4"/>
          <p:cNvSpPr>
            <a:spLocks noChangeShapeType="1"/>
          </p:cNvSpPr>
          <p:nvPr/>
        </p:nvSpPr>
        <p:spPr bwMode="auto">
          <a:xfrm flipH="1" flipV="1">
            <a:off x="4275138" y="4581525"/>
            <a:ext cx="220662" cy="431800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1143000"/>
          </a:xfrm>
        </p:spPr>
        <p:txBody>
          <a:bodyPr/>
          <a:lstStyle/>
          <a:p>
            <a:r>
              <a:rPr lang="en-US" smtClean="0"/>
              <a:t>Tablas cruzadas de frecuencias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395288" y="5445125"/>
            <a:ext cx="75438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7663" indent="-347663"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/>
              <a:t>Para mostrar los resultados de la tabulación cruzada en forma de listado; añadir la opción CROSSLIST a la sentencia TABLES.</a:t>
            </a:r>
            <a:endParaRPr lang="en-US" sz="240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40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143000"/>
          </a:xfrm>
        </p:spPr>
        <p:txBody>
          <a:bodyPr/>
          <a:lstStyle/>
          <a:p>
            <a:r>
              <a:rPr lang="en-US" smtClean="0"/>
              <a:t>Procedimientos de informes de sumarización</a:t>
            </a:r>
          </a:p>
        </p:txBody>
      </p: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68313" y="1592263"/>
            <a:ext cx="2159000" cy="2329041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PROC FREQ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genera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conteos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frecuencia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1309" name="AutoShape 45"/>
          <p:cNvSpPr>
            <a:spLocks noChangeArrowheads="1"/>
          </p:cNvSpPr>
          <p:nvPr/>
        </p:nvSpPr>
        <p:spPr bwMode="auto">
          <a:xfrm>
            <a:off x="6156176" y="3870404"/>
            <a:ext cx="2772221" cy="2349579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PROC TABULATE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genera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informes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sumarización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6" name="AutoShape 42"/>
          <p:cNvSpPr>
            <a:spLocks noChangeArrowheads="1"/>
          </p:cNvSpPr>
          <p:nvPr/>
        </p:nvSpPr>
        <p:spPr bwMode="auto">
          <a:xfrm>
            <a:off x="3203848" y="2492375"/>
            <a:ext cx="2624137" cy="23495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PROC SUMMARY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genera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estadísticas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complejas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925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5013325"/>
            <a:ext cx="2381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9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6" grpId="0" animBg="1" autoUpdateAnimBg="0"/>
      <p:bldP spid="11309" grpId="0" animBg="1" autoUpdateAnimBg="0"/>
      <p:bldP spid="46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143000"/>
          </a:xfrm>
        </p:spPr>
        <p:txBody>
          <a:bodyPr/>
          <a:lstStyle/>
          <a:p>
            <a:r>
              <a:rPr lang="en-US" smtClean="0"/>
              <a:t>Crear un informe de sumarizacion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162800" cy="1614488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procedimiento</a:t>
            </a:r>
            <a:r>
              <a:rPr lang="en-US" dirty="0" smtClean="0"/>
              <a:t> SUMMARY </a:t>
            </a:r>
            <a:r>
              <a:rPr lang="en-US" dirty="0" err="1" smtClean="0"/>
              <a:t>muestra</a:t>
            </a:r>
            <a:r>
              <a:rPr lang="en-US" dirty="0" smtClean="0"/>
              <a:t> los </a:t>
            </a:r>
            <a:r>
              <a:rPr lang="en-US" dirty="0" err="1" smtClean="0"/>
              <a:t>conteos</a:t>
            </a:r>
            <a:r>
              <a:rPr lang="en-US" dirty="0" smtClean="0"/>
              <a:t> de </a:t>
            </a:r>
            <a:r>
              <a:rPr lang="en-US" dirty="0" err="1" smtClean="0"/>
              <a:t>frecuencia</a:t>
            </a:r>
            <a:r>
              <a:rPr lang="en-US" dirty="0" smtClean="0"/>
              <a:t> de los </a:t>
            </a:r>
            <a:r>
              <a:rPr lang="en-US" dirty="0" err="1" smtClean="0"/>
              <a:t>valores</a:t>
            </a:r>
            <a:r>
              <a:rPr lang="en-US" dirty="0" smtClean="0"/>
              <a:t> de datos en un </a:t>
            </a:r>
            <a:r>
              <a:rPr lang="en-US" dirty="0" err="1" smtClean="0"/>
              <a:t>conjunto</a:t>
            </a:r>
            <a:r>
              <a:rPr lang="en-US" dirty="0" smtClean="0"/>
              <a:t> de datos SAS.</a:t>
            </a:r>
          </a:p>
          <a:p>
            <a:r>
              <a:rPr lang="en-US" dirty="0" err="1" smtClean="0"/>
              <a:t>Sintaxis</a:t>
            </a:r>
            <a:r>
              <a:rPr lang="en-US" dirty="0" smtClean="0"/>
              <a:t> general de un </a:t>
            </a:r>
            <a:r>
              <a:rPr lang="en-US" dirty="0" err="1" smtClean="0"/>
              <a:t>paso</a:t>
            </a:r>
            <a:r>
              <a:rPr lang="en-US" dirty="0" smtClean="0"/>
              <a:t> PROC SUMMARY: 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611188" y="3141663"/>
            <a:ext cx="7921625" cy="23272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PROC SUMMARY </a:t>
            </a:r>
            <a:r>
              <a:rPr lang="en-US" sz="2400">
                <a:solidFill>
                  <a:schemeClr val="tx1"/>
                </a:solidFill>
              </a:rPr>
              <a:t>DATA=conjunto-datos-</a:t>
            </a:r>
            <a:r>
              <a:rPr lang="en-US" sz="2400" i="1">
                <a:solidFill>
                  <a:schemeClr val="tx1"/>
                </a:solidFill>
              </a:rPr>
              <a:t>SAS &lt;options&gt;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           </a:t>
            </a:r>
            <a:r>
              <a:rPr lang="en-US" sz="2400" b="1">
                <a:solidFill>
                  <a:schemeClr val="tx1"/>
                </a:solidFill>
              </a:rPr>
              <a:t>CLASS </a:t>
            </a:r>
            <a:r>
              <a:rPr lang="en-US" sz="2400" i="1">
                <a:solidFill>
                  <a:schemeClr val="tx1"/>
                </a:solidFill>
              </a:rPr>
              <a:t>variables-clasificación-SAS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b="1">
                <a:solidFill>
                  <a:schemeClr val="tx1"/>
                </a:solidFill>
              </a:rPr>
              <a:t>               VAR </a:t>
            </a:r>
            <a:r>
              <a:rPr lang="en-US" sz="2400" i="1">
                <a:solidFill>
                  <a:schemeClr val="tx1"/>
                </a:solidFill>
              </a:rPr>
              <a:t>variables-analíticas-SAS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OUTUPUT OUT=conjunto-salida-</a:t>
            </a:r>
            <a:r>
              <a:rPr lang="en-US" sz="2400" i="1">
                <a:solidFill>
                  <a:schemeClr val="tx1"/>
                </a:solidFill>
              </a:rPr>
              <a:t>SAS &lt;option </a:t>
            </a:r>
            <a:r>
              <a:rPr lang="es-ES" sz="2400"/>
              <a:t>statistic</a:t>
            </a:r>
            <a:r>
              <a:rPr lang="en-US" sz="2400" i="1">
                <a:solidFill>
                  <a:schemeClr val="tx1"/>
                </a:solidFill>
              </a:rPr>
              <a:t>&gt;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RUN;</a:t>
            </a:r>
          </a:p>
        </p:txBody>
      </p:sp>
      <p:sp>
        <p:nvSpPr>
          <p:cNvPr id="196613" name="Rectangle 3"/>
          <p:cNvSpPr txBox="1">
            <a:spLocks noChangeArrowheads="1"/>
          </p:cNvSpPr>
          <p:nvPr/>
        </p:nvSpPr>
        <p:spPr bwMode="auto">
          <a:xfrm>
            <a:off x="644525" y="5607050"/>
            <a:ext cx="80137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/>
              <a:t>Las opciones más importantes son NWAY y MISSING. 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/>
              <a:t>Las opciones estadísticas más usadas son N y SUM.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4"/>
          <p:cNvSpPr txBox="1">
            <a:spLocks noChangeArrowheads="1"/>
          </p:cNvSpPr>
          <p:nvPr/>
        </p:nvSpPr>
        <p:spPr bwMode="auto">
          <a:xfrm>
            <a:off x="153988" y="47625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600">
                <a:latin typeface="Arial Narrow" pitchFamily="34" charset="0"/>
              </a:rPr>
              <a:t>Agrupar observaciones</a:t>
            </a:r>
          </a:p>
        </p:txBody>
      </p:sp>
      <p:sp>
        <p:nvSpPr>
          <p:cNvPr id="197635" name="Rectangle 2"/>
          <p:cNvSpPr txBox="1">
            <a:spLocks noChangeArrowheads="1"/>
          </p:cNvSpPr>
          <p:nvPr/>
        </p:nvSpPr>
        <p:spPr bwMode="auto">
          <a:xfrm>
            <a:off x="450850" y="1341438"/>
            <a:ext cx="7920038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 dirty="0"/>
              <a:t>La sentencia CLASS en el procedimiento </a:t>
            </a:r>
            <a:r>
              <a:rPr lang="en-US" sz="2400" dirty="0" err="1">
                <a:solidFill>
                  <a:schemeClr val="tx2"/>
                </a:solidFill>
              </a:rPr>
              <a:t>agrupar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y </a:t>
            </a:r>
            <a:r>
              <a:rPr lang="en-US" sz="2400" dirty="0" err="1"/>
              <a:t>analizar</a:t>
            </a:r>
            <a:r>
              <a:rPr lang="en-US" sz="2400" dirty="0"/>
              <a:t>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observaciones</a:t>
            </a:r>
            <a:r>
              <a:rPr lang="en-US" sz="2400" dirty="0"/>
              <a:t> de un </a:t>
            </a:r>
            <a:r>
              <a:rPr lang="en-US" sz="2400" dirty="0" err="1"/>
              <a:t>conjunto</a:t>
            </a:r>
            <a:r>
              <a:rPr lang="en-US" sz="2400" dirty="0"/>
              <a:t> de datos SAS</a:t>
            </a:r>
            <a:r>
              <a:rPr lang="es-ES" sz="2400" dirty="0"/>
              <a:t>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 dirty="0"/>
              <a:t>Sintaxis general de la sentencia CLASS: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</a:pPr>
            <a:r>
              <a:rPr lang="es-ES" sz="2400" dirty="0"/>
              <a:t>		</a:t>
            </a:r>
          </a:p>
        </p:txBody>
      </p:sp>
      <p:sp>
        <p:nvSpPr>
          <p:cNvPr id="197636" name="Text Box 3"/>
          <p:cNvSpPr txBox="1">
            <a:spLocks noChangeArrowheads="1"/>
          </p:cNvSpPr>
          <p:nvPr/>
        </p:nvSpPr>
        <p:spPr bwMode="auto">
          <a:xfrm>
            <a:off x="1908175" y="3003550"/>
            <a:ext cx="5821363" cy="6762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 CLASS </a:t>
            </a:r>
            <a:r>
              <a:rPr lang="en-US" sz="2400" i="1">
                <a:solidFill>
                  <a:schemeClr val="tx1"/>
                </a:solidFill>
              </a:rPr>
              <a:t>variables-clasificación-SAS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97637" name="Rectangle 2"/>
          <p:cNvSpPr txBox="1">
            <a:spLocks noChangeArrowheads="1"/>
          </p:cNvSpPr>
          <p:nvPr/>
        </p:nvSpPr>
        <p:spPr bwMode="auto">
          <a:xfrm>
            <a:off x="450850" y="4365625"/>
            <a:ext cx="8135938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/>
              <a:t>La sentencia VAR selecciona las variables procesadas por el PROC. 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/>
              <a:t>Sintaxis general de la sentencia VAR:</a:t>
            </a:r>
            <a:r>
              <a:rPr lang="en-US" sz="2400" b="1">
                <a:latin typeface="Courier New" pitchFamily="49" charset="0"/>
              </a:rPr>
              <a:t>		</a:t>
            </a:r>
            <a:endParaRPr lang="en-US" sz="2400"/>
          </a:p>
        </p:txBody>
      </p:sp>
      <p:sp>
        <p:nvSpPr>
          <p:cNvPr id="197638" name="Text Box 3"/>
          <p:cNvSpPr txBox="1">
            <a:spLocks noChangeArrowheads="1"/>
          </p:cNvSpPr>
          <p:nvPr/>
        </p:nvSpPr>
        <p:spPr bwMode="auto">
          <a:xfrm>
            <a:off x="1939925" y="5732463"/>
            <a:ext cx="4941888" cy="67786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 VAR </a:t>
            </a:r>
            <a:r>
              <a:rPr lang="en-US" sz="2400" i="1">
                <a:solidFill>
                  <a:schemeClr val="tx1"/>
                </a:solidFill>
              </a:rPr>
              <a:t>variables-analíticas-SAS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97639" name="Rectangle 4"/>
          <p:cNvSpPr>
            <a:spLocks noGrp="1" noChangeArrowheads="1"/>
          </p:cNvSpPr>
          <p:nvPr>
            <p:ph type="title"/>
          </p:nvPr>
        </p:nvSpPr>
        <p:spPr>
          <a:xfrm>
            <a:off x="157163" y="3573463"/>
            <a:ext cx="8686800" cy="1143000"/>
          </a:xfrm>
        </p:spPr>
        <p:txBody>
          <a:bodyPr/>
          <a:lstStyle/>
          <a:p>
            <a:r>
              <a:rPr lang="en-US" smtClean="0"/>
              <a:t>Seleccionar variables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135937" cy="1281112"/>
          </a:xfrm>
        </p:spPr>
        <p:txBody>
          <a:bodyPr/>
          <a:lstStyle/>
          <a:p>
            <a:r>
              <a:rPr lang="en-US" smtClean="0"/>
              <a:t>La sentencia NWAY selecciona el ultimo camino, pero por defecto procesa todos los caminos posibles.</a:t>
            </a:r>
          </a:p>
          <a:p>
            <a:r>
              <a:rPr lang="en-US" smtClean="0"/>
              <a:t>Sintaxis general de la sentencia:</a:t>
            </a:r>
            <a:r>
              <a:rPr lang="en-US" b="1" smtClean="0">
                <a:latin typeface="Courier New" pitchFamily="49" charset="0"/>
              </a:rPr>
              <a:t>		</a:t>
            </a:r>
            <a:endParaRPr lang="en-US" smtClean="0"/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792163" y="2849563"/>
            <a:ext cx="6956425" cy="6762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proc summary data= </a:t>
            </a:r>
            <a:r>
              <a:rPr lang="en-US" sz="2400" i="1">
                <a:solidFill>
                  <a:schemeClr val="tx1"/>
                </a:solidFill>
              </a:rPr>
              <a:t>conj-variables-sas NWAY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Seleccionar último camino </a:t>
            </a:r>
            <a:r>
              <a:rPr lang="en-US" sz="2800" smtClean="0"/>
              <a:t>(eliminamos totales)</a:t>
            </a:r>
            <a:endParaRPr lang="en-US" smtClean="0"/>
          </a:p>
        </p:txBody>
      </p:sp>
      <p:sp>
        <p:nvSpPr>
          <p:cNvPr id="198661" name="Rectangle 4"/>
          <p:cNvSpPr txBox="1">
            <a:spLocks noChangeArrowheads="1"/>
          </p:cNvSpPr>
          <p:nvPr/>
        </p:nvSpPr>
        <p:spPr bwMode="auto">
          <a:xfrm>
            <a:off x="285750" y="3429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600">
                <a:latin typeface="Arial Narrow" pitchFamily="34" charset="0"/>
              </a:rPr>
              <a:t>Tratamiento valores ausentes </a:t>
            </a:r>
            <a:r>
              <a:rPr lang="en-US" sz="2800">
                <a:latin typeface="Arial Narrow" pitchFamily="34" charset="0"/>
              </a:rPr>
              <a:t>(añadimos nulos)</a:t>
            </a:r>
            <a:endParaRPr lang="es-ES" sz="2800">
              <a:latin typeface="Arial Narrow" pitchFamily="34" charset="0"/>
            </a:endParaRPr>
          </a:p>
        </p:txBody>
      </p:sp>
      <p:sp>
        <p:nvSpPr>
          <p:cNvPr id="198662" name="Rectangle 2"/>
          <p:cNvSpPr txBox="1">
            <a:spLocks noChangeArrowheads="1"/>
          </p:cNvSpPr>
          <p:nvPr/>
        </p:nvSpPr>
        <p:spPr bwMode="auto">
          <a:xfrm>
            <a:off x="684213" y="4222750"/>
            <a:ext cx="7920037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La sentencia MISSING en el procedimiento </a:t>
            </a:r>
            <a:r>
              <a:rPr lang="es-ES" sz="2400">
                <a:solidFill>
                  <a:schemeClr val="tx2"/>
                </a:solidFill>
              </a:rPr>
              <a:t>trata las observaciones</a:t>
            </a:r>
            <a:r>
              <a:rPr lang="es-ES" sz="2400"/>
              <a:t> del conjunto de datos SAS para contar los valores nulos o vacios.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Sintaxis general de la sentencia CLASS: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</a:pPr>
            <a:r>
              <a:rPr lang="es-ES" sz="2400"/>
              <a:t>		</a:t>
            </a:r>
          </a:p>
        </p:txBody>
      </p:sp>
      <p:sp>
        <p:nvSpPr>
          <p:cNvPr id="198663" name="Text Box 3"/>
          <p:cNvSpPr txBox="1">
            <a:spLocks noChangeArrowheads="1"/>
          </p:cNvSpPr>
          <p:nvPr/>
        </p:nvSpPr>
        <p:spPr bwMode="auto">
          <a:xfrm>
            <a:off x="811213" y="5810250"/>
            <a:ext cx="8161337" cy="6762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proc summary data= </a:t>
            </a:r>
            <a:r>
              <a:rPr lang="en-US" sz="2400" i="1">
                <a:solidFill>
                  <a:schemeClr val="tx1"/>
                </a:solidFill>
              </a:rPr>
              <a:t>conj-variables-sas nway MISSING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40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143000"/>
          </a:xfrm>
        </p:spPr>
        <p:txBody>
          <a:bodyPr/>
          <a:lstStyle/>
          <a:p>
            <a:r>
              <a:rPr lang="en-US" smtClean="0"/>
              <a:t>Procedimientos de informes de sumarización</a:t>
            </a:r>
          </a:p>
        </p:txBody>
      </p: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68313" y="1592263"/>
            <a:ext cx="2159000" cy="2329041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PROC FREQ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genera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conteos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frecuencia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1309" name="AutoShape 45"/>
          <p:cNvSpPr>
            <a:spLocks noChangeArrowheads="1"/>
          </p:cNvSpPr>
          <p:nvPr/>
        </p:nvSpPr>
        <p:spPr bwMode="auto">
          <a:xfrm>
            <a:off x="6156176" y="3870404"/>
            <a:ext cx="2772221" cy="234957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PROC TABULATE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genera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informes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sumarización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6" name="AutoShape 42"/>
          <p:cNvSpPr>
            <a:spLocks noChangeArrowheads="1"/>
          </p:cNvSpPr>
          <p:nvPr/>
        </p:nvSpPr>
        <p:spPr bwMode="auto">
          <a:xfrm>
            <a:off x="3203848" y="2492375"/>
            <a:ext cx="2624137" cy="2349500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PROC SUMMARY</a:t>
            </a:r>
          </a:p>
          <a:p>
            <a:pPr eaLnBrk="0" hangingPunct="0">
              <a:spcAft>
                <a:spcPct val="0"/>
              </a:spcAft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genera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estadísticas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complejas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925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5013325"/>
            <a:ext cx="2381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1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6" grpId="0" animBg="1" autoUpdateAnimBg="0"/>
      <p:bldP spid="11309" grpId="0" animBg="1" autoUpdateAnimBg="0"/>
      <p:bldP spid="46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143000"/>
          </a:xfrm>
        </p:spPr>
        <p:txBody>
          <a:bodyPr/>
          <a:lstStyle/>
          <a:p>
            <a:r>
              <a:rPr lang="en-US" smtClean="0"/>
              <a:t>Crear un informe de frecuencia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920037" cy="1612900"/>
          </a:xfrm>
        </p:spPr>
        <p:txBody>
          <a:bodyPr/>
          <a:lstStyle/>
          <a:p>
            <a:r>
              <a:rPr lang="en-US" smtClean="0"/>
              <a:t>El procedimiento TABULATE diseña las tablas en detalle y personalizado. Dispone de muchas opciones.</a:t>
            </a:r>
          </a:p>
          <a:p>
            <a:r>
              <a:rPr lang="en-US" smtClean="0"/>
              <a:t>Sintaxis general del procedimiento es: 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116013" y="2781300"/>
            <a:ext cx="6805612" cy="246221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152400" rIns="63500" bIns="152400">
            <a:spAutoFit/>
          </a:bodyPr>
          <a:lstStyle>
            <a:lvl1pPr eaLnBrk="0" hangingPunct="0">
              <a:tabLst>
                <a:tab pos="6858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tabLst>
                <a:tab pos="6858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6858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6858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6858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6858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6858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6858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685800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PROC TABULATE</a:t>
            </a:r>
            <a:r>
              <a:rPr lang="en-US" sz="2000">
                <a:solidFill>
                  <a:schemeClr val="tx1"/>
                </a:solidFill>
              </a:rPr>
              <a:t> DATA=</a:t>
            </a:r>
            <a:r>
              <a:rPr lang="en-US" sz="2000" i="1">
                <a:solidFill>
                  <a:schemeClr val="tx1"/>
                </a:solidFill>
              </a:rPr>
              <a:t>conjunt</a:t>
            </a:r>
            <a:r>
              <a:rPr lang="en-US" sz="2000">
                <a:solidFill>
                  <a:schemeClr val="tx1"/>
                </a:solidFill>
              </a:rPr>
              <a:t>o</a:t>
            </a:r>
            <a:r>
              <a:rPr lang="en-US" sz="2000" i="1">
                <a:solidFill>
                  <a:schemeClr val="tx1"/>
                </a:solidFill>
              </a:rPr>
              <a:t>­datos­SAS</a:t>
            </a:r>
            <a:r>
              <a:rPr lang="en-US" sz="2000">
                <a:solidFill>
                  <a:schemeClr val="tx1"/>
                </a:solidFill>
              </a:rPr>
              <a:t> &lt;</a:t>
            </a:r>
            <a:r>
              <a:rPr lang="en-US" sz="2000" i="1">
                <a:solidFill>
                  <a:schemeClr val="tx1"/>
                </a:solidFill>
              </a:rPr>
              <a:t>opciones</a:t>
            </a:r>
            <a:r>
              <a:rPr lang="en-US" sz="2000">
                <a:solidFill>
                  <a:schemeClr val="tx1"/>
                </a:solidFill>
              </a:rPr>
              <a:t>&gt;;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	CLASS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i="1">
                <a:solidFill>
                  <a:schemeClr val="tx1"/>
                </a:solidFill>
              </a:rPr>
              <a:t>variables-clase</a:t>
            </a:r>
            <a:r>
              <a:rPr lang="en-US" sz="2000">
                <a:solidFill>
                  <a:schemeClr val="tx1"/>
                </a:solidFill>
              </a:rPr>
              <a:t>;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    </a:t>
            </a:r>
            <a:r>
              <a:rPr lang="en-US" sz="2000" b="1">
                <a:solidFill>
                  <a:schemeClr val="tx1"/>
                </a:solidFill>
              </a:rPr>
              <a:t>VAR</a:t>
            </a:r>
            <a:r>
              <a:rPr lang="en-US" sz="2000">
                <a:solidFill>
                  <a:schemeClr val="tx1"/>
                </a:solidFill>
              </a:rPr>
              <a:t>  </a:t>
            </a:r>
            <a:r>
              <a:rPr lang="en-US" sz="2000" i="1">
                <a:solidFill>
                  <a:schemeClr val="tx1"/>
                </a:solidFill>
              </a:rPr>
              <a:t>variables-análisis</a:t>
            </a:r>
            <a:r>
              <a:rPr lang="en-US" sz="2000">
                <a:solidFill>
                  <a:schemeClr val="tx1"/>
                </a:solidFill>
              </a:rPr>
              <a:t>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 	</a:t>
            </a:r>
            <a:r>
              <a:rPr lang="en-US" sz="2000" b="1">
                <a:solidFill>
                  <a:schemeClr val="tx1"/>
                </a:solidFill>
              </a:rPr>
              <a:t>TABLE</a:t>
            </a:r>
            <a:r>
              <a:rPr lang="en-US" sz="2000">
                <a:solidFill>
                  <a:schemeClr val="tx1"/>
                </a:solidFill>
              </a:rPr>
              <a:t>  </a:t>
            </a:r>
            <a:r>
              <a:rPr lang="en-US" sz="2000" i="1">
                <a:solidFill>
                  <a:schemeClr val="tx1"/>
                </a:solidFill>
              </a:rPr>
              <a:t>expresión-página</a:t>
            </a:r>
            <a:r>
              <a:rPr lang="en-US" sz="2000">
                <a:solidFill>
                  <a:schemeClr val="tx1"/>
                </a:solidFill>
              </a:rPr>
              <a:t>,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                   </a:t>
            </a:r>
            <a:r>
              <a:rPr lang="en-US" sz="2000" i="1">
                <a:solidFill>
                  <a:schemeClr val="tx1"/>
                </a:solidFill>
              </a:rPr>
              <a:t>expresión-fila</a:t>
            </a:r>
            <a:r>
              <a:rPr lang="en-US" sz="2000">
                <a:solidFill>
                  <a:schemeClr val="tx1"/>
                </a:solidFill>
              </a:rPr>
              <a:t>,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                   </a:t>
            </a:r>
            <a:r>
              <a:rPr lang="en-US" sz="2000" i="1">
                <a:solidFill>
                  <a:schemeClr val="tx1"/>
                </a:solidFill>
              </a:rPr>
              <a:t>expresión-columna</a:t>
            </a:r>
            <a:r>
              <a:rPr lang="en-US" sz="2000">
                <a:solidFill>
                  <a:schemeClr val="tx1"/>
                </a:solidFill>
              </a:rPr>
              <a:t> &lt;</a:t>
            </a:r>
            <a:r>
              <a:rPr lang="en-US" sz="2000" i="1">
                <a:solidFill>
                  <a:schemeClr val="tx1"/>
                </a:solidFill>
              </a:rPr>
              <a:t>opciones</a:t>
            </a:r>
            <a:r>
              <a:rPr lang="en-US" sz="2000">
                <a:solidFill>
                  <a:schemeClr val="tx1"/>
                </a:solidFill>
              </a:rPr>
              <a:t>&gt;;</a:t>
            </a:r>
            <a:endParaRPr lang="en-US" sz="2000" i="1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RUN</a:t>
            </a:r>
            <a:r>
              <a:rPr lang="en-US" sz="200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00709" name="Rectangle 3"/>
          <p:cNvSpPr txBox="1">
            <a:spLocks noChangeArrowheads="1"/>
          </p:cNvSpPr>
          <p:nvPr/>
        </p:nvSpPr>
        <p:spPr bwMode="auto">
          <a:xfrm>
            <a:off x="323850" y="5445125"/>
            <a:ext cx="815340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/>
              <a:t>Se </a:t>
            </a:r>
            <a:r>
              <a:rPr lang="en-US" sz="2400" dirty="0" err="1"/>
              <a:t>usa</a:t>
            </a:r>
            <a:r>
              <a:rPr lang="en-US" sz="2400" dirty="0"/>
              <a:t> la </a:t>
            </a:r>
            <a:r>
              <a:rPr lang="en-US" sz="2400" dirty="0" err="1"/>
              <a:t>palabra</a:t>
            </a:r>
            <a:r>
              <a:rPr lang="en-US" sz="2400" dirty="0"/>
              <a:t> </a:t>
            </a:r>
            <a:r>
              <a:rPr lang="en-US" sz="2400" dirty="0" err="1"/>
              <a:t>reservada</a:t>
            </a:r>
            <a:r>
              <a:rPr lang="en-US" sz="2400" dirty="0"/>
              <a:t> ALL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generar</a:t>
            </a:r>
            <a:r>
              <a:rPr lang="en-US" sz="2400" dirty="0"/>
              <a:t> </a:t>
            </a:r>
            <a:r>
              <a:rPr lang="en-US" sz="2400" dirty="0" err="1"/>
              <a:t>totales</a:t>
            </a:r>
            <a:r>
              <a:rPr lang="en-US" sz="2400" dirty="0"/>
              <a:t> al </a:t>
            </a:r>
            <a:r>
              <a:rPr lang="en-US" sz="2400" dirty="0" err="1"/>
              <a:t>utilizar</a:t>
            </a:r>
            <a:r>
              <a:rPr lang="en-US" sz="2400" dirty="0"/>
              <a:t> variables de </a:t>
            </a:r>
            <a:r>
              <a:rPr lang="en-US" sz="2400" dirty="0" err="1"/>
              <a:t>análisis</a:t>
            </a:r>
            <a:r>
              <a:rPr lang="en-US" sz="2400" dirty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1066800" y="1600200"/>
            <a:ext cx="7392988" cy="21399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sz="100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143000"/>
          </a:xfrm>
        </p:spPr>
        <p:txBody>
          <a:bodyPr/>
          <a:lstStyle/>
          <a:p>
            <a:r>
              <a:rPr lang="en-US" dirty="0" err="1" smtClean="0"/>
              <a:t>Definir</a:t>
            </a:r>
            <a:r>
              <a:rPr lang="en-US" dirty="0" smtClean="0"/>
              <a:t> variables de </a:t>
            </a:r>
            <a:r>
              <a:rPr lang="en-US" dirty="0" err="1" smtClean="0"/>
              <a:t>análisis</a:t>
            </a:r>
            <a:endParaRPr lang="en-US" dirty="0" smtClean="0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7129462" cy="939800"/>
          </a:xfrm>
        </p:spPr>
        <p:txBody>
          <a:bodyPr/>
          <a:lstStyle/>
          <a:p>
            <a:r>
              <a:rPr lang="en-US" smtClean="0"/>
              <a:t>Los estadísticos disponibles son</a:t>
            </a:r>
          </a:p>
          <a:p>
            <a:endParaRPr lang="en-US" smtClean="0"/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1454150" y="1685925"/>
            <a:ext cx="579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Verdana" pitchFamily="34" charset="0"/>
              </a:rPr>
              <a:t>SUM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2743200" y="1685925"/>
            <a:ext cx="2481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Verdana" pitchFamily="34" charset="0"/>
              </a:rPr>
              <a:t>suma (por defecto)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1646238" y="2062163"/>
            <a:ext cx="192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Verdana" pitchFamily="34" charset="0"/>
              </a:rPr>
              <a:t>N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2724150" y="2033588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Verdana" pitchFamily="34" charset="0"/>
              </a:rPr>
              <a:t>número de valores que no son ausentes</a:t>
            </a: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1419225" y="2511425"/>
            <a:ext cx="744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Verdana" pitchFamily="34" charset="0"/>
              </a:rPr>
              <a:t>MEAN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2747963" y="2454275"/>
            <a:ext cx="78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Verdana" pitchFamily="34" charset="0"/>
              </a:rPr>
              <a:t>media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1465263" y="3011488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Verdana" pitchFamily="34" charset="0"/>
              </a:rPr>
              <a:t>MAX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2738438" y="3000375"/>
            <a:ext cx="1547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Valor máximo</a:t>
            </a:r>
          </a:p>
        </p:txBody>
      </p:sp>
      <p:sp>
        <p:nvSpPr>
          <p:cNvPr id="201741" name="Rectangle 13"/>
          <p:cNvSpPr>
            <a:spLocks noChangeArrowheads="1"/>
          </p:cNvSpPr>
          <p:nvPr/>
        </p:nvSpPr>
        <p:spPr bwMode="auto">
          <a:xfrm>
            <a:off x="1465263" y="3455988"/>
            <a:ext cx="515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Verdana" pitchFamily="34" charset="0"/>
              </a:rPr>
              <a:t>MIN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2684463" y="3432175"/>
            <a:ext cx="1700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Verdana" pitchFamily="34" charset="0"/>
              </a:rPr>
              <a:t>Valor mínimo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1743" name="Line 17"/>
          <p:cNvSpPr>
            <a:spLocks noChangeShapeType="1"/>
          </p:cNvSpPr>
          <p:nvPr/>
        </p:nvSpPr>
        <p:spPr bwMode="auto">
          <a:xfrm>
            <a:off x="2514600" y="1600200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1744" name="Line 18"/>
          <p:cNvSpPr>
            <a:spLocks noChangeShapeType="1"/>
          </p:cNvSpPr>
          <p:nvPr/>
        </p:nvSpPr>
        <p:spPr bwMode="auto">
          <a:xfrm>
            <a:off x="1066800" y="1993900"/>
            <a:ext cx="7392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1745" name="Line 19"/>
          <p:cNvSpPr>
            <a:spLocks noChangeShapeType="1"/>
          </p:cNvSpPr>
          <p:nvPr/>
        </p:nvSpPr>
        <p:spPr bwMode="auto">
          <a:xfrm>
            <a:off x="1066800" y="2420938"/>
            <a:ext cx="7392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1746" name="Line 20"/>
          <p:cNvSpPr>
            <a:spLocks noChangeShapeType="1"/>
          </p:cNvSpPr>
          <p:nvPr/>
        </p:nvSpPr>
        <p:spPr bwMode="auto">
          <a:xfrm>
            <a:off x="1066800" y="2924175"/>
            <a:ext cx="7392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1747" name="Line 21"/>
          <p:cNvSpPr>
            <a:spLocks noChangeShapeType="1"/>
          </p:cNvSpPr>
          <p:nvPr/>
        </p:nvSpPr>
        <p:spPr bwMode="auto">
          <a:xfrm>
            <a:off x="1068388" y="3357563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1748" name="Rectangle 3"/>
          <p:cNvSpPr txBox="1">
            <a:spLocks noChangeArrowheads="1"/>
          </p:cNvSpPr>
          <p:nvPr/>
        </p:nvSpPr>
        <p:spPr bwMode="auto">
          <a:xfrm>
            <a:off x="174625" y="3763963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latin typeface="Arial Narrow" pitchFamily="34" charset="0"/>
              </a:rPr>
              <a:t>Tablas de dos dimensiones	: sentencia TABLE</a:t>
            </a:r>
          </a:p>
        </p:txBody>
      </p:sp>
      <p:sp>
        <p:nvSpPr>
          <p:cNvPr id="201749" name="Rectangle 4"/>
          <p:cNvSpPr txBox="1">
            <a:spLocks noChangeArrowheads="1"/>
          </p:cNvSpPr>
          <p:nvPr/>
        </p:nvSpPr>
        <p:spPr bwMode="auto">
          <a:xfrm>
            <a:off x="441325" y="4581525"/>
            <a:ext cx="8523288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/>
              <a:t>La coma (</a:t>
            </a:r>
            <a:r>
              <a:rPr lang="en-US" sz="2400" b="1" dirty="0">
                <a:solidFill>
                  <a:schemeClr val="tx2"/>
                </a:solidFill>
              </a:rPr>
              <a:t>,</a:t>
            </a:r>
            <a:r>
              <a:rPr lang="en-US" sz="2400" dirty="0"/>
              <a:t>) </a:t>
            </a:r>
            <a:r>
              <a:rPr lang="en-US" sz="2400" dirty="0" err="1"/>
              <a:t>ordena</a:t>
            </a:r>
            <a:r>
              <a:rPr lang="en-US" sz="2400" dirty="0"/>
              <a:t> a la tabla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cambie</a:t>
            </a:r>
            <a:r>
              <a:rPr lang="en-US" sz="2400" dirty="0"/>
              <a:t> de </a:t>
            </a:r>
            <a:r>
              <a:rPr lang="en-US" sz="2400" dirty="0" err="1"/>
              <a:t>dimensión</a:t>
            </a:r>
            <a:r>
              <a:rPr lang="en-US" sz="2400" dirty="0"/>
              <a:t>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/>
              <a:t>Se </a:t>
            </a:r>
            <a:r>
              <a:rPr lang="en-US" sz="2400" dirty="0" err="1"/>
              <a:t>utiliza</a:t>
            </a:r>
            <a:r>
              <a:rPr lang="en-US" sz="2400" dirty="0"/>
              <a:t> el </a:t>
            </a:r>
            <a:r>
              <a:rPr lang="en-US" sz="2400" dirty="0" err="1"/>
              <a:t>asterisco</a:t>
            </a:r>
            <a:r>
              <a:rPr lang="en-US" sz="2400" dirty="0"/>
              <a:t> (</a:t>
            </a:r>
            <a:r>
              <a:rPr lang="en-US" sz="2400" b="1" dirty="0">
                <a:solidFill>
                  <a:schemeClr val="tx2"/>
                </a:solidFill>
              </a:rPr>
              <a:t>*</a:t>
            </a:r>
            <a:r>
              <a:rPr lang="en-US" sz="2400" dirty="0"/>
              <a:t>)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anidar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.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dirty="0"/>
              <a:t>En la </a:t>
            </a:r>
            <a:r>
              <a:rPr lang="en-US" sz="2400" dirty="0" err="1"/>
              <a:t>sentencia</a:t>
            </a:r>
            <a:r>
              <a:rPr lang="en-US" sz="2400" dirty="0"/>
              <a:t> TABLE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especificar</a:t>
            </a:r>
            <a:r>
              <a:rPr lang="en-US" sz="2400" dirty="0"/>
              <a:t> el </a:t>
            </a:r>
            <a:r>
              <a:rPr lang="en-US" sz="2400" dirty="0" err="1"/>
              <a:t>formato</a:t>
            </a:r>
            <a:r>
              <a:rPr lang="en-US" sz="2400" dirty="0"/>
              <a:t> de la tabla y los </a:t>
            </a:r>
            <a:r>
              <a:rPr lang="en-US" sz="2400" dirty="0" err="1"/>
              <a:t>estadísticos</a:t>
            </a:r>
            <a:r>
              <a:rPr lang="en-US" sz="2400" dirty="0"/>
              <a:t> 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desee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expresiones</a:t>
            </a:r>
            <a:r>
              <a:rPr lang="en-US" sz="2400" dirty="0"/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40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143000"/>
          </a:xfrm>
        </p:spPr>
        <p:txBody>
          <a:bodyPr/>
          <a:lstStyle/>
          <a:p>
            <a:r>
              <a:rPr lang="en-US" smtClean="0"/>
              <a:t>SAS tiene muchos más procedimientos:</a:t>
            </a:r>
          </a:p>
        </p:txBody>
      </p:sp>
      <p:sp>
        <p:nvSpPr>
          <p:cNvPr id="4" name="AutoShape 43"/>
          <p:cNvSpPr>
            <a:spLocks noChangeArrowheads="1"/>
          </p:cNvSpPr>
          <p:nvPr/>
        </p:nvSpPr>
        <p:spPr bwMode="auto">
          <a:xfrm>
            <a:off x="306388" y="1341438"/>
            <a:ext cx="8496300" cy="503872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SQL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onsultas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a datasets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mediante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instrucciones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SQL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TRANSPOSE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transpone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datasets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FORMAT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da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etiquetas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a los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valores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las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variables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PRINT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listar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datasets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MEANS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genera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estadísticas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REPORT 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genera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informes</a:t>
            </a:r>
            <a:endParaRPr lang="en-US" sz="1800" dirty="0">
              <a:solidFill>
                <a:schemeClr val="tx1"/>
              </a:solidFill>
              <a:latin typeface="Verdana" pitchFamily="34" charset="0"/>
            </a:endParaRPr>
          </a:p>
          <a:p>
            <a:pPr algn="l" eaLnBrk="0" hangingPunct="0">
              <a:spcAft>
                <a:spcPct val="0"/>
              </a:spcAft>
              <a:buClrTx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APPEND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añadir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datasets</a:t>
            </a:r>
          </a:p>
          <a:p>
            <a:pPr algn="l" eaLnBrk="0" hangingPunct="0">
              <a:spcAft>
                <a:spcPct val="0"/>
              </a:spcAft>
              <a:buClrTx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IMPORT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importar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datos</a:t>
            </a:r>
          </a:p>
          <a:p>
            <a:pPr algn="l" eaLnBrk="0" hangingPunct="0">
              <a:spcAft>
                <a:spcPct val="0"/>
              </a:spcAft>
              <a:buClrTx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EXPORT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exportar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datos</a:t>
            </a:r>
          </a:p>
          <a:p>
            <a:pPr algn="l" eaLnBrk="0" hangingPunct="0">
              <a:spcAft>
                <a:spcPct val="0"/>
              </a:spcAft>
              <a:buClrTx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COMPARE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comparación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de bases de datos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166100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Cuando</a:t>
            </a:r>
            <a:r>
              <a:rPr lang="en-US" sz="2400" dirty="0" smtClean="0">
                <a:solidFill>
                  <a:schemeClr val="tx1"/>
                </a:solidFill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</a:rPr>
              <a:t>ejecuta</a:t>
            </a:r>
            <a:r>
              <a:rPr lang="en-US" sz="2400" dirty="0" smtClean="0">
                <a:solidFill>
                  <a:schemeClr val="tx1"/>
                </a:solidFill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</a:rPr>
              <a:t>programa</a:t>
            </a:r>
            <a:r>
              <a:rPr lang="en-US" sz="2400" dirty="0" smtClean="0">
                <a:solidFill>
                  <a:schemeClr val="tx1"/>
                </a:solidFill>
              </a:rPr>
              <a:t> SAS, la </a:t>
            </a:r>
            <a:r>
              <a:rPr lang="en-US" sz="2400" dirty="0" err="1" smtClean="0">
                <a:solidFill>
                  <a:schemeClr val="tx1"/>
                </a:solidFill>
              </a:rPr>
              <a:t>salida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generada</a:t>
            </a:r>
            <a:r>
              <a:rPr lang="en-US" sz="2400" dirty="0" smtClean="0">
                <a:solidFill>
                  <a:schemeClr val="tx1"/>
                </a:solidFill>
              </a:rPr>
              <a:t> por SAS se divide en dos </a:t>
            </a:r>
            <a:r>
              <a:rPr lang="en-US" sz="2400" dirty="0" err="1" smtClean="0">
                <a:solidFill>
                  <a:schemeClr val="tx1"/>
                </a:solidFill>
              </a:rPr>
              <a:t>partes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principales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</a:t>
            </a:r>
            <a:r>
              <a:rPr lang="en-US" sz="2400" dirty="0" smtClean="0">
                <a:solidFill>
                  <a:schemeClr val="tx1"/>
                </a:solidFill>
              </a:rPr>
              <a:t> 	     </a:t>
            </a:r>
            <a:r>
              <a:rPr lang="en-US" sz="2400" dirty="0" err="1" smtClean="0">
                <a:solidFill>
                  <a:schemeClr val="tx1"/>
                </a:solidFill>
              </a:rPr>
              <a:t>contiene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información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sobre</a:t>
            </a:r>
            <a:r>
              <a:rPr lang="en-US" sz="2400" dirty="0" smtClean="0">
                <a:solidFill>
                  <a:schemeClr val="tx1"/>
                </a:solidFill>
              </a:rPr>
              <a:t> el </a:t>
            </a:r>
            <a:r>
              <a:rPr lang="en-US" sz="2400" dirty="0" err="1" smtClean="0">
                <a:solidFill>
                  <a:schemeClr val="tx1"/>
                </a:solidFill>
              </a:rPr>
              <a:t>procesamiento</a:t>
            </a:r>
            <a:r>
              <a:rPr lang="en-US" sz="2400" dirty="0" smtClean="0">
                <a:solidFill>
                  <a:schemeClr val="tx1"/>
                </a:solidFill>
              </a:rPr>
              <a:t> 	     del </a:t>
            </a:r>
            <a:r>
              <a:rPr lang="en-US" sz="2400" dirty="0" err="1" smtClean="0">
                <a:solidFill>
                  <a:schemeClr val="tx1"/>
                </a:solidFill>
              </a:rPr>
              <a:t>programa</a:t>
            </a:r>
            <a:r>
              <a:rPr lang="en-US" sz="2400" dirty="0" smtClean="0">
                <a:solidFill>
                  <a:schemeClr val="tx1"/>
                </a:solidFill>
              </a:rPr>
              <a:t> SAS, </a:t>
            </a:r>
            <a:r>
              <a:rPr lang="en-US" sz="2400" dirty="0" err="1" smtClean="0">
                <a:solidFill>
                  <a:schemeClr val="tx1"/>
                </a:solidFill>
              </a:rPr>
              <a:t>incluyendo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avisos</a:t>
            </a:r>
            <a:r>
              <a:rPr lang="en-US" sz="2400" dirty="0" smtClean="0">
                <a:solidFill>
                  <a:schemeClr val="tx1"/>
                </a:solidFill>
              </a:rPr>
              <a:t> y 		     </a:t>
            </a:r>
            <a:r>
              <a:rPr lang="en-US" sz="2400" dirty="0" err="1" smtClean="0">
                <a:solidFill>
                  <a:schemeClr val="tx1"/>
                </a:solidFill>
              </a:rPr>
              <a:t>mensajes</a:t>
            </a:r>
            <a:r>
              <a:rPr lang="en-US" sz="2400" dirty="0" smtClean="0">
                <a:solidFill>
                  <a:schemeClr val="tx1"/>
                </a:solidFill>
              </a:rPr>
              <a:t> de error.</a:t>
            </a:r>
          </a:p>
          <a:p>
            <a:pPr algn="l" eaLnBrk="1" hangingPunct="1"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</a:rPr>
              <a:t>contiene</a:t>
            </a:r>
            <a:r>
              <a:rPr lang="en-US" sz="2400" dirty="0" smtClean="0">
                <a:solidFill>
                  <a:schemeClr val="tx1"/>
                </a:solidFill>
              </a:rPr>
              <a:t> los </a:t>
            </a:r>
            <a:r>
              <a:rPr lang="en-US" sz="2400" dirty="0" err="1" smtClean="0">
                <a:solidFill>
                  <a:schemeClr val="tx1"/>
                </a:solidFill>
              </a:rPr>
              <a:t>informes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generados</a:t>
            </a:r>
            <a:r>
              <a:rPr lang="en-US" sz="2400" dirty="0" smtClean="0">
                <a:solidFill>
                  <a:schemeClr val="tx1"/>
                </a:solidFill>
              </a:rPr>
              <a:t> por los  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procedimientos</a:t>
            </a:r>
            <a:r>
              <a:rPr lang="en-US" sz="2400" dirty="0" smtClean="0">
                <a:solidFill>
                  <a:schemeClr val="tx1"/>
                </a:solidFill>
              </a:rPr>
              <a:t> SAS y los </a:t>
            </a:r>
            <a:r>
              <a:rPr lang="en-US" sz="2400" dirty="0" err="1" smtClean="0">
                <a:solidFill>
                  <a:schemeClr val="tx1"/>
                </a:solidFill>
              </a:rPr>
              <a:t>pasos</a:t>
            </a:r>
            <a:r>
              <a:rPr lang="en-US" sz="2400" dirty="0" smtClean="0">
                <a:solidFill>
                  <a:schemeClr val="tx1"/>
                </a:solidFill>
              </a:rPr>
              <a:t> DATA.</a:t>
            </a:r>
          </a:p>
          <a:p>
            <a:pPr algn="l" eaLnBrk="1" hangingPunct="1"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209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Examinar al ejecutar un programa SAS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40"/>
          <p:cNvSpPr>
            <a:spLocks noGrp="1" noChangeArrowheads="1"/>
          </p:cNvSpPr>
          <p:nvPr>
            <p:ph type="title"/>
          </p:nvPr>
        </p:nvSpPr>
        <p:spPr>
          <a:xfrm>
            <a:off x="250825" y="5661025"/>
            <a:ext cx="8686800" cy="1143000"/>
          </a:xfrm>
        </p:spPr>
        <p:txBody>
          <a:bodyPr/>
          <a:lstStyle/>
          <a:p>
            <a:r>
              <a:rPr lang="en-US" smtClean="0"/>
              <a:t>SAS tiene muchos, muchos, muchos, muchos proc</a:t>
            </a:r>
          </a:p>
        </p:txBody>
      </p:sp>
      <p:sp>
        <p:nvSpPr>
          <p:cNvPr id="19" name="AutoShape 43"/>
          <p:cNvSpPr>
            <a:spLocks noChangeArrowheads="1"/>
          </p:cNvSpPr>
          <p:nvPr/>
        </p:nvSpPr>
        <p:spPr bwMode="auto">
          <a:xfrm>
            <a:off x="395288" y="981075"/>
            <a:ext cx="8497887" cy="4529138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UNIVARIATE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analisis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univariados</a:t>
            </a:r>
            <a:endParaRPr lang="en-US" sz="1800" dirty="0">
              <a:solidFill>
                <a:schemeClr val="tx1"/>
              </a:solidFill>
              <a:latin typeface="Verdana" pitchFamily="34" charset="0"/>
            </a:endParaRP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COPY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realiza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copias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de datasets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CORR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correlación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entre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las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variables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RANK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crea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rangos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partir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de variables</a:t>
            </a: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GLM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genera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modelos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lineales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generales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PLS 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genera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modelos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</a:rPr>
              <a:t>regresión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algn="l" eaLnBrk="0" hangingPunct="0">
              <a:spcAft>
                <a:spcPct val="0"/>
              </a:spcAft>
              <a:buClrTx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</a:t>
            </a:r>
            <a:r>
              <a:rPr lang="es-ES" sz="2000" b="1" dirty="0">
                <a:solidFill>
                  <a:schemeClr val="tx1"/>
                </a:solidFill>
                <a:latin typeface="Verdana" pitchFamily="34" charset="0"/>
              </a:rPr>
              <a:t>SURVEYSELECT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para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hacer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muestreos</a:t>
            </a:r>
            <a:endParaRPr lang="en-US" sz="1800" dirty="0">
              <a:solidFill>
                <a:schemeClr val="tx1"/>
              </a:solidFill>
              <a:latin typeface="Verdana" pitchFamily="34" charset="0"/>
            </a:endParaRPr>
          </a:p>
          <a:p>
            <a:pPr algn="l" eaLnBrk="0" hangingPunct="0">
              <a:spcAft>
                <a:spcPct val="0"/>
              </a:spcAft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SERVER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interacción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con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las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opciones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del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sistema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SAS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algn="l" eaLnBrk="0" hangingPunct="0">
              <a:spcAft>
                <a:spcPct val="0"/>
              </a:spcAft>
              <a:buClrTx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proc ARIMA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para</a:t>
            </a:r>
            <a:r>
              <a:rPr lang="en-US" sz="1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</a:rPr>
              <a:t>trabajar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</a:rPr>
              <a:t> con series </a:t>
            </a:r>
            <a:r>
              <a:rPr lang="en-US" sz="1800" dirty="0" err="1">
                <a:solidFill>
                  <a:schemeClr val="tx1"/>
                </a:solidFill>
                <a:latin typeface="Verdana" pitchFamily="34" charset="0"/>
              </a:rPr>
              <a:t>temporales</a:t>
            </a: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  	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n-US" smtClean="0"/>
              <a:t>Ejemplo de procedimientos</a:t>
            </a:r>
          </a:p>
        </p:txBody>
      </p:sp>
      <p:sp>
        <p:nvSpPr>
          <p:cNvPr id="177155" name="Rectangle 3"/>
          <p:cNvSpPr txBox="1">
            <a:spLocks noChangeArrowheads="1"/>
          </p:cNvSpPr>
          <p:nvPr/>
        </p:nvSpPr>
        <p:spPr bwMode="auto">
          <a:xfrm>
            <a:off x="377825" y="5805488"/>
            <a:ext cx="8208963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003C8A"/>
              </a:buClr>
            </a:pPr>
            <a:r>
              <a:rPr lang="en-US" sz="1600" dirty="0"/>
              <a:t>¿</a:t>
            </a:r>
            <a:r>
              <a:rPr lang="en-US" sz="1600" dirty="0" err="1"/>
              <a:t>Porque</a:t>
            </a:r>
            <a:r>
              <a:rPr lang="en-US" sz="1600" dirty="0"/>
              <a:t> el primer </a:t>
            </a:r>
            <a:r>
              <a:rPr lang="en-US" sz="1600" dirty="0" err="1"/>
              <a:t>procedimiento</a:t>
            </a:r>
            <a:r>
              <a:rPr lang="en-US" sz="1600" dirty="0"/>
              <a:t> no </a:t>
            </a:r>
            <a:r>
              <a:rPr lang="en-US" sz="1600" dirty="0" err="1"/>
              <a:t>tiene</a:t>
            </a:r>
            <a:r>
              <a:rPr lang="en-US" sz="1600" dirty="0"/>
              <a:t> tabla de </a:t>
            </a:r>
            <a:r>
              <a:rPr lang="en-US" sz="1600" dirty="0" err="1"/>
              <a:t>salida</a:t>
            </a:r>
            <a:r>
              <a:rPr lang="en-US" sz="1600" dirty="0"/>
              <a:t> y el </a:t>
            </a:r>
            <a:r>
              <a:rPr lang="en-US" sz="1600" dirty="0" err="1"/>
              <a:t>segundo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?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rgbClr val="003C8A"/>
              </a:buClr>
            </a:pPr>
            <a:r>
              <a:rPr lang="en-US" sz="1600" dirty="0" err="1"/>
              <a:t>Observa</a:t>
            </a:r>
            <a:r>
              <a:rPr lang="en-US" sz="1600" dirty="0"/>
              <a:t> la </a:t>
            </a:r>
            <a:r>
              <a:rPr lang="en-US" sz="1600" dirty="0" err="1"/>
              <a:t>sentencia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class</a:t>
            </a:r>
            <a:r>
              <a:rPr lang="en-US" sz="1600" dirty="0"/>
              <a:t>, ¿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tipo</a:t>
            </a:r>
            <a:r>
              <a:rPr lang="en-US" sz="1600" dirty="0"/>
              <a:t> de variables </a:t>
            </a:r>
            <a:r>
              <a:rPr lang="en-US" sz="1600" dirty="0" err="1"/>
              <a:t>pueden</a:t>
            </a:r>
            <a:r>
              <a:rPr lang="en-US" sz="1600" dirty="0"/>
              <a:t> </a:t>
            </a:r>
            <a:r>
              <a:rPr lang="en-US" sz="1600" dirty="0" err="1"/>
              <a:t>estar</a:t>
            </a:r>
            <a:r>
              <a:rPr lang="en-US" sz="1600" dirty="0"/>
              <a:t> </a:t>
            </a:r>
            <a:r>
              <a:rPr lang="en-US" sz="1600" dirty="0" smtClean="0"/>
              <a:t>en </a:t>
            </a:r>
            <a:r>
              <a:rPr lang="en-US" sz="1600" dirty="0" err="1"/>
              <a:t>ella</a:t>
            </a:r>
            <a:r>
              <a:rPr lang="en-US" sz="1600" dirty="0"/>
              <a:t> </a:t>
            </a:r>
            <a:r>
              <a:rPr lang="en-US" sz="1600" dirty="0" err="1"/>
              <a:t>numéricas</a:t>
            </a:r>
            <a:r>
              <a:rPr lang="en-US" sz="1600" dirty="0"/>
              <a:t>, </a:t>
            </a:r>
            <a:r>
              <a:rPr lang="en-US" sz="1600" dirty="0" err="1"/>
              <a:t>alfanuméricas</a:t>
            </a:r>
            <a:r>
              <a:rPr lang="en-US" sz="1600" dirty="0"/>
              <a:t> o </a:t>
            </a:r>
            <a:r>
              <a:rPr lang="en-US" sz="1600" dirty="0" err="1"/>
              <a:t>ambas</a:t>
            </a:r>
            <a:r>
              <a:rPr lang="en-US" sz="1600" dirty="0"/>
              <a:t>?  </a:t>
            </a:r>
            <a:r>
              <a:rPr lang="en-US" sz="1600" dirty="0" smtClean="0"/>
              <a:t>¿</a:t>
            </a:r>
            <a:r>
              <a:rPr lang="en-US" sz="1600" dirty="0" err="1" smtClean="0"/>
              <a:t>Ocurre</a:t>
            </a:r>
            <a:r>
              <a:rPr lang="en-US" sz="1600" dirty="0" smtClean="0"/>
              <a:t> lo </a:t>
            </a:r>
            <a:r>
              <a:rPr lang="en-US" sz="1600" dirty="0" err="1" smtClean="0"/>
              <a:t>mismo</a:t>
            </a:r>
            <a:r>
              <a:rPr lang="en-US" sz="1600" dirty="0" smtClean="0"/>
              <a:t> en </a:t>
            </a:r>
            <a:r>
              <a:rPr lang="en-US" sz="1600" dirty="0"/>
              <a:t>la </a:t>
            </a:r>
            <a:r>
              <a:rPr lang="en-US" sz="1600" dirty="0" err="1"/>
              <a:t>sentencia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var</a:t>
            </a:r>
            <a:r>
              <a:rPr lang="en-US" sz="1600" dirty="0"/>
              <a:t>?</a:t>
            </a:r>
          </a:p>
        </p:txBody>
      </p:sp>
      <p:pic>
        <p:nvPicPr>
          <p:cNvPr id="1771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37338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16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20938"/>
            <a:ext cx="4038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16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123950"/>
            <a:ext cx="27146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16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38538"/>
            <a:ext cx="39655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168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127625"/>
            <a:ext cx="50101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169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571875"/>
            <a:ext cx="41052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35" y="2636912"/>
            <a:ext cx="5040560" cy="21929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Capitulo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Gráficos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095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 procedimiento GCHART 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561263" cy="3344862"/>
          </a:xfrm>
        </p:spPr>
        <p:txBody>
          <a:bodyPr/>
          <a:lstStyle/>
          <a:p>
            <a:r>
              <a:rPr lang="en-US" smtClean="0"/>
              <a:t>Sintaxis general de la sentencia PROC GCHART: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Se utiliza una de estas sentencias para especificar el tipo de diagrama deseado: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971550" y="1989138"/>
            <a:ext cx="6297613" cy="6985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152400" rIns="635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PROC GCHART </a:t>
            </a:r>
            <a:r>
              <a:rPr lang="en-US" sz="2400">
                <a:solidFill>
                  <a:schemeClr val="tx1"/>
                </a:solidFill>
              </a:rPr>
              <a:t>DATA=</a:t>
            </a:r>
            <a:r>
              <a:rPr lang="en-US" sz="2400" i="1">
                <a:solidFill>
                  <a:schemeClr val="tx1"/>
                </a:solidFill>
              </a:rPr>
              <a:t>conjunto-datos-SAS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971550" y="3933825"/>
            <a:ext cx="5959475" cy="17938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HBAR </a:t>
            </a:r>
            <a:r>
              <a:rPr lang="en-US" sz="2400" i="1">
                <a:solidFill>
                  <a:schemeClr val="tx1"/>
                </a:solidFill>
              </a:rPr>
              <a:t>variable-diagrama</a:t>
            </a:r>
            <a:r>
              <a:rPr lang="en-US" sz="2400">
                <a:solidFill>
                  <a:schemeClr val="tx1"/>
                </a:solidFill>
              </a:rPr>
              <a:t> . . . &lt;/</a:t>
            </a:r>
            <a:r>
              <a:rPr lang="en-US" sz="2400" i="1">
                <a:solidFill>
                  <a:schemeClr val="tx1"/>
                </a:solidFill>
              </a:rPr>
              <a:t>opciones</a:t>
            </a:r>
            <a:r>
              <a:rPr lang="en-US" sz="2400">
                <a:solidFill>
                  <a:schemeClr val="tx1"/>
                </a:solidFill>
              </a:rPr>
              <a:t>&gt;;</a:t>
            </a:r>
          </a:p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VBAR </a:t>
            </a:r>
            <a:r>
              <a:rPr lang="en-US" sz="2400" i="1">
                <a:solidFill>
                  <a:schemeClr val="tx1"/>
                </a:solidFill>
              </a:rPr>
              <a:t>variable-diagrama</a:t>
            </a:r>
            <a:r>
              <a:rPr lang="en-US" sz="2400">
                <a:solidFill>
                  <a:schemeClr val="tx1"/>
                </a:solidFill>
              </a:rPr>
              <a:t> . . . &lt;/</a:t>
            </a:r>
            <a:r>
              <a:rPr lang="en-US" sz="2400" i="1">
                <a:solidFill>
                  <a:schemeClr val="tx1"/>
                </a:solidFill>
              </a:rPr>
              <a:t>opciones</a:t>
            </a:r>
            <a:r>
              <a:rPr lang="en-US" sz="2400">
                <a:solidFill>
                  <a:schemeClr val="tx1"/>
                </a:solidFill>
              </a:rPr>
              <a:t>&gt;;</a:t>
            </a:r>
          </a:p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PIE </a:t>
            </a:r>
            <a:r>
              <a:rPr lang="en-US" sz="2400" i="1">
                <a:solidFill>
                  <a:schemeClr val="tx1"/>
                </a:solidFill>
              </a:rPr>
              <a:t>variable-diagrama</a:t>
            </a:r>
            <a:r>
              <a:rPr lang="en-US" sz="2400">
                <a:solidFill>
                  <a:schemeClr val="tx1"/>
                </a:solidFill>
              </a:rPr>
              <a:t> . . . &lt;/</a:t>
            </a:r>
            <a:r>
              <a:rPr lang="en-US" sz="2400" i="1">
                <a:solidFill>
                  <a:schemeClr val="tx1"/>
                </a:solidFill>
              </a:rPr>
              <a:t>opciones</a:t>
            </a:r>
            <a:r>
              <a:rPr lang="en-US" sz="2400">
                <a:solidFill>
                  <a:schemeClr val="tx1"/>
                </a:solidFill>
              </a:rPr>
              <a:t>&gt;;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143000"/>
          </a:xfrm>
        </p:spPr>
        <p:txBody>
          <a:bodyPr/>
          <a:lstStyle/>
          <a:p>
            <a:r>
              <a:rPr lang="en-US" smtClean="0"/>
              <a:t>Crear un diagrama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7848600" cy="3530600"/>
          </a:xfrm>
        </p:spPr>
        <p:txBody>
          <a:bodyPr/>
          <a:lstStyle/>
          <a:p>
            <a:r>
              <a:rPr lang="en-US" dirty="0" smtClean="0"/>
              <a:t>Al </a:t>
            </a:r>
            <a:r>
              <a:rPr lang="en-US" dirty="0" err="1" smtClean="0"/>
              <a:t>utilizar</a:t>
            </a:r>
            <a:r>
              <a:rPr lang="en-US" dirty="0" smtClean="0"/>
              <a:t> el </a:t>
            </a:r>
            <a:r>
              <a:rPr lang="en-US" dirty="0" err="1" smtClean="0"/>
              <a:t>procedimiento</a:t>
            </a:r>
            <a:r>
              <a:rPr lang="en-US" dirty="0" smtClean="0"/>
              <a:t> GCHART,</a:t>
            </a:r>
          </a:p>
          <a:p>
            <a:pPr marL="777875" lvl="1" indent="-315913">
              <a:lnSpc>
                <a:spcPct val="9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especifica</a:t>
            </a:r>
            <a:r>
              <a:rPr lang="en-US" dirty="0" smtClean="0"/>
              <a:t> la forma </a:t>
            </a:r>
            <a:r>
              <a:rPr lang="en-US" dirty="0" err="1" smtClean="0"/>
              <a:t>física</a:t>
            </a:r>
            <a:r>
              <a:rPr lang="en-US" dirty="0" smtClean="0"/>
              <a:t> del </a:t>
            </a:r>
            <a:r>
              <a:rPr lang="en-US" dirty="0" err="1" smtClean="0"/>
              <a:t>diagrama</a:t>
            </a:r>
            <a:r>
              <a:rPr lang="en-US" dirty="0" smtClean="0"/>
              <a:t>.</a:t>
            </a:r>
          </a:p>
          <a:p>
            <a:pPr marL="777875" lvl="1" indent="-315913">
              <a:lnSpc>
                <a:spcPct val="9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de </a:t>
            </a:r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barras</a:t>
            </a:r>
            <a:r>
              <a:rPr lang="en-US" dirty="0" smtClean="0"/>
              <a:t> o de </a:t>
            </a:r>
            <a:r>
              <a:rPr lang="en-US" dirty="0" err="1" smtClean="0"/>
              <a:t>sectores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van a </a:t>
            </a:r>
            <a:r>
              <a:rPr lang="en-US" dirty="0" err="1" smtClean="0"/>
              <a:t>crear</a:t>
            </a:r>
            <a:r>
              <a:rPr lang="en-US" dirty="0" smtClean="0"/>
              <a:t>.</a:t>
            </a:r>
          </a:p>
          <a:p>
            <a:pPr marL="777875" lvl="1" indent="-315913">
              <a:lnSpc>
                <a:spcPct val="9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identifica</a:t>
            </a:r>
            <a:r>
              <a:rPr lang="en-US" dirty="0" smtClean="0"/>
              <a:t> </a:t>
            </a:r>
            <a:r>
              <a:rPr lang="en-US" dirty="0" err="1" smtClean="0"/>
              <a:t>opcionalmente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de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determinan</a:t>
            </a:r>
            <a:r>
              <a:rPr lang="en-US" dirty="0" smtClean="0"/>
              <a:t> la </a:t>
            </a:r>
            <a:r>
              <a:rPr lang="en-US" dirty="0" err="1" smtClean="0"/>
              <a:t>altura</a:t>
            </a:r>
            <a:r>
              <a:rPr lang="en-US" dirty="0" smtClean="0"/>
              <a:t> (o </a:t>
            </a:r>
            <a:r>
              <a:rPr lang="en-US" dirty="0" err="1" smtClean="0"/>
              <a:t>longitud</a:t>
            </a:r>
            <a:r>
              <a:rPr lang="en-US" dirty="0" smtClean="0"/>
              <a:t>) de la </a:t>
            </a:r>
            <a:r>
              <a:rPr lang="en-US" dirty="0" err="1" smtClean="0"/>
              <a:t>barra</a:t>
            </a:r>
            <a:r>
              <a:rPr lang="en-US" dirty="0" smtClean="0"/>
              <a:t> o el </a:t>
            </a:r>
            <a:r>
              <a:rPr lang="en-US" dirty="0" err="1" smtClean="0"/>
              <a:t>tamaño</a:t>
            </a:r>
            <a:r>
              <a:rPr lang="en-US" dirty="0" smtClean="0"/>
              <a:t> del sector.</a:t>
            </a:r>
          </a:p>
          <a:p>
            <a:pPr marL="777875" lvl="1" indent="-315913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</a:p>
          <a:p>
            <a:pPr marL="777875" lvl="1" indent="-315913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La </a:t>
            </a:r>
            <a:r>
              <a:rPr lang="en-US" dirty="0" err="1" smtClean="0"/>
              <a:t>altura</a:t>
            </a:r>
            <a:r>
              <a:rPr lang="en-US" dirty="0" smtClean="0"/>
              <a:t>, la </a:t>
            </a:r>
            <a:r>
              <a:rPr lang="en-US" dirty="0" err="1" smtClean="0"/>
              <a:t>longitud</a:t>
            </a:r>
            <a:r>
              <a:rPr lang="en-US" dirty="0" smtClean="0"/>
              <a:t> o el </a:t>
            </a:r>
            <a:r>
              <a:rPr lang="en-US" dirty="0" err="1" smtClean="0"/>
              <a:t>tamaño</a:t>
            </a:r>
            <a:r>
              <a:rPr lang="en-US" dirty="0" smtClean="0"/>
              <a:t> </a:t>
            </a:r>
            <a:r>
              <a:rPr lang="en-US" dirty="0" err="1" smtClean="0"/>
              <a:t>representan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endParaRPr lang="en-US" dirty="0" smtClean="0"/>
          </a:p>
          <a:p>
            <a:pPr marL="777875" lvl="1" indent="-315913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defecto</a:t>
            </a:r>
            <a:r>
              <a:rPr lang="en-US" dirty="0" smtClean="0"/>
              <a:t> un </a:t>
            </a:r>
            <a:r>
              <a:rPr lang="en-US" dirty="0" err="1" smtClean="0"/>
              <a:t>conteo</a:t>
            </a:r>
            <a:r>
              <a:rPr lang="en-US" dirty="0" smtClean="0"/>
              <a:t> de </a:t>
            </a:r>
            <a:r>
              <a:rPr lang="en-US" dirty="0" err="1" smtClean="0"/>
              <a:t>frecuencia</a:t>
            </a:r>
            <a:r>
              <a:rPr lang="en-US" dirty="0" smtClean="0"/>
              <a:t> (N).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 descr="c10s1d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068388"/>
            <a:ext cx="7688262" cy="560863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mtClean="0"/>
              <a:t>Diagrama de barras horizontales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2" descr="c10s1d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1068388"/>
            <a:ext cx="7696200" cy="561498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mtClean="0"/>
              <a:t>Diagrama de barras verticales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 descr="c10s1d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1068388"/>
            <a:ext cx="7696200" cy="561498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4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8680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mtClean="0"/>
              <a:t>Diagrama circular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143000"/>
          </a:xfrm>
        </p:spPr>
        <p:txBody>
          <a:bodyPr/>
          <a:lstStyle/>
          <a:p>
            <a:r>
              <a:rPr lang="en-US" smtClean="0"/>
              <a:t>El procedimiento GPLOT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064500" cy="2635250"/>
          </a:xfrm>
        </p:spPr>
        <p:txBody>
          <a:bodyPr/>
          <a:lstStyle/>
          <a:p>
            <a:r>
              <a:rPr lang="en-US" smtClean="0"/>
              <a:t>Se puede utilizar el procedimiento GPLOT para representar la relación entre variables sobre unos ejes de coordenadas.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Sintaxis general del paso PROC GPLOT:</a:t>
            </a:r>
          </a:p>
          <a:p>
            <a:endParaRPr lang="en-US" smtClean="0"/>
          </a:p>
        </p:txBody>
      </p:sp>
      <p:sp>
        <p:nvSpPr>
          <p:cNvPr id="211972" name="Text Box 6"/>
          <p:cNvSpPr txBox="1">
            <a:spLocks noChangeArrowheads="1"/>
          </p:cNvSpPr>
          <p:nvPr/>
        </p:nvSpPr>
        <p:spPr bwMode="auto">
          <a:xfrm>
            <a:off x="323850" y="3716338"/>
            <a:ext cx="8429625" cy="17938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tIns="152400" bIns="152400">
            <a:spAutoFit/>
          </a:bodyPr>
          <a:lstStyle>
            <a:lvl1pPr marL="685800" indent="-685800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PROC GPLOT </a:t>
            </a:r>
            <a:r>
              <a:rPr lang="en-US" sz="2400">
                <a:solidFill>
                  <a:schemeClr val="tx1"/>
                </a:solidFill>
              </a:rPr>
              <a:t>DATA=</a:t>
            </a:r>
            <a:r>
              <a:rPr lang="en-US" sz="2400" i="1">
                <a:solidFill>
                  <a:schemeClr val="tx1"/>
                </a:solidFill>
              </a:rPr>
              <a:t>conjunto-datos-SAS</a:t>
            </a:r>
            <a:r>
              <a:rPr lang="en-US" sz="2400">
                <a:solidFill>
                  <a:schemeClr val="tx1"/>
                </a:solidFill>
              </a:rPr>
              <a:t>;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 b="1">
                <a:solidFill>
                  <a:schemeClr val="tx1"/>
                </a:solidFill>
              </a:rPr>
              <a:t>PLOT </a:t>
            </a:r>
            <a:r>
              <a:rPr lang="en-US" sz="2400" i="1">
                <a:solidFill>
                  <a:schemeClr val="tx1"/>
                </a:solidFill>
              </a:rPr>
              <a:t>variable-vertical*variable-horizontal &lt;/opciones&gt;;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RUN;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QUIT;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1075"/>
            <a:ext cx="6875463" cy="51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8153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defRPr/>
            </a:pPr>
            <a:r>
              <a:rPr lang="en-US" sz="2400" dirty="0" smtClean="0"/>
              <a:t>Un </a:t>
            </a:r>
            <a:r>
              <a:rPr lang="en-US" sz="2400" dirty="0" err="1" smtClean="0"/>
              <a:t>espaciado</a:t>
            </a:r>
            <a:r>
              <a:rPr lang="en-US" sz="2400" dirty="0" smtClean="0"/>
              <a:t> </a:t>
            </a:r>
            <a:r>
              <a:rPr lang="en-US" sz="2400" dirty="0" err="1" smtClean="0"/>
              <a:t>adecuado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permite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leer el </a:t>
            </a: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programa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/>
              <a:t>fácilmente</a:t>
            </a:r>
            <a:r>
              <a:rPr lang="en-US" sz="2400" dirty="0" smtClean="0"/>
              <a:t>. Y los </a:t>
            </a:r>
            <a:r>
              <a:rPr lang="en-US" sz="2400" dirty="0" err="1" smtClean="0"/>
              <a:t>comentarios</a:t>
            </a:r>
            <a:r>
              <a:rPr lang="en-US" sz="2400" dirty="0" smtClean="0"/>
              <a:t> </a:t>
            </a:r>
            <a:r>
              <a:rPr lang="en-US" sz="2400" dirty="0" err="1" smtClean="0"/>
              <a:t>ayudan</a:t>
            </a:r>
            <a:r>
              <a:rPr lang="en-US" sz="2400" dirty="0" smtClean="0"/>
              <a:t> a </a:t>
            </a:r>
            <a:r>
              <a:rPr lang="en-US" sz="2400" dirty="0" err="1" smtClean="0"/>
              <a:t>aclarar</a:t>
            </a:r>
            <a:r>
              <a:rPr lang="en-US" sz="2400" dirty="0" smtClean="0"/>
              <a:t> el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.</a:t>
            </a:r>
          </a:p>
          <a:p>
            <a:pPr algn="l" eaLnBrk="1" hangingPunct="1">
              <a:spcBef>
                <a:spcPct val="20000"/>
              </a:spcBef>
              <a:defRPr/>
            </a:pPr>
            <a:r>
              <a:rPr lang="en-US" sz="2000" b="1" dirty="0" err="1" smtClean="0"/>
              <a:t>Espaciado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convencional</a:t>
            </a:r>
            <a:endParaRPr lang="en-US" sz="2000" b="1" dirty="0" smtClean="0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15950" y="2913063"/>
            <a:ext cx="7485063" cy="35115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200" b="1">
                <a:solidFill>
                  <a:schemeClr val="tx2"/>
                </a:solidFill>
                <a:latin typeface="Courier New" pitchFamily="49" charset="0"/>
              </a:rPr>
              <a:t>/*</a:t>
            </a:r>
            <a:r>
              <a:rPr lang="en-US" sz="2200" b="1">
                <a:solidFill>
                  <a:srgbClr val="006600"/>
                </a:solidFill>
                <a:latin typeface="Courier New" pitchFamily="49" charset="0"/>
              </a:rPr>
              <a:t> Create work.staff data set </a:t>
            </a:r>
            <a:r>
              <a:rPr lang="en-US" sz="2200" b="1">
                <a:solidFill>
                  <a:srgbClr val="990033"/>
                </a:solidFill>
                <a:latin typeface="Courier New" pitchFamily="49" charset="0"/>
              </a:rPr>
              <a:t>*/</a:t>
            </a: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200" b="1">
                <a:latin typeface="Courier New" pitchFamily="49" charset="0"/>
              </a:rPr>
              <a:t>data work.staff;</a:t>
            </a: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200" b="1">
                <a:latin typeface="Courier New" pitchFamily="49" charset="0"/>
              </a:rPr>
              <a:t>   infile '</a:t>
            </a:r>
            <a:r>
              <a:rPr lang="en-US" sz="2200" b="1" i="1">
                <a:latin typeface="Courier New" pitchFamily="49" charset="0"/>
              </a:rPr>
              <a:t>raw-data-file</a:t>
            </a:r>
            <a:r>
              <a:rPr lang="en-US" sz="2200" b="1">
                <a:latin typeface="Courier New" pitchFamily="49" charset="0"/>
              </a:rPr>
              <a:t>';</a:t>
            </a: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200" b="1">
                <a:latin typeface="Courier New" pitchFamily="49" charset="0"/>
              </a:rPr>
              <a:t>   input LastName $ 1-20 FirstName $ 21-30</a:t>
            </a: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200" b="1">
                <a:latin typeface="Courier New" pitchFamily="49" charset="0"/>
              </a:rPr>
              <a:t>         JobTitle $ 36-43 Salary 54-59;</a:t>
            </a: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200" b="1">
                <a:latin typeface="Courier New" pitchFamily="49" charset="0"/>
              </a:rPr>
              <a:t>run;</a:t>
            </a: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endParaRPr lang="en-US" sz="2200" b="1">
              <a:latin typeface="Courier New" pitchFamily="49" charset="0"/>
            </a:endParaRP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200" b="1">
                <a:solidFill>
                  <a:srgbClr val="006600"/>
                </a:solidFill>
                <a:latin typeface="Courier New" pitchFamily="49" charset="0"/>
              </a:rPr>
              <a:t>/* Produce listing report of work.staff</a:t>
            </a:r>
            <a:r>
              <a:rPr lang="en-US" sz="2200" b="1">
                <a:latin typeface="Courier New" pitchFamily="49" charset="0"/>
              </a:rPr>
              <a:t> </a:t>
            </a:r>
            <a:r>
              <a:rPr lang="en-US" sz="2200" b="1">
                <a:solidFill>
                  <a:srgbClr val="006600"/>
                </a:solidFill>
                <a:latin typeface="Courier New" pitchFamily="49" charset="0"/>
              </a:rPr>
              <a:t>*/</a:t>
            </a:r>
            <a:endParaRPr lang="en-US" sz="2200" b="1">
              <a:solidFill>
                <a:srgbClr val="990033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200" b="1">
                <a:latin typeface="Courier New" pitchFamily="49" charset="0"/>
              </a:rPr>
              <a:t>proc print data=work.staff;</a:t>
            </a: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200" b="1">
                <a:latin typeface="Courier New" pitchFamily="49" charset="0"/>
              </a:rPr>
              <a:t>run;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609600" y="7620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600">
                <a:latin typeface="Arial Narrow" pitchFamily="34" charset="0"/>
              </a:rPr>
              <a:t>Reglas de sintaxis de SAS</a:t>
            </a:r>
            <a:r>
              <a:rPr lang="en-US" sz="3600" b="1">
                <a:solidFill>
                  <a:schemeClr val="tx2"/>
                </a:solidFill>
                <a:latin typeface="Arial Narrow" pitchFamily="34" charset="0"/>
              </a:rPr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20700"/>
            <a:ext cx="8686800" cy="1143000"/>
          </a:xfrm>
        </p:spPr>
        <p:txBody>
          <a:bodyPr/>
          <a:lstStyle/>
          <a:p>
            <a:r>
              <a:rPr lang="en-US" smtClean="0"/>
              <a:t>Procedimientos para generar gráficos</a:t>
            </a:r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57338"/>
            <a:ext cx="33718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149725"/>
            <a:ext cx="3533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54150"/>
            <a:ext cx="4090987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3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4292600"/>
            <a:ext cx="37750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Procedimientos para generar gráficos</a:t>
            </a:r>
            <a:endParaRPr lang="es-ES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9738"/>
            <a:ext cx="34956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2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25" y="1341438"/>
            <a:ext cx="3744913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28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25" y="4268788"/>
            <a:ext cx="3744913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28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4268788"/>
            <a:ext cx="48768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0" y="4017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0" rIns="0" bIns="0" rtlCol="0" anchor="b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_tradnl" b="1" spc="50" dirty="0" smtClean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buFontTx/>
              <a:buNone/>
              <a:defRPr/>
            </a:pPr>
            <a:endParaRPr lang="es-ES" b="1" spc="5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16" y="192657"/>
            <a:ext cx="8712968" cy="648072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404664"/>
            <a:ext cx="8352928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 rot="10800000" flipH="1">
            <a:off x="395536" y="1484784"/>
            <a:ext cx="8352928" cy="5040560"/>
          </a:xfrm>
          <a:prstGeom prst="flowChartDocumen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prstClr val="black"/>
              </a:buClr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135" y="2636912"/>
            <a:ext cx="5040560" cy="21929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spcAft>
                <a:spcPct val="0"/>
              </a:spcAft>
              <a:buClrTx/>
              <a:defRPr/>
            </a:pPr>
            <a:r>
              <a:rPr lang="es-ES_tradnl" sz="4800" b="1" dirty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Capitulo </a:t>
            </a:r>
            <a:r>
              <a:rPr lang="es-ES_tradnl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endParaRPr lang="es-ES_tradnl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endParaRPr lang="es-ES_tradnl" sz="11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>
              <a:spcAft>
                <a:spcPct val="0"/>
              </a:spcAft>
              <a:buClrTx/>
              <a:defRPr/>
            </a:pPr>
            <a:r>
              <a:rPr lang="es-ES" sz="4800" b="1" dirty="0" smtClean="0">
                <a:ln w="11430">
                  <a:solidFill>
                    <a:srgbClr val="9FB8CD"/>
                  </a:solidFill>
                </a:ln>
                <a:solidFill>
                  <a:srgbClr val="558ED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Macro Variables</a:t>
            </a:r>
            <a:endParaRPr lang="es-ES" sz="4800" b="1" dirty="0">
              <a:ln w="11430">
                <a:solidFill>
                  <a:srgbClr val="9FB8CD"/>
                </a:solidFill>
              </a:ln>
              <a:solidFill>
                <a:srgbClr val="558ED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36712"/>
            <a:ext cx="2923818" cy="89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725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 txBox="1">
            <a:spLocks noChangeArrowheads="1"/>
          </p:cNvSpPr>
          <p:nvPr/>
        </p:nvSpPr>
        <p:spPr bwMode="auto">
          <a:xfrm>
            <a:off x="323850" y="404813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600">
                <a:latin typeface="Arial Narrow" pitchFamily="34" charset="0"/>
              </a:rPr>
              <a:t>Sustituir la información varias veces</a:t>
            </a:r>
            <a:endParaRPr lang="es-ES" sz="3600"/>
          </a:p>
        </p:txBody>
      </p:sp>
      <p:sp>
        <p:nvSpPr>
          <p:cNvPr id="217091" name="Rectangle 2"/>
          <p:cNvSpPr txBox="1">
            <a:spLocks noChangeArrowheads="1"/>
          </p:cNvSpPr>
          <p:nvPr/>
        </p:nvSpPr>
        <p:spPr bwMode="auto">
          <a:xfrm>
            <a:off x="366713" y="2398713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600">
                <a:latin typeface="Arial Narrow" pitchFamily="34" charset="0"/>
              </a:rPr>
              <a:t>Procesamiento condicional</a:t>
            </a:r>
          </a:p>
        </p:txBody>
      </p:sp>
      <p:sp>
        <p:nvSpPr>
          <p:cNvPr id="217092" name="Rectangle 6"/>
          <p:cNvSpPr txBox="1">
            <a:spLocks noChangeArrowheads="1"/>
          </p:cNvSpPr>
          <p:nvPr/>
        </p:nvSpPr>
        <p:spPr bwMode="auto">
          <a:xfrm>
            <a:off x="395288" y="1309688"/>
            <a:ext cx="8280400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El lenguaje macro puede sustituir la misma información definida por el usuario en varias ubicaciones en un solo programa.</a:t>
            </a:r>
          </a:p>
        </p:txBody>
      </p:sp>
      <p:sp>
        <p:nvSpPr>
          <p:cNvPr id="217093" name="Rectangle 6"/>
          <p:cNvSpPr txBox="1">
            <a:spLocks noChangeArrowheads="1"/>
          </p:cNvSpPr>
          <p:nvPr/>
        </p:nvSpPr>
        <p:spPr bwMode="auto">
          <a:xfrm>
            <a:off x="503238" y="3141663"/>
            <a:ext cx="7920037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tabLst>
                <a:tab pos="143351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43351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43351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43351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43351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143351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143351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143351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1433513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El lenguaje macro controla si  ciertas partes de un programa SAS se procesan basándose en condiciones específicas.</a:t>
            </a:r>
          </a:p>
        </p:txBody>
      </p:sp>
      <p:sp>
        <p:nvSpPr>
          <p:cNvPr id="2170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232275"/>
            <a:ext cx="8686800" cy="1143000"/>
          </a:xfrm>
        </p:spPr>
        <p:txBody>
          <a:bodyPr/>
          <a:lstStyle/>
          <a:p>
            <a:r>
              <a:rPr lang="es-ES" smtClean="0"/>
              <a:t>Procesamiento repetitivo</a:t>
            </a:r>
          </a:p>
        </p:txBody>
      </p:sp>
      <p:sp>
        <p:nvSpPr>
          <p:cNvPr id="217095" name="Rectangle 4"/>
          <p:cNvSpPr txBox="1">
            <a:spLocks noChangeArrowheads="1"/>
          </p:cNvSpPr>
          <p:nvPr/>
        </p:nvSpPr>
        <p:spPr bwMode="auto">
          <a:xfrm>
            <a:off x="536575" y="5094288"/>
            <a:ext cx="7542213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tabLst>
                <a:tab pos="809625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tabLst>
                <a:tab pos="809625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809625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809625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809625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809625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809625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809625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tabLst>
                <a:tab pos="809625" algn="l"/>
              </a:tabLst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El lenguaje macro genera partes de un programa SAS de forma repetitiva haciendo que cada iteración se realice de forma diferente.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Compilación y ejecución</a:t>
            </a: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468313" y="1628775"/>
            <a:ext cx="8135937" cy="384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charset="0"/>
              <a:buChar char="−"/>
              <a:defRPr sz="2000">
                <a:solidFill>
                  <a:srgbClr val="29292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" dirty="0" smtClean="0"/>
              <a:t>Cuando se ejecuta un programa, éste va a un área de memoria llamado </a:t>
            </a:r>
            <a:r>
              <a:rPr lang="es-E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pila de entrada</a:t>
            </a:r>
            <a:r>
              <a:rPr lang="es-ES" dirty="0" smtClean="0"/>
              <a:t>.</a:t>
            </a:r>
          </a:p>
          <a:p>
            <a:pPr>
              <a:defRPr/>
            </a:pPr>
            <a:r>
              <a:rPr lang="es-ES" dirty="0" smtClean="0"/>
              <a:t>Una vez el código SAS está en la pila de entrada, el Sistema SAS: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dirty="0" smtClean="0"/>
              <a:t>lee el texto en la pila de entrada (de izquierda a derecha y de arriba a abajo)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dirty="0" smtClean="0"/>
              <a:t>envía el texto al compilador adecuado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dirty="0" smtClean="0"/>
              <a:t>detiene este proceso cuando se alcanza un límite de paso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dirty="0" smtClean="0"/>
              <a:t>ejecuta el código compilado si no hay errores de compilación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dirty="0" smtClean="0"/>
              <a:t>repite este proceso siempre que es necesario.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Uso de tokens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611188" y="1557338"/>
            <a:ext cx="80645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charset="0"/>
              <a:buChar char="−"/>
              <a:defRPr sz="2000">
                <a:solidFill>
                  <a:srgbClr val="29292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" dirty="0" smtClean="0"/>
              <a:t>Un componente de SAS conocido por </a:t>
            </a:r>
            <a:r>
              <a:rPr lang="es-E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analizador de texto</a:t>
            </a:r>
            <a:r>
              <a:rPr lang="es-ES" dirty="0" smtClean="0"/>
              <a:t> rompe el texto del programa en unidades fundamentales llamadas </a:t>
            </a:r>
            <a:r>
              <a:rPr lang="es-ES" i="1" dirty="0" err="1" smtClean="0">
                <a:solidFill>
                  <a:schemeClr val="tx2"/>
                </a:solidFill>
              </a:rPr>
              <a:t>tokens</a:t>
            </a:r>
            <a:r>
              <a:rPr lang="es-ES" dirty="0" smtClean="0"/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dirty="0" smtClean="0"/>
              <a:t>los </a:t>
            </a:r>
            <a:r>
              <a:rPr lang="es-ES" dirty="0" err="1" smtClean="0"/>
              <a:t>tokens</a:t>
            </a:r>
            <a:r>
              <a:rPr lang="es-ES" dirty="0" smtClean="0"/>
              <a:t> se pasan al compilador a medida que los demanda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dirty="0" smtClean="0"/>
              <a:t>el compilador requiere </a:t>
            </a:r>
            <a:r>
              <a:rPr lang="es-ES" dirty="0" err="1" smtClean="0"/>
              <a:t>tokens</a:t>
            </a:r>
            <a:r>
              <a:rPr lang="es-ES" dirty="0" smtClean="0"/>
              <a:t> hasta que encuentra un punto y coma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dirty="0" smtClean="0"/>
              <a:t>el compilador comprueba la sintaxis de la sentencia.</a:t>
            </a:r>
          </a:p>
          <a:p>
            <a:pPr>
              <a:defRPr/>
            </a:pPr>
            <a:endParaRPr lang="es-ES" dirty="0"/>
          </a:p>
        </p:txBody>
      </p:sp>
      <p:pic>
        <p:nvPicPr>
          <p:cNvPr id="2191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213225"/>
            <a:ext cx="5534025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611188" y="1557338"/>
            <a:ext cx="8064500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charset="0"/>
              <a:buChar char="−"/>
              <a:defRPr sz="2000">
                <a:solidFill>
                  <a:srgbClr val="29292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s-ES" dirty="0" smtClean="0"/>
              <a:t>El  </a:t>
            </a:r>
            <a:r>
              <a:rPr lang="es-ES" i="1" dirty="0" smtClean="0">
                <a:solidFill>
                  <a:schemeClr val="tx2"/>
                </a:solidFill>
              </a:rPr>
              <a:t>procesador de la macro</a:t>
            </a:r>
            <a:r>
              <a:rPr lang="es-ES" i="1" dirty="0" smtClean="0"/>
              <a:t> </a:t>
            </a:r>
            <a:r>
              <a:rPr lang="es-ES" dirty="0" smtClean="0"/>
              <a:t>forma</a:t>
            </a:r>
            <a:r>
              <a:rPr lang="es-ES" i="1" dirty="0" smtClean="0"/>
              <a:t> parte </a:t>
            </a:r>
            <a:r>
              <a:rPr lang="es-ES" dirty="0" smtClean="0"/>
              <a:t>del lenguaje macro que actúa sobre ciertas secuencias de </a:t>
            </a:r>
            <a:r>
              <a:rPr lang="es-ES" dirty="0" err="1" smtClean="0"/>
              <a:t>token</a:t>
            </a:r>
            <a:r>
              <a:rPr lang="es-ES" dirty="0" smtClean="0"/>
              <a:t> detectadas al analizar el texto:</a:t>
            </a:r>
          </a:p>
          <a:p>
            <a:pPr marL="461963" lvl="1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s-ES" b="1" dirty="0" smtClean="0"/>
              <a:t>   %  </a:t>
            </a:r>
            <a:r>
              <a:rPr lang="es-ES" dirty="0" smtClean="0"/>
              <a:t>seguido por un </a:t>
            </a:r>
            <a:r>
              <a:rPr lang="es-ES" dirty="0" err="1" smtClean="0"/>
              <a:t>token</a:t>
            </a:r>
            <a:r>
              <a:rPr lang="es-ES" dirty="0" smtClean="0"/>
              <a:t> (ejemplo: </a:t>
            </a:r>
            <a:r>
              <a:rPr lang="es-E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r>
              <a:rPr lang="es-E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let</a:t>
            </a:r>
            <a:r>
              <a:rPr lang="es-ES" dirty="0" smtClean="0"/>
              <a:t>)</a:t>
            </a:r>
          </a:p>
          <a:p>
            <a:pPr marL="461963" lvl="1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s-ES" b="1" dirty="0" smtClean="0"/>
              <a:t>   &amp;  </a:t>
            </a:r>
            <a:r>
              <a:rPr lang="es-ES" dirty="0" smtClean="0"/>
              <a:t>seguido por un </a:t>
            </a:r>
            <a:r>
              <a:rPr lang="es-ES" dirty="0" err="1" smtClean="0"/>
              <a:t>token</a:t>
            </a:r>
            <a:r>
              <a:rPr lang="es-ES" dirty="0" smtClean="0"/>
              <a:t> (ejemplo: </a:t>
            </a:r>
            <a:r>
              <a:rPr lang="es-E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</a:t>
            </a:r>
            <a:r>
              <a:rPr lang="es-E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amt</a:t>
            </a:r>
            <a:r>
              <a:rPr lang="es-ES" dirty="0" smtClean="0"/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s-ES" dirty="0" smtClean="0"/>
              <a:t>Cada una de estas secuencias de </a:t>
            </a:r>
            <a:r>
              <a:rPr lang="es-ES" dirty="0" err="1" smtClean="0"/>
              <a:t>token</a:t>
            </a:r>
            <a:r>
              <a:rPr lang="es-ES" dirty="0" smtClean="0"/>
              <a:t> se llama </a:t>
            </a:r>
            <a:r>
              <a:rPr lang="es-ES" i="1" dirty="0" smtClean="0">
                <a:solidFill>
                  <a:schemeClr val="tx2"/>
                </a:solidFill>
              </a:rPr>
              <a:t>macro </a:t>
            </a:r>
            <a:r>
              <a:rPr lang="es-ES" i="1" dirty="0" err="1" smtClean="0">
                <a:solidFill>
                  <a:schemeClr val="tx2"/>
                </a:solidFill>
              </a:rPr>
              <a:t>trigger</a:t>
            </a:r>
            <a:r>
              <a:rPr lang="es-ES" i="1" dirty="0" smtClean="0">
                <a:solidFill>
                  <a:schemeClr val="tx2"/>
                </a:solidFill>
              </a:rPr>
              <a:t> (</a:t>
            </a:r>
            <a:r>
              <a:rPr lang="es-E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lanzadores de eventos</a:t>
            </a:r>
            <a:r>
              <a:rPr lang="es-ES" i="1" dirty="0" smtClean="0">
                <a:solidFill>
                  <a:schemeClr val="tx2"/>
                </a:solidFill>
              </a:rPr>
              <a:t>)</a:t>
            </a:r>
            <a:r>
              <a:rPr lang="es-ES" dirty="0" smtClean="0"/>
              <a:t>.</a:t>
            </a:r>
          </a:p>
          <a:p>
            <a:pPr>
              <a:buClr>
                <a:srgbClr val="003C8A"/>
              </a:buClr>
              <a:defRPr/>
            </a:pPr>
            <a:endParaRPr lang="es-ES" dirty="0"/>
          </a:p>
        </p:txBody>
      </p:sp>
      <p:sp>
        <p:nvSpPr>
          <p:cNvPr id="2201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Macro Triggers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/>
          <p:cNvSpPr>
            <a:spLocks noGrp="1"/>
          </p:cNvSpPr>
          <p:nvPr>
            <p:ph type="title"/>
          </p:nvPr>
        </p:nvSpPr>
        <p:spPr>
          <a:xfrm>
            <a:off x="250825" y="290513"/>
            <a:ext cx="8686800" cy="1143000"/>
          </a:xfrm>
        </p:spPr>
        <p:txBody>
          <a:bodyPr/>
          <a:lstStyle/>
          <a:p>
            <a:r>
              <a:rPr lang="es-ES" smtClean="0"/>
              <a:t>Sentencia %LET</a:t>
            </a:r>
          </a:p>
        </p:txBody>
      </p:sp>
      <p:sp>
        <p:nvSpPr>
          <p:cNvPr id="221187" name="Rectangle 8"/>
          <p:cNvSpPr txBox="1">
            <a:spLocks noChangeArrowheads="1"/>
          </p:cNvSpPr>
          <p:nvPr/>
        </p:nvSpPr>
        <p:spPr bwMode="auto">
          <a:xfrm>
            <a:off x="468313" y="1165225"/>
            <a:ext cx="716280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La sentencia %LET permite definir una macro variable y asignarle un valor.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Sintaxis general de la sentencia %LET:</a:t>
            </a:r>
          </a:p>
        </p:txBody>
      </p:sp>
      <p:sp>
        <p:nvSpPr>
          <p:cNvPr id="221188" name="Text Box 9"/>
          <p:cNvSpPr txBox="1">
            <a:spLocks noChangeArrowheads="1"/>
          </p:cNvSpPr>
          <p:nvPr/>
        </p:nvSpPr>
        <p:spPr bwMode="auto">
          <a:xfrm>
            <a:off x="5964238" y="2308225"/>
            <a:ext cx="2644775" cy="61595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lvl1pPr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spcAft>
                <a:spcPct val="0"/>
              </a:spcAft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%LET </a:t>
            </a:r>
            <a:r>
              <a:rPr lang="en-US" sz="2000" i="1">
                <a:solidFill>
                  <a:schemeClr val="tx2"/>
                </a:solidFill>
              </a:rPr>
              <a:t>variable</a:t>
            </a:r>
            <a:r>
              <a:rPr lang="en-US" sz="2000">
                <a:solidFill>
                  <a:schemeClr val="tx1"/>
                </a:solidFill>
              </a:rPr>
              <a:t>=</a:t>
            </a:r>
            <a:r>
              <a:rPr lang="en-US" sz="2000" i="1">
                <a:solidFill>
                  <a:schemeClr val="tx2"/>
                </a:solidFill>
              </a:rPr>
              <a:t>valor</a:t>
            </a:r>
            <a:r>
              <a:rPr lang="en-US" sz="200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1189" name="Rectangle 7"/>
          <p:cNvSpPr txBox="1">
            <a:spLocks noChangeArrowheads="1"/>
          </p:cNvSpPr>
          <p:nvPr/>
        </p:nvSpPr>
        <p:spPr bwMode="auto">
          <a:xfrm>
            <a:off x="468313" y="2997200"/>
            <a:ext cx="8280400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1400">
                <a:solidFill>
                  <a:srgbClr val="292929"/>
                </a:solidFill>
                <a:latin typeface="Arial" charset="0"/>
              </a:defRPr>
            </a:lvl1pPr>
            <a:lvl2pPr marL="684213" indent="-222250" eaLnBrk="0" hangingPunct="0">
              <a:defRPr sz="1400">
                <a:solidFill>
                  <a:srgbClr val="292929"/>
                </a:solidFill>
                <a:latin typeface="Arial" charset="0"/>
              </a:defRPr>
            </a:lvl2pPr>
            <a:lvl3pPr marL="1025525" indent="-227013" eaLnBrk="0" hangingPunct="0">
              <a:defRPr sz="1400">
                <a:solidFill>
                  <a:srgbClr val="292929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rgbClr val="292929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defRPr sz="1400">
                <a:solidFill>
                  <a:srgbClr val="292929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400"/>
              <a:t>Reglas de la sentencia %LET: 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una</a:t>
            </a:r>
            <a:r>
              <a:rPr lang="es-ES" sz="2000" i="1"/>
              <a:t> variable</a:t>
            </a:r>
            <a:r>
              <a:rPr lang="es-ES" sz="2000"/>
              <a:t> puede ser cualquier nombre que cumpla las normas de nomenclatura SAS.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2000"/>
              <a:t> si ya existe </a:t>
            </a:r>
            <a:r>
              <a:rPr lang="es-ES" sz="2000" i="1"/>
              <a:t>variable</a:t>
            </a:r>
            <a:r>
              <a:rPr lang="es-ES" sz="2000"/>
              <a:t> en la tabla symbol, </a:t>
            </a:r>
            <a:r>
              <a:rPr lang="es-ES" sz="2000" i="1"/>
              <a:t>valor</a:t>
            </a:r>
            <a:r>
              <a:rPr lang="es-ES" sz="2000"/>
              <a:t> reemplaza el valor actual.</a:t>
            </a:r>
          </a:p>
          <a:p>
            <a:pPr lvl="1" algn="l">
              <a:lnSpc>
                <a:spcPct val="92000"/>
              </a:lnSpc>
              <a:spcBef>
                <a:spcPct val="17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s-ES" sz="1800" i="1">
                <a:solidFill>
                  <a:schemeClr val="accent2"/>
                </a:solidFill>
              </a:rPr>
              <a:t>valor</a:t>
            </a:r>
            <a:r>
              <a:rPr lang="es-ES" sz="1800">
                <a:solidFill>
                  <a:schemeClr val="accent2"/>
                </a:solidFill>
              </a:rPr>
              <a:t> </a:t>
            </a:r>
            <a:r>
              <a:rPr lang="es-ES" sz="1800"/>
              <a:t>puede ser cualquier cadena:</a:t>
            </a:r>
          </a:p>
          <a:p>
            <a:pPr lvl="2" algn="l">
              <a:lnSpc>
                <a:spcPct val="92000"/>
              </a:lnSpc>
              <a:spcBef>
                <a:spcPct val="17000"/>
              </a:spcBef>
              <a:buFont typeface="Arial" charset="0"/>
              <a:buChar char="−"/>
            </a:pPr>
            <a:r>
              <a:rPr lang="es-ES" sz="1800"/>
              <a:t>la longitud mín es 0 (</a:t>
            </a:r>
            <a:r>
              <a:rPr lang="es-ES" sz="1800" i="1">
                <a:solidFill>
                  <a:schemeClr val="tx2"/>
                </a:solidFill>
              </a:rPr>
              <a:t>valor nulo</a:t>
            </a:r>
            <a:r>
              <a:rPr lang="es-ES" sz="1800"/>
              <a:t>) y máx es 64K caracteres</a:t>
            </a:r>
          </a:p>
          <a:p>
            <a:pPr lvl="2" algn="l">
              <a:lnSpc>
                <a:spcPct val="92000"/>
              </a:lnSpc>
              <a:spcBef>
                <a:spcPct val="17000"/>
              </a:spcBef>
              <a:buFont typeface="Arial" charset="0"/>
              <a:buChar char="−"/>
            </a:pPr>
            <a:r>
              <a:rPr lang="es-ES" sz="1800"/>
              <a:t>los tokens numéricos se guardan como cadenas alfanuméricas</a:t>
            </a:r>
          </a:p>
          <a:p>
            <a:pPr lvl="2" algn="l">
              <a:lnSpc>
                <a:spcPct val="92000"/>
              </a:lnSpc>
              <a:spcBef>
                <a:spcPct val="17000"/>
              </a:spcBef>
              <a:buFont typeface="Arial" charset="0"/>
              <a:buChar char="−"/>
            </a:pPr>
            <a:r>
              <a:rPr lang="es-ES" sz="1800"/>
              <a:t>las expresiones matemáticas </a:t>
            </a:r>
            <a:r>
              <a:rPr lang="es-ES" sz="1800">
                <a:solidFill>
                  <a:srgbClr val="FF0000"/>
                </a:solidFill>
              </a:rPr>
              <a:t>no</a:t>
            </a:r>
            <a:r>
              <a:rPr lang="es-ES" sz="1800"/>
              <a:t> se evalúan</a:t>
            </a:r>
          </a:p>
          <a:p>
            <a:pPr lvl="2" algn="l">
              <a:lnSpc>
                <a:spcPct val="92000"/>
              </a:lnSpc>
              <a:spcBef>
                <a:spcPct val="17000"/>
              </a:spcBef>
              <a:buFont typeface="Arial" charset="0"/>
              <a:buChar char="−"/>
            </a:pPr>
            <a:r>
              <a:rPr lang="es-ES" sz="1800"/>
              <a:t>los blancos delante o detrás </a:t>
            </a:r>
            <a:r>
              <a:rPr lang="es-ES" sz="1800">
                <a:solidFill>
                  <a:srgbClr val="FF0000"/>
                </a:solidFill>
              </a:rPr>
              <a:t>se eliminan</a:t>
            </a:r>
            <a:r>
              <a:rPr lang="es-ES" sz="1800"/>
              <a:t> de </a:t>
            </a:r>
            <a:r>
              <a:rPr lang="es-ES" sz="1800" i="1">
                <a:solidFill>
                  <a:schemeClr val="tx2"/>
                </a:solidFill>
              </a:rPr>
              <a:t>valor</a:t>
            </a:r>
            <a:r>
              <a:rPr lang="es-ES" sz="1800"/>
              <a:t> antes de asignarlo.</a:t>
            </a:r>
            <a:endParaRPr lang="es-ES" sz="20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1"/>
          <p:cNvSpPr>
            <a:spLocks noGrp="1"/>
          </p:cNvSpPr>
          <p:nvPr>
            <p:ph type="title"/>
          </p:nvPr>
        </p:nvSpPr>
        <p:spPr>
          <a:xfrm>
            <a:off x="250825" y="290513"/>
            <a:ext cx="8686800" cy="1143000"/>
          </a:xfrm>
        </p:spPr>
        <p:txBody>
          <a:bodyPr/>
          <a:lstStyle/>
          <a:p>
            <a:r>
              <a:rPr lang="es-ES" smtClean="0"/>
              <a:t>Delimitador del nombre de la macro variable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68313" y="1341438"/>
            <a:ext cx="82073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charset="0"/>
              <a:buChar char="−"/>
              <a:defRPr sz="2000">
                <a:solidFill>
                  <a:srgbClr val="29292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" dirty="0" smtClean="0"/>
              <a:t>El analizador de texto reconoce el final de un nombre de macro variable cuando encuentra un carácter  que no puede ser parte del nombre del </a:t>
            </a:r>
            <a:r>
              <a:rPr lang="es-ES" dirty="0" err="1" smtClean="0"/>
              <a:t>token</a:t>
            </a:r>
            <a:r>
              <a:rPr lang="es-ES" dirty="0" smtClean="0"/>
              <a:t>.</a:t>
            </a:r>
          </a:p>
          <a:p>
            <a:pPr>
              <a:defRPr/>
            </a:pPr>
            <a:r>
              <a:rPr lang="es-ES" dirty="0" smtClean="0"/>
              <a:t>Un punto (.) es un carácter especial que se trata como parte de la referencia de la macro variable y que no aparece cuando se resuelve la macro variable.</a:t>
            </a:r>
          </a:p>
          <a:p>
            <a:pPr>
              <a:defRPr/>
            </a:pPr>
            <a:r>
              <a:rPr lang="es-ES" dirty="0" smtClean="0"/>
              <a:t>Al añadir el punto, SAS cambia el color al </a:t>
            </a:r>
            <a:r>
              <a:rPr lang="es-ES" dirty="0" err="1" smtClean="0"/>
              <a:t>toker</a:t>
            </a:r>
            <a:r>
              <a:rPr lang="es-ES" dirty="0" smtClean="0"/>
              <a:t>, así ayuda a la visualización y corrección del código.</a:t>
            </a:r>
          </a:p>
          <a:p>
            <a:pPr marL="447675" indent="266700">
              <a:buFont typeface="Arial" pitchFamily="34" charset="0"/>
              <a:buChar char="•"/>
              <a:defRPr/>
            </a:pPr>
            <a:r>
              <a:rPr lang="es-ES" dirty="0" smtClean="0"/>
              <a:t>El punto (.)  después de &amp; se interpreta como un delimitador.</a:t>
            </a:r>
          </a:p>
          <a:p>
            <a:pPr marL="447675" indent="266700">
              <a:buFont typeface="Arial" pitchFamily="34" charset="0"/>
              <a:buChar char="•"/>
              <a:defRPr/>
            </a:pPr>
            <a:r>
              <a:rPr lang="es-ES" dirty="0" smtClean="0"/>
              <a:t>Cuando ya tenemos un punto, por ejemplo, en la entrada de una </a:t>
            </a:r>
            <a:r>
              <a:rPr lang="es-ES" dirty="0" err="1" smtClean="0"/>
              <a:t>libreria</a:t>
            </a:r>
            <a:r>
              <a:rPr lang="es-ES" dirty="0" smtClean="0"/>
              <a:t> se añadirá otro punto para el delimitador del </a:t>
            </a:r>
            <a:r>
              <a:rPr lang="es-ES" dirty="0" err="1" smtClean="0"/>
              <a:t>token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1"/>
          <p:cNvSpPr>
            <a:spLocks noGrp="1"/>
          </p:cNvSpPr>
          <p:nvPr>
            <p:ph type="title"/>
          </p:nvPr>
        </p:nvSpPr>
        <p:spPr>
          <a:xfrm>
            <a:off x="250825" y="290513"/>
            <a:ext cx="8686800" cy="1143000"/>
          </a:xfrm>
        </p:spPr>
        <p:txBody>
          <a:bodyPr/>
          <a:lstStyle/>
          <a:p>
            <a:r>
              <a:rPr lang="es-ES" dirty="0" smtClean="0"/>
              <a:t>Sentencia </a:t>
            </a:r>
            <a:r>
              <a:rPr lang="es-ES" dirty="0" err="1" smtClean="0"/>
              <a:t>Call</a:t>
            </a:r>
            <a:r>
              <a:rPr lang="es-ES" dirty="0" smtClean="0"/>
              <a:t> </a:t>
            </a:r>
            <a:r>
              <a:rPr lang="es-ES" dirty="0" err="1" smtClean="0"/>
              <a:t>Symput</a:t>
            </a:r>
            <a:r>
              <a:rPr lang="es-ES" dirty="0" smtClean="0"/>
              <a:t> 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68313" y="1341438"/>
            <a:ext cx="8207375" cy="194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charset="0"/>
              <a:buChar char="−"/>
              <a:defRPr sz="2000">
                <a:solidFill>
                  <a:srgbClr val="29292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" dirty="0" smtClean="0"/>
              <a:t>La </a:t>
            </a:r>
            <a:r>
              <a:rPr lang="es-ES" dirty="0"/>
              <a:t>rutina SYMPUT se puede utilizar para asignar cualquier valor disponible del paso DATA a una macro </a:t>
            </a:r>
            <a:r>
              <a:rPr lang="es-ES" dirty="0" smtClean="0"/>
              <a:t>variable, es decir, crea </a:t>
            </a:r>
            <a:r>
              <a:rPr lang="es-ES" dirty="0"/>
              <a:t>una macro </a:t>
            </a:r>
            <a:r>
              <a:rPr lang="es-ES" dirty="0" smtClean="0"/>
              <a:t>variable y </a:t>
            </a:r>
            <a:r>
              <a:rPr lang="es-ES" dirty="0"/>
              <a:t>le asigna un </a:t>
            </a:r>
            <a:r>
              <a:rPr lang="es-ES" dirty="0" smtClean="0"/>
              <a:t>valor.</a:t>
            </a:r>
          </a:p>
          <a:p>
            <a:pPr>
              <a:defRPr/>
            </a:pPr>
            <a:r>
              <a:rPr lang="es-ES" dirty="0" smtClean="0"/>
              <a:t>Sintaxis </a:t>
            </a:r>
            <a:r>
              <a:rPr lang="es-ES" dirty="0"/>
              <a:t>general de la rutina SYMPUT</a:t>
            </a:r>
            <a:r>
              <a:rPr lang="es-ES" dirty="0" smtClean="0"/>
              <a:t>:</a:t>
            </a:r>
            <a:endParaRPr lang="es-ES" alt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51346"/>
            <a:ext cx="1642491" cy="43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152812" y="3425428"/>
            <a:ext cx="4838376" cy="61555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>
            <a:defPPr>
              <a:defRPr lang="es-ES"/>
            </a:defPPr>
            <a:lvl1pPr algn="l" eaLnBrk="0" hangingPunct="0">
              <a:spcAft>
                <a:spcPct val="0"/>
              </a:spcAft>
              <a:buClrTx/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</a:lvl9pPr>
          </a:lstStyle>
          <a:p>
            <a:pPr algn="ctr"/>
            <a:r>
              <a:rPr lang="en-US" dirty="0"/>
              <a:t>CALL SYMPUT(macro-variable, </a:t>
            </a:r>
            <a:r>
              <a:rPr lang="en-US" dirty="0" err="1"/>
              <a:t>texto</a:t>
            </a:r>
            <a:r>
              <a:rPr lang="en-US" dirty="0"/>
              <a:t>);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493887" y="4437112"/>
            <a:ext cx="8207375" cy="194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tx1"/>
              </a:buClr>
              <a:buFont typeface="Arial" charset="0"/>
              <a:buChar char="−"/>
              <a:defRPr sz="2000">
                <a:solidFill>
                  <a:srgbClr val="29292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" dirty="0" smtClean="0"/>
              <a:t>Se </a:t>
            </a:r>
            <a:r>
              <a:rPr lang="es-ES" dirty="0"/>
              <a:t>puede especificar </a:t>
            </a:r>
            <a:r>
              <a:rPr lang="es-ES" dirty="0" smtClean="0"/>
              <a:t>macro-variable o </a:t>
            </a:r>
            <a:r>
              <a:rPr lang="es-ES" dirty="0"/>
              <a:t>texto como </a:t>
            </a:r>
            <a:r>
              <a:rPr lang="es-ES" sz="2400" dirty="0" smtClean="0"/>
              <a:t>un literal, una </a:t>
            </a:r>
            <a:r>
              <a:rPr lang="es-ES" sz="2400" dirty="0"/>
              <a:t>variable de paso </a:t>
            </a:r>
            <a:r>
              <a:rPr lang="es-ES" sz="2400" dirty="0" smtClean="0"/>
              <a:t>DATA o una </a:t>
            </a:r>
            <a:r>
              <a:rPr lang="es-ES" sz="2400" dirty="0"/>
              <a:t>expresión de paso </a:t>
            </a:r>
            <a:r>
              <a:rPr lang="es-ES" sz="2400" dirty="0" smtClean="0"/>
              <a:t>DATA.</a:t>
            </a:r>
          </a:p>
          <a:p>
            <a:pPr>
              <a:defRPr/>
            </a:pPr>
            <a:r>
              <a:rPr lang="es-ES" dirty="0" smtClean="0"/>
              <a:t>El </a:t>
            </a:r>
            <a:r>
              <a:rPr lang="es-ES" dirty="0"/>
              <a:t>uso de literales con la rutina SYMPUT irá entre comillas. Ejp: </a:t>
            </a:r>
            <a:r>
              <a:rPr lang="en-US" dirty="0"/>
              <a:t>CALL SYMPUT('macro-variable', '</a:t>
            </a:r>
            <a:r>
              <a:rPr lang="en-US" dirty="0" err="1"/>
              <a:t>texto</a:t>
            </a:r>
            <a:r>
              <a:rPr lang="en-US" dirty="0" smtClean="0"/>
              <a:t>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23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AS_Presentation_Template">
  <a:themeElements>
    <a:clrScheme name="SAS_Presentation_Template 15">
      <a:dk1>
        <a:srgbClr val="292929"/>
      </a:dk1>
      <a:lt1>
        <a:srgbClr val="FFFFFF"/>
      </a:lt1>
      <a:dk2>
        <a:srgbClr val="292929"/>
      </a:dk2>
      <a:lt2>
        <a:srgbClr val="808080"/>
      </a:lt2>
      <a:accent1>
        <a:srgbClr val="C0C0C0"/>
      </a:accent1>
      <a:accent2>
        <a:srgbClr val="003C8A"/>
      </a:accent2>
      <a:accent3>
        <a:srgbClr val="FFFFFF"/>
      </a:accent3>
      <a:accent4>
        <a:srgbClr val="212121"/>
      </a:accent4>
      <a:accent5>
        <a:srgbClr val="DCDCDC"/>
      </a:accent5>
      <a:accent6>
        <a:srgbClr val="00357D"/>
      </a:accent6>
      <a:hlink>
        <a:srgbClr val="993366"/>
      </a:hlink>
      <a:folHlink>
        <a:srgbClr val="669900"/>
      </a:folHlink>
    </a:clrScheme>
    <a:fontScheme name="SAS_Presentation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S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8">
        <a:dk1>
          <a:srgbClr val="000000"/>
        </a:dk1>
        <a:lt1>
          <a:srgbClr val="FFFFCC"/>
        </a:lt1>
        <a:dk2>
          <a:srgbClr val="003399"/>
        </a:dk2>
        <a:lt2>
          <a:srgbClr val="808080"/>
        </a:lt2>
        <a:accent1>
          <a:srgbClr val="FFCC00"/>
        </a:accent1>
        <a:accent2>
          <a:srgbClr val="CC0000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B90000"/>
        </a:accent6>
        <a:hlink>
          <a:srgbClr val="0000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9">
        <a:dk1>
          <a:srgbClr val="000000"/>
        </a:dk1>
        <a:lt1>
          <a:srgbClr val="F1F9FB"/>
        </a:lt1>
        <a:dk2>
          <a:srgbClr val="003399"/>
        </a:dk2>
        <a:lt2>
          <a:srgbClr val="808080"/>
        </a:lt2>
        <a:accent1>
          <a:srgbClr val="FFCC00"/>
        </a:accent1>
        <a:accent2>
          <a:srgbClr val="CC0000"/>
        </a:accent2>
        <a:accent3>
          <a:srgbClr val="F7FBFD"/>
        </a:accent3>
        <a:accent4>
          <a:srgbClr val="000000"/>
        </a:accent4>
        <a:accent5>
          <a:srgbClr val="FFE2AA"/>
        </a:accent5>
        <a:accent6>
          <a:srgbClr val="B90000"/>
        </a:accent6>
        <a:hlink>
          <a:srgbClr val="0000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10">
        <a:dk1>
          <a:srgbClr val="292929"/>
        </a:dk1>
        <a:lt1>
          <a:srgbClr val="F1F9FB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99CC"/>
        </a:accent2>
        <a:accent3>
          <a:srgbClr val="F7FBFD"/>
        </a:accent3>
        <a:accent4>
          <a:srgbClr val="212121"/>
        </a:accent4>
        <a:accent5>
          <a:srgbClr val="DCDCDC"/>
        </a:accent5>
        <a:accent6>
          <a:srgbClr val="008AB9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11">
        <a:dk1>
          <a:srgbClr val="292929"/>
        </a:dk1>
        <a:lt1>
          <a:srgbClr val="F1F9FB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3480"/>
        </a:accent2>
        <a:accent3>
          <a:srgbClr val="F7FBFD"/>
        </a:accent3>
        <a:accent4>
          <a:srgbClr val="212121"/>
        </a:accent4>
        <a:accent5>
          <a:srgbClr val="DCDCDC"/>
        </a:accent5>
        <a:accent6>
          <a:srgbClr val="002E73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12">
        <a:dk1>
          <a:srgbClr val="292929"/>
        </a:dk1>
        <a:lt1>
          <a:srgbClr val="F1F9FB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41A0"/>
        </a:accent2>
        <a:accent3>
          <a:srgbClr val="F7FBFD"/>
        </a:accent3>
        <a:accent4>
          <a:srgbClr val="212121"/>
        </a:accent4>
        <a:accent5>
          <a:srgbClr val="DCDCDC"/>
        </a:accent5>
        <a:accent6>
          <a:srgbClr val="003A91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13">
        <a:dk1>
          <a:srgbClr val="292929"/>
        </a:dk1>
        <a:lt1>
          <a:srgbClr val="F1F9FB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3C94"/>
        </a:accent2>
        <a:accent3>
          <a:srgbClr val="F7FBFD"/>
        </a:accent3>
        <a:accent4>
          <a:srgbClr val="212121"/>
        </a:accent4>
        <a:accent5>
          <a:srgbClr val="DCDCDC"/>
        </a:accent5>
        <a:accent6>
          <a:srgbClr val="003586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14">
        <a:dk1>
          <a:srgbClr val="292929"/>
        </a:dk1>
        <a:lt1>
          <a:srgbClr val="F1F9FB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3C8A"/>
        </a:accent2>
        <a:accent3>
          <a:srgbClr val="F7FBFD"/>
        </a:accent3>
        <a:accent4>
          <a:srgbClr val="212121"/>
        </a:accent4>
        <a:accent5>
          <a:srgbClr val="DCDCDC"/>
        </a:accent5>
        <a:accent6>
          <a:srgbClr val="00357D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S_Presentation_Template 15">
        <a:dk1>
          <a:srgbClr val="292929"/>
        </a:dk1>
        <a:lt1>
          <a:srgbClr val="FFFFFF"/>
        </a:lt1>
        <a:dk2>
          <a:srgbClr val="292929"/>
        </a:dk2>
        <a:lt2>
          <a:srgbClr val="808080"/>
        </a:lt2>
        <a:accent1>
          <a:srgbClr val="C0C0C0"/>
        </a:accent1>
        <a:accent2>
          <a:srgbClr val="003C8A"/>
        </a:accent2>
        <a:accent3>
          <a:srgbClr val="FFFFFF"/>
        </a:accent3>
        <a:accent4>
          <a:srgbClr val="212121"/>
        </a:accent4>
        <a:accent5>
          <a:srgbClr val="DCDCDC"/>
        </a:accent5>
        <a:accent6>
          <a:srgbClr val="00357D"/>
        </a:accent6>
        <a:hlink>
          <a:srgbClr val="993366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1579893</TotalTime>
  <Words>5251</Words>
  <Application>Microsoft Office PowerPoint</Application>
  <PresentationFormat>On-screen Show (4:3)</PresentationFormat>
  <Paragraphs>1032</Paragraphs>
  <Slides>123</Slides>
  <Notes>84</Notes>
  <HiddenSlides>1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8" baseType="lpstr">
      <vt:lpstr>SAS_Presentation_Template</vt:lpstr>
      <vt:lpstr>1_Origin</vt:lpstr>
      <vt:lpstr>2_Origin</vt:lpstr>
      <vt:lpstr>3_Origin</vt:lpstr>
      <vt:lpstr>Document</vt:lpstr>
      <vt:lpstr>PowerPoint Presentation</vt:lpstr>
      <vt:lpstr>INDICE</vt:lpstr>
      <vt:lpstr>PowerPoint Presentation</vt:lpstr>
      <vt:lpstr>Realizar tareas con los datos</vt:lpstr>
      <vt:lpstr>Terminología de los conjuntos de datos SAS</vt:lpstr>
      <vt:lpstr>Programas SAS</vt:lpstr>
      <vt:lpstr>Examinar la parte del descriptor (iconos y tipo de datos)</vt:lpstr>
      <vt:lpstr>Examinar al ejecutar un programa SAS</vt:lpstr>
      <vt:lpstr>PowerPoint Presentation</vt:lpstr>
      <vt:lpstr>Conjunto de datos SAS: Parte de datos</vt:lpstr>
      <vt:lpstr>Valores ausentes</vt:lpstr>
      <vt:lpstr>Valores de fecha SAS</vt:lpstr>
      <vt:lpstr>Aplicar formatos a los valores de datos</vt:lpstr>
      <vt:lpstr>Formatos SAS</vt:lpstr>
      <vt:lpstr>Formatos de lectura seleccionados</vt:lpstr>
      <vt:lpstr>Formatos de lectura seleccionados</vt:lpstr>
      <vt:lpstr>PowerPoint Presentation</vt:lpstr>
      <vt:lpstr>Librerías de datos SAS</vt:lpstr>
      <vt:lpstr>Librerías de datos SAS</vt:lpstr>
      <vt:lpstr>Asignar un Libref</vt:lpstr>
      <vt:lpstr>Examinar una librería de datos SAS</vt:lpstr>
      <vt:lpstr>PowerPoint Presentation</vt:lpstr>
      <vt:lpstr>Ejecución de un paso DATA: Resumen</vt:lpstr>
      <vt:lpstr>El funcionamiento del paso DATA</vt:lpstr>
      <vt:lpstr>Leer ficheros de datos planos y crear un conjunto de datos SAS </vt:lpstr>
      <vt:lpstr>Leer hojas de cálculo Excel</vt:lpstr>
      <vt:lpstr>Leer un conjunto de datos SAS</vt:lpstr>
      <vt:lpstr>Expresiones SAS</vt:lpstr>
      <vt:lpstr>Utilizar los operadores</vt:lpstr>
      <vt:lpstr>Utilizar las funciones SAS</vt:lpstr>
      <vt:lpstr>Funciones de fecha: crear fechas SAS</vt:lpstr>
      <vt:lpstr>Funciones de SAS</vt:lpstr>
      <vt:lpstr>Ejemplo de un paso data</vt:lpstr>
      <vt:lpstr>Salida de un paso data: la log </vt:lpstr>
      <vt:lpstr>Cambio Tipo de Variables</vt:lpstr>
      <vt:lpstr>PowerPoint Presentation</vt:lpstr>
      <vt:lpstr>Seleccionar Variables</vt:lpstr>
      <vt:lpstr>La sentencia  WHERE: crear subconjuntos de datos</vt:lpstr>
      <vt:lpstr>Operadores de comparación</vt:lpstr>
      <vt:lpstr>Operadores lógicos</vt:lpstr>
      <vt:lpstr>Operadores especiales</vt:lpstr>
      <vt:lpstr>Operadores especiales</vt:lpstr>
      <vt:lpstr>Operadores especiales</vt:lpstr>
      <vt:lpstr>Ejemplo Selección de Variables</vt:lpstr>
      <vt:lpstr>PowerPoint Presentation</vt:lpstr>
      <vt:lpstr>Proceso condicional</vt:lpstr>
      <vt:lpstr>Flujo del proceso de un IF subsetting</vt:lpstr>
      <vt:lpstr>Ejecución condicional</vt:lpstr>
      <vt:lpstr>Ejecución condicional</vt:lpstr>
      <vt:lpstr>Eliminar filas</vt:lpstr>
      <vt:lpstr>Seleccionar filas</vt:lpstr>
      <vt:lpstr>Seleccionar filas</vt:lpstr>
      <vt:lpstr>Salidas de resultados</vt:lpstr>
      <vt:lpstr>Proceso condicional</vt:lpstr>
      <vt:lpstr>Sentencia DO iterativa</vt:lpstr>
      <vt:lpstr>Proceso del bucle DO</vt:lpstr>
      <vt:lpstr>Ejemplo de un paso data con IF y DO</vt:lpstr>
      <vt:lpstr>PowerPoint Presentation</vt:lpstr>
      <vt:lpstr>Concatenar o Apendizar conjuntos de datos SAS</vt:lpstr>
      <vt:lpstr>PowerPoint Presentation</vt:lpstr>
      <vt:lpstr>Unir conjuntos de datos SAS</vt:lpstr>
      <vt:lpstr>Procedimiento SORT </vt:lpstr>
      <vt:lpstr>Identificar los conj. datos que forman las observaciones</vt:lpstr>
      <vt:lpstr>La opción IN= del conjunto de datos</vt:lpstr>
      <vt:lpstr>Otras uniones</vt:lpstr>
      <vt:lpstr>Ejemplo de UNION de datos</vt:lpstr>
      <vt:lpstr>PowerPoint Presentation</vt:lpstr>
      <vt:lpstr>PowerPoint Presentation</vt:lpstr>
      <vt:lpstr>Procedimientos de informes de sumarización</vt:lpstr>
      <vt:lpstr>Crear un informe de frecuencia</vt:lpstr>
      <vt:lpstr>Tablas cruzadas de frecuencias</vt:lpstr>
      <vt:lpstr>Procedimientos de informes de sumarización</vt:lpstr>
      <vt:lpstr>Crear un informe de sumarizacion</vt:lpstr>
      <vt:lpstr>Seleccionar variables</vt:lpstr>
      <vt:lpstr>Seleccionar último camino (eliminamos totales)</vt:lpstr>
      <vt:lpstr>Procedimientos de informes de sumarización</vt:lpstr>
      <vt:lpstr>Crear un informe de frecuencia</vt:lpstr>
      <vt:lpstr>Definir variables de análisis</vt:lpstr>
      <vt:lpstr>SAS tiene muchos más procedimientos:</vt:lpstr>
      <vt:lpstr>SAS tiene muchos, muchos, muchos, muchos proc</vt:lpstr>
      <vt:lpstr>Ejemplo de procedimientos</vt:lpstr>
      <vt:lpstr>PowerPoint Presentation</vt:lpstr>
      <vt:lpstr>El procedimiento GCHART </vt:lpstr>
      <vt:lpstr>Crear un diagrama</vt:lpstr>
      <vt:lpstr>Diagrama de barras horizontales</vt:lpstr>
      <vt:lpstr>Diagrama de barras verticales</vt:lpstr>
      <vt:lpstr>Diagrama circular</vt:lpstr>
      <vt:lpstr>El procedimiento GPLOT</vt:lpstr>
      <vt:lpstr>PowerPoint Presentation</vt:lpstr>
      <vt:lpstr>Procedimientos para generar gráficos</vt:lpstr>
      <vt:lpstr>Procedimientos para generar gráficos</vt:lpstr>
      <vt:lpstr>PowerPoint Presentation</vt:lpstr>
      <vt:lpstr>Procesamiento repetitivo</vt:lpstr>
      <vt:lpstr>Compilación y ejecución</vt:lpstr>
      <vt:lpstr>Uso de tokens</vt:lpstr>
      <vt:lpstr>Macro Triggers</vt:lpstr>
      <vt:lpstr>Sentencia %LET</vt:lpstr>
      <vt:lpstr>Delimitador del nombre de la macro variable</vt:lpstr>
      <vt:lpstr>Sentencia Call Symput </vt:lpstr>
      <vt:lpstr>Sentencia %INCLUDE</vt:lpstr>
      <vt:lpstr>Sentencia %INCLUDE</vt:lpstr>
      <vt:lpstr>Ejemplo de Macro Variables</vt:lpstr>
      <vt:lpstr>Ejemplo de Macro Variables</vt:lpstr>
      <vt:lpstr>PowerPoint Presentation</vt:lpstr>
      <vt:lpstr>Definir una macro</vt:lpstr>
      <vt:lpstr>Definir una macro</vt:lpstr>
      <vt:lpstr>Invocar la macro</vt:lpstr>
      <vt:lpstr>Macros con parámetros</vt:lpstr>
      <vt:lpstr>Macros con parámetros de palabra clave</vt:lpstr>
      <vt:lpstr>Control de la ejecución: Options</vt:lpstr>
      <vt:lpstr>Control de la ejecución: Options</vt:lpstr>
      <vt:lpstr>Control de la ejecución: Options</vt:lpstr>
      <vt:lpstr>Ejemplos de Macros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spnsug</dc:creator>
  <cp:lastModifiedBy>Dolores</cp:lastModifiedBy>
  <cp:revision>137</cp:revision>
  <cp:lastPrinted>2018-04-26T17:09:39Z</cp:lastPrinted>
  <dcterms:created xsi:type="dcterms:W3CDTF">2005-01-18T10:16:19Z</dcterms:created>
  <dcterms:modified xsi:type="dcterms:W3CDTF">2018-04-26T18:32:27Z</dcterms:modified>
</cp:coreProperties>
</file>