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7082088-82C6-4DE5-A2E8-90B8166A96A7}">
          <p14:sldIdLst>
            <p14:sldId id="256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3723F-4AB1-47AC-BCA9-24E93B9D0EF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087A0-F602-4BA4-B10F-A9DA652D16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9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087A0-F602-4BA4-B10F-A9DA652D16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0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E2AF8-105D-4B6D-B64D-47E405833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3E418D-E449-43A0-A057-2B50FD4E6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5D5FE3-A983-40CD-841D-F4E771C1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B1394A-80BA-4858-A8C8-DD97A787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3D47BB-7B6A-439E-9D7C-A68FDD86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6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BA51D-9CF4-4E56-9294-EFDD737B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A80C92-6974-48A7-A6E0-0C88F777C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D5CE09-2AE3-4490-9D64-D68C2362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9201C8-E8AB-4BB0-AC9E-0457EE02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52B60-B944-4B8F-8C8F-3850505F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1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8FDB2E-60E8-43DF-BD2F-1059A6790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3EDB40-CD4D-4CAD-A3D9-8F88E1E1D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7D7FD2-E3ED-491B-B6BC-BBCA1073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74325-83AA-4AA0-AEED-2EF6B138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0A0EC-7F39-41AA-97E2-D4C99205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2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74B9B-5A7F-49B4-B79F-A4412AD6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58DD28-CBA7-4415-84AC-967BB958C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325306-E3B6-418B-86A1-E4C718EE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18B7A5-00C9-47B1-A416-C6247570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5CCB8D-9B1B-46F7-91E2-7FB8122F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DDFC-47F1-4CC2-9667-80C709AF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05D5DD-DA4B-4E19-9378-BF89F1BF0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326DE5-F367-4836-BA47-86E2EA92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FBDD4-A2BF-4957-83FC-845ACB6F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53F096-F629-4774-8DD9-DEA2CC43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3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0A168-D11D-4657-BBEA-1702A024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FD4A0-072B-407F-85F5-0BAF0F6B0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147307-454E-4F04-937C-A55BBD3C8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FB4049-BAD2-4BE7-9A08-C5E1BC3B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96C0B4-703B-45E1-ACD2-4B2068D2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998779-B63E-4F4D-84A2-051100F6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567ED-521A-428F-8CB9-34929A6E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1B1C55-5B63-4E1A-985D-2C1B6EA52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4D5C20-CA1A-4192-B9D3-5B152DD5C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A84E67-ACA0-4DFB-876C-962D93534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17FAC6-4A0F-43F3-969F-DDCE54A5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F8EC35-07CD-4815-852F-0AF7D8CE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13BFCD-39CC-4C69-BECE-2B2EAC27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06D301-B62F-41E3-AB25-33C9A727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2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65B69-8A89-4109-A1D7-96972A69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A0F7C3-887F-4569-B859-6CDA7A99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0ED891-73BA-4767-B884-9A5FAADF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70F625-0095-40C4-9235-0546C8F8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6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01801D-D9CD-4BF8-A163-BD9500D9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A6F363-9E13-49B4-A2D9-800A3459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D65B62-61AD-47E5-A948-4F736267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4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7E17E-FFA2-449B-9E73-BC3E4E40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150E05-EC1C-43BB-BDB6-F8DC94A6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C7A015-0706-45B7-871F-7E8B44C4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5CC46-0FC3-4077-A223-558E6C9E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8EBFCB-341A-4016-89F0-BF967FC3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7812E1-236F-4437-9B9A-E840FEE9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2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D0B60-6837-4DD9-BFDD-D6D86C6B4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06A33B-D6F1-45F0-8485-D579C8622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9FA703-7238-4EEA-9469-A65205B64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14BBCD-AC95-4D0C-A2B1-699C6E95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F92025-76D3-4F26-8D4E-F992C991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5CC395-3D89-4A65-B4EA-DED260F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3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5B7677-0846-4F2E-BA3C-1AF22781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F2B84F-BB59-4615-BF4B-D23896B50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E3CC4-E77B-4F31-B91E-7DFD55BEF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62DDC-1136-4354-A6C5-66DD31C439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C543F-DD81-4F10-87F8-770325BEA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8F72A-08DE-4A9C-AF2A-225C00149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4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239C701-CF1F-495D-AD38-12E4E39184BE}"/>
              </a:ext>
            </a:extLst>
          </p:cNvPr>
          <p:cNvSpPr/>
          <p:nvPr/>
        </p:nvSpPr>
        <p:spPr>
          <a:xfrm>
            <a:off x="5300811" y="123825"/>
            <a:ext cx="6134375" cy="45419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>
                <a:solidFill>
                  <a:schemeClr val="tx1"/>
                </a:solidFill>
              </a:rPr>
              <a:t>Verify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payment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Check GPS </a:t>
            </a:r>
            <a:r>
              <a:rPr lang="de-DE" sz="1801" dirty="0" err="1">
                <a:solidFill>
                  <a:schemeClr val="tx1"/>
                </a:solidFill>
              </a:rPr>
              <a:t>location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Set bike </a:t>
            </a:r>
            <a:r>
              <a:rPr lang="de-DE" sz="1801" dirty="0" err="1">
                <a:solidFill>
                  <a:schemeClr val="tx1"/>
                </a:solidFill>
              </a:rPr>
              <a:t>status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Control </a:t>
            </a:r>
            <a:r>
              <a:rPr lang="de-DE" sz="1801" dirty="0" err="1">
                <a:solidFill>
                  <a:schemeClr val="tx1"/>
                </a:solidFill>
              </a:rPr>
              <a:t>buzzer</a:t>
            </a:r>
            <a:r>
              <a:rPr lang="de-DE" sz="1801" dirty="0">
                <a:solidFill>
                  <a:schemeClr val="tx1"/>
                </a:solidFill>
              </a:rPr>
              <a:t> &amp; LED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8F58636-E616-4E31-836B-067FC316664B}"/>
              </a:ext>
            </a:extLst>
          </p:cNvPr>
          <p:cNvSpPr/>
          <p:nvPr/>
        </p:nvSpPr>
        <p:spPr>
          <a:xfrm>
            <a:off x="5548184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Buzzer &amp; LED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D174D6D-008B-4123-90EF-F65CCD8D47E4}"/>
              </a:ext>
            </a:extLst>
          </p:cNvPr>
          <p:cNvSpPr/>
          <p:nvPr/>
        </p:nvSpPr>
        <p:spPr>
          <a:xfrm>
            <a:off x="9472852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7F268-B234-4A5A-B899-F6B82CB91593}"/>
              </a:ext>
            </a:extLst>
          </p:cNvPr>
          <p:cNvSpPr/>
          <p:nvPr/>
        </p:nvSpPr>
        <p:spPr>
          <a:xfrm>
            <a:off x="7510518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E-</a:t>
            </a:r>
            <a:r>
              <a:rPr lang="de-DE" sz="1801" dirty="0" err="1">
                <a:solidFill>
                  <a:schemeClr val="tx1"/>
                </a:solidFill>
              </a:rPr>
              <a:t>ink</a:t>
            </a:r>
            <a:r>
              <a:rPr lang="de-DE" sz="1801" dirty="0">
                <a:solidFill>
                  <a:schemeClr val="tx1"/>
                </a:solidFill>
              </a:rPr>
              <a:t> Display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375B384-A48D-4713-95EF-18C0AF39765E}"/>
              </a:ext>
            </a:extLst>
          </p:cNvPr>
          <p:cNvSpPr/>
          <p:nvPr/>
        </p:nvSpPr>
        <p:spPr>
          <a:xfrm>
            <a:off x="5557848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GPRS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1738E6F-E9A1-4FA4-843D-D63FD85F8C8E}"/>
              </a:ext>
            </a:extLst>
          </p:cNvPr>
          <p:cNvSpPr/>
          <p:nvPr/>
        </p:nvSpPr>
        <p:spPr>
          <a:xfrm>
            <a:off x="9472852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Environmental Sensors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8939307-6A5B-4C1D-BC90-7D4EF4FF4327}"/>
              </a:ext>
            </a:extLst>
          </p:cNvPr>
          <p:cNvSpPr/>
          <p:nvPr/>
        </p:nvSpPr>
        <p:spPr>
          <a:xfrm>
            <a:off x="7510516" y="221801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 err="1">
                <a:solidFill>
                  <a:schemeClr val="tx1"/>
                </a:solidFill>
              </a:rPr>
              <a:t>Battery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8EDDAD-EC05-4860-8254-561D7A9CAC2D}"/>
              </a:ext>
            </a:extLst>
          </p:cNvPr>
          <p:cNvSpPr/>
          <p:nvPr/>
        </p:nvSpPr>
        <p:spPr>
          <a:xfrm>
            <a:off x="5300811" y="123828"/>
            <a:ext cx="6134375" cy="4457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Custom Hardware Module 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27B0AF-E54B-476E-AE9C-5C584759B0F5}"/>
              </a:ext>
            </a:extLst>
          </p:cNvPr>
          <p:cNvSpPr/>
          <p:nvPr/>
        </p:nvSpPr>
        <p:spPr>
          <a:xfrm>
            <a:off x="7510516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ESP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7C4B9B3-9340-4FFC-88F8-6AEDC36692D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8358334" y="2812823"/>
            <a:ext cx="0" cy="2227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6B49826-C84A-44A9-8BD9-78939AB859DD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8358335" y="3630374"/>
            <a:ext cx="2" cy="222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8DB2CD7-052E-4815-9E2B-2EB936549F35}"/>
              </a:ext>
            </a:extLst>
          </p:cNvPr>
          <p:cNvCxnSpPr>
            <a:cxnSpLocks/>
          </p:cNvCxnSpPr>
          <p:nvPr/>
        </p:nvCxnSpPr>
        <p:spPr>
          <a:xfrm flipH="1">
            <a:off x="7253481" y="3361549"/>
            <a:ext cx="257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2484874-CB50-436F-867B-551F103746B2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9206152" y="3332973"/>
            <a:ext cx="2667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199B460-00F5-413C-AFE1-D01C1CF7A952}"/>
              </a:ext>
            </a:extLst>
          </p:cNvPr>
          <p:cNvCxnSpPr>
            <a:cxnSpLocks/>
          </p:cNvCxnSpPr>
          <p:nvPr/>
        </p:nvCxnSpPr>
        <p:spPr>
          <a:xfrm flipH="1">
            <a:off x="7253484" y="3601792"/>
            <a:ext cx="280894" cy="251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D82B49A-A2CB-4B5F-AE4E-E9F9BFD8821A}"/>
              </a:ext>
            </a:extLst>
          </p:cNvPr>
          <p:cNvCxnSpPr/>
          <p:nvPr/>
        </p:nvCxnSpPr>
        <p:spPr>
          <a:xfrm>
            <a:off x="9206152" y="3630375"/>
            <a:ext cx="266700" cy="2227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D616983-B589-4946-90E1-EFD8117199FC}"/>
              </a:ext>
            </a:extLst>
          </p:cNvPr>
          <p:cNvGrpSpPr/>
          <p:nvPr/>
        </p:nvGrpSpPr>
        <p:grpSpPr>
          <a:xfrm>
            <a:off x="654282" y="2635235"/>
            <a:ext cx="2456620" cy="1949364"/>
            <a:chOff x="644606" y="1401496"/>
            <a:chExt cx="2456620" cy="1949363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DE32708-4C21-44CF-83C1-ED66904AAD2C}"/>
                </a:ext>
              </a:extLst>
            </p:cNvPr>
            <p:cNvSpPr/>
            <p:nvPr/>
          </p:nvSpPr>
          <p:spPr>
            <a:xfrm>
              <a:off x="644606" y="1401497"/>
              <a:ext cx="2456620" cy="194936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Reply </a:t>
              </a:r>
              <a:r>
                <a:rPr lang="de-DE" sz="1801" dirty="0" err="1">
                  <a:solidFill>
                    <a:schemeClr val="tx1"/>
                  </a:solidFill>
                </a:rPr>
                <a:t>to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requests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Store IOTA </a:t>
              </a:r>
              <a:r>
                <a:rPr lang="de-DE" sz="1801" dirty="0" err="1">
                  <a:solidFill>
                    <a:schemeClr val="tx1"/>
                  </a:solidFill>
                </a:rPr>
                <a:t>transactions</a:t>
              </a:r>
              <a:r>
                <a:rPr lang="de-DE" sz="1801" dirty="0">
                  <a:solidFill>
                    <a:schemeClr val="tx1"/>
                  </a:solidFill>
                </a:rPr>
                <a:t> in </a:t>
              </a:r>
              <a:r>
                <a:rPr lang="de-DE" sz="1801" dirty="0" err="1">
                  <a:solidFill>
                    <a:schemeClr val="tx1"/>
                  </a:solidFill>
                </a:rPr>
                <a:t>Tangle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9560C6D-5FDD-49A3-B577-147A1DD0A3A2}"/>
                </a:ext>
              </a:extLst>
            </p:cNvPr>
            <p:cNvSpPr/>
            <p:nvPr/>
          </p:nvSpPr>
          <p:spPr>
            <a:xfrm>
              <a:off x="644606" y="1401496"/>
              <a:ext cx="2456620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IOTA </a:t>
              </a:r>
              <a:r>
                <a:rPr lang="de-DE" sz="1801" dirty="0" err="1">
                  <a:solidFill>
                    <a:schemeClr val="tx1"/>
                  </a:solidFill>
                </a:rPr>
                <a:t>Node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EFBEADB3-1875-4B24-AA08-E3B072FB005C}"/>
              </a:ext>
            </a:extLst>
          </p:cNvPr>
          <p:cNvGrpSpPr/>
          <p:nvPr/>
        </p:nvGrpSpPr>
        <p:grpSpPr>
          <a:xfrm>
            <a:off x="7067553" y="5278913"/>
            <a:ext cx="2614188" cy="1557479"/>
            <a:chOff x="8110961" y="4586145"/>
            <a:chExt cx="2614189" cy="155747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2425242-144C-4BBC-A50B-FC625D82F6E6}"/>
                </a:ext>
              </a:extLst>
            </p:cNvPr>
            <p:cNvSpPr/>
            <p:nvPr/>
          </p:nvSpPr>
          <p:spPr>
            <a:xfrm>
              <a:off x="8110961" y="4586145"/>
              <a:ext cx="2614189" cy="155747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Make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anonymous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payment</a:t>
              </a:r>
              <a:r>
                <a:rPr lang="de-DE" sz="1801" dirty="0">
                  <a:solidFill>
                    <a:schemeClr val="tx1"/>
                  </a:solidFill>
                </a:rPr>
                <a:t> (</a:t>
              </a:r>
              <a:r>
                <a:rPr lang="de-DE" sz="1801" dirty="0" err="1">
                  <a:solidFill>
                    <a:schemeClr val="tx1"/>
                  </a:solidFill>
                </a:rPr>
                <a:t>pre-paid</a:t>
              </a:r>
              <a:r>
                <a:rPr lang="de-DE" sz="1801" dirty="0">
                  <a:solidFill>
                    <a:schemeClr val="tx1"/>
                  </a:solidFill>
                </a:rPr>
                <a:t>) via IOTA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0A86D1-615B-4546-86D5-C74085AE965E}"/>
                </a:ext>
              </a:extLst>
            </p:cNvPr>
            <p:cNvSpPr/>
            <p:nvPr/>
          </p:nvSpPr>
          <p:spPr>
            <a:xfrm>
              <a:off x="8110961" y="4586145"/>
              <a:ext cx="2614189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User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54F4D0AE-3BB5-481E-A45E-DDF51527EA1B}"/>
              </a:ext>
            </a:extLst>
          </p:cNvPr>
          <p:cNvSpPr/>
          <p:nvPr/>
        </p:nvSpPr>
        <p:spPr>
          <a:xfrm rot="16200000">
            <a:off x="7957571" y="4687145"/>
            <a:ext cx="830981" cy="352553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24B9FE98-1F6A-4B21-8A34-4C64708E0CD2}"/>
              </a:ext>
            </a:extLst>
          </p:cNvPr>
          <p:cNvSpPr/>
          <p:nvPr/>
        </p:nvSpPr>
        <p:spPr>
          <a:xfrm rot="10800000">
            <a:off x="3101237" y="3351284"/>
            <a:ext cx="2456620" cy="358468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58D2548-EC31-4A54-AA72-340AF833508F}"/>
              </a:ext>
            </a:extLst>
          </p:cNvPr>
          <p:cNvSpPr txBox="1"/>
          <p:nvPr/>
        </p:nvSpPr>
        <p:spPr>
          <a:xfrm>
            <a:off x="3319149" y="3681167"/>
            <a:ext cx="1914686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Request/</a:t>
            </a:r>
          </a:p>
          <a:p>
            <a:r>
              <a:rPr lang="de-DE" sz="1801" dirty="0"/>
              <a:t>IOTA </a:t>
            </a:r>
            <a:r>
              <a:rPr lang="de-DE" sz="1801" dirty="0" err="1"/>
              <a:t>transaction</a:t>
            </a:r>
            <a:r>
              <a:rPr lang="de-DE" sz="1801" dirty="0"/>
              <a:t> </a:t>
            </a:r>
            <a:r>
              <a:rPr lang="de-DE" sz="1801" dirty="0" err="1"/>
              <a:t>with</a:t>
            </a:r>
            <a:r>
              <a:rPr lang="de-DE" sz="1801" dirty="0"/>
              <a:t> </a:t>
            </a:r>
            <a:r>
              <a:rPr lang="de-DE" sz="1801" dirty="0" err="1"/>
              <a:t>sensor</a:t>
            </a:r>
            <a:r>
              <a:rPr lang="de-DE" sz="1801" dirty="0"/>
              <a:t> </a:t>
            </a:r>
            <a:r>
              <a:rPr lang="de-DE" sz="1801" dirty="0" err="1"/>
              <a:t>data</a:t>
            </a:r>
            <a:endParaRPr lang="en-US" sz="1801" dirty="0"/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F1BF873D-6E13-48A7-970F-217C1E4DDC2C}"/>
              </a:ext>
            </a:extLst>
          </p:cNvPr>
          <p:cNvSpPr/>
          <p:nvPr/>
        </p:nvSpPr>
        <p:spPr>
          <a:xfrm>
            <a:off x="3120428" y="3042788"/>
            <a:ext cx="2456620" cy="332537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0355774-35F3-48F9-B999-11E5FA0C62C2}"/>
              </a:ext>
            </a:extLst>
          </p:cNvPr>
          <p:cNvSpPr txBox="1"/>
          <p:nvPr/>
        </p:nvSpPr>
        <p:spPr>
          <a:xfrm>
            <a:off x="3320450" y="2759202"/>
            <a:ext cx="20565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Request </a:t>
            </a:r>
            <a:r>
              <a:rPr lang="de-DE" sz="1801" dirty="0" err="1"/>
              <a:t>response</a:t>
            </a:r>
            <a:endParaRPr lang="en-US" sz="1801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C6BF834-F89B-44BE-8352-D31E9AA60664}"/>
              </a:ext>
            </a:extLst>
          </p:cNvPr>
          <p:cNvSpPr txBox="1"/>
          <p:nvPr/>
        </p:nvSpPr>
        <p:spPr>
          <a:xfrm>
            <a:off x="1" y="5047968"/>
            <a:ext cx="5124450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Key </a:t>
            </a:r>
            <a:r>
              <a:rPr lang="de-DE" sz="1801" dirty="0" err="1"/>
              <a:t>advantages</a:t>
            </a:r>
            <a:r>
              <a:rPr lang="de-DE" sz="1801" dirty="0"/>
              <a:t>: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/>
              <a:t>Open-source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No</a:t>
            </a:r>
            <a:r>
              <a:rPr lang="de-DE" sz="1801" dirty="0"/>
              <a:t> </a:t>
            </a:r>
            <a:r>
              <a:rPr lang="de-DE" sz="1801" dirty="0" err="1"/>
              <a:t>app</a:t>
            </a:r>
            <a:r>
              <a:rPr lang="de-DE" sz="1801" dirty="0"/>
              <a:t>, </a:t>
            </a:r>
            <a:r>
              <a:rPr lang="de-DE" sz="1801" dirty="0" err="1"/>
              <a:t>no</a:t>
            </a:r>
            <a:r>
              <a:rPr lang="de-DE" sz="1801" dirty="0"/>
              <a:t> backend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No</a:t>
            </a:r>
            <a:r>
              <a:rPr lang="de-DE" sz="1801" dirty="0"/>
              <a:t> personal </a:t>
            </a:r>
            <a:r>
              <a:rPr lang="de-DE" sz="1801" dirty="0" err="1"/>
              <a:t>data</a:t>
            </a:r>
            <a:endParaRPr lang="de-DE" sz="1801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Secured</a:t>
            </a:r>
            <a:r>
              <a:rPr lang="de-DE" sz="1801" dirty="0"/>
              <a:t>, </a:t>
            </a:r>
            <a:r>
              <a:rPr lang="de-DE" sz="1801" dirty="0" err="1"/>
              <a:t>immutable</a:t>
            </a:r>
            <a:r>
              <a:rPr lang="de-DE" sz="1801" dirty="0"/>
              <a:t>, </a:t>
            </a:r>
            <a:r>
              <a:rPr lang="de-DE" sz="1801" dirty="0" err="1"/>
              <a:t>anonymous</a:t>
            </a:r>
            <a:r>
              <a:rPr lang="de-DE" sz="1801" dirty="0"/>
              <a:t> </a:t>
            </a:r>
            <a:r>
              <a:rPr lang="de-DE" sz="1801" dirty="0" err="1"/>
              <a:t>payment</a:t>
            </a:r>
            <a:endParaRPr lang="de-DE" sz="1801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sz="1801" dirty="0" err="1"/>
              <a:t>Generalistic</a:t>
            </a:r>
            <a:r>
              <a:rPr lang="en-US" sz="1801" dirty="0"/>
              <a:t> (any moveable object you can rent)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66F934-8C24-4CC5-A8D1-86A223DB1254}"/>
              </a:ext>
            </a:extLst>
          </p:cNvPr>
          <p:cNvSpPr/>
          <p:nvPr/>
        </p:nvSpPr>
        <p:spPr>
          <a:xfrm>
            <a:off x="9472852" y="2218018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Solar Module</a:t>
            </a:r>
            <a:endParaRPr lang="en-US" sz="1801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6EBD52E-5DAB-4677-8D0C-345B02576B5D}"/>
              </a:ext>
            </a:extLst>
          </p:cNvPr>
          <p:cNvCxnSpPr>
            <a:stCxn id="41" idx="1"/>
            <a:endCxn id="10" idx="3"/>
          </p:cNvCxnSpPr>
          <p:nvPr/>
        </p:nvCxnSpPr>
        <p:spPr>
          <a:xfrm flipH="1">
            <a:off x="9206152" y="2515420"/>
            <a:ext cx="266700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0887A8C-3D35-4387-8FF5-896835D91570}"/>
              </a:ext>
            </a:extLst>
          </p:cNvPr>
          <p:cNvCxnSpPr>
            <a:cxnSpLocks/>
          </p:cNvCxnSpPr>
          <p:nvPr/>
        </p:nvCxnSpPr>
        <p:spPr>
          <a:xfrm flipH="1">
            <a:off x="7263006" y="3221356"/>
            <a:ext cx="25703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A0CD9570-D221-42A2-AF91-8C2FC7ABE1EE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V 1.0</a:t>
            </a:r>
            <a:endParaRPr lang="en-US" sz="1801" b="1" i="1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418B1D8-8F88-46A0-A57E-57400BC4EC75}"/>
              </a:ext>
            </a:extLst>
          </p:cNvPr>
          <p:cNvSpPr txBox="1"/>
          <p:nvPr/>
        </p:nvSpPr>
        <p:spPr>
          <a:xfrm>
            <a:off x="8449596" y="4665798"/>
            <a:ext cx="210541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Scan QR Code</a:t>
            </a:r>
            <a:r>
              <a:rPr lang="en-US" sz="1801" dirty="0"/>
              <a:t> of receiving address</a:t>
            </a:r>
            <a:endParaRPr lang="de-DE" sz="1801" dirty="0"/>
          </a:p>
        </p:txBody>
      </p:sp>
    </p:spTree>
    <p:extLst>
      <p:ext uri="{BB962C8B-B14F-4D97-AF65-F5344CB8AC3E}">
        <p14:creationId xmlns:p14="http://schemas.microsoft.com/office/powerpoint/2010/main" val="364702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239C701-CF1F-495D-AD38-12E4E39184BE}"/>
              </a:ext>
            </a:extLst>
          </p:cNvPr>
          <p:cNvSpPr/>
          <p:nvPr/>
        </p:nvSpPr>
        <p:spPr>
          <a:xfrm>
            <a:off x="5300811" y="123825"/>
            <a:ext cx="6134375" cy="45419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Update </a:t>
            </a:r>
            <a:r>
              <a:rPr lang="de-DE" sz="1801" dirty="0" err="1">
                <a:solidFill>
                  <a:schemeClr val="tx1"/>
                </a:solidFill>
              </a:rPr>
              <a:t>receiving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address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for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each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session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>
                <a:solidFill>
                  <a:schemeClr val="tx1"/>
                </a:solidFill>
              </a:rPr>
              <a:t>Verify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payment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Check GPS </a:t>
            </a:r>
            <a:r>
              <a:rPr lang="de-DE" sz="1801" dirty="0" err="1">
                <a:solidFill>
                  <a:schemeClr val="tx1"/>
                </a:solidFill>
              </a:rPr>
              <a:t>location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Set bike </a:t>
            </a:r>
            <a:r>
              <a:rPr lang="de-DE" sz="1801" dirty="0" err="1">
                <a:solidFill>
                  <a:schemeClr val="tx1"/>
                </a:solidFill>
              </a:rPr>
              <a:t>status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Control </a:t>
            </a:r>
            <a:r>
              <a:rPr lang="de-DE" sz="1801" dirty="0" err="1">
                <a:solidFill>
                  <a:schemeClr val="tx1"/>
                </a:solidFill>
              </a:rPr>
              <a:t>buzzer</a:t>
            </a:r>
            <a:r>
              <a:rPr lang="de-DE" sz="1801" dirty="0">
                <a:solidFill>
                  <a:schemeClr val="tx1"/>
                </a:solidFill>
              </a:rPr>
              <a:t> &amp; LED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8F58636-E616-4E31-836B-067FC316664B}"/>
              </a:ext>
            </a:extLst>
          </p:cNvPr>
          <p:cNvSpPr/>
          <p:nvPr/>
        </p:nvSpPr>
        <p:spPr>
          <a:xfrm>
            <a:off x="5548184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Buzzer &amp; LED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D174D6D-008B-4123-90EF-F65CCD8D47E4}"/>
              </a:ext>
            </a:extLst>
          </p:cNvPr>
          <p:cNvSpPr/>
          <p:nvPr/>
        </p:nvSpPr>
        <p:spPr>
          <a:xfrm>
            <a:off x="9472852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7F268-B234-4A5A-B899-F6B82CB91593}"/>
              </a:ext>
            </a:extLst>
          </p:cNvPr>
          <p:cNvSpPr/>
          <p:nvPr/>
        </p:nvSpPr>
        <p:spPr>
          <a:xfrm>
            <a:off x="7510518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E-</a:t>
            </a:r>
            <a:r>
              <a:rPr lang="de-DE" sz="1801" dirty="0" err="1">
                <a:solidFill>
                  <a:schemeClr val="tx1"/>
                </a:solidFill>
              </a:rPr>
              <a:t>ink</a:t>
            </a:r>
            <a:r>
              <a:rPr lang="de-DE" sz="1801" dirty="0">
                <a:solidFill>
                  <a:schemeClr val="tx1"/>
                </a:solidFill>
              </a:rPr>
              <a:t> Display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375B384-A48D-4713-95EF-18C0AF39765E}"/>
              </a:ext>
            </a:extLst>
          </p:cNvPr>
          <p:cNvSpPr/>
          <p:nvPr/>
        </p:nvSpPr>
        <p:spPr>
          <a:xfrm>
            <a:off x="5557848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GPRS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1738E6F-E9A1-4FA4-843D-D63FD85F8C8E}"/>
              </a:ext>
            </a:extLst>
          </p:cNvPr>
          <p:cNvSpPr/>
          <p:nvPr/>
        </p:nvSpPr>
        <p:spPr>
          <a:xfrm>
            <a:off x="9472852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Environmental Sensors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8939307-6A5B-4C1D-BC90-7D4EF4FF4327}"/>
              </a:ext>
            </a:extLst>
          </p:cNvPr>
          <p:cNvSpPr/>
          <p:nvPr/>
        </p:nvSpPr>
        <p:spPr>
          <a:xfrm>
            <a:off x="7510516" y="221801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 err="1">
                <a:solidFill>
                  <a:schemeClr val="tx1"/>
                </a:solidFill>
              </a:rPr>
              <a:t>Battery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8EDDAD-EC05-4860-8254-561D7A9CAC2D}"/>
              </a:ext>
            </a:extLst>
          </p:cNvPr>
          <p:cNvSpPr/>
          <p:nvPr/>
        </p:nvSpPr>
        <p:spPr>
          <a:xfrm>
            <a:off x="5300811" y="123828"/>
            <a:ext cx="6134375" cy="4457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Custom Hardware Module 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27B0AF-E54B-476E-AE9C-5C584759B0F5}"/>
              </a:ext>
            </a:extLst>
          </p:cNvPr>
          <p:cNvSpPr/>
          <p:nvPr/>
        </p:nvSpPr>
        <p:spPr>
          <a:xfrm>
            <a:off x="7510516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ESP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7C4B9B3-9340-4FFC-88F8-6AEDC36692D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8358334" y="2812823"/>
            <a:ext cx="0" cy="2227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6B49826-C84A-44A9-8BD9-78939AB859DD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8358335" y="3630374"/>
            <a:ext cx="2" cy="222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8DB2CD7-052E-4815-9E2B-2EB936549F35}"/>
              </a:ext>
            </a:extLst>
          </p:cNvPr>
          <p:cNvCxnSpPr>
            <a:cxnSpLocks/>
          </p:cNvCxnSpPr>
          <p:nvPr/>
        </p:nvCxnSpPr>
        <p:spPr>
          <a:xfrm flipH="1">
            <a:off x="7253481" y="3361549"/>
            <a:ext cx="257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2484874-CB50-436F-867B-551F103746B2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9206152" y="3332973"/>
            <a:ext cx="2667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199B460-00F5-413C-AFE1-D01C1CF7A952}"/>
              </a:ext>
            </a:extLst>
          </p:cNvPr>
          <p:cNvCxnSpPr>
            <a:cxnSpLocks/>
          </p:cNvCxnSpPr>
          <p:nvPr/>
        </p:nvCxnSpPr>
        <p:spPr>
          <a:xfrm flipH="1">
            <a:off x="7253484" y="3601792"/>
            <a:ext cx="280894" cy="251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D82B49A-A2CB-4B5F-AE4E-E9F9BFD8821A}"/>
              </a:ext>
            </a:extLst>
          </p:cNvPr>
          <p:cNvCxnSpPr/>
          <p:nvPr/>
        </p:nvCxnSpPr>
        <p:spPr>
          <a:xfrm>
            <a:off x="9206152" y="3630375"/>
            <a:ext cx="266700" cy="2227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D616983-B589-4946-90E1-EFD8117199FC}"/>
              </a:ext>
            </a:extLst>
          </p:cNvPr>
          <p:cNvGrpSpPr/>
          <p:nvPr/>
        </p:nvGrpSpPr>
        <p:grpSpPr>
          <a:xfrm>
            <a:off x="654282" y="714474"/>
            <a:ext cx="2456620" cy="1949364"/>
            <a:chOff x="644606" y="1401496"/>
            <a:chExt cx="2456620" cy="1949363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DE32708-4C21-44CF-83C1-ED66904AAD2C}"/>
                </a:ext>
              </a:extLst>
            </p:cNvPr>
            <p:cNvSpPr/>
            <p:nvPr/>
          </p:nvSpPr>
          <p:spPr>
            <a:xfrm>
              <a:off x="644606" y="1401497"/>
              <a:ext cx="2456620" cy="194936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Reply </a:t>
              </a:r>
              <a:r>
                <a:rPr lang="de-DE" sz="1801" dirty="0" err="1">
                  <a:solidFill>
                    <a:schemeClr val="tx1"/>
                  </a:solidFill>
                </a:rPr>
                <a:t>to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requests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Store IOTA </a:t>
              </a:r>
              <a:r>
                <a:rPr lang="de-DE" sz="1801" dirty="0" err="1">
                  <a:solidFill>
                    <a:schemeClr val="tx1"/>
                  </a:solidFill>
                </a:rPr>
                <a:t>transactions</a:t>
              </a:r>
              <a:r>
                <a:rPr lang="de-DE" sz="1801" dirty="0">
                  <a:solidFill>
                    <a:schemeClr val="tx1"/>
                  </a:solidFill>
                </a:rPr>
                <a:t> in </a:t>
              </a:r>
              <a:r>
                <a:rPr lang="de-DE" sz="1801" dirty="0" err="1">
                  <a:solidFill>
                    <a:schemeClr val="tx1"/>
                  </a:solidFill>
                </a:rPr>
                <a:t>Tangle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9560C6D-5FDD-49A3-B577-147A1DD0A3A2}"/>
                </a:ext>
              </a:extLst>
            </p:cNvPr>
            <p:cNvSpPr/>
            <p:nvPr/>
          </p:nvSpPr>
          <p:spPr>
            <a:xfrm>
              <a:off x="644606" y="1401496"/>
              <a:ext cx="2456620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IOTA </a:t>
              </a:r>
              <a:r>
                <a:rPr lang="de-DE" sz="1801" dirty="0" err="1">
                  <a:solidFill>
                    <a:schemeClr val="tx1"/>
                  </a:solidFill>
                </a:rPr>
                <a:t>Node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EFBEADB3-1875-4B24-AA08-E3B072FB005C}"/>
              </a:ext>
            </a:extLst>
          </p:cNvPr>
          <p:cNvGrpSpPr/>
          <p:nvPr/>
        </p:nvGrpSpPr>
        <p:grpSpPr>
          <a:xfrm>
            <a:off x="7067553" y="5278913"/>
            <a:ext cx="2614188" cy="1557479"/>
            <a:chOff x="8110961" y="4586145"/>
            <a:chExt cx="2614189" cy="155747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2425242-144C-4BBC-A50B-FC625D82F6E6}"/>
                </a:ext>
              </a:extLst>
            </p:cNvPr>
            <p:cNvSpPr/>
            <p:nvPr/>
          </p:nvSpPr>
          <p:spPr>
            <a:xfrm>
              <a:off x="8110961" y="4586145"/>
              <a:ext cx="2614189" cy="155747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Make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anonymous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payment</a:t>
              </a:r>
              <a:r>
                <a:rPr lang="de-DE" sz="1801" dirty="0">
                  <a:solidFill>
                    <a:schemeClr val="tx1"/>
                  </a:solidFill>
                </a:rPr>
                <a:t> (</a:t>
              </a:r>
              <a:r>
                <a:rPr lang="de-DE" sz="1801" dirty="0" err="1">
                  <a:solidFill>
                    <a:schemeClr val="tx1"/>
                  </a:solidFill>
                </a:rPr>
                <a:t>pre-paid</a:t>
              </a:r>
              <a:r>
                <a:rPr lang="de-DE" sz="1801" dirty="0">
                  <a:solidFill>
                    <a:schemeClr val="tx1"/>
                  </a:solidFill>
                </a:rPr>
                <a:t>) via IOTA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0A86D1-615B-4546-86D5-C74085AE965E}"/>
                </a:ext>
              </a:extLst>
            </p:cNvPr>
            <p:cNvSpPr/>
            <p:nvPr/>
          </p:nvSpPr>
          <p:spPr>
            <a:xfrm>
              <a:off x="8110961" y="4586145"/>
              <a:ext cx="2614189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User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54F4D0AE-3BB5-481E-A45E-DDF51527EA1B}"/>
              </a:ext>
            </a:extLst>
          </p:cNvPr>
          <p:cNvSpPr/>
          <p:nvPr/>
        </p:nvSpPr>
        <p:spPr>
          <a:xfrm rot="16200000">
            <a:off x="7957571" y="4687145"/>
            <a:ext cx="830981" cy="35255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58D2548-EC31-4A54-AA72-340AF833508F}"/>
              </a:ext>
            </a:extLst>
          </p:cNvPr>
          <p:cNvSpPr txBox="1"/>
          <p:nvPr/>
        </p:nvSpPr>
        <p:spPr>
          <a:xfrm>
            <a:off x="2114435" y="2745597"/>
            <a:ext cx="1914686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801" dirty="0"/>
              <a:t>Request/</a:t>
            </a:r>
          </a:p>
          <a:p>
            <a:pPr algn="r"/>
            <a:r>
              <a:rPr lang="de-DE" sz="1801" dirty="0"/>
              <a:t>IOTA </a:t>
            </a:r>
            <a:r>
              <a:rPr lang="de-DE" sz="1801" dirty="0" err="1"/>
              <a:t>transaction</a:t>
            </a:r>
            <a:endParaRPr lang="en-US" sz="1801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0355774-35F3-48F9-B999-11E5FA0C62C2}"/>
              </a:ext>
            </a:extLst>
          </p:cNvPr>
          <p:cNvSpPr txBox="1"/>
          <p:nvPr/>
        </p:nvSpPr>
        <p:spPr>
          <a:xfrm>
            <a:off x="3177570" y="923570"/>
            <a:ext cx="20565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Request </a:t>
            </a:r>
            <a:r>
              <a:rPr lang="de-DE" sz="1801" dirty="0" err="1"/>
              <a:t>response</a:t>
            </a:r>
            <a:endParaRPr lang="en-US" sz="1801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66F934-8C24-4CC5-A8D1-86A223DB1254}"/>
              </a:ext>
            </a:extLst>
          </p:cNvPr>
          <p:cNvSpPr/>
          <p:nvPr/>
        </p:nvSpPr>
        <p:spPr>
          <a:xfrm>
            <a:off x="9472852" y="2218018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Solar Module</a:t>
            </a:r>
            <a:endParaRPr lang="en-US" sz="1801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6EBD52E-5DAB-4677-8D0C-345B02576B5D}"/>
              </a:ext>
            </a:extLst>
          </p:cNvPr>
          <p:cNvCxnSpPr>
            <a:stCxn id="41" idx="1"/>
            <a:endCxn id="10" idx="3"/>
          </p:cNvCxnSpPr>
          <p:nvPr/>
        </p:nvCxnSpPr>
        <p:spPr>
          <a:xfrm flipH="1">
            <a:off x="9206152" y="2515420"/>
            <a:ext cx="266700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0887A8C-3D35-4387-8FF5-896835D91570}"/>
              </a:ext>
            </a:extLst>
          </p:cNvPr>
          <p:cNvCxnSpPr>
            <a:cxnSpLocks/>
          </p:cNvCxnSpPr>
          <p:nvPr/>
        </p:nvCxnSpPr>
        <p:spPr>
          <a:xfrm flipH="1">
            <a:off x="7263006" y="3221356"/>
            <a:ext cx="25703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A0CD9570-D221-42A2-AF91-8C2FC7ABE1EE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V 2.0</a:t>
            </a:r>
            <a:endParaRPr lang="en-US" sz="1801" b="1" i="1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418B1D8-8F88-46A0-A57E-57400BC4EC75}"/>
              </a:ext>
            </a:extLst>
          </p:cNvPr>
          <p:cNvSpPr txBox="1"/>
          <p:nvPr/>
        </p:nvSpPr>
        <p:spPr>
          <a:xfrm>
            <a:off x="8449596" y="4665798"/>
            <a:ext cx="210541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Scan QR Code</a:t>
            </a:r>
            <a:r>
              <a:rPr lang="en-US" sz="1801" dirty="0"/>
              <a:t> of receiving address</a:t>
            </a:r>
            <a:endParaRPr lang="de-DE" sz="1801" dirty="0"/>
          </a:p>
        </p:txBody>
      </p: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F9CC776A-2F4B-48E1-95C9-BF2F1BB263D0}"/>
              </a:ext>
            </a:extLst>
          </p:cNvPr>
          <p:cNvCxnSpPr>
            <a:cxnSpLocks/>
          </p:cNvCxnSpPr>
          <p:nvPr/>
        </p:nvCxnSpPr>
        <p:spPr>
          <a:xfrm rot="10800000">
            <a:off x="3110902" y="1303008"/>
            <a:ext cx="2446946" cy="188591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C3CDB8C7-AD13-42C1-8570-28BF87CBA60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110902" y="1689157"/>
            <a:ext cx="2456469" cy="1784532"/>
          </a:xfrm>
          <a:prstGeom prst="bentConnector3">
            <a:avLst>
              <a:gd name="adj1" fmla="val 366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71CEF3FA-8B48-4C3E-84D7-34181E369D36}"/>
              </a:ext>
            </a:extLst>
          </p:cNvPr>
          <p:cNvGrpSpPr/>
          <p:nvPr/>
        </p:nvGrpSpPr>
        <p:grpSpPr>
          <a:xfrm>
            <a:off x="231957" y="3987242"/>
            <a:ext cx="3301271" cy="1784532"/>
            <a:chOff x="880010" y="3383895"/>
            <a:chExt cx="2656929" cy="1784532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20692B59-302F-43D1-A638-1360C350B290}"/>
                </a:ext>
              </a:extLst>
            </p:cNvPr>
            <p:cNvSpPr/>
            <p:nvPr/>
          </p:nvSpPr>
          <p:spPr>
            <a:xfrm>
              <a:off x="880010" y="3383895"/>
              <a:ext cx="2656929" cy="178453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algn="ctr"/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Visualize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positions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of</a:t>
              </a:r>
              <a:r>
                <a:rPr lang="de-DE" sz="1801">
                  <a:solidFill>
                    <a:schemeClr val="tx1"/>
                  </a:solidFill>
                </a:rPr>
                <a:t> bike in </a:t>
              </a:r>
              <a:r>
                <a:rPr lang="de-DE" sz="1801" dirty="0">
                  <a:solidFill>
                    <a:schemeClr val="tx1"/>
                  </a:solidFill>
                </a:rPr>
                <a:t>network</a:t>
              </a: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Visualize</a:t>
              </a:r>
              <a:r>
                <a:rPr lang="de-DE" sz="1801" dirty="0">
                  <a:solidFill>
                    <a:schemeClr val="tx1"/>
                  </a:solidFill>
                </a:rPr>
                <a:t> environmental </a:t>
              </a:r>
              <a:r>
                <a:rPr lang="de-DE" sz="1801" dirty="0" err="1">
                  <a:solidFill>
                    <a:schemeClr val="tx1"/>
                  </a:solidFill>
                </a:rPr>
                <a:t>data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Visualize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user</a:t>
              </a:r>
              <a:r>
                <a:rPr lang="de-DE" sz="1801" dirty="0">
                  <a:solidFill>
                    <a:schemeClr val="tx1"/>
                  </a:solidFill>
                </a:rPr>
                <a:t> bike track</a:t>
              </a: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EF916318-985B-4227-807E-473AE932E493}"/>
                </a:ext>
              </a:extLst>
            </p:cNvPr>
            <p:cNvSpPr/>
            <p:nvPr/>
          </p:nvSpPr>
          <p:spPr>
            <a:xfrm>
              <a:off x="880010" y="3383895"/>
              <a:ext cx="2656929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Server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feld 45">
            <a:extLst>
              <a:ext uri="{FF2B5EF4-FFF2-40B4-BE49-F238E27FC236}">
                <a16:creationId xmlns:a16="http://schemas.microsoft.com/office/drawing/2014/main" id="{A88C794F-7007-4D5A-8038-24FB52B05EDE}"/>
              </a:ext>
            </a:extLst>
          </p:cNvPr>
          <p:cNvSpPr txBox="1"/>
          <p:nvPr/>
        </p:nvSpPr>
        <p:spPr>
          <a:xfrm>
            <a:off x="-1" y="5928750"/>
            <a:ext cx="5438775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 err="1"/>
              <a:t>Added</a:t>
            </a:r>
            <a:r>
              <a:rPr lang="de-DE" sz="1801" dirty="0"/>
              <a:t> </a:t>
            </a:r>
            <a:r>
              <a:rPr lang="de-DE" sz="1801" dirty="0" err="1"/>
              <a:t>advantages</a:t>
            </a:r>
            <a:r>
              <a:rPr lang="de-DE" sz="1801" dirty="0"/>
              <a:t>: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Visualization</a:t>
            </a:r>
            <a:r>
              <a:rPr lang="de-DE" sz="1801" dirty="0"/>
              <a:t> </a:t>
            </a:r>
            <a:r>
              <a:rPr lang="de-DE" sz="1801" dirty="0" err="1"/>
              <a:t>of</a:t>
            </a:r>
            <a:r>
              <a:rPr lang="de-DE" sz="1801" dirty="0"/>
              <a:t> </a:t>
            </a:r>
            <a:r>
              <a:rPr lang="de-DE" sz="1801" dirty="0" err="1"/>
              <a:t>hardware</a:t>
            </a:r>
            <a:r>
              <a:rPr lang="de-DE" sz="1801" dirty="0"/>
              <a:t> network and </a:t>
            </a:r>
            <a:r>
              <a:rPr lang="de-DE" sz="1801" dirty="0" err="1"/>
              <a:t>sensor</a:t>
            </a:r>
            <a:r>
              <a:rPr lang="de-DE" sz="1801" dirty="0"/>
              <a:t> </a:t>
            </a:r>
            <a:r>
              <a:rPr lang="de-DE" sz="1801" dirty="0" err="1"/>
              <a:t>data</a:t>
            </a:r>
            <a:endParaRPr lang="de-DE" sz="1801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sz="1801" dirty="0"/>
              <a:t>Collected data can be offered to marketplace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158E3EE-8B25-44D1-B47A-100FB2E2F4A1}"/>
              </a:ext>
            </a:extLst>
          </p:cNvPr>
          <p:cNvSpPr/>
          <p:nvPr/>
        </p:nvSpPr>
        <p:spPr>
          <a:xfrm>
            <a:off x="3738138" y="4662699"/>
            <a:ext cx="1810046" cy="923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1" dirty="0"/>
              <a:t>Sensor </a:t>
            </a:r>
            <a:r>
              <a:rPr lang="de-DE" sz="1801" dirty="0" err="1"/>
              <a:t>data</a:t>
            </a:r>
            <a:endParaRPr lang="de-DE" sz="1801" dirty="0"/>
          </a:p>
          <a:p>
            <a:r>
              <a:rPr lang="de-DE" sz="1801" dirty="0"/>
              <a:t>(environmental, GPS)</a:t>
            </a:r>
            <a:endParaRPr lang="en-US" sz="1801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0DFEDFE-D3C3-4CB3-850F-F243399C870E}"/>
              </a:ext>
            </a:extLst>
          </p:cNvPr>
          <p:cNvCxnSpPr>
            <a:endCxn id="44" idx="3"/>
          </p:cNvCxnSpPr>
          <p:nvPr/>
        </p:nvCxnSpPr>
        <p:spPr>
          <a:xfrm flipH="1">
            <a:off x="3533228" y="3630377"/>
            <a:ext cx="2024620" cy="1249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3A133910-08D8-4B55-A943-953AA00588F7}"/>
              </a:ext>
            </a:extLst>
          </p:cNvPr>
          <p:cNvSpPr/>
          <p:nvPr/>
        </p:nvSpPr>
        <p:spPr>
          <a:xfrm>
            <a:off x="418799" y="2820814"/>
            <a:ext cx="1384244" cy="923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801" dirty="0"/>
              <a:t>IOTA </a:t>
            </a:r>
            <a:r>
              <a:rPr lang="de-DE" sz="1801" dirty="0" err="1"/>
              <a:t>transaction</a:t>
            </a:r>
            <a:r>
              <a:rPr lang="de-DE" sz="1801" dirty="0"/>
              <a:t>/Sensor </a:t>
            </a:r>
            <a:r>
              <a:rPr lang="de-DE" sz="1801" dirty="0" err="1"/>
              <a:t>data</a:t>
            </a:r>
            <a:endParaRPr lang="de-DE" sz="1801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97DBC42-4C30-4D33-8F53-85712A0FF182}"/>
              </a:ext>
            </a:extLst>
          </p:cNvPr>
          <p:cNvCxnSpPr>
            <a:stCxn id="44" idx="0"/>
            <a:endCxn id="29" idx="2"/>
          </p:cNvCxnSpPr>
          <p:nvPr/>
        </p:nvCxnSpPr>
        <p:spPr>
          <a:xfrm flipH="1" flipV="1">
            <a:off x="1882592" y="2663838"/>
            <a:ext cx="1" cy="1323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1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4B2966C-A645-475A-98C7-56ACD3CA5633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State </a:t>
            </a:r>
            <a:r>
              <a:rPr lang="de-DE" sz="1801" b="1" i="1" dirty="0" err="1"/>
              <a:t>diagram</a:t>
            </a:r>
            <a:r>
              <a:rPr lang="de-DE" sz="1801" b="1" i="1" dirty="0"/>
              <a:t> </a:t>
            </a:r>
            <a:r>
              <a:rPr lang="de-DE" sz="1801" b="1" i="1" dirty="0" err="1"/>
              <a:t>of</a:t>
            </a:r>
            <a:r>
              <a:rPr lang="de-DE" sz="1801" b="1" i="1" dirty="0"/>
              <a:t> </a:t>
            </a:r>
            <a:r>
              <a:rPr lang="de-DE" sz="1801" b="1" i="1" dirty="0" err="1"/>
              <a:t>hardware</a:t>
            </a:r>
            <a:r>
              <a:rPr lang="de-DE" sz="1801" b="1" i="1" dirty="0"/>
              <a:t> </a:t>
            </a:r>
            <a:r>
              <a:rPr lang="de-DE" sz="1801" b="1" i="1" dirty="0" err="1"/>
              <a:t>module</a:t>
            </a:r>
            <a:endParaRPr lang="en-US" sz="1801" b="1" i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FBFEAF5-9DCB-4AF9-A0DD-14F562F72416}"/>
              </a:ext>
            </a:extLst>
          </p:cNvPr>
          <p:cNvSpPr/>
          <p:nvPr/>
        </p:nvSpPr>
        <p:spPr>
          <a:xfrm>
            <a:off x="5248275" y="1057275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Parked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F7CC6C2-D246-42F6-A0AC-E3C257E460B4}"/>
              </a:ext>
            </a:extLst>
          </p:cNvPr>
          <p:cNvSpPr/>
          <p:nvPr/>
        </p:nvSpPr>
        <p:spPr>
          <a:xfrm>
            <a:off x="5248275" y="5000625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Parked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0FE0ADB-AFBF-447E-AE45-6C4B152FDAFA}"/>
              </a:ext>
            </a:extLst>
          </p:cNvPr>
          <p:cNvSpPr/>
          <p:nvPr/>
        </p:nvSpPr>
        <p:spPr>
          <a:xfrm>
            <a:off x="7639050" y="2895600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Rented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2EB450D-B189-4BDC-8D35-C4E5F9F90EBF}"/>
              </a:ext>
            </a:extLst>
          </p:cNvPr>
          <p:cNvSpPr/>
          <p:nvPr/>
        </p:nvSpPr>
        <p:spPr>
          <a:xfrm>
            <a:off x="2809875" y="2895600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Stolen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6B1C4BE-CBD7-40CD-9BCC-F6C1D917DBB4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3538538" y="1756463"/>
            <a:ext cx="1923157" cy="1139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D50FFE6-50E6-4F93-B2CA-1EB664FC0904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6492180" y="1756463"/>
            <a:ext cx="1875533" cy="1139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3588D8-B92E-4B66-BF2D-536994898A32}"/>
              </a:ext>
            </a:extLst>
          </p:cNvPr>
          <p:cNvCxnSpPr>
            <a:stCxn id="7" idx="4"/>
            <a:endCxn id="6" idx="7"/>
          </p:cNvCxnSpPr>
          <p:nvPr/>
        </p:nvCxnSpPr>
        <p:spPr>
          <a:xfrm flipH="1">
            <a:off x="6492180" y="3714750"/>
            <a:ext cx="1875533" cy="1405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068B7E7-D31E-496D-9F03-ED8DE7B3A7BB}"/>
              </a:ext>
            </a:extLst>
          </p:cNvPr>
          <p:cNvCxnSpPr>
            <a:stCxn id="8" idx="4"/>
            <a:endCxn id="6" idx="1"/>
          </p:cNvCxnSpPr>
          <p:nvPr/>
        </p:nvCxnSpPr>
        <p:spPr>
          <a:xfrm>
            <a:off x="3538538" y="3714750"/>
            <a:ext cx="1923157" cy="1405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71F62266-4916-4608-AD91-E0E125D2FEAD}"/>
              </a:ext>
            </a:extLst>
          </p:cNvPr>
          <p:cNvSpPr txBox="1"/>
          <p:nvPr/>
        </p:nvSpPr>
        <p:spPr>
          <a:xfrm>
            <a:off x="5248275" y="567981"/>
            <a:ext cx="165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gps_loc_parked</a:t>
            </a:r>
            <a:endParaRPr lang="en-US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BF69FB0-A109-4DDC-97AB-71CB84AD3C30}"/>
              </a:ext>
            </a:extLst>
          </p:cNvPr>
          <p:cNvSpPr txBox="1"/>
          <p:nvPr/>
        </p:nvSpPr>
        <p:spPr>
          <a:xfrm>
            <a:off x="2490524" y="1606331"/>
            <a:ext cx="276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curr_loc</a:t>
            </a:r>
            <a:r>
              <a:rPr lang="de-DE" dirty="0"/>
              <a:t> - </a:t>
            </a:r>
            <a:r>
              <a:rPr lang="de-DE" dirty="0" err="1"/>
              <a:t>gps_loc_parked</a:t>
            </a:r>
            <a:endParaRPr lang="en-US" dirty="0"/>
          </a:p>
          <a:p>
            <a:r>
              <a:rPr lang="de-DE" dirty="0"/>
              <a:t>&gt; </a:t>
            </a:r>
            <a:r>
              <a:rPr lang="de-DE" dirty="0" err="1"/>
              <a:t>trigger_dist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1E25283-21DD-44A4-8001-CB394EDAC3B8}"/>
              </a:ext>
            </a:extLst>
          </p:cNvPr>
          <p:cNvSpPr txBox="1"/>
          <p:nvPr/>
        </p:nvSpPr>
        <p:spPr>
          <a:xfrm>
            <a:off x="1416283" y="4051340"/>
            <a:ext cx="29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curr_loc</a:t>
            </a:r>
            <a:r>
              <a:rPr lang="de-DE" dirty="0"/>
              <a:t> - </a:t>
            </a:r>
            <a:r>
              <a:rPr lang="de-DE" dirty="0" err="1"/>
              <a:t>gps_loc_parked</a:t>
            </a:r>
            <a:endParaRPr lang="en-US" dirty="0"/>
          </a:p>
          <a:p>
            <a:r>
              <a:rPr lang="de-DE" dirty="0"/>
              <a:t>&lt; </a:t>
            </a:r>
            <a:r>
              <a:rPr lang="de-DE" dirty="0" err="1"/>
              <a:t>trigger_dist</a:t>
            </a:r>
            <a:r>
              <a:rPr lang="de-DE" dirty="0"/>
              <a:t> </a:t>
            </a:r>
          </a:p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curr_loc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</a:t>
            </a:r>
            <a:r>
              <a:rPr lang="de-DE" dirty="0" err="1"/>
              <a:t>relatively</a:t>
            </a:r>
            <a:r>
              <a:rPr lang="de-DE" dirty="0"/>
              <a:t> </a:t>
            </a:r>
            <a:r>
              <a:rPr lang="de-DE" dirty="0" err="1"/>
              <a:t>unchanged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60s</a:t>
            </a:r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535C378-576A-4DB3-91E9-A02FDD70765E}"/>
              </a:ext>
            </a:extLst>
          </p:cNvPr>
          <p:cNvSpPr txBox="1"/>
          <p:nvPr/>
        </p:nvSpPr>
        <p:spPr>
          <a:xfrm>
            <a:off x="7540690" y="1691759"/>
            <a:ext cx="318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trigger_pressed</a:t>
            </a:r>
            <a:r>
              <a:rPr lang="de-DE" dirty="0"/>
              <a:t> and </a:t>
            </a:r>
            <a:r>
              <a:rPr lang="de-DE" dirty="0" err="1"/>
              <a:t>balance</a:t>
            </a:r>
            <a:r>
              <a:rPr lang="de-DE" dirty="0"/>
              <a:t> &gt; 0</a:t>
            </a:r>
            <a:endParaRPr lang="en-US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4F48F3A-C38A-4124-8F3A-A585C9979810}"/>
              </a:ext>
            </a:extLst>
          </p:cNvPr>
          <p:cNvSpPr txBox="1"/>
          <p:nvPr/>
        </p:nvSpPr>
        <p:spPr>
          <a:xfrm>
            <a:off x="7540690" y="4328338"/>
            <a:ext cx="289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elapsed_time</a:t>
            </a:r>
            <a:r>
              <a:rPr lang="de-DE" dirty="0"/>
              <a:t> &gt; </a:t>
            </a:r>
            <a:r>
              <a:rPr lang="de-DE" dirty="0" err="1"/>
              <a:t>curr_balance</a:t>
            </a:r>
            <a:r>
              <a:rPr lang="de-DE" dirty="0"/>
              <a:t> * </a:t>
            </a:r>
            <a:r>
              <a:rPr lang="de-DE" dirty="0" err="1"/>
              <a:t>time_multiplier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366D39D-F447-459D-8CE9-FC74ACB0907D}"/>
              </a:ext>
            </a:extLst>
          </p:cNvPr>
          <p:cNvSpPr/>
          <p:nvPr/>
        </p:nvSpPr>
        <p:spPr>
          <a:xfrm>
            <a:off x="226695" y="89536"/>
            <a:ext cx="3377565" cy="30651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i="1" dirty="0">
                <a:solidFill>
                  <a:schemeClr val="tx1"/>
                </a:solidFill>
              </a:rPr>
              <a:t>"</a:t>
            </a:r>
            <a:r>
              <a:rPr lang="de-DE" sz="1400" b="1" i="1" dirty="0" err="1">
                <a:solidFill>
                  <a:schemeClr val="tx1"/>
                </a:solidFill>
              </a:rPr>
              <a:t>Parked</a:t>
            </a:r>
            <a:r>
              <a:rPr lang="de-DE" sz="1400" b="1" i="1" dirty="0">
                <a:solidFill>
                  <a:schemeClr val="tx1"/>
                </a:solidFill>
              </a:rPr>
              <a:t>"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Check </a:t>
            </a: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trigger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button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is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pressed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get_balance</a:t>
            </a:r>
            <a:r>
              <a:rPr lang="de-DE" sz="1400" dirty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lvl="1"/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Send </a:t>
            </a:r>
            <a:r>
              <a:rPr lang="de-DE" sz="1400" dirty="0" err="1">
                <a:solidFill>
                  <a:schemeClr val="tx1"/>
                </a:solidFill>
              </a:rPr>
              <a:t>to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server</a:t>
            </a:r>
            <a:r>
              <a:rPr lang="de-DE" sz="1400" dirty="0">
                <a:solidFill>
                  <a:schemeClr val="tx1"/>
                </a:solidFill>
              </a:rPr>
              <a:t> all </a:t>
            </a:r>
            <a:r>
              <a:rPr lang="de-DE" sz="1400" dirty="0" err="1">
                <a:solidFill>
                  <a:schemeClr val="tx1"/>
                </a:solidFill>
              </a:rPr>
              <a:t>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DDCAD90-11A5-4C2F-9AB5-5F3C50602676}"/>
              </a:ext>
            </a:extLst>
          </p:cNvPr>
          <p:cNvSpPr/>
          <p:nvPr/>
        </p:nvSpPr>
        <p:spPr>
          <a:xfrm>
            <a:off x="402907" y="817721"/>
            <a:ext cx="2909887" cy="18187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i="1" dirty="0">
                <a:solidFill>
                  <a:schemeClr val="tx1"/>
                </a:solidFill>
              </a:rPr>
              <a:t>Loop 10 </a:t>
            </a:r>
            <a:r>
              <a:rPr lang="de-DE" sz="1400" b="1" i="1" dirty="0" err="1">
                <a:solidFill>
                  <a:schemeClr val="tx1"/>
                </a:solidFill>
              </a:rPr>
              <a:t>times</a:t>
            </a:r>
            <a:endParaRPr lang="de-DE" sz="1400" b="1" i="1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Go </a:t>
            </a:r>
            <a:r>
              <a:rPr lang="de-DE" sz="1400" dirty="0" err="1">
                <a:solidFill>
                  <a:schemeClr val="tx1"/>
                </a:solidFill>
              </a:rPr>
              <a:t>to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sleep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Wake </a:t>
            </a:r>
            <a:r>
              <a:rPr lang="de-DE" sz="1400" dirty="0" err="1">
                <a:solidFill>
                  <a:schemeClr val="tx1"/>
                </a:solidFill>
              </a:rPr>
              <a:t>up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every</a:t>
            </a:r>
            <a:r>
              <a:rPr lang="de-DE" sz="1400" dirty="0">
                <a:solidFill>
                  <a:schemeClr val="tx1"/>
                </a:solidFill>
              </a:rPr>
              <a:t> 60 </a:t>
            </a:r>
            <a:r>
              <a:rPr lang="de-DE" sz="1400" dirty="0" err="1">
                <a:solidFill>
                  <a:schemeClr val="tx1"/>
                </a:solidFill>
              </a:rPr>
              <a:t>seconds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Take </a:t>
            </a:r>
            <a:r>
              <a:rPr lang="de-DE" sz="1400" dirty="0" err="1">
                <a:solidFill>
                  <a:schemeClr val="tx1"/>
                </a:solidFill>
              </a:rPr>
              <a:t>sensor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data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check_if_stolen</a:t>
            </a:r>
            <a:r>
              <a:rPr lang="de-DE" sz="1400" dirty="0">
                <a:solidFill>
                  <a:schemeClr val="tx1"/>
                </a:solidFill>
              </a:rPr>
              <a:t>()</a:t>
            </a:r>
          </a:p>
          <a:p>
            <a:pPr lvl="2"/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get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start_loc</a:t>
            </a:r>
            <a:r>
              <a:rPr lang="de-DE" sz="1400" dirty="0">
                <a:solidFill>
                  <a:schemeClr val="tx1"/>
                </a:solidFill>
              </a:rPr>
              <a:t>,</a:t>
            </a:r>
          </a:p>
          <a:p>
            <a:pPr lvl="2"/>
            <a:r>
              <a:rPr lang="de-DE" sz="1400" dirty="0">
                <a:solidFill>
                  <a:schemeClr val="tx1"/>
                </a:solidFill>
              </a:rPr>
              <a:t>             </a:t>
            </a:r>
            <a:r>
              <a:rPr lang="de-DE" sz="1400" dirty="0" err="1">
                <a:solidFill>
                  <a:schemeClr val="tx1"/>
                </a:solidFill>
              </a:rPr>
              <a:t>get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start_time</a:t>
            </a:r>
            <a:r>
              <a:rPr lang="de-DE" sz="1400" dirty="0">
                <a:solidFill>
                  <a:schemeClr val="tx1"/>
                </a:solidFill>
              </a:rPr>
              <a:t>, </a:t>
            </a:r>
          </a:p>
          <a:p>
            <a:pPr lvl="2"/>
            <a:r>
              <a:rPr lang="de-DE" sz="1400" dirty="0">
                <a:solidFill>
                  <a:schemeClr val="tx1"/>
                </a:solidFill>
              </a:rPr>
              <a:t>             break loop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F8A9021-043E-49AC-A2AC-1627CCBA2645}"/>
              </a:ext>
            </a:extLst>
          </p:cNvPr>
          <p:cNvSpPr/>
          <p:nvPr/>
        </p:nvSpPr>
        <p:spPr>
          <a:xfrm>
            <a:off x="4870133" y="82866"/>
            <a:ext cx="2780347" cy="1698791"/>
          </a:xfrm>
          <a:prstGeom prst="roundRect">
            <a:avLst>
              <a:gd name="adj" fmla="val 1020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b="1" i="1" dirty="0" err="1">
                <a:solidFill>
                  <a:schemeClr val="tx1"/>
                </a:solidFill>
              </a:rPr>
              <a:t>get_balance</a:t>
            </a:r>
            <a:r>
              <a:rPr lang="de-DE" sz="1200" b="1" i="1" dirty="0">
                <a:solidFill>
                  <a:schemeClr val="tx1"/>
                </a:solidFill>
              </a:rPr>
              <a:t>()</a:t>
            </a:r>
          </a:p>
          <a:p>
            <a:endParaRPr lang="de-DE" sz="1400" b="1" i="1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DFB1578-7919-42F0-859F-CAE639DE6D3C}"/>
              </a:ext>
            </a:extLst>
          </p:cNvPr>
          <p:cNvSpPr/>
          <p:nvPr/>
        </p:nvSpPr>
        <p:spPr>
          <a:xfrm>
            <a:off x="5030152" y="441248"/>
            <a:ext cx="2467928" cy="11858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i="1" dirty="0">
                <a:solidFill>
                  <a:schemeClr val="tx1"/>
                </a:solidFill>
              </a:rPr>
              <a:t>Loop 10 </a:t>
            </a:r>
            <a:r>
              <a:rPr lang="de-DE" sz="1200" b="1" i="1" dirty="0" err="1">
                <a:solidFill>
                  <a:schemeClr val="tx1"/>
                </a:solidFill>
              </a:rPr>
              <a:t>times</a:t>
            </a:r>
            <a:endParaRPr lang="de-DE" sz="1200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Get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account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balance</a:t>
            </a:r>
            <a:r>
              <a:rPr lang="de-DE" sz="1200" dirty="0">
                <a:solidFill>
                  <a:schemeClr val="tx1"/>
                </a:solidFill>
              </a:rPr>
              <a:t> 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B = 0: </a:t>
            </a:r>
            <a:r>
              <a:rPr lang="de-DE" sz="1200" dirty="0" err="1">
                <a:solidFill>
                  <a:schemeClr val="tx1"/>
                </a:solidFill>
              </a:rPr>
              <a:t>delay</a:t>
            </a:r>
            <a:r>
              <a:rPr lang="de-DE" sz="1200" dirty="0">
                <a:solidFill>
                  <a:schemeClr val="tx1"/>
                </a:solidFill>
              </a:rPr>
              <a:t> 10s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B &gt; 0: </a:t>
            </a:r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rented</a:t>
            </a:r>
            <a:r>
              <a:rPr lang="de-DE" sz="1200" dirty="0">
                <a:solidFill>
                  <a:schemeClr val="tx1"/>
                </a:solidFill>
              </a:rPr>
              <a:t>, 	          break loop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DF6092AE-FE9A-446A-87F2-438CD01F1703}"/>
              </a:ext>
            </a:extLst>
          </p:cNvPr>
          <p:cNvCxnSpPr>
            <a:cxnSpLocks/>
          </p:cNvCxnSpPr>
          <p:nvPr/>
        </p:nvCxnSpPr>
        <p:spPr>
          <a:xfrm flipV="1">
            <a:off x="2575560" y="337184"/>
            <a:ext cx="2294573" cy="341236"/>
          </a:xfrm>
          <a:prstGeom prst="bentConnector3">
            <a:avLst>
              <a:gd name="adj1" fmla="val 612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F8ED8DB4-B79C-4ADE-A319-2051FDB936C0}"/>
              </a:ext>
            </a:extLst>
          </p:cNvPr>
          <p:cNvSpPr/>
          <p:nvPr/>
        </p:nvSpPr>
        <p:spPr>
          <a:xfrm>
            <a:off x="4870133" y="1902614"/>
            <a:ext cx="2780347" cy="904409"/>
          </a:xfrm>
          <a:prstGeom prst="roundRect">
            <a:avLst>
              <a:gd name="adj" fmla="val 1020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b="1" i="1" dirty="0" err="1">
                <a:solidFill>
                  <a:schemeClr val="tx1"/>
                </a:solidFill>
              </a:rPr>
              <a:t>check_if_stolen</a:t>
            </a:r>
            <a:r>
              <a:rPr lang="de-DE" sz="1200" b="1" i="1" dirty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curr_loc</a:t>
            </a:r>
            <a:r>
              <a:rPr lang="de-DE" sz="1200" dirty="0">
                <a:solidFill>
                  <a:schemeClr val="tx1"/>
                </a:solidFill>
              </a:rPr>
              <a:t> – </a:t>
            </a:r>
            <a:r>
              <a:rPr lang="de-DE" sz="1200" dirty="0" err="1">
                <a:solidFill>
                  <a:schemeClr val="tx1"/>
                </a:solidFill>
              </a:rPr>
              <a:t>gps_loc_parked</a:t>
            </a:r>
            <a:r>
              <a:rPr lang="de-DE" sz="1200" dirty="0">
                <a:solidFill>
                  <a:schemeClr val="tx1"/>
                </a:solidFill>
              </a:rPr>
              <a:t> &gt; </a:t>
            </a:r>
            <a:r>
              <a:rPr lang="de-DE" sz="1200" dirty="0" err="1">
                <a:solidFill>
                  <a:schemeClr val="tx1"/>
                </a:solidFill>
              </a:rPr>
              <a:t>trigger_dist</a:t>
            </a:r>
            <a:endParaRPr lang="de-DE" sz="12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true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stolen</a:t>
            </a:r>
            <a:r>
              <a:rPr lang="de-DE" sz="1200" dirty="0">
                <a:solidFill>
                  <a:schemeClr val="tx1"/>
                </a:solidFill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false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parked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DDC3DF1E-CA30-4B74-BAF7-4A0B7DC72C39}"/>
              </a:ext>
            </a:extLst>
          </p:cNvPr>
          <p:cNvCxnSpPr>
            <a:cxnSpLocks/>
          </p:cNvCxnSpPr>
          <p:nvPr/>
        </p:nvCxnSpPr>
        <p:spPr>
          <a:xfrm>
            <a:off x="2446020" y="1843087"/>
            <a:ext cx="2424113" cy="247353"/>
          </a:xfrm>
          <a:prstGeom prst="bentConnector3">
            <a:avLst>
              <a:gd name="adj1" fmla="val 6320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741ADF6-D7EE-4F0F-B26C-33D698428073}"/>
              </a:ext>
            </a:extLst>
          </p:cNvPr>
          <p:cNvSpPr/>
          <p:nvPr/>
        </p:nvSpPr>
        <p:spPr>
          <a:xfrm>
            <a:off x="8411528" y="89536"/>
            <a:ext cx="3377565" cy="1678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i="1" dirty="0">
                <a:solidFill>
                  <a:schemeClr val="tx1"/>
                </a:solidFill>
              </a:rPr>
              <a:t>"</a:t>
            </a:r>
            <a:r>
              <a:rPr lang="de-DE" sz="1400" b="1" i="1" dirty="0" err="1">
                <a:solidFill>
                  <a:schemeClr val="tx1"/>
                </a:solidFill>
              </a:rPr>
              <a:t>Rented</a:t>
            </a:r>
            <a:r>
              <a:rPr lang="de-DE" sz="1400" b="1" i="1" dirty="0">
                <a:solidFill>
                  <a:schemeClr val="tx1"/>
                </a:solidFill>
              </a:rPr>
              <a:t>"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Collect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sensor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data</a:t>
            </a:r>
            <a:r>
              <a:rPr lang="de-DE" sz="1400" dirty="0">
                <a:solidFill>
                  <a:schemeClr val="tx1"/>
                </a:solidFill>
              </a:rPr>
              <a:t> &amp; send </a:t>
            </a:r>
            <a:r>
              <a:rPr lang="de-DE" sz="1400" dirty="0" err="1">
                <a:solidFill>
                  <a:schemeClr val="tx1"/>
                </a:solidFill>
              </a:rPr>
              <a:t>to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server</a:t>
            </a: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Check </a:t>
            </a:r>
            <a:r>
              <a:rPr lang="de-DE" sz="1400" dirty="0" err="1">
                <a:solidFill>
                  <a:schemeClr val="tx1"/>
                </a:solidFill>
              </a:rPr>
              <a:t>balance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for</a:t>
            </a:r>
            <a:r>
              <a:rPr lang="de-DE" sz="1400" dirty="0">
                <a:solidFill>
                  <a:schemeClr val="tx1"/>
                </a:solidFill>
              </a:rPr>
              <a:t> top-</a:t>
            </a:r>
            <a:r>
              <a:rPr lang="de-DE" sz="1400" dirty="0" err="1">
                <a:solidFill>
                  <a:schemeClr val="tx1"/>
                </a:solidFill>
              </a:rPr>
              <a:t>ups</a:t>
            </a: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Check </a:t>
            </a: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session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expires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status</a:t>
            </a:r>
            <a:r>
              <a:rPr lang="de-DE" sz="1400" dirty="0">
                <a:solidFill>
                  <a:schemeClr val="tx1"/>
                </a:solidFill>
              </a:rPr>
              <a:t> = </a:t>
            </a:r>
            <a:r>
              <a:rPr lang="de-DE" sz="1400" dirty="0" err="1">
                <a:solidFill>
                  <a:schemeClr val="tx1"/>
                </a:solidFill>
              </a:rPr>
              <a:t>parked</a:t>
            </a:r>
            <a:r>
              <a:rPr lang="de-DE" sz="14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de-DE" sz="1400" dirty="0">
                <a:solidFill>
                  <a:schemeClr val="tx1"/>
                </a:solidFill>
              </a:rPr>
              <a:t>                     update </a:t>
            </a:r>
            <a:r>
              <a:rPr lang="de-DE" sz="1400" dirty="0" err="1">
                <a:solidFill>
                  <a:schemeClr val="tx1"/>
                </a:solidFill>
              </a:rPr>
              <a:t>receiving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address</a:t>
            </a:r>
            <a:r>
              <a:rPr lang="de-DE" sz="14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de-DE" sz="1400" dirty="0">
                <a:solidFill>
                  <a:schemeClr val="tx1"/>
                </a:solidFill>
              </a:rPr>
              <a:t>                     break loop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912624-BEB4-484B-BAD6-07A2685F2B42}"/>
              </a:ext>
            </a:extLst>
          </p:cNvPr>
          <p:cNvSpPr/>
          <p:nvPr/>
        </p:nvSpPr>
        <p:spPr>
          <a:xfrm>
            <a:off x="8411528" y="2202180"/>
            <a:ext cx="3704272" cy="21945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i="1" dirty="0">
                <a:solidFill>
                  <a:schemeClr val="tx1"/>
                </a:solidFill>
              </a:rPr>
              <a:t>"Stolen"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check_if_stolen</a:t>
            </a:r>
            <a:r>
              <a:rPr lang="de-DE" sz="1200" dirty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false</a:t>
            </a:r>
            <a:r>
              <a:rPr lang="de-DE" sz="1200" dirty="0">
                <a:solidFill>
                  <a:schemeClr val="tx1"/>
                </a:solidFill>
              </a:rPr>
              <a:t>: break loop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true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loc_avg</a:t>
            </a:r>
            <a:r>
              <a:rPr lang="de-DE" sz="1200" dirty="0">
                <a:solidFill>
                  <a:schemeClr val="tx1"/>
                </a:solidFill>
              </a:rPr>
              <a:t> = (</a:t>
            </a:r>
            <a:r>
              <a:rPr lang="de-DE" sz="1200" dirty="0" err="1">
                <a:solidFill>
                  <a:schemeClr val="tx1"/>
                </a:solidFill>
              </a:rPr>
              <a:t>start_loc</a:t>
            </a:r>
            <a:r>
              <a:rPr lang="de-DE" sz="1200" dirty="0">
                <a:solidFill>
                  <a:schemeClr val="tx1"/>
                </a:solidFill>
              </a:rPr>
              <a:t> + </a:t>
            </a:r>
            <a:r>
              <a:rPr lang="de-DE" sz="1200" dirty="0" err="1">
                <a:solidFill>
                  <a:schemeClr val="tx1"/>
                </a:solidFill>
              </a:rPr>
              <a:t>curr_loc</a:t>
            </a:r>
            <a:r>
              <a:rPr lang="de-DE" sz="1200" dirty="0">
                <a:solidFill>
                  <a:schemeClr val="tx1"/>
                </a:solidFill>
              </a:rPr>
              <a:t>)/2,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time &gt; 60 </a:t>
            </a:r>
            <a:r>
              <a:rPr lang="de-DE" sz="1200" dirty="0" err="1">
                <a:solidFill>
                  <a:schemeClr val="tx1"/>
                </a:solidFill>
              </a:rPr>
              <a:t>seconds</a:t>
            </a:r>
            <a:r>
              <a:rPr lang="de-DE" sz="1200" dirty="0">
                <a:solidFill>
                  <a:schemeClr val="tx1"/>
                </a:solidFill>
              </a:rPr>
              <a:t>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(</a:t>
            </a:r>
            <a:r>
              <a:rPr lang="de-DE" sz="1200" dirty="0" err="1">
                <a:solidFill>
                  <a:schemeClr val="tx1"/>
                </a:solidFill>
              </a:rPr>
              <a:t>loc_avg</a:t>
            </a:r>
            <a:r>
              <a:rPr lang="de-DE" sz="1200" dirty="0">
                <a:solidFill>
                  <a:schemeClr val="tx1"/>
                </a:solidFill>
              </a:rPr>
              <a:t> – </a:t>
            </a:r>
            <a:r>
              <a:rPr lang="de-DE" sz="1200" dirty="0" err="1">
                <a:solidFill>
                  <a:schemeClr val="tx1"/>
                </a:solidFill>
              </a:rPr>
              <a:t>start_loc</a:t>
            </a:r>
            <a:r>
              <a:rPr lang="de-DE" sz="1200" dirty="0">
                <a:solidFill>
                  <a:schemeClr val="tx1"/>
                </a:solidFill>
              </a:rPr>
              <a:t>) &lt; </a:t>
            </a:r>
            <a:r>
              <a:rPr lang="de-DE" sz="1200" dirty="0" err="1">
                <a:solidFill>
                  <a:schemeClr val="tx1"/>
                </a:solidFill>
              </a:rPr>
              <a:t>trigger_dist</a:t>
            </a:r>
            <a:r>
              <a:rPr lang="de-DE" sz="1200" dirty="0">
                <a:solidFill>
                  <a:schemeClr val="tx1"/>
                </a:solidFill>
              </a:rPr>
              <a:t>:</a:t>
            </a:r>
          </a:p>
          <a:p>
            <a:pPr lvl="4"/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parked</a:t>
            </a:r>
            <a:r>
              <a:rPr lang="de-DE" sz="1200" dirty="0">
                <a:solidFill>
                  <a:schemeClr val="tx1"/>
                </a:solidFill>
              </a:rPr>
              <a:t>,</a:t>
            </a:r>
          </a:p>
          <a:p>
            <a:pPr lvl="4"/>
            <a:r>
              <a:rPr lang="de-DE" sz="1200" dirty="0" err="1">
                <a:solidFill>
                  <a:schemeClr val="tx1"/>
                </a:solidFill>
              </a:rPr>
              <a:t>gps_loc_parked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loc_avg</a:t>
            </a:r>
            <a:r>
              <a:rPr lang="de-DE" sz="1200" dirty="0">
                <a:solidFill>
                  <a:schemeClr val="tx1"/>
                </a:solidFill>
              </a:rPr>
              <a:t>,</a:t>
            </a:r>
          </a:p>
          <a:p>
            <a:pPr lvl="4"/>
            <a:r>
              <a:rPr lang="de-DE" sz="1200" dirty="0">
                <a:solidFill>
                  <a:schemeClr val="tx1"/>
                </a:solidFill>
              </a:rPr>
              <a:t>break loop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F9F61B9D-3952-4E2A-AA92-A8193E400282}"/>
              </a:ext>
            </a:extLst>
          </p:cNvPr>
          <p:cNvCxnSpPr>
            <a:cxnSpLocks/>
          </p:cNvCxnSpPr>
          <p:nvPr/>
        </p:nvCxnSpPr>
        <p:spPr>
          <a:xfrm rot="10800000">
            <a:off x="7650480" y="2090440"/>
            <a:ext cx="1082040" cy="5460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6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EF4412C-46AC-4D8C-BF80-DE172C93B4CE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Database</a:t>
            </a:r>
            <a:endParaRPr lang="en-US" sz="1801" b="1" i="1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02C0076-C204-43B1-9B28-629CF13BC588}"/>
              </a:ext>
            </a:extLst>
          </p:cNvPr>
          <p:cNvSpPr/>
          <p:nvPr/>
        </p:nvSpPr>
        <p:spPr>
          <a:xfrm>
            <a:off x="1012054" y="801093"/>
            <a:ext cx="3239520" cy="330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HARDWARE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7421C5F-EF9A-45F8-8965-E128074B1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71602"/>
              </p:ext>
            </p:extLst>
          </p:nvPr>
        </p:nvGraphicFramePr>
        <p:xfrm>
          <a:off x="1012054" y="1135663"/>
          <a:ext cx="3239520" cy="703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6758">
                  <a:extLst>
                    <a:ext uri="{9D8B030D-6E8A-4147-A177-3AD203B41FA5}">
                      <a16:colId xmlns:a16="http://schemas.microsoft.com/office/drawing/2014/main" val="1743332313"/>
                    </a:ext>
                  </a:extLst>
                </a:gridCol>
                <a:gridCol w="1552762">
                  <a:extLst>
                    <a:ext uri="{9D8B030D-6E8A-4147-A177-3AD203B41FA5}">
                      <a16:colId xmlns:a16="http://schemas.microsoft.com/office/drawing/2014/main" val="2034490463"/>
                    </a:ext>
                  </a:extLst>
                </a:gridCol>
              </a:tblGrid>
              <a:tr h="351656"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hardware_id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79762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/>
                        <a:t>session_address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77280"/>
                  </a:ext>
                </a:extLst>
              </a:tr>
            </a:tbl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6DE22A1B-47CB-4FD5-9E25-878A9EA1AECF}"/>
              </a:ext>
            </a:extLst>
          </p:cNvPr>
          <p:cNvSpPr/>
          <p:nvPr/>
        </p:nvSpPr>
        <p:spPr>
          <a:xfrm>
            <a:off x="6078244" y="801093"/>
            <a:ext cx="2896252" cy="330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SENSOR_DATA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BD0214C-40C9-4BDE-AB7E-93E236A43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404431"/>
              </p:ext>
            </p:extLst>
          </p:nvPr>
        </p:nvGraphicFramePr>
        <p:xfrm>
          <a:off x="6096000" y="1135663"/>
          <a:ext cx="2878496" cy="2781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907">
                  <a:extLst>
                    <a:ext uri="{9D8B030D-6E8A-4147-A177-3AD203B41FA5}">
                      <a16:colId xmlns:a16="http://schemas.microsoft.com/office/drawing/2014/main" val="1743332313"/>
                    </a:ext>
                  </a:extLst>
                </a:gridCol>
                <a:gridCol w="1540589">
                  <a:extLst>
                    <a:ext uri="{9D8B030D-6E8A-4147-A177-3AD203B41FA5}">
                      <a16:colId xmlns:a16="http://schemas.microsoft.com/office/drawing/2014/main" val="2034490463"/>
                    </a:ext>
                  </a:extLst>
                </a:gridCol>
              </a:tblGrid>
              <a:tr h="351656"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index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bigserial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33183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79762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timestamp</a:t>
                      </a: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timezone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560836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latitude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545513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longitude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692569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temperature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73179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humidity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928614"/>
                  </a:ext>
                </a:extLst>
              </a:tr>
            </a:tbl>
          </a:graphicData>
        </a:graphic>
      </p:graphicFrame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3C937B2-E632-42A1-9445-D057D85A992D}"/>
              </a:ext>
            </a:extLst>
          </p:cNvPr>
          <p:cNvCxnSpPr/>
          <p:nvPr/>
        </p:nvCxnSpPr>
        <p:spPr>
          <a:xfrm>
            <a:off x="4251574" y="1677879"/>
            <a:ext cx="18266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63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40C3472-513D-4C19-9B91-0FC620332C79}"/>
              </a:ext>
            </a:extLst>
          </p:cNvPr>
          <p:cNvSpPr/>
          <p:nvPr/>
        </p:nvSpPr>
        <p:spPr>
          <a:xfrm>
            <a:off x="784194" y="3792880"/>
            <a:ext cx="95405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hardware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1;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#Bike ID</a:t>
            </a:r>
          </a:p>
          <a:p>
            <a:pPr lvl="1"/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[52.5157, 5.8992, 23.57, 40.5];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#Data: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latitude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longitude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	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temperature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humidity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2D6FEBE-6935-41E4-B1B1-DE63B9398A76}"/>
              </a:ext>
            </a:extLst>
          </p:cNvPr>
          <p:cNvSpPr txBox="1"/>
          <p:nvPr/>
        </p:nvSpPr>
        <p:spPr>
          <a:xfrm>
            <a:off x="133350" y="123825"/>
            <a:ext cx="524651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JSON Data </a:t>
            </a:r>
            <a:r>
              <a:rPr lang="de-DE" sz="1801" b="1" i="1" dirty="0" err="1"/>
              <a:t>of</a:t>
            </a:r>
            <a:r>
              <a:rPr lang="de-DE" sz="1801" b="1" i="1" dirty="0"/>
              <a:t> POST|PUT </a:t>
            </a:r>
            <a:r>
              <a:rPr lang="de-DE" sz="1801" b="1" i="1" dirty="0" err="1"/>
              <a:t>request</a:t>
            </a:r>
            <a:r>
              <a:rPr lang="de-DE" sz="1801" b="1" i="1" dirty="0"/>
              <a:t> </a:t>
            </a:r>
            <a:r>
              <a:rPr lang="de-DE" sz="1801" b="1" i="1" dirty="0" err="1"/>
              <a:t>to</a:t>
            </a:r>
            <a:r>
              <a:rPr lang="de-DE" sz="1801" b="1" i="1" dirty="0"/>
              <a:t> /</a:t>
            </a:r>
            <a:r>
              <a:rPr lang="de-DE" sz="1801" b="1" i="1" dirty="0" err="1"/>
              <a:t>hardware</a:t>
            </a:r>
            <a:r>
              <a:rPr lang="de-DE" sz="1801" b="1" i="1" dirty="0"/>
              <a:t>/</a:t>
            </a:r>
            <a:endParaRPr lang="en-US" sz="1801" b="1" i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8947A81-9FEF-4D35-954F-2C7E9DD6EE8F}"/>
              </a:ext>
            </a:extLst>
          </p:cNvPr>
          <p:cNvSpPr/>
          <p:nvPr/>
        </p:nvSpPr>
        <p:spPr>
          <a:xfrm>
            <a:off x="784194" y="872127"/>
            <a:ext cx="9540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hardware_id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1;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#Bike ID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"ABC…999";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#Session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address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67C175F-2A72-4918-B6DF-2361D2D93C52}"/>
              </a:ext>
            </a:extLst>
          </p:cNvPr>
          <p:cNvSpPr txBox="1"/>
          <p:nvPr/>
        </p:nvSpPr>
        <p:spPr>
          <a:xfrm>
            <a:off x="133350" y="3310909"/>
            <a:ext cx="524651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JSON Data </a:t>
            </a:r>
            <a:r>
              <a:rPr lang="de-DE" sz="1801" b="1" i="1" dirty="0" err="1"/>
              <a:t>of</a:t>
            </a:r>
            <a:r>
              <a:rPr lang="de-DE" sz="1801" b="1" i="1" dirty="0"/>
              <a:t> POST </a:t>
            </a:r>
            <a:r>
              <a:rPr lang="de-DE" sz="1801" b="1" i="1" dirty="0" err="1"/>
              <a:t>request</a:t>
            </a:r>
            <a:r>
              <a:rPr lang="de-DE" sz="1801" b="1" i="1" dirty="0"/>
              <a:t> </a:t>
            </a:r>
            <a:r>
              <a:rPr lang="de-DE" sz="1801" b="1" i="1" dirty="0" err="1"/>
              <a:t>to</a:t>
            </a:r>
            <a:r>
              <a:rPr lang="de-DE" sz="1801" b="1" i="1" dirty="0"/>
              <a:t> /</a:t>
            </a:r>
            <a:r>
              <a:rPr lang="de-DE" sz="1801" b="1" i="1" dirty="0" err="1"/>
              <a:t>sensor</a:t>
            </a:r>
            <a:r>
              <a:rPr lang="de-DE" sz="1801" b="1" i="1" dirty="0"/>
              <a:t>/</a:t>
            </a:r>
            <a:endParaRPr lang="en-US" sz="1801" b="1" i="1" dirty="0"/>
          </a:p>
        </p:txBody>
      </p:sp>
    </p:spTree>
    <p:extLst>
      <p:ext uri="{BB962C8B-B14F-4D97-AF65-F5344CB8AC3E}">
        <p14:creationId xmlns:p14="http://schemas.microsoft.com/office/powerpoint/2010/main" val="207112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548</Words>
  <Application>Microsoft Office PowerPoint</Application>
  <PresentationFormat>Breitbild</PresentationFormat>
  <Paragraphs>170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YenThu</dc:creator>
  <cp:lastModifiedBy>YenThu</cp:lastModifiedBy>
  <cp:revision>261</cp:revision>
  <dcterms:created xsi:type="dcterms:W3CDTF">2019-09-19T19:03:24Z</dcterms:created>
  <dcterms:modified xsi:type="dcterms:W3CDTF">2019-09-23T22:25:00Z</dcterms:modified>
</cp:coreProperties>
</file>