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2" r:id="rId3"/>
    <p:sldId id="276" r:id="rId4"/>
    <p:sldId id="256" r:id="rId5"/>
    <p:sldId id="260" r:id="rId6"/>
    <p:sldId id="259" r:id="rId7"/>
    <p:sldId id="274" r:id="rId8"/>
    <p:sldId id="275" r:id="rId9"/>
    <p:sldId id="261" r:id="rId10"/>
    <p:sldId id="262" r:id="rId11"/>
    <p:sldId id="263" r:id="rId12"/>
    <p:sldId id="264" r:id="rId13"/>
    <p:sldId id="273" r:id="rId14"/>
    <p:sldId id="266" r:id="rId15"/>
    <p:sldId id="267" r:id="rId16"/>
    <p:sldId id="268" r:id="rId1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F1858-927E-4619-A288-0A34DFEA5180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2A52C-3386-4FCF-8863-BA1B54D941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90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A52C-3386-4FCF-8863-BA1B54D9419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00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A52C-3386-4FCF-8863-BA1B54D9419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8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sp>
        <p:nvSpPr>
          <p:cNvPr id="2" name="MSIPCMContentMarking" descr="{&quot;HashCode&quot;:-1910640812,&quot;Placement&quot;:&quot;Header&quot;,&quot;Top&quot;:0.0,&quot;Left&quot;:398.729126,&quot;SlideWidth&quot;:960,&quot;SlideHeight&quot;:540}">
            <a:extLst>
              <a:ext uri="{FF2B5EF4-FFF2-40B4-BE49-F238E27FC236}">
                <a16:creationId xmlns:a16="http://schemas.microsoft.com/office/drawing/2014/main" id="{9CFF9175-6D8B-4AF0-A103-0681780C13B3}"/>
              </a:ext>
            </a:extLst>
          </p:cNvPr>
          <p:cNvSpPr txBox="1"/>
          <p:nvPr userDrawn="1"/>
        </p:nvSpPr>
        <p:spPr>
          <a:xfrm>
            <a:off x="5063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1308-F5E6-4BB4-B7D8-70206B325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NanoHole</a:t>
            </a:r>
            <a:r>
              <a:rPr lang="en-AU" dirty="0"/>
              <a:t> Fluidics Chip with </a:t>
            </a:r>
            <a:r>
              <a:rPr lang="en-AU" dirty="0" err="1"/>
              <a:t>Buuble</a:t>
            </a:r>
            <a:r>
              <a:rPr lang="en-AU" dirty="0"/>
              <a:t> Trap Vacuum on </a:t>
            </a:r>
            <a:r>
              <a:rPr lang="en-AU" dirty="0" err="1"/>
              <a:t>Ipkiss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F418-0E0A-4DDA-A94C-5512FB6D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Francisco Tovar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EF17E0-411C-44C6-958B-C8FEB52EE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162288"/>
            <a:ext cx="3024336" cy="237517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819873-4AF7-41E2-A22B-4EEDCDFC5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184512"/>
            <a:ext cx="4896544" cy="20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34292" y="-128811"/>
            <a:ext cx="2161456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000" dirty="0"/>
              <a:t>code detail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6"/>
          <a:stretch/>
        </p:blipFill>
        <p:spPr bwMode="auto">
          <a:xfrm>
            <a:off x="3791744" y="365125"/>
            <a:ext cx="8225058" cy="590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CA6B8-3AB2-45D9-9CB9-EAF8D2E2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25" t="7283" r="15855" b="5679"/>
          <a:stretch/>
        </p:blipFill>
        <p:spPr bwMode="auto">
          <a:xfrm>
            <a:off x="783502" y="769179"/>
            <a:ext cx="1402386" cy="133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28EBE-CC3E-44FF-A207-EFD35546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472623" y="2134023"/>
            <a:ext cx="2088232" cy="19564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1DDF34-E2A4-43D0-A310-29C53F187B7A}"/>
              </a:ext>
            </a:extLst>
          </p:cNvPr>
          <p:cNvCxnSpPr/>
          <p:nvPr/>
        </p:nvCxnSpPr>
        <p:spPr>
          <a:xfrm flipV="1">
            <a:off x="2207568" y="1002567"/>
            <a:ext cx="2016224" cy="65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4CDD28-FDD5-4680-92D3-ACDDA59CB14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5779" y="1196752"/>
            <a:ext cx="1768013" cy="23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CAB34-5A45-4280-B517-95449F76C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19506" y="4982859"/>
            <a:ext cx="3034905" cy="160379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8A0C29A-3E89-48DE-A7ED-86739111FB9E}"/>
              </a:ext>
            </a:extLst>
          </p:cNvPr>
          <p:cNvSpPr txBox="1">
            <a:spLocks/>
          </p:cNvSpPr>
          <p:nvPr/>
        </p:nvSpPr>
        <p:spPr bwMode="auto">
          <a:xfrm>
            <a:off x="740536" y="4066018"/>
            <a:ext cx="21614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sz="2000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07D60F-92F3-451A-90AD-DB4AB678B6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14910" y="5229200"/>
            <a:ext cx="2772978" cy="6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C3A70A-4383-4D92-B6C9-077E28FFC496}"/>
              </a:ext>
            </a:extLst>
          </p:cNvPr>
          <p:cNvSpPr/>
          <p:nvPr/>
        </p:nvSpPr>
        <p:spPr bwMode="auto">
          <a:xfrm>
            <a:off x="1816553" y="935448"/>
            <a:ext cx="8856984" cy="34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91" t="3575" r="29888" b="1720"/>
          <a:stretch/>
        </p:blipFill>
        <p:spPr bwMode="auto">
          <a:xfrm>
            <a:off x="7070494" y="2490192"/>
            <a:ext cx="3994058" cy="3963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423592" y="898331"/>
            <a:ext cx="793013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dirty="0"/>
              <a:t>Code: J</a:t>
            </a:r>
            <a:r>
              <a:rPr dirty="0"/>
              <a:t>orge_single_Assay_PlaceAndAutoRoute_bubbtrap_i_o_bubtrap.py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85541-1C22-44FD-A96F-502D404DEF33}"/>
              </a:ext>
            </a:extLst>
          </p:cNvPr>
          <p:cNvSpPr/>
          <p:nvPr/>
        </p:nvSpPr>
        <p:spPr bwMode="auto">
          <a:xfrm>
            <a:off x="205450" y="2312245"/>
            <a:ext cx="4797777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AU" dirty="0"/>
              <a:t>Uses 3</a:t>
            </a:r>
            <a:r>
              <a:rPr dirty="0"/>
              <a:t> </a:t>
            </a:r>
            <a:r>
              <a:rPr lang="en-AU" dirty="0"/>
              <a:t>component</a:t>
            </a:r>
            <a:r>
              <a:rPr dirty="0"/>
              <a:t>s</a:t>
            </a:r>
          </a:p>
          <a:p>
            <a:pPr>
              <a:defRPr/>
            </a:pP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InletHole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MarksWafer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CircuitOfTraps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03B01-AF5C-438D-A854-3D6AB52A8A4E}"/>
              </a:ext>
            </a:extLst>
          </p:cNvPr>
          <p:cNvSpPr txBox="1"/>
          <p:nvPr/>
        </p:nvSpPr>
        <p:spPr bwMode="auto">
          <a:xfrm>
            <a:off x="1919536" y="1742413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76709-29FD-4E69-937F-A048F344FE44}"/>
              </a:ext>
            </a:extLst>
          </p:cNvPr>
          <p:cNvSpPr txBox="1"/>
          <p:nvPr/>
        </p:nvSpPr>
        <p:spPr bwMode="auto">
          <a:xfrm>
            <a:off x="8467693" y="1765052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7BE3-2C82-4837-8A59-D7ADBCF8CEF3}"/>
              </a:ext>
            </a:extLst>
          </p:cNvPr>
          <p:cNvSpPr txBox="1"/>
          <p:nvPr/>
        </p:nvSpPr>
        <p:spPr>
          <a:xfrm>
            <a:off x="531697" y="2822979"/>
            <a:ext cx="65240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‘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27045-7EA7-4EF8-8F4B-7DA525F8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92" t="25493" r="6548" b="23888"/>
          <a:stretch/>
        </p:blipFill>
        <p:spPr bwMode="auto">
          <a:xfrm>
            <a:off x="2201776" y="2675642"/>
            <a:ext cx="1479278" cy="6517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10374-3145-4D59-BB66-21A07EB4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699" t="6666" r="15624" b="6296"/>
          <a:stretch/>
        </p:blipFill>
        <p:spPr bwMode="auto">
          <a:xfrm>
            <a:off x="2437196" y="3601118"/>
            <a:ext cx="1100384" cy="10309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71AA3E-09E5-45D6-A216-5B9BA433A8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34" t="43111" r="9155" b="38563"/>
          <a:stretch/>
        </p:blipFill>
        <p:spPr bwMode="auto">
          <a:xfrm>
            <a:off x="123677" y="5699273"/>
            <a:ext cx="4460156" cy="7331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7EC27-95B0-4135-AB32-F4614E37C24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45045" y="4503915"/>
            <a:ext cx="1275372" cy="11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AC5DDF-A838-48AF-8FA1-95DE6A06EDA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54917" y="4514189"/>
            <a:ext cx="4418620" cy="140836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53A3A6-9A40-4F52-B306-A42353688C80}"/>
              </a:ext>
            </a:extLst>
          </p:cNvPr>
          <p:cNvCxnSpPr>
            <a:cxnSpLocks/>
          </p:cNvCxnSpPr>
          <p:nvPr/>
        </p:nvCxnSpPr>
        <p:spPr bwMode="auto">
          <a:xfrm flipV="1">
            <a:off x="6417579" y="4603659"/>
            <a:ext cx="1858892" cy="151587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DB7402-C3FA-4F13-AFC2-43C49EE50D0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17579" y="5699273"/>
            <a:ext cx="1480829" cy="73312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DA7BFB-DA1E-43D8-BD64-92B4C32FAB14}"/>
              </a:ext>
            </a:extLst>
          </p:cNvPr>
          <p:cNvSpPr txBox="1"/>
          <p:nvPr/>
        </p:nvSpPr>
        <p:spPr bwMode="auto">
          <a:xfrm>
            <a:off x="8464227" y="376313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F0FB88-3E49-4F42-B32C-2707A20C32F5}"/>
              </a:ext>
            </a:extLst>
          </p:cNvPr>
          <p:cNvSpPr/>
          <p:nvPr/>
        </p:nvSpPr>
        <p:spPr bwMode="auto">
          <a:xfrm>
            <a:off x="4756778" y="1506452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3BD0AD-6877-45D2-9451-F33992B29069}"/>
              </a:ext>
            </a:extLst>
          </p:cNvPr>
          <p:cNvCxnSpPr/>
          <p:nvPr/>
        </p:nvCxnSpPr>
        <p:spPr bwMode="auto">
          <a:xfrm>
            <a:off x="3094288" y="1914476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883D3-0C3F-48F7-923F-D7DEFE966E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0056" y="1927215"/>
            <a:ext cx="167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D39C31B-9654-488A-B8D7-0640C7097007}"/>
              </a:ext>
            </a:extLst>
          </p:cNvPr>
          <p:cNvSpPr/>
          <p:nvPr/>
        </p:nvSpPr>
        <p:spPr bwMode="auto">
          <a:xfrm>
            <a:off x="92788" y="2272515"/>
            <a:ext cx="4591982" cy="4252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2566D8-A77E-47FC-A9E9-3ACBBB00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88"/>
          <a:stretch/>
        </p:blipFill>
        <p:spPr bwMode="auto">
          <a:xfrm>
            <a:off x="4583832" y="533970"/>
            <a:ext cx="7127284" cy="51272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0E27C5-B95F-4849-BC8B-6434498B7F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4292" y="-128811"/>
            <a:ext cx="2161456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000" dirty="0"/>
              <a:t>code detail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EF144C-9213-4C22-9F3A-6949F3F1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916470" y="1484784"/>
            <a:ext cx="1479278" cy="651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C8186-45B8-40ED-9A4D-D00F8255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1009304" y="2898565"/>
            <a:ext cx="1100384" cy="1030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AE89D-6036-4136-842E-2C1AAB5EA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691" b="39012"/>
          <a:stretch/>
        </p:blipFill>
        <p:spPr bwMode="auto">
          <a:xfrm>
            <a:off x="92989" y="4841434"/>
            <a:ext cx="4033397" cy="64422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53186-4CC6-4C97-9AFF-9984E96A48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7568" y="836712"/>
            <a:ext cx="2304256" cy="24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21C06C-51E2-48CD-A5C6-7C1F575F36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19736" y="1052736"/>
            <a:ext cx="864096" cy="38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91" t="55908" r="33470" b="25185"/>
          <a:stretch/>
        </p:blipFill>
        <p:spPr bwMode="auto">
          <a:xfrm>
            <a:off x="2927648" y="550883"/>
            <a:ext cx="7244535" cy="21602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0E27C5-B95F-4849-BC8B-6434498B7F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51384" y="1268760"/>
            <a:ext cx="2161456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2000" dirty="0"/>
              <a:t>code detail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defining positions of objects</a:t>
            </a:r>
            <a:endParaRPr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B7B0B0-3B71-45DE-82A6-88D5F710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1" t="3575" r="29888" b="1720"/>
          <a:stretch/>
        </p:blipFill>
        <p:spPr bwMode="auto">
          <a:xfrm>
            <a:off x="4552886" y="2572273"/>
            <a:ext cx="3994058" cy="39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1A094E-3F44-4B3C-8FD4-20CBD983ED4E}"/>
              </a:ext>
            </a:extLst>
          </p:cNvPr>
          <p:cNvSpPr/>
          <p:nvPr/>
        </p:nvSpPr>
        <p:spPr bwMode="auto">
          <a:xfrm>
            <a:off x="2855640" y="1042187"/>
            <a:ext cx="6990707" cy="34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7179732" y="2775465"/>
            <a:ext cx="4239015" cy="2414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50004" y="1569859"/>
            <a:ext cx="7930132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7903D-CE8F-483D-B8AC-1F31CFE22315}"/>
              </a:ext>
            </a:extLst>
          </p:cNvPr>
          <p:cNvSpPr txBox="1"/>
          <p:nvPr/>
        </p:nvSpPr>
        <p:spPr>
          <a:xfrm>
            <a:off x="2855640" y="1020072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Jorge_single_Assay_PlaceAndAutoRoute_bubbtrap_i_o_bubtrap.py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07C9-2B9B-4994-B0F2-1F50FB315121}"/>
              </a:ext>
            </a:extLst>
          </p:cNvPr>
          <p:cNvSpPr txBox="1"/>
          <p:nvPr/>
        </p:nvSpPr>
        <p:spPr bwMode="auto">
          <a:xfrm>
            <a:off x="1919536" y="1742413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E81C9-8689-4131-B035-36638FBDCACA}"/>
              </a:ext>
            </a:extLst>
          </p:cNvPr>
          <p:cNvSpPr txBox="1"/>
          <p:nvPr/>
        </p:nvSpPr>
        <p:spPr bwMode="auto">
          <a:xfrm>
            <a:off x="8666391" y="1865760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EF8266-73AA-439D-A50A-85DF1DAC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1541151" y="2625026"/>
            <a:ext cx="1479278" cy="651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579AF-54FC-4291-B292-1D5C078672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63" t="26833" r="8694" b="27047"/>
          <a:stretch/>
        </p:blipFill>
        <p:spPr bwMode="auto">
          <a:xfrm>
            <a:off x="684958" y="3885004"/>
            <a:ext cx="3748263" cy="1141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C8DD2-5C72-446B-9C0D-024728DA5E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25" t="43162" r="16459" b="42851"/>
          <a:stretch/>
        </p:blipFill>
        <p:spPr bwMode="auto">
          <a:xfrm>
            <a:off x="57859" y="5634257"/>
            <a:ext cx="4799856" cy="746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74A479-FBDF-41D8-85EE-A83B1A0761C3}"/>
              </a:ext>
            </a:extLst>
          </p:cNvPr>
          <p:cNvSpPr txBox="1"/>
          <p:nvPr/>
        </p:nvSpPr>
        <p:spPr>
          <a:xfrm>
            <a:off x="273787" y="2131282"/>
            <a:ext cx="27258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components:</a:t>
            </a:r>
            <a:endParaRPr lang="en-US" sz="1800" dirty="0"/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InletHole</a:t>
            </a: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VacuumChannelRoute</a:t>
            </a: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CircuitOfVacTraps</a:t>
            </a:r>
            <a:endParaRPr lang="en-US" sz="18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D065D-9776-4B9C-9F13-952031D59E96}"/>
              </a:ext>
            </a:extLst>
          </p:cNvPr>
          <p:cNvSpPr txBox="1"/>
          <p:nvPr/>
        </p:nvSpPr>
        <p:spPr bwMode="auto">
          <a:xfrm>
            <a:off x="8464227" y="376313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FFDC0-9FDB-4433-96D8-7436130898C2}"/>
              </a:ext>
            </a:extLst>
          </p:cNvPr>
          <p:cNvSpPr/>
          <p:nvPr/>
        </p:nvSpPr>
        <p:spPr bwMode="auto">
          <a:xfrm>
            <a:off x="4915574" y="1622330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C249D-4FBE-4ED7-B6FC-53B621420A89}"/>
              </a:ext>
            </a:extLst>
          </p:cNvPr>
          <p:cNvCxnSpPr/>
          <p:nvPr/>
        </p:nvCxnSpPr>
        <p:spPr bwMode="auto">
          <a:xfrm>
            <a:off x="3253084" y="2030354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89AA8-8718-4AFF-A939-AAEDC0CF3D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254796" y="2030354"/>
            <a:ext cx="2232248" cy="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798F51-EC09-473F-9267-304DD5D110C3}"/>
              </a:ext>
            </a:extLst>
          </p:cNvPr>
          <p:cNvSpPr/>
          <p:nvPr/>
        </p:nvSpPr>
        <p:spPr bwMode="auto">
          <a:xfrm>
            <a:off x="0" y="2167849"/>
            <a:ext cx="4799856" cy="449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7368" y="188640"/>
            <a:ext cx="172940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800" dirty="0"/>
              <a:t>Code</a:t>
            </a:r>
            <a:r>
              <a:rPr lang="en-AU" sz="1800" dirty="0"/>
              <a:t> detail</a:t>
            </a:r>
            <a:endParaRPr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670"/>
          <a:stretch/>
        </p:blipFill>
        <p:spPr bwMode="auto">
          <a:xfrm>
            <a:off x="3287688" y="1052736"/>
            <a:ext cx="8568952" cy="3813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94552-6530-4DA5-AD85-81D4734E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440258" y="1210372"/>
            <a:ext cx="1479278" cy="651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4C6AB-BA07-4E27-B489-776225EB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63" t="26833" r="8694" b="27047"/>
          <a:stretch/>
        </p:blipFill>
        <p:spPr bwMode="auto">
          <a:xfrm>
            <a:off x="335360" y="2543641"/>
            <a:ext cx="2376264" cy="723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93F0D-ED07-4468-9E0E-BF080819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25" t="43162" r="16459" b="42851"/>
          <a:stretch/>
        </p:blipFill>
        <p:spPr bwMode="auto">
          <a:xfrm>
            <a:off x="279977" y="4102958"/>
            <a:ext cx="2487029" cy="3870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66919-B064-48C6-A598-F89A9100A91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7568" y="1210372"/>
            <a:ext cx="1080120" cy="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146CE-B397-400E-801F-A1EC3ACE89E7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711624" y="1412776"/>
            <a:ext cx="576064" cy="14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BEF14-71D6-426D-BA92-0451B6A462B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767006" y="1661982"/>
            <a:ext cx="520682" cy="26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75920" y="1825625"/>
            <a:ext cx="6610777" cy="390542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29A93F2-D5DF-4B89-98A2-4EC12F80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7368" y="3212976"/>
            <a:ext cx="4239015" cy="24147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C4ED4D-D390-4473-A087-8E4372CF00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368" y="188640"/>
            <a:ext cx="172940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800" dirty="0"/>
              <a:t>Code</a:t>
            </a:r>
            <a:r>
              <a:rPr lang="en-AU" sz="1800" dirty="0"/>
              <a:t> detail</a:t>
            </a:r>
            <a:endParaRPr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5C2F-55E8-4880-8F0B-09D75D859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1744" y="3212976"/>
            <a:ext cx="180020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F8370E9-E136-440D-B94A-8CB5A8E28062}"/>
              </a:ext>
            </a:extLst>
          </p:cNvPr>
          <p:cNvSpPr txBox="1">
            <a:spLocks/>
          </p:cNvSpPr>
          <p:nvPr/>
        </p:nvSpPr>
        <p:spPr bwMode="auto">
          <a:xfrm>
            <a:off x="2638400" y="2348880"/>
            <a:ext cx="29535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sz="2000" dirty="0"/>
              <a:t>Linking route with traps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476E-F212-4A12-A14A-85B4F51D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U" sz="2500" dirty="0"/>
              <a:t>Crispin Solid Works GDS (red layer)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80CE40-7E71-4B04-BF1D-F5FE88E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0" y="2271942"/>
            <a:ext cx="4896544" cy="4100855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FC73576-B8C0-490C-A585-E56DD8A25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66" y="4067692"/>
            <a:ext cx="5523082" cy="244396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912A74F-7949-42D3-A3D9-1ED150C73503}"/>
              </a:ext>
            </a:extLst>
          </p:cNvPr>
          <p:cNvSpPr txBox="1">
            <a:spLocks/>
          </p:cNvSpPr>
          <p:nvPr/>
        </p:nvSpPr>
        <p:spPr bwMode="auto">
          <a:xfrm>
            <a:off x="5158096" y="1032824"/>
            <a:ext cx="637653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Replication in </a:t>
            </a:r>
            <a:r>
              <a:rPr lang="en-AU" sz="2500" dirty="0" err="1"/>
              <a:t>Ipkiss</a:t>
            </a:r>
            <a:r>
              <a:rPr lang="en-AU" sz="2500" dirty="0"/>
              <a:t> (blue layer)</a:t>
            </a:r>
          </a:p>
          <a:p>
            <a:endParaRPr lang="en-AU" sz="2500" dirty="0"/>
          </a:p>
          <a:p>
            <a:r>
              <a:rPr lang="en-AU" sz="2500" dirty="0"/>
              <a:t>…with bubble traps added</a:t>
            </a:r>
          </a:p>
        </p:txBody>
      </p:sp>
    </p:spTree>
    <p:extLst>
      <p:ext uri="{BB962C8B-B14F-4D97-AF65-F5344CB8AC3E}">
        <p14:creationId xmlns:p14="http://schemas.microsoft.com/office/powerpoint/2010/main" val="31683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476E-F212-4A12-A14A-85B4F51D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U" sz="2500" dirty="0"/>
              <a:t>Crispin Solid Works GDS (red layer)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FC73576-B8C0-490C-A585-E56DD8A2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66" y="4067692"/>
            <a:ext cx="5523082" cy="24439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4D6900E-6F47-4296-9BBB-D6DCD98B959A}"/>
              </a:ext>
            </a:extLst>
          </p:cNvPr>
          <p:cNvSpPr txBox="1">
            <a:spLocks/>
          </p:cNvSpPr>
          <p:nvPr/>
        </p:nvSpPr>
        <p:spPr bwMode="auto">
          <a:xfrm>
            <a:off x="5158096" y="1032824"/>
            <a:ext cx="637653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Replication in </a:t>
            </a:r>
            <a:r>
              <a:rPr lang="en-AU" sz="2500" dirty="0" err="1"/>
              <a:t>Ipkiss</a:t>
            </a:r>
            <a:r>
              <a:rPr lang="en-AU" sz="2500" dirty="0"/>
              <a:t> (blue layer)</a:t>
            </a:r>
          </a:p>
          <a:p>
            <a:endParaRPr lang="en-AU" sz="2500" dirty="0"/>
          </a:p>
          <a:p>
            <a:r>
              <a:rPr lang="en-AU" sz="2500" dirty="0"/>
              <a:t>…with bubble traps added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791E678-ADD4-4A2E-9474-ED2C53E61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34" y="1855784"/>
            <a:ext cx="1873898" cy="1967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6B4251-11AD-407D-BEA5-C61B602277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744072" y="2922846"/>
            <a:ext cx="3269262" cy="22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F1EF62EC-3C6A-406B-A029-F2743C0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50" y="2271942"/>
            <a:ext cx="4896544" cy="41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51" r="14834" b="8111"/>
          <a:stretch/>
        </p:blipFill>
        <p:spPr bwMode="auto">
          <a:xfrm>
            <a:off x="-33988" y="803093"/>
            <a:ext cx="10861749" cy="51450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DBB3BE-BAFE-4AF7-92B4-A0A367FCCF0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Three different GDS generated by three main scripts </a:t>
            </a:r>
          </a:p>
          <a:p>
            <a:endParaRPr lang="en-A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6F99D-6D2A-4FBD-863C-0B3022D62A0A}"/>
              </a:ext>
            </a:extLst>
          </p:cNvPr>
          <p:cNvSpPr txBox="1"/>
          <p:nvPr/>
        </p:nvSpPr>
        <p:spPr>
          <a:xfrm>
            <a:off x="2423592" y="412577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Vacuum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21AA2-B536-4B80-9547-E1AD5F28A8BC}"/>
              </a:ext>
            </a:extLst>
          </p:cNvPr>
          <p:cNvSpPr txBox="1"/>
          <p:nvPr/>
        </p:nvSpPr>
        <p:spPr bwMode="auto">
          <a:xfrm>
            <a:off x="1847528" y="2918052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fluid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B56F3-D8E1-4CFA-8017-6A0DA7E5E0D7}"/>
              </a:ext>
            </a:extLst>
          </p:cNvPr>
          <p:cNvSpPr/>
          <p:nvPr/>
        </p:nvSpPr>
        <p:spPr bwMode="auto">
          <a:xfrm>
            <a:off x="1970777" y="5802560"/>
            <a:ext cx="793013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dirty="0"/>
              <a:t>J</a:t>
            </a:r>
            <a:r>
              <a:rPr dirty="0"/>
              <a:t>orge_single_Assay_PlaceAndAutoRoute_bubbtrap_i_o_bubtrap.py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57DE8-6E81-46F0-9986-C71DCF234C1A}"/>
              </a:ext>
            </a:extLst>
          </p:cNvPr>
          <p:cNvSpPr txBox="1"/>
          <p:nvPr/>
        </p:nvSpPr>
        <p:spPr>
          <a:xfrm>
            <a:off x="1970777" y="6131514"/>
            <a:ext cx="8856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Jorge_single_Assay_PlaceAndAutoRoute_vacuum_i_o_vactrap.py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79691-EF3D-4A95-9F43-7DD41D9A4075}"/>
              </a:ext>
            </a:extLst>
          </p:cNvPr>
          <p:cNvSpPr txBox="1"/>
          <p:nvPr/>
        </p:nvSpPr>
        <p:spPr bwMode="auto">
          <a:xfrm>
            <a:off x="489536" y="5726787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fluid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700F2-2B36-4F37-8964-28FA5F488DF6}"/>
              </a:ext>
            </a:extLst>
          </p:cNvPr>
          <p:cNvSpPr txBox="1"/>
          <p:nvPr/>
        </p:nvSpPr>
        <p:spPr>
          <a:xfrm>
            <a:off x="304550" y="6073171"/>
            <a:ext cx="127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Vacuum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7349A-0984-4069-9438-A5CBCCB1EDC8}"/>
              </a:ext>
            </a:extLst>
          </p:cNvPr>
          <p:cNvSpPr txBox="1"/>
          <p:nvPr/>
        </p:nvSpPr>
        <p:spPr>
          <a:xfrm>
            <a:off x="1970777" y="6444044"/>
            <a:ext cx="825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J</a:t>
            </a:r>
            <a:r>
              <a:rPr lang="en-US" sz="1800" dirty="0"/>
              <a:t>orge_single_Assay_PlaceAndAutoRoute_NanoHoleArray_fluidics.py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0CD68-FA32-49C0-860E-865530EB083D}"/>
              </a:ext>
            </a:extLst>
          </p:cNvPr>
          <p:cNvSpPr txBox="1"/>
          <p:nvPr/>
        </p:nvSpPr>
        <p:spPr>
          <a:xfrm>
            <a:off x="191344" y="6439935"/>
            <a:ext cx="189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nanohole chip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2297D5-ECA3-42C1-95B1-5163DF5AB76F}"/>
              </a:ext>
            </a:extLst>
          </p:cNvPr>
          <p:cNvSpPr txBox="1"/>
          <p:nvPr/>
        </p:nvSpPr>
        <p:spPr>
          <a:xfrm>
            <a:off x="7464152" y="3664753"/>
            <a:ext cx="184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nanohole chip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BB5686-ED4D-4293-BA03-38B8A5787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6645" r="12328"/>
          <a:stretch/>
        </p:blipFill>
        <p:spPr>
          <a:xfrm>
            <a:off x="8760296" y="4132645"/>
            <a:ext cx="3025493" cy="270374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whats inside each GDS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2000" dirty="0" err="1"/>
              <a:t>Jorge_bubble_traps_assayio.gds</a:t>
            </a:r>
            <a:endParaRPr lang="en-AU" sz="2000" dirty="0"/>
          </a:p>
          <a:p>
            <a:pPr>
              <a:defRPr/>
            </a:pPr>
            <a:endParaRPr lang="en-AU" sz="2000" dirty="0"/>
          </a:p>
          <a:p>
            <a:pPr marL="0" indent="0">
              <a:buNone/>
              <a:defRPr/>
            </a:pPr>
            <a:endParaRPr lang="en-AU" sz="2000" dirty="0"/>
          </a:p>
          <a:p>
            <a:pPr>
              <a:defRPr/>
            </a:pPr>
            <a:r>
              <a:rPr lang="en-AU" sz="2000" dirty="0" err="1"/>
              <a:t>Jorge_vacuum_route_traps_assayio.gds</a:t>
            </a:r>
            <a:endParaRPr lang="en-AU" sz="2000" dirty="0"/>
          </a:p>
          <a:p>
            <a:pPr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  <a:p>
            <a:pPr marL="0" indent="0">
              <a:buNone/>
              <a:defRPr/>
            </a:pPr>
            <a:endParaRPr lang="en-AU" sz="2000" dirty="0"/>
          </a:p>
          <a:p>
            <a:pPr>
              <a:defRPr/>
            </a:pPr>
            <a:r>
              <a:rPr lang="en-AU" sz="2000" dirty="0" err="1"/>
              <a:t>Jorge_nano_holeArray_assayio.gds</a:t>
            </a:r>
            <a:endParaRPr sz="2000" dirty="0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23549669-1EF8-4925-9753-5E3399C3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0"/>
            <a:ext cx="4159352" cy="311951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EF5C9E-F420-47CD-B3E2-B3DA33F266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1" b="21217"/>
          <a:stretch/>
        </p:blipFill>
        <p:spPr>
          <a:xfrm>
            <a:off x="6192158" y="3242511"/>
            <a:ext cx="2688004" cy="1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33" y="-57016"/>
            <a:ext cx="12191999" cy="6442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071EB-B9EA-48A5-988D-9A8A12EAB41C}"/>
              </a:ext>
            </a:extLst>
          </p:cNvPr>
          <p:cNvSpPr txBox="1"/>
          <p:nvPr/>
        </p:nvSpPr>
        <p:spPr bwMode="auto">
          <a:xfrm>
            <a:off x="2183048" y="4019474"/>
            <a:ext cx="729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Vacuum                                                                nanohole chip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E80B0-C88A-4085-BE41-6DE9AFF88C8B}"/>
              </a:ext>
            </a:extLst>
          </p:cNvPr>
          <p:cNvSpPr txBox="1"/>
          <p:nvPr/>
        </p:nvSpPr>
        <p:spPr bwMode="auto">
          <a:xfrm>
            <a:off x="983432" y="2924944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175D9-658A-453B-840F-5171E12ED0CD}"/>
              </a:ext>
            </a:extLst>
          </p:cNvPr>
          <p:cNvSpPr txBox="1"/>
          <p:nvPr/>
        </p:nvSpPr>
        <p:spPr bwMode="auto">
          <a:xfrm>
            <a:off x="1410557" y="4273954"/>
            <a:ext cx="4653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Jorge_vacuum_route_traps_assayio.gds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4B21E-6346-48E5-A9A5-1F508EF3C4F2}"/>
              </a:ext>
            </a:extLst>
          </p:cNvPr>
          <p:cNvSpPr txBox="1"/>
          <p:nvPr/>
        </p:nvSpPr>
        <p:spPr bwMode="auto">
          <a:xfrm>
            <a:off x="6600354" y="4369854"/>
            <a:ext cx="383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Jorge_nano_holeArray_assayio.gds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E09AE-F827-4EAD-832B-75D932674A24}"/>
              </a:ext>
            </a:extLst>
          </p:cNvPr>
          <p:cNvSpPr txBox="1"/>
          <p:nvPr/>
        </p:nvSpPr>
        <p:spPr bwMode="auto">
          <a:xfrm>
            <a:off x="1656024" y="2937054"/>
            <a:ext cx="290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Jorge_bubble_traps_assayio.gds</a:t>
            </a:r>
            <a:endParaRPr lang="en-AU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1BC5-B551-4785-A66E-7EE90BB95A40}"/>
              </a:ext>
            </a:extLst>
          </p:cNvPr>
          <p:cNvSpPr/>
          <p:nvPr/>
        </p:nvSpPr>
        <p:spPr bwMode="auto">
          <a:xfrm>
            <a:off x="4079776" y="5842951"/>
            <a:ext cx="3067414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GDS generation code. (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Slide 8)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9563" t="26833" r="8694" b="27047"/>
          <a:stretch/>
        </p:blipFill>
        <p:spPr bwMode="auto">
          <a:xfrm>
            <a:off x="1948873" y="5789202"/>
            <a:ext cx="3535898" cy="107641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8107" y="-42491"/>
            <a:ext cx="3873188" cy="1325562"/>
          </a:xfrm>
        </p:spPr>
        <p:txBody>
          <a:bodyPr/>
          <a:lstStyle/>
          <a:p>
            <a:pPr>
              <a:defRPr/>
            </a:pPr>
            <a:r>
              <a:rPr dirty="0"/>
              <a:t> Components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237901" y="2332652"/>
            <a:ext cx="5266661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600" dirty="0" err="1"/>
              <a:t>InletHole</a:t>
            </a:r>
            <a:endParaRPr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MarksWafe</a:t>
            </a:r>
            <a:r>
              <a:rPr lang="en-AU" sz="1600" dirty="0"/>
              <a:t>r</a:t>
            </a:r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r>
              <a:rPr sz="1600" dirty="0"/>
              <a:t>Vacuum</a:t>
            </a:r>
            <a:r>
              <a:rPr lang="en-AU" sz="1600" dirty="0" err="1"/>
              <a:t>ChannelRoute</a:t>
            </a:r>
            <a:endParaRPr lang="en-AU" sz="1600" dirty="0"/>
          </a:p>
          <a:p>
            <a:pPr>
              <a:defRPr/>
            </a:pPr>
            <a:r>
              <a:rPr lang="en-AU" sz="1200" dirty="0"/>
              <a:t>Composed by:</a:t>
            </a:r>
          </a:p>
          <a:p>
            <a:pPr marL="457200" lvl="1" indent="0">
              <a:buNone/>
              <a:defRPr/>
            </a:pPr>
            <a:r>
              <a:rPr lang="en-AU" sz="1200" dirty="0"/>
              <a:t>Routing from SolidWorks points</a:t>
            </a:r>
          </a:p>
          <a:p>
            <a:pPr>
              <a:defRPr/>
            </a:pP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347417" y="2733949"/>
            <a:ext cx="1601456" cy="705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2477792" y="3299026"/>
            <a:ext cx="1834937" cy="1719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8057" t="16384" r="21377" b="17374"/>
          <a:stretch/>
        </p:blipFill>
        <p:spPr bwMode="auto">
          <a:xfrm>
            <a:off x="7288475" y="5018136"/>
            <a:ext cx="1759008" cy="1728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 l="13542" t="23950" r="17013" b="25123"/>
          <a:stretch/>
        </p:blipFill>
        <p:spPr bwMode="auto">
          <a:xfrm>
            <a:off x="7856858" y="1035736"/>
            <a:ext cx="3607035" cy="19838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0671" t="11097" r="28124" b="11544"/>
          <a:stretch/>
        </p:blipFill>
        <p:spPr bwMode="auto">
          <a:xfrm>
            <a:off x="8709750" y="3085169"/>
            <a:ext cx="1402386" cy="197471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5336115" y="755803"/>
            <a:ext cx="3298473" cy="615864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BubbleTrapFluid</a:t>
            </a:r>
            <a:r>
              <a:rPr sz="1600" dirty="0"/>
              <a:t>     </a:t>
            </a:r>
            <a:endParaRPr lang="en-AU" sz="1600" dirty="0"/>
          </a:p>
          <a:p>
            <a:pPr>
              <a:defRPr/>
            </a:pPr>
            <a:r>
              <a:rPr lang="en-AU" sz="1200" dirty="0"/>
              <a:t>Composed by: </a:t>
            </a:r>
            <a:r>
              <a:rPr lang="en-US" sz="1200" dirty="0"/>
              <a:t> 	</a:t>
            </a: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DebriTrapSingle</a:t>
            </a:r>
            <a:endParaRPr lang="en-US" sz="12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Obstacle Left</a:t>
            </a:r>
            <a:endParaRPr lang="en-US" sz="1200" dirty="0"/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Obstacle Right</a:t>
            </a: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of obstacles</a:t>
            </a:r>
            <a:endParaRPr lang="en-US" sz="1200" dirty="0"/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Reservoir</a:t>
            </a:r>
            <a:endParaRPr sz="1200" dirty="0"/>
          </a:p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VacuumTra</a:t>
            </a:r>
            <a:r>
              <a:rPr lang="en-AU" sz="1600" dirty="0"/>
              <a:t>p</a:t>
            </a:r>
          </a:p>
          <a:p>
            <a:pPr>
              <a:defRPr/>
            </a:pPr>
            <a:r>
              <a:rPr lang="en-AU" sz="1200" dirty="0"/>
              <a:t>C</a:t>
            </a:r>
            <a:r>
              <a:rPr sz="1200" dirty="0" err="1"/>
              <a:t>omposed</a:t>
            </a:r>
            <a:r>
              <a:rPr sz="1200" dirty="0"/>
              <a:t> by</a:t>
            </a:r>
            <a:r>
              <a:rPr lang="en-AU" sz="1200" dirty="0"/>
              <a:t>:</a:t>
            </a:r>
          </a:p>
          <a:p>
            <a:pPr marL="457200" lvl="1" indent="0">
              <a:buNone/>
              <a:defRPr/>
            </a:pPr>
            <a:r>
              <a:rPr lang="en-AU" sz="1200" dirty="0"/>
              <a:t>B</a:t>
            </a:r>
            <a:r>
              <a:rPr sz="1200" dirty="0" err="1"/>
              <a:t>ooleans</a:t>
            </a:r>
            <a:r>
              <a:rPr lang="en-AU" sz="1200" dirty="0"/>
              <a:t> operations</a:t>
            </a:r>
            <a:endParaRPr sz="12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NanoHoleArray</a:t>
            </a:r>
            <a:r>
              <a:rPr lang="en-AU" sz="1600" dirty="0"/>
              <a:t>F</a:t>
            </a:r>
          </a:p>
          <a:p>
            <a:pPr>
              <a:defRPr/>
            </a:pPr>
            <a:r>
              <a:rPr lang="en-AU" sz="1200" dirty="0"/>
              <a:t>Composed by:</a:t>
            </a:r>
          </a:p>
          <a:p>
            <a:pPr marL="457200" lvl="1" indent="0">
              <a:buNone/>
              <a:defRPr/>
            </a:pPr>
            <a:r>
              <a:rPr lang="en-AU" sz="1200" dirty="0"/>
              <a:t>Booleans operations</a:t>
            </a:r>
          </a:p>
          <a:p>
            <a:pPr>
              <a:defRPr/>
            </a:pPr>
            <a:endParaRPr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66249" y="1507789"/>
            <a:ext cx="91461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1" dirty="0">
                <a:solidFill>
                  <a:schemeClr val="tx2"/>
                </a:solidFill>
              </a:rPr>
              <a:t>Single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45832" y="411532"/>
            <a:ext cx="329847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b="1" dirty="0"/>
              <a:t>Complex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86943" y="-617361"/>
            <a:ext cx="91548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 bwMode="auto">
          <a:xfrm>
            <a:off x="1155698" y="276930"/>
            <a:ext cx="3873187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t>Circuits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583888" y="1737430"/>
            <a:ext cx="11272752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 dirty="0" err="1"/>
              <a:t>CircuitOfTraps</a:t>
            </a:r>
            <a:r>
              <a:rPr sz="1600" dirty="0"/>
              <a:t> </a:t>
            </a:r>
          </a:p>
          <a:p>
            <a:pPr lvl="1">
              <a:defRPr/>
            </a:pPr>
            <a:r>
              <a:rPr lang="en-AU" sz="1600" dirty="0"/>
              <a:t>Composed by </a:t>
            </a:r>
            <a:r>
              <a:rPr sz="1600" dirty="0" err="1"/>
              <a:t>BubbleTrapFluid</a:t>
            </a:r>
            <a:r>
              <a:rPr lang="en-AU" sz="1600" dirty="0"/>
              <a:t> on a circuit of traps topology (block 2020 example)</a:t>
            </a:r>
            <a:endParaRPr sz="1600" dirty="0"/>
          </a:p>
          <a:p>
            <a:pPr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circuit_PlaceAndAutoRoute_BubbleTrap.py</a:t>
            </a:r>
            <a:endParaRPr sz="1600"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sz="1600" b="1" dirty="0" err="1"/>
              <a:t>CircuitOfVacTraps</a:t>
            </a:r>
            <a:r>
              <a:rPr sz="1600" b="1" dirty="0"/>
              <a:t> </a:t>
            </a:r>
          </a:p>
          <a:p>
            <a:pPr lvl="1">
              <a:defRPr/>
            </a:pPr>
            <a:r>
              <a:rPr lang="en-AU" sz="1600" dirty="0"/>
              <a:t>Composed by </a:t>
            </a:r>
            <a:r>
              <a:rPr sz="1600" dirty="0" err="1"/>
              <a:t>VacuumTrap</a:t>
            </a:r>
            <a:r>
              <a:rPr lang="en-AU" sz="1600" dirty="0"/>
              <a:t> on a circuit of traps topology (block 2020 example)</a:t>
            </a:r>
            <a:endParaRPr sz="1600" dirty="0"/>
          </a:p>
          <a:p>
            <a:pPr>
              <a:defRPr/>
            </a:pPr>
            <a:r>
              <a:rPr sz="1600" dirty="0"/>
              <a:t>circuit_PlaceAndAutoRoute_BubbleTrapVac.py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39691" b="39012"/>
          <a:stretch/>
        </p:blipFill>
        <p:spPr bwMode="auto">
          <a:xfrm>
            <a:off x="4023516" y="2704522"/>
            <a:ext cx="7619999" cy="121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7225" t="43162" r="16459" b="42851"/>
          <a:stretch/>
        </p:blipFill>
        <p:spPr bwMode="auto">
          <a:xfrm>
            <a:off x="5182500" y="5747455"/>
            <a:ext cx="6120694" cy="952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63BD1-7615-4D40-8EF1-0B8087CD846F}"/>
              </a:ext>
            </a:extLst>
          </p:cNvPr>
          <p:cNvSpPr txBox="1"/>
          <p:nvPr/>
        </p:nvSpPr>
        <p:spPr bwMode="auto">
          <a:xfrm>
            <a:off x="839416" y="2704522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A68F6-F033-44F9-982A-CDD0848552E8}"/>
              </a:ext>
            </a:extLst>
          </p:cNvPr>
          <p:cNvSpPr txBox="1"/>
          <p:nvPr/>
        </p:nvSpPr>
        <p:spPr bwMode="auto">
          <a:xfrm>
            <a:off x="805833" y="5157192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2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42B85D-C45C-4946-8A4D-3728E2671D03}"/>
              </a:ext>
            </a:extLst>
          </p:cNvPr>
          <p:cNvSpPr/>
          <p:nvPr/>
        </p:nvSpPr>
        <p:spPr>
          <a:xfrm>
            <a:off x="911424" y="836712"/>
            <a:ext cx="8856984" cy="34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 jorge_single_Assay_PlaceAndAutoRoute_NanoHoleArray_fluidics.py</a:t>
            </a:r>
            <a:endParaRPr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5180"/>
          <a:stretch/>
        </p:blipFill>
        <p:spPr bwMode="auto">
          <a:xfrm>
            <a:off x="7896200" y="2118509"/>
            <a:ext cx="4513906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95400" y="2641320"/>
            <a:ext cx="4797777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AU" dirty="0"/>
              <a:t>Uses </a:t>
            </a:r>
            <a:r>
              <a:rPr dirty="0"/>
              <a:t>2 </a:t>
            </a:r>
            <a:r>
              <a:rPr lang="en-AU" dirty="0"/>
              <a:t>component</a:t>
            </a:r>
            <a:r>
              <a:rPr dirty="0"/>
              <a:t>s</a:t>
            </a:r>
          </a:p>
          <a:p>
            <a:pPr>
              <a:defRPr/>
            </a:pP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en-AU" dirty="0"/>
              <a:t>N</a:t>
            </a:r>
            <a:r>
              <a:rPr dirty="0" err="1"/>
              <a:t>anohole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dirty="0" err="1"/>
              <a:t>wafer_marks</a:t>
            </a:r>
            <a:endParaRPr dirty="0"/>
          </a:p>
          <a:p>
            <a:pPr>
              <a:defRPr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7D74B-C15E-4116-BF50-8B973EBA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99" t="6666" r="15624" b="6296"/>
          <a:stretch/>
        </p:blipFill>
        <p:spPr bwMode="auto">
          <a:xfrm>
            <a:off x="2465104" y="4712944"/>
            <a:ext cx="2088232" cy="1956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54335-7F9F-4F38-842B-C724DF41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25" t="7283" r="15855" b="5679"/>
          <a:stretch/>
        </p:blipFill>
        <p:spPr bwMode="auto">
          <a:xfrm>
            <a:off x="2393096" y="3126170"/>
            <a:ext cx="1402386" cy="1336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B0A96D-F37A-4FF4-AC00-7C8BA45537DF}"/>
              </a:ext>
            </a:extLst>
          </p:cNvPr>
          <p:cNvSpPr txBox="1"/>
          <p:nvPr/>
        </p:nvSpPr>
        <p:spPr>
          <a:xfrm>
            <a:off x="1919536" y="1449321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72C99-1116-417E-8A7C-20C1E0EC6405}"/>
              </a:ext>
            </a:extLst>
          </p:cNvPr>
          <p:cNvSpPr txBox="1"/>
          <p:nvPr/>
        </p:nvSpPr>
        <p:spPr bwMode="auto">
          <a:xfrm>
            <a:off x="8638683" y="1518761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A7AB5-AE6B-48AC-9D4B-86AD7D977822}"/>
              </a:ext>
            </a:extLst>
          </p:cNvPr>
          <p:cNvSpPr/>
          <p:nvPr/>
        </p:nvSpPr>
        <p:spPr bwMode="auto">
          <a:xfrm>
            <a:off x="4756778" y="1282664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27B85-17B0-4AA5-8201-D76B2FCE2F47}"/>
              </a:ext>
            </a:extLst>
          </p:cNvPr>
          <p:cNvSpPr txBox="1"/>
          <p:nvPr/>
        </p:nvSpPr>
        <p:spPr>
          <a:xfrm>
            <a:off x="8684990" y="299964"/>
            <a:ext cx="353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E9CB9-74CE-492F-98B6-E578E2E12860}"/>
              </a:ext>
            </a:extLst>
          </p:cNvPr>
          <p:cNvSpPr/>
          <p:nvPr/>
        </p:nvSpPr>
        <p:spPr>
          <a:xfrm>
            <a:off x="335360" y="2118509"/>
            <a:ext cx="4217976" cy="4550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D23CB-61DC-41B1-BB7F-7A4E26AD864C}"/>
              </a:ext>
            </a:extLst>
          </p:cNvPr>
          <p:cNvCxnSpPr/>
          <p:nvPr/>
        </p:nvCxnSpPr>
        <p:spPr>
          <a:xfrm>
            <a:off x="3094288" y="1690688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307F9-AE35-4D30-9309-5C26BBB472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1690688"/>
            <a:ext cx="2232248" cy="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440</Words>
  <Application>Microsoft Office PowerPoint</Application>
  <DocSecurity>0</DocSecurity>
  <PresentationFormat>Widescreen</PresentationFormat>
  <Paragraphs>145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NanoHole Fluidics Chip with Buuble Trap Vacuum on Ipkiss</vt:lpstr>
      <vt:lpstr>Crispin Solid Works GDS (red layer)</vt:lpstr>
      <vt:lpstr>Crispin Solid Works GDS (red layer)</vt:lpstr>
      <vt:lpstr>Three different GDS generated by three main scripts  </vt:lpstr>
      <vt:lpstr>whats inside each GDS</vt:lpstr>
      <vt:lpstr>PowerPoint Presentation</vt:lpstr>
      <vt:lpstr> Components</vt:lpstr>
      <vt:lpstr>PowerPoint Presentation</vt:lpstr>
      <vt:lpstr>Code:  jorge_single_Assay_PlaceAndAutoRoute_NanoHoleArray_fluidics.py</vt:lpstr>
      <vt:lpstr>code detail</vt:lpstr>
      <vt:lpstr>PowerPoint Presentation</vt:lpstr>
      <vt:lpstr>code detail</vt:lpstr>
      <vt:lpstr>code detail    defining positions of objects</vt:lpstr>
      <vt:lpstr>PowerPoint Presentation</vt:lpstr>
      <vt:lpstr>Code detail</vt:lpstr>
      <vt:lpstr>Code detail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Crispin Solid Works (red layer)</dc:title>
  <dc:subject/>
  <dc:creator/>
  <cp:keywords/>
  <dc:description/>
  <cp:lastModifiedBy>Francisco Tovar Lopez</cp:lastModifiedBy>
  <cp:revision>11</cp:revision>
  <dcterms:created xsi:type="dcterms:W3CDTF">2012-12-03T06:56:55Z</dcterms:created>
  <dcterms:modified xsi:type="dcterms:W3CDTF">2021-06-03T11:46:20Z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2021-06-03T11:08:05Z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ea209de4-149b-4c78-ab1f-7eb51ab7773e</vt:lpwstr>
  </property>
  <property fmtid="{D5CDD505-2E9C-101B-9397-08002B2CF9AE}" pid="8" name="MSIP_Label_8c3d088b-6243-4963-a2e2-8b321ab7f8fc_ContentBits">
    <vt:lpwstr>1</vt:lpwstr>
  </property>
</Properties>
</file>