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D23"/>
    <a:srgbClr val="FFA500"/>
    <a:srgbClr val="4B0082"/>
    <a:srgbClr val="E0218A"/>
    <a:srgbClr val="4169E1"/>
    <a:srgbClr val="E04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90" autoAdjust="0"/>
  </p:normalViewPr>
  <p:slideViewPr>
    <p:cSldViewPr snapToGrid="0">
      <p:cViewPr>
        <p:scale>
          <a:sx n="86" d="100"/>
          <a:sy n="86" d="100"/>
        </p:scale>
        <p:origin x="48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B283E-1E7E-4583-BFBA-9D85A61634EB}" type="datetimeFigureOut">
              <a:rPr lang="es-CL" smtClean="0"/>
              <a:t>2021-11-12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98A02-908E-48FF-84CF-D357DA73703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246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8A02-908E-48FF-84CF-D357DA737037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050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8B2C-1F41-4E5B-AAD4-C2610F6BB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86C7D-2DAD-4B61-A58C-C6C9911BA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4B854-F535-4103-BEF4-B6F57458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5CC3-C07E-4B45-B7D0-F0421FDEC5E4}" type="datetimeFigureOut">
              <a:rPr lang="es-CL" smtClean="0"/>
              <a:t>2021-11-12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D80D-1108-409C-B33F-E197AC06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BE1C9-517B-4D43-B236-34995A5A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3559-1AA6-4788-AF58-A32D705900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898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96CC-9C74-4EC9-86E6-1968CB92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530DD-A041-4A97-8639-A2FB851E3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D1320-7FBD-45DC-940D-C196400A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5CC3-C07E-4B45-B7D0-F0421FDEC5E4}" type="datetimeFigureOut">
              <a:rPr lang="es-CL" smtClean="0"/>
              <a:t>2021-11-12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E090-06A0-4627-A94B-C97B7491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03218-8B18-4F2C-817D-51C08A8B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3559-1AA6-4788-AF58-A32D705900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630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AD700-77E3-4F1B-AAFD-F7CD086B0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A114-74B0-4516-AADA-D04E15FDF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E659-0B4C-4F76-B5AA-55E9B539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5CC3-C07E-4B45-B7D0-F0421FDEC5E4}" type="datetimeFigureOut">
              <a:rPr lang="es-CL" smtClean="0"/>
              <a:t>2021-11-12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F09C8-D3FC-4679-9F73-BD343C73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2A050-43C7-4451-88B3-58A2A522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3559-1AA6-4788-AF58-A32D705900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105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0D8E-3939-4D18-AF13-05D95B9D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3AAD-DFFB-4EBD-9060-E56F40EC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E8F6-0919-49CB-93E7-55D7259A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5CC3-C07E-4B45-B7D0-F0421FDEC5E4}" type="datetimeFigureOut">
              <a:rPr lang="es-CL" smtClean="0"/>
              <a:t>2021-11-12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8FAE9-0D44-4BC1-A505-C9C5BD1E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50FBE-A1ED-43C2-865D-B840E154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3559-1AA6-4788-AF58-A32D705900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278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2833-B012-435C-8EB7-D863143A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030D3-59A5-4252-86AF-220E586C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E696B-D1F4-4432-A635-EE087FAF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5CC3-C07E-4B45-B7D0-F0421FDEC5E4}" type="datetimeFigureOut">
              <a:rPr lang="es-CL" smtClean="0"/>
              <a:t>2021-11-12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CBFCD-1A50-4F25-BF90-7393C901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C907F-139E-45A9-B9C1-F961831C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3559-1AA6-4788-AF58-A32D705900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24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C79A-D164-4B90-ACD4-0834C8B7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E2D2F-B85E-42FF-B198-9364A913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230CB-4C5C-47D6-B599-A529EAD38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11893-0ED4-4567-9F6E-A34DDC10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5CC3-C07E-4B45-B7D0-F0421FDEC5E4}" type="datetimeFigureOut">
              <a:rPr lang="es-CL" smtClean="0"/>
              <a:t>2021-11-12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AC005-6A78-4669-99E9-99FCA5ED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F5428-BFB9-4CDC-BDCE-08247D67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3559-1AA6-4788-AF58-A32D705900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754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64AC-9E18-458F-913A-374CD14C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0B3E9-FB29-4C23-9BBC-205B6446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634AE-7EDF-40DF-A736-BE00A6C10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B36AE-6576-4FD8-A6CC-C1254F068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70B5-D95A-420B-B65A-0F0AD7B40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0E3EC-E692-4722-B8E8-A5620F44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5CC3-C07E-4B45-B7D0-F0421FDEC5E4}" type="datetimeFigureOut">
              <a:rPr lang="es-CL" smtClean="0"/>
              <a:t>2021-11-12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DFEE1-B093-469E-9D64-CD64B144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39566-054A-4C19-984E-6EEE7C34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3559-1AA6-4788-AF58-A32D705900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822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6B4A-4892-4F37-A908-6B7A8F03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C61E1-2791-4AD8-ADC1-3C02A1CB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5CC3-C07E-4B45-B7D0-F0421FDEC5E4}" type="datetimeFigureOut">
              <a:rPr lang="es-CL" smtClean="0"/>
              <a:t>2021-11-12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774DC-A752-478F-82BD-9B6A7E3A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F8FAF-0BB5-4F3C-B36D-4E6B771F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3559-1AA6-4788-AF58-A32D705900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75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D5F52-698A-40DE-8137-08D887DD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5CC3-C07E-4B45-B7D0-F0421FDEC5E4}" type="datetimeFigureOut">
              <a:rPr lang="es-CL" smtClean="0"/>
              <a:t>2021-11-12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DE2A3-84FD-4A64-A118-EC3F1666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1172D-2B76-4D27-9353-645DD424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3559-1AA6-4788-AF58-A32D705900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161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4CF3-4589-4DEA-8F44-825D52F6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EA10-8F15-4B65-A977-D4E63B42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40090-2607-41EB-8428-01AE180ED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F961E-378B-4868-9986-DD4E59E2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5CC3-C07E-4B45-B7D0-F0421FDEC5E4}" type="datetimeFigureOut">
              <a:rPr lang="es-CL" smtClean="0"/>
              <a:t>2021-11-12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2E331-4614-4D4F-ABF4-690E29D4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A5381-2B04-4ACD-9B01-CFA12306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3559-1AA6-4788-AF58-A32D705900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170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2EC0-E2A3-471E-9620-FC7A704C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B9074-DD7C-4654-877A-FAA551DDA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BC4DB-70CC-495D-B960-691F38080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5AAA4-5F1E-4A7B-BFD1-147BC5AB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5CC3-C07E-4B45-B7D0-F0421FDEC5E4}" type="datetimeFigureOut">
              <a:rPr lang="es-CL" smtClean="0"/>
              <a:t>2021-11-12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A6F3E-ABDD-4E2C-931E-2DD57948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86634-C90A-44D2-9A65-C7F82C32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3559-1AA6-4788-AF58-A32D705900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723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179F5-D76F-4E61-B88B-C2EC0146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D9D75-5937-45BB-892C-DBC7417C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52F29-F62F-47A1-9162-6EDA59C90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A5CC3-C07E-4B45-B7D0-F0421FDEC5E4}" type="datetimeFigureOut">
              <a:rPr lang="es-CL" smtClean="0"/>
              <a:t>2021-11-12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7ED05-0D85-453C-A25D-605CC12B1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454D1-0E21-4965-AD5A-DEA502865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93559-1AA6-4788-AF58-A32D705900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722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33.svg"/><Relationship Id="rId3" Type="http://schemas.openxmlformats.org/officeDocument/2006/relationships/image" Target="../media/image2.png"/><Relationship Id="rId21" Type="http://schemas.openxmlformats.org/officeDocument/2006/relationships/image" Target="../media/image28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27.sv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31.svg"/><Relationship Id="rId32" Type="http://schemas.openxmlformats.org/officeDocument/2006/relationships/image" Target="../media/image39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30.png"/><Relationship Id="rId28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3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7FC392-4C01-4368-BE1E-3D5ECCC9FBE0}"/>
              </a:ext>
            </a:extLst>
          </p:cNvPr>
          <p:cNvSpPr txBox="1"/>
          <p:nvPr/>
        </p:nvSpPr>
        <p:spPr>
          <a:xfrm>
            <a:off x="0" y="305068"/>
            <a:ext cx="7498081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&lt;div class="mc-field-group"&gt;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&lt;label for="mce-EMAIL"&gt;</a:t>
            </a:r>
            <a:r>
              <a:rPr lang="es-CL" sz="1600" noProof="1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Email Address </a:t>
            </a:r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&lt;/label&gt;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&lt;input type="email" value="" name="EMAIL" class="required email" id="mce-EMAIL"&gt;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&lt;/div&gt;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&lt;div class="mc-field-group input-group"&gt;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&lt;strong&gt;</a:t>
            </a:r>
            <a:r>
              <a:rPr lang="es-CL" sz="1600" noProof="1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Intereses/contenido </a:t>
            </a:r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&lt;/strong&gt;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&lt;ul&gt;&lt;li&gt;&lt;input type="radio" value="1" name="group[30522]" id="mce-group[30522]-30522-0"&gt;&lt;label for="mce-group[30522]-30522-0"&gt;</a:t>
            </a:r>
            <a:r>
              <a:rPr lang="es-CL" sz="1600" noProof="1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Todo</a:t>
            </a:r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&lt;/label&gt;&lt;/li&gt;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&lt;li&gt;&lt;input type="radio" value="2" name="group[30522]" id="mce-group[30522]-30522-1"&gt;&lt;label for="mce-group[30522]-30522-1"&gt;</a:t>
            </a:r>
            <a:r>
              <a:rPr lang="es-CL" sz="1600" noProof="1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 Science</a:t>
            </a:r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&lt;/label&gt;&lt;/li&gt;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&lt;/ul&gt;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&lt;/div&gt;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&lt;div class="mc-field-group input-group"&gt;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&lt;strong&gt;</a:t>
            </a:r>
            <a:r>
              <a:rPr lang="es-CL" sz="1600" noProof="1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Idioma </a:t>
            </a:r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&lt;/strong&gt;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&lt;ul&gt;&lt;li&gt;&lt;input type="radio" value="4" name="group[30570]" id="mce-group[30570]-30570-0"&gt;&lt;label for="mce-group[30570]-30570-0"&gt;</a:t>
            </a:r>
            <a:r>
              <a:rPr lang="es-CL" sz="1600" noProof="1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Español</a:t>
            </a:r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&lt;/label&gt;&lt;/li&gt;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&lt;li&gt;&lt;input type="radio" value="8" name="group[30570]" id="mce-group[30570]-30570-1"&gt;&lt;label for="mce-group[30570]-30570-1"&gt;</a:t>
            </a:r>
            <a:r>
              <a:rPr lang="es-CL" sz="1600" noProof="1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Inglés</a:t>
            </a:r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&lt;/label&gt;&lt;/li&gt;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&lt;/ul&gt;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&lt;/div&gt;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61A74-32B6-43DF-B522-120EB8E59938}"/>
              </a:ext>
            </a:extLst>
          </p:cNvPr>
          <p:cNvSpPr txBox="1"/>
          <p:nvPr/>
        </p:nvSpPr>
        <p:spPr>
          <a:xfrm>
            <a:off x="8163098" y="3036585"/>
            <a:ext cx="40289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dirty="0">
                <a:latin typeface="Bierstadt" panose="020B0504020202020204" pitchFamily="34" charset="0"/>
              </a:rPr>
              <a:t>ANTES</a:t>
            </a:r>
            <a:endParaRPr lang="es-CL" sz="5000" dirty="0">
              <a:latin typeface="Bierstad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8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7FC392-4C01-4368-BE1E-3D5ECCC9FBE0}"/>
              </a:ext>
            </a:extLst>
          </p:cNvPr>
          <p:cNvSpPr txBox="1"/>
          <p:nvPr/>
        </p:nvSpPr>
        <p:spPr>
          <a:xfrm>
            <a:off x="0" y="58847"/>
            <a:ext cx="749808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&lt;div class="mc-field-group"&gt;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&lt;label for="mce-EMAIL"&gt;</a:t>
            </a:r>
            <a:r>
              <a:rPr lang="es-CL" sz="1600" noProof="1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Email Address (dirección de correo): </a:t>
            </a:r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&lt;/label&gt;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&lt;input type="email" value="" name="EMAIL" class="required email" id="mce-EMAIL"&gt;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&lt;/div&gt;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&lt;div class="mc-field-group input-group"&gt;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&lt;strong&gt;</a:t>
            </a:r>
            <a:r>
              <a:rPr lang="es-CL" sz="1600" noProof="1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¿Qué tipo de contenido deseas recibir? (Which kind of content do you want to receive?): </a:t>
            </a:r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&lt;/strong&gt;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&lt;ul&gt;&lt;li&gt;&lt;input type="radio" value="1" name="group[30522]" id="mce-group[30522]-30522-0"&gt;&lt;label for="mce-group[30522]-30522-0"&gt;</a:t>
            </a:r>
            <a:r>
              <a:rPr lang="es-CL" sz="1600" noProof="1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Todo el contenido (all the content)</a:t>
            </a:r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&lt;/label&gt;&lt;/li&gt;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&lt;li&gt;&lt;input type="radio" value="2" name="group[30522]" id="mce-group[30522]-30522-1"&gt;&lt;label for="mce-group[30522]-30522-1"&gt;</a:t>
            </a:r>
            <a:r>
              <a:rPr lang="es-CL" sz="1600" noProof="1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 Science only (sólo Data Science)</a:t>
            </a:r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&lt;/label&gt;&lt;/li&gt;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&lt;/ul&gt;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&lt;/div&gt;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&lt;div class="mc-field-group input-group"&gt;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&lt;strong&gt;</a:t>
            </a:r>
            <a:r>
              <a:rPr lang="es-CL" sz="1600" noProof="1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Idioma (Language): </a:t>
            </a:r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&lt;/strong&gt;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&lt;ul&gt;&lt;li&gt;&lt;input type="radio" value="4" name="group[30570]" id="mce-group[30570]-30570-0"&gt;&lt;label for="mce-group[30570]-30570-0"&gt;</a:t>
            </a:r>
            <a:r>
              <a:rPr lang="es-CL" sz="1600" noProof="1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Español</a:t>
            </a:r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&lt;/label&gt;&lt;/li&gt;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&lt;li&gt;&lt;input type="radio" value="8" name="group[30570]" id="mce-group[30570]-30570-1"&gt;&lt;label for="mce-group[30570]-30570-1"&gt;</a:t>
            </a:r>
            <a:r>
              <a:rPr lang="es-CL" sz="1600" noProof="1">
                <a:highlight>
                  <a:srgbClr val="00FFFF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English</a:t>
            </a:r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&lt;/label&gt;&lt;/li&gt;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&lt;/ul&gt;</a:t>
            </a:r>
          </a:p>
          <a:p>
            <a:r>
              <a:rPr lang="es-CL" sz="1600" noProof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&lt;/div&gt;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61A74-32B6-43DF-B522-120EB8E59938}"/>
              </a:ext>
            </a:extLst>
          </p:cNvPr>
          <p:cNvSpPr txBox="1"/>
          <p:nvPr/>
        </p:nvSpPr>
        <p:spPr>
          <a:xfrm>
            <a:off x="8163098" y="3036585"/>
            <a:ext cx="40289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dirty="0">
                <a:latin typeface="Bierstadt" panose="020B0504020202020204" pitchFamily="34" charset="0"/>
              </a:rPr>
              <a:t>DESPUÉS</a:t>
            </a:r>
            <a:endParaRPr lang="es-CL" sz="5000" dirty="0">
              <a:latin typeface="Bierstad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0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ss 4 icon">
            <a:extLst>
              <a:ext uri="{FF2B5EF4-FFF2-40B4-BE49-F238E27FC236}">
                <a16:creationId xmlns:a16="http://schemas.microsoft.com/office/drawing/2014/main" id="{4D564BC0-4133-4355-8C18-0A64E88ED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53" y="509059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ss 4 icon">
            <a:extLst>
              <a:ext uri="{FF2B5EF4-FFF2-40B4-BE49-F238E27FC236}">
                <a16:creationId xmlns:a16="http://schemas.microsoft.com/office/drawing/2014/main" id="{470BFF3A-36CE-430D-972D-16B134A49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53" y="1138578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ss 4 icon">
            <a:extLst>
              <a:ext uri="{FF2B5EF4-FFF2-40B4-BE49-F238E27FC236}">
                <a16:creationId xmlns:a16="http://schemas.microsoft.com/office/drawing/2014/main" id="{6F05D2DD-E1F6-4A0C-AECB-ECD40D03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53" y="1768097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ss 4 icon">
            <a:extLst>
              <a:ext uri="{FF2B5EF4-FFF2-40B4-BE49-F238E27FC236}">
                <a16:creationId xmlns:a16="http://schemas.microsoft.com/office/drawing/2014/main" id="{4A87681D-BD49-4608-834F-CB00869C7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53" y="2397616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Table with solid fill">
            <a:extLst>
              <a:ext uri="{FF2B5EF4-FFF2-40B4-BE49-F238E27FC236}">
                <a16:creationId xmlns:a16="http://schemas.microsoft.com/office/drawing/2014/main" id="{0DD36CB7-5893-4A25-BF30-6F0195B6E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78049" y="5568983"/>
            <a:ext cx="914400" cy="914400"/>
          </a:xfrm>
          <a:prstGeom prst="rect">
            <a:avLst/>
          </a:prstGeom>
        </p:spPr>
      </p:pic>
      <p:pic>
        <p:nvPicPr>
          <p:cNvPr id="10" name="Graphic 9" descr="Table with solid fill">
            <a:extLst>
              <a:ext uri="{FF2B5EF4-FFF2-40B4-BE49-F238E27FC236}">
                <a16:creationId xmlns:a16="http://schemas.microsoft.com/office/drawing/2014/main" id="{E2F51F6F-0704-44AE-8B4C-D1C6EE131E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7072" y="4738064"/>
            <a:ext cx="914400" cy="914400"/>
          </a:xfrm>
          <a:prstGeom prst="rect">
            <a:avLst/>
          </a:prstGeom>
        </p:spPr>
      </p:pic>
      <p:pic>
        <p:nvPicPr>
          <p:cNvPr id="11" name="Graphic 10" descr="Table with solid fill">
            <a:extLst>
              <a:ext uri="{FF2B5EF4-FFF2-40B4-BE49-F238E27FC236}">
                <a16:creationId xmlns:a16="http://schemas.microsoft.com/office/drawing/2014/main" id="{397994A3-CAB4-4CF1-8F86-56B025563D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37072" y="3995878"/>
            <a:ext cx="914400" cy="914400"/>
          </a:xfrm>
          <a:prstGeom prst="rect">
            <a:avLst/>
          </a:prstGeom>
        </p:spPr>
      </p:pic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6160E9BB-58E6-4A9F-9E88-DA618B8215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7827" y="3221756"/>
            <a:ext cx="914400" cy="914400"/>
          </a:xfrm>
          <a:prstGeom prst="rect">
            <a:avLst/>
          </a:prstGeom>
        </p:spPr>
      </p:pic>
      <p:pic>
        <p:nvPicPr>
          <p:cNvPr id="7" name="Graphic 6" descr="Follow with solid fill">
            <a:extLst>
              <a:ext uri="{FF2B5EF4-FFF2-40B4-BE49-F238E27FC236}">
                <a16:creationId xmlns:a16="http://schemas.microsoft.com/office/drawing/2014/main" id="{8F4569FE-0F7B-4F46-B515-EA916DB4F1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698" y="444375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FB192A-AE1E-4CC7-8328-A8DBC3997E7C}"/>
              </a:ext>
            </a:extLst>
          </p:cNvPr>
          <p:cNvSpPr txBox="1"/>
          <p:nvPr/>
        </p:nvSpPr>
        <p:spPr>
          <a:xfrm>
            <a:off x="149629" y="4215377"/>
            <a:ext cx="13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Bierstadt" panose="020B0504020202020204" pitchFamily="34" charset="0"/>
              </a:rPr>
              <a:t>Nuevo usuario</a:t>
            </a:r>
            <a:endParaRPr lang="es-CL" sz="1200" dirty="0">
              <a:latin typeface="Bierstadt" panose="020B0504020202020204" pitchFamily="34" charset="0"/>
            </a:endParaRPr>
          </a:p>
        </p:txBody>
      </p:sp>
      <p:pic>
        <p:nvPicPr>
          <p:cNvPr id="1034" name="Picture 10" descr="Exam Icon Vector Art, Icons, and Graphics for Free Download">
            <a:extLst>
              <a:ext uri="{FF2B5EF4-FFF2-40B4-BE49-F238E27FC236}">
                <a16:creationId xmlns:a16="http://schemas.microsoft.com/office/drawing/2014/main" id="{E59D4FE1-92FA-4F20-8A8F-B5BA277AB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5" y="441083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ACB39B-36C7-402B-8BAA-E7A73286544E}"/>
              </a:ext>
            </a:extLst>
          </p:cNvPr>
          <p:cNvSpPr txBox="1"/>
          <p:nvPr/>
        </p:nvSpPr>
        <p:spPr>
          <a:xfrm>
            <a:off x="1623426" y="4110080"/>
            <a:ext cx="1396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Bierstadt" panose="020B0504020202020204" pitchFamily="34" charset="0"/>
              </a:rPr>
              <a:t>Formulario de suscripción HTML</a:t>
            </a:r>
            <a:endParaRPr lang="es-CL" sz="1200" dirty="0">
              <a:latin typeface="Bierstadt" panose="020B0504020202020204" pitchFamily="34" charset="0"/>
            </a:endParaRPr>
          </a:p>
        </p:txBody>
      </p:sp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46D22F76-B949-4B6A-B44B-382221A0ACF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76167" y="4655264"/>
            <a:ext cx="540000" cy="540000"/>
          </a:xfrm>
          <a:prstGeom prst="rect">
            <a:avLst/>
          </a:prstGeom>
        </p:spPr>
      </p:pic>
      <p:pic>
        <p:nvPicPr>
          <p:cNvPr id="15" name="Graphic 14" descr="Line arrow: Straight outline">
            <a:extLst>
              <a:ext uri="{FF2B5EF4-FFF2-40B4-BE49-F238E27FC236}">
                <a16:creationId xmlns:a16="http://schemas.microsoft.com/office/drawing/2014/main" id="{203D40E3-B50B-4506-87F6-2663720456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8201998">
            <a:off x="2890730" y="3670671"/>
            <a:ext cx="914400" cy="914400"/>
          </a:xfrm>
          <a:prstGeom prst="rect">
            <a:avLst/>
          </a:prstGeom>
        </p:spPr>
      </p:pic>
      <p:pic>
        <p:nvPicPr>
          <p:cNvPr id="24" name="Graphic 23" descr="Line arrow: Straight outline">
            <a:extLst>
              <a:ext uri="{FF2B5EF4-FFF2-40B4-BE49-F238E27FC236}">
                <a16:creationId xmlns:a16="http://schemas.microsoft.com/office/drawing/2014/main" id="{E6BC5785-D88E-4A07-B028-7C577DAA936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079188">
            <a:off x="3017652" y="4202383"/>
            <a:ext cx="914400" cy="914400"/>
          </a:xfrm>
          <a:prstGeom prst="rect">
            <a:avLst/>
          </a:prstGeom>
        </p:spPr>
      </p:pic>
      <p:pic>
        <p:nvPicPr>
          <p:cNvPr id="25" name="Graphic 24" descr="Line arrow: Straight outline">
            <a:extLst>
              <a:ext uri="{FF2B5EF4-FFF2-40B4-BE49-F238E27FC236}">
                <a16:creationId xmlns:a16="http://schemas.microsoft.com/office/drawing/2014/main" id="{6F0D47B6-C2DD-432F-B3C9-9DB1C6945EA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1139820">
            <a:off x="2969244" y="4704473"/>
            <a:ext cx="914400" cy="914400"/>
          </a:xfrm>
          <a:prstGeom prst="rect">
            <a:avLst/>
          </a:prstGeom>
        </p:spPr>
      </p:pic>
      <p:pic>
        <p:nvPicPr>
          <p:cNvPr id="26" name="Graphic 25" descr="Line arrow: Straight outline">
            <a:extLst>
              <a:ext uri="{FF2B5EF4-FFF2-40B4-BE49-F238E27FC236}">
                <a16:creationId xmlns:a16="http://schemas.microsoft.com/office/drawing/2014/main" id="{9423BAEE-2A11-4644-BCDD-8B5A4B5075D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12501625">
            <a:off x="2840956" y="51976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2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0E6122-0704-4BDE-A909-806BA34D2E08}"/>
              </a:ext>
            </a:extLst>
          </p:cNvPr>
          <p:cNvSpPr/>
          <p:nvPr/>
        </p:nvSpPr>
        <p:spPr>
          <a:xfrm>
            <a:off x="3787827" y="3181004"/>
            <a:ext cx="2884522" cy="2895069"/>
          </a:xfrm>
          <a:prstGeom prst="roundRect">
            <a:avLst>
              <a:gd name="adj" fmla="val 9174"/>
            </a:avLst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rss 4 icon">
            <a:extLst>
              <a:ext uri="{FF2B5EF4-FFF2-40B4-BE49-F238E27FC236}">
                <a16:creationId xmlns:a16="http://schemas.microsoft.com/office/drawing/2014/main" id="{4D564BC0-4133-4355-8C18-0A64E88ED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53" y="509059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ss 4 icon">
            <a:extLst>
              <a:ext uri="{FF2B5EF4-FFF2-40B4-BE49-F238E27FC236}">
                <a16:creationId xmlns:a16="http://schemas.microsoft.com/office/drawing/2014/main" id="{470BFF3A-36CE-430D-972D-16B134A49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53" y="1138578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ss 4 icon">
            <a:extLst>
              <a:ext uri="{FF2B5EF4-FFF2-40B4-BE49-F238E27FC236}">
                <a16:creationId xmlns:a16="http://schemas.microsoft.com/office/drawing/2014/main" id="{6F05D2DD-E1F6-4A0C-AECB-ECD40D03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53" y="1768097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ss 4 icon">
            <a:extLst>
              <a:ext uri="{FF2B5EF4-FFF2-40B4-BE49-F238E27FC236}">
                <a16:creationId xmlns:a16="http://schemas.microsoft.com/office/drawing/2014/main" id="{4A87681D-BD49-4608-834F-CB00869C7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53" y="2397616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Table with solid fill">
            <a:extLst>
              <a:ext uri="{FF2B5EF4-FFF2-40B4-BE49-F238E27FC236}">
                <a16:creationId xmlns:a16="http://schemas.microsoft.com/office/drawing/2014/main" id="{0DD36CB7-5893-4A25-BF30-6F0195B6E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7592" y="5161673"/>
            <a:ext cx="914400" cy="914400"/>
          </a:xfrm>
          <a:prstGeom prst="rect">
            <a:avLst/>
          </a:prstGeom>
        </p:spPr>
      </p:pic>
      <p:pic>
        <p:nvPicPr>
          <p:cNvPr id="10" name="Graphic 9" descr="Table with solid fill">
            <a:extLst>
              <a:ext uri="{FF2B5EF4-FFF2-40B4-BE49-F238E27FC236}">
                <a16:creationId xmlns:a16="http://schemas.microsoft.com/office/drawing/2014/main" id="{E2F51F6F-0704-44AE-8B4C-D1C6EE131E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1003" y="4515034"/>
            <a:ext cx="914400" cy="914400"/>
          </a:xfrm>
          <a:prstGeom prst="rect">
            <a:avLst/>
          </a:prstGeom>
        </p:spPr>
      </p:pic>
      <p:pic>
        <p:nvPicPr>
          <p:cNvPr id="11" name="Graphic 10" descr="Table with solid fill">
            <a:extLst>
              <a:ext uri="{FF2B5EF4-FFF2-40B4-BE49-F238E27FC236}">
                <a16:creationId xmlns:a16="http://schemas.microsoft.com/office/drawing/2014/main" id="{397994A3-CAB4-4CF1-8F86-56B025563D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64415" y="3868395"/>
            <a:ext cx="914400" cy="914400"/>
          </a:xfrm>
          <a:prstGeom prst="rect">
            <a:avLst/>
          </a:prstGeom>
        </p:spPr>
      </p:pic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6160E9BB-58E6-4A9F-9E88-DA618B8215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7827" y="3221756"/>
            <a:ext cx="914400" cy="914400"/>
          </a:xfrm>
          <a:prstGeom prst="rect">
            <a:avLst/>
          </a:prstGeom>
        </p:spPr>
      </p:pic>
      <p:pic>
        <p:nvPicPr>
          <p:cNvPr id="7" name="Graphic 6" descr="Follow with solid fill">
            <a:extLst>
              <a:ext uri="{FF2B5EF4-FFF2-40B4-BE49-F238E27FC236}">
                <a16:creationId xmlns:a16="http://schemas.microsoft.com/office/drawing/2014/main" id="{8F4569FE-0F7B-4F46-B515-EA916DB4F1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698" y="444375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FB192A-AE1E-4CC7-8328-A8DBC3997E7C}"/>
              </a:ext>
            </a:extLst>
          </p:cNvPr>
          <p:cNvSpPr txBox="1"/>
          <p:nvPr/>
        </p:nvSpPr>
        <p:spPr>
          <a:xfrm>
            <a:off x="149629" y="4215377"/>
            <a:ext cx="139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Bierstadt" panose="020B0504020202020204" pitchFamily="34" charset="0"/>
              </a:rPr>
              <a:t>Nuevo suscriptor</a:t>
            </a:r>
            <a:endParaRPr lang="es-CL" sz="1200" dirty="0">
              <a:latin typeface="Bierstadt" panose="020B0504020202020204" pitchFamily="34" charset="0"/>
            </a:endParaRPr>
          </a:p>
        </p:txBody>
      </p:sp>
      <p:pic>
        <p:nvPicPr>
          <p:cNvPr id="1034" name="Picture 10" descr="Exam Icon Vector Art, Icons, and Graphics for Free Download">
            <a:extLst>
              <a:ext uri="{FF2B5EF4-FFF2-40B4-BE49-F238E27FC236}">
                <a16:creationId xmlns:a16="http://schemas.microsoft.com/office/drawing/2014/main" id="{E59D4FE1-92FA-4F20-8A8F-B5BA277AB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5" y="441083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ACB39B-36C7-402B-8BAA-E7A73286544E}"/>
              </a:ext>
            </a:extLst>
          </p:cNvPr>
          <p:cNvSpPr txBox="1"/>
          <p:nvPr/>
        </p:nvSpPr>
        <p:spPr>
          <a:xfrm>
            <a:off x="1623426" y="4110080"/>
            <a:ext cx="1396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Bierstadt" panose="020B0504020202020204" pitchFamily="34" charset="0"/>
              </a:rPr>
              <a:t>Formulario de suscripción HTML</a:t>
            </a:r>
            <a:endParaRPr lang="es-CL" sz="1200" dirty="0">
              <a:latin typeface="Bierstadt" panose="020B0504020202020204" pitchFamily="34" charset="0"/>
            </a:endParaRPr>
          </a:p>
        </p:txBody>
      </p:sp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46D22F76-B949-4B6A-B44B-382221A0ACF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76167" y="4655264"/>
            <a:ext cx="540000" cy="540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DC23EF-5156-4ED1-B14C-9D4DA2737FB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19964" y="3979025"/>
            <a:ext cx="710855" cy="361888"/>
          </a:xfrm>
          <a:prstGeom prst="straightConnector1">
            <a:avLst/>
          </a:prstGeom>
          <a:ln w="19050">
            <a:solidFill>
              <a:srgbClr val="4B008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FAA410-E3CA-4940-80FB-AC9967EC62B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097223" y="4325595"/>
            <a:ext cx="1267192" cy="262444"/>
          </a:xfrm>
          <a:prstGeom prst="straightConnector1">
            <a:avLst/>
          </a:prstGeom>
          <a:ln w="19050">
            <a:solidFill>
              <a:srgbClr val="E0218A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448DDA-64A7-4C99-A338-545CEEBC3A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108807" y="4914017"/>
            <a:ext cx="1832196" cy="58217"/>
          </a:xfrm>
          <a:prstGeom prst="straightConnector1">
            <a:avLst/>
          </a:prstGeom>
          <a:ln w="19050">
            <a:solidFill>
              <a:srgbClr val="4169E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A870A0-27D3-4268-831D-C3ABBCA2A7C8}"/>
              </a:ext>
            </a:extLst>
          </p:cNvPr>
          <p:cNvCxnSpPr>
            <a:cxnSpLocks/>
          </p:cNvCxnSpPr>
          <p:nvPr/>
        </p:nvCxnSpPr>
        <p:spPr>
          <a:xfrm>
            <a:off x="3097223" y="5226553"/>
            <a:ext cx="2300980" cy="392320"/>
          </a:xfrm>
          <a:prstGeom prst="straightConnector1">
            <a:avLst/>
          </a:prstGeom>
          <a:ln w="19050">
            <a:solidFill>
              <a:srgbClr val="E0400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49069F6-7A40-417F-8CEB-C1A49929831A}"/>
              </a:ext>
            </a:extLst>
          </p:cNvPr>
          <p:cNvSpPr txBox="1"/>
          <p:nvPr/>
        </p:nvSpPr>
        <p:spPr>
          <a:xfrm>
            <a:off x="3787827" y="6099559"/>
            <a:ext cx="2884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Bierstadt" panose="020B0504020202020204" pitchFamily="34" charset="0"/>
              </a:rPr>
              <a:t>Audiencias segmentadas </a:t>
            </a:r>
          </a:p>
          <a:p>
            <a:pPr algn="ctr"/>
            <a:r>
              <a:rPr lang="es-MX" sz="1200" dirty="0">
                <a:latin typeface="Bierstadt" panose="020B0504020202020204" pitchFamily="34" charset="0"/>
              </a:rPr>
              <a:t>(en gestor de audiencias de MailChimp)</a:t>
            </a:r>
            <a:endParaRPr lang="es-CL" sz="1200" dirty="0">
              <a:latin typeface="Bierstadt" panose="020B05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20A0BEF-BBBB-43BE-A795-7C0E8D8AF381}"/>
              </a:ext>
            </a:extLst>
          </p:cNvPr>
          <p:cNvSpPr/>
          <p:nvPr/>
        </p:nvSpPr>
        <p:spPr>
          <a:xfrm>
            <a:off x="709347" y="455726"/>
            <a:ext cx="2884522" cy="2637660"/>
          </a:xfrm>
          <a:prstGeom prst="roundRect">
            <a:avLst>
              <a:gd name="adj" fmla="val 9174"/>
            </a:avLst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E5A976-72DF-42AE-88D1-55B9A59C1A10}"/>
              </a:ext>
            </a:extLst>
          </p:cNvPr>
          <p:cNvSpPr txBox="1"/>
          <p:nvPr/>
        </p:nvSpPr>
        <p:spPr>
          <a:xfrm>
            <a:off x="390698" y="14603"/>
            <a:ext cx="3602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Bierstadt" panose="020B0504020202020204" pitchFamily="34" charset="0"/>
              </a:rPr>
              <a:t>Feeds RSS de temas/idiomas específicos </a:t>
            </a:r>
          </a:p>
          <a:p>
            <a:pPr algn="ctr"/>
            <a:r>
              <a:rPr lang="es-MX" sz="1200" dirty="0">
                <a:latin typeface="Bierstadt" panose="020B0504020202020204" pitchFamily="34" charset="0"/>
              </a:rPr>
              <a:t>(generados por Hugo usando la taxonomía del blog)</a:t>
            </a:r>
            <a:endParaRPr lang="es-CL" sz="1200" dirty="0">
              <a:latin typeface="Bierstadt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D7C929-FA54-412E-A1E7-83B479C83F06}"/>
              </a:ext>
            </a:extLst>
          </p:cNvPr>
          <p:cNvSpPr txBox="1"/>
          <p:nvPr/>
        </p:nvSpPr>
        <p:spPr>
          <a:xfrm>
            <a:off x="872836" y="661171"/>
            <a:ext cx="1817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>
                <a:solidFill>
                  <a:srgbClr val="E04006"/>
                </a:solidFill>
              </a:rPr>
              <a:t>Feed Tema 1 - Español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90CEDE-23BE-4E3F-A6D5-277563052705}"/>
              </a:ext>
            </a:extLst>
          </p:cNvPr>
          <p:cNvSpPr txBox="1"/>
          <p:nvPr/>
        </p:nvSpPr>
        <p:spPr>
          <a:xfrm>
            <a:off x="872836" y="1290690"/>
            <a:ext cx="1817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>
                <a:solidFill>
                  <a:srgbClr val="4169E1"/>
                </a:solidFill>
              </a:rPr>
              <a:t>Feed Tema 2 - Español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AF8F8B-A043-4F60-B772-DDA2130CD045}"/>
              </a:ext>
            </a:extLst>
          </p:cNvPr>
          <p:cNvSpPr txBox="1"/>
          <p:nvPr/>
        </p:nvSpPr>
        <p:spPr>
          <a:xfrm>
            <a:off x="872836" y="1920209"/>
            <a:ext cx="1817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>
                <a:solidFill>
                  <a:srgbClr val="E0218A"/>
                </a:solidFill>
              </a:rPr>
              <a:t>Feed Tema 1 - Inglés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2AF3AE-3222-4867-90EE-E822DBEB2F22}"/>
              </a:ext>
            </a:extLst>
          </p:cNvPr>
          <p:cNvSpPr txBox="1"/>
          <p:nvPr/>
        </p:nvSpPr>
        <p:spPr>
          <a:xfrm>
            <a:off x="872836" y="2549728"/>
            <a:ext cx="1817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>
                <a:solidFill>
                  <a:srgbClr val="4B0082"/>
                </a:solidFill>
              </a:rPr>
              <a:t>Feed Tema 2 - Inglés</a:t>
            </a:r>
          </a:p>
        </p:txBody>
      </p:sp>
      <p:pic>
        <p:nvPicPr>
          <p:cNvPr id="30" name="Graphic 29" descr="Plugged Unplugged with solid fill">
            <a:extLst>
              <a:ext uri="{FF2B5EF4-FFF2-40B4-BE49-F238E27FC236}">
                <a16:creationId xmlns:a16="http://schemas.microsoft.com/office/drawing/2014/main" id="{48713C93-1706-4015-B995-A43FB36C0F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84187" y="1371436"/>
            <a:ext cx="914400" cy="914400"/>
          </a:xfrm>
          <a:prstGeom prst="rect">
            <a:avLst/>
          </a:prstGeom>
        </p:spPr>
      </p:pic>
      <p:pic>
        <p:nvPicPr>
          <p:cNvPr id="42" name="Graphic 41" descr="Arrow Right with solid fill">
            <a:extLst>
              <a:ext uri="{FF2B5EF4-FFF2-40B4-BE49-F238E27FC236}">
                <a16:creationId xmlns:a16="http://schemas.microsoft.com/office/drawing/2014/main" id="{3ECCA0BE-5656-4B99-920E-D9899B44C0B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757358" y="1311672"/>
            <a:ext cx="877812" cy="877812"/>
          </a:xfrm>
          <a:prstGeom prst="rect">
            <a:avLst/>
          </a:prstGeom>
        </p:spPr>
      </p:pic>
      <p:pic>
        <p:nvPicPr>
          <p:cNvPr id="43" name="Graphic 42" descr="Arrow Right with solid fill">
            <a:extLst>
              <a:ext uri="{FF2B5EF4-FFF2-40B4-BE49-F238E27FC236}">
                <a16:creationId xmlns:a16="http://schemas.microsoft.com/office/drawing/2014/main" id="{E9915CB4-EC0E-404B-8670-324976B4D3E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6200000">
            <a:off x="4839909" y="2237581"/>
            <a:ext cx="877812" cy="877812"/>
          </a:xfrm>
          <a:prstGeom prst="rect">
            <a:avLst/>
          </a:prstGeom>
        </p:spPr>
      </p:pic>
      <p:pic>
        <p:nvPicPr>
          <p:cNvPr id="44" name="Graphic 43" descr="Arrow Right with solid fill">
            <a:extLst>
              <a:ext uri="{FF2B5EF4-FFF2-40B4-BE49-F238E27FC236}">
                <a16:creationId xmlns:a16="http://schemas.microsoft.com/office/drawing/2014/main" id="{5D5A3B68-7287-4730-80AE-16B4D64098C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1110228">
            <a:off x="5881730" y="1031797"/>
            <a:ext cx="877812" cy="877812"/>
          </a:xfrm>
          <a:prstGeom prst="rect">
            <a:avLst/>
          </a:prstGeom>
        </p:spPr>
      </p:pic>
      <p:pic>
        <p:nvPicPr>
          <p:cNvPr id="35" name="Graphic 34" descr="Newspaper with solid fill">
            <a:extLst>
              <a:ext uri="{FF2B5EF4-FFF2-40B4-BE49-F238E27FC236}">
                <a16:creationId xmlns:a16="http://schemas.microsoft.com/office/drawing/2014/main" id="{4BF3CCDF-C5C5-4AA9-B341-8258A56A35E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865158" y="158510"/>
            <a:ext cx="590166" cy="590166"/>
          </a:xfrm>
          <a:prstGeom prst="rect">
            <a:avLst/>
          </a:prstGeom>
        </p:spPr>
      </p:pic>
      <p:pic>
        <p:nvPicPr>
          <p:cNvPr id="47" name="Graphic 46" descr="Newspaper with solid fill">
            <a:extLst>
              <a:ext uri="{FF2B5EF4-FFF2-40B4-BE49-F238E27FC236}">
                <a16:creationId xmlns:a16="http://schemas.microsoft.com/office/drawing/2014/main" id="{61AF03C8-43BF-49F9-9893-839AE4512F9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865158" y="817718"/>
            <a:ext cx="590166" cy="590166"/>
          </a:xfrm>
          <a:prstGeom prst="rect">
            <a:avLst/>
          </a:prstGeom>
        </p:spPr>
      </p:pic>
      <p:pic>
        <p:nvPicPr>
          <p:cNvPr id="48" name="Graphic 47" descr="Newspaper with solid fill">
            <a:extLst>
              <a:ext uri="{FF2B5EF4-FFF2-40B4-BE49-F238E27FC236}">
                <a16:creationId xmlns:a16="http://schemas.microsoft.com/office/drawing/2014/main" id="{BFCABAFD-E736-497C-A6B1-DEA6B3E4195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158" y="1443675"/>
            <a:ext cx="590166" cy="590166"/>
          </a:xfrm>
          <a:prstGeom prst="rect">
            <a:avLst/>
          </a:prstGeom>
        </p:spPr>
      </p:pic>
      <p:pic>
        <p:nvPicPr>
          <p:cNvPr id="49" name="Graphic 48" descr="Newspaper with solid fill">
            <a:extLst>
              <a:ext uri="{FF2B5EF4-FFF2-40B4-BE49-F238E27FC236}">
                <a16:creationId xmlns:a16="http://schemas.microsoft.com/office/drawing/2014/main" id="{4EF16B0D-CDD0-4555-8C7A-1A2B07FAA29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865158" y="2069632"/>
            <a:ext cx="590166" cy="59016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BEE1DD1-0363-4738-8683-716A9A3CEF0F}"/>
              </a:ext>
            </a:extLst>
          </p:cNvPr>
          <p:cNvSpPr txBox="1"/>
          <p:nvPr/>
        </p:nvSpPr>
        <p:spPr>
          <a:xfrm>
            <a:off x="7342914" y="299705"/>
            <a:ext cx="226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E04006"/>
                </a:solidFill>
              </a:rPr>
              <a:t>Newsletter Tema 1 - Español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A57159-00A0-41CF-9364-493186A6299D}"/>
              </a:ext>
            </a:extLst>
          </p:cNvPr>
          <p:cNvSpPr txBox="1"/>
          <p:nvPr/>
        </p:nvSpPr>
        <p:spPr>
          <a:xfrm>
            <a:off x="7342914" y="958913"/>
            <a:ext cx="226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4169E1"/>
                </a:solidFill>
              </a:rPr>
              <a:t>Newsletter Tema 2 - Español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BCE854-8225-4AAC-A0F3-17456F0433C8}"/>
              </a:ext>
            </a:extLst>
          </p:cNvPr>
          <p:cNvSpPr txBox="1"/>
          <p:nvPr/>
        </p:nvSpPr>
        <p:spPr>
          <a:xfrm>
            <a:off x="7342914" y="1584870"/>
            <a:ext cx="226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E0218A"/>
                </a:solidFill>
              </a:rPr>
              <a:t>Newsletter Tema 1 - Inglés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82C8FA-179A-4A53-B075-EAF0A9FD4006}"/>
              </a:ext>
            </a:extLst>
          </p:cNvPr>
          <p:cNvSpPr txBox="1"/>
          <p:nvPr/>
        </p:nvSpPr>
        <p:spPr>
          <a:xfrm>
            <a:off x="7342914" y="2210827"/>
            <a:ext cx="226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4B0082"/>
                </a:solidFill>
              </a:rPr>
              <a:t>Newsletter Tema 2 - Inglés</a:t>
            </a:r>
          </a:p>
        </p:txBody>
      </p:sp>
      <p:pic>
        <p:nvPicPr>
          <p:cNvPr id="40" name="Graphic 39" descr="Gears with solid fill">
            <a:extLst>
              <a:ext uri="{FF2B5EF4-FFF2-40B4-BE49-F238E27FC236}">
                <a16:creationId xmlns:a16="http://schemas.microsoft.com/office/drawing/2014/main" id="{7938A9DC-323D-4F04-B1EF-1C6F54926CF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170554" y="1201232"/>
            <a:ext cx="538942" cy="5389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FB1E94C-604F-453E-A175-FD7634A3F386}"/>
              </a:ext>
            </a:extLst>
          </p:cNvPr>
          <p:cNvSpPr txBox="1"/>
          <p:nvPr/>
        </p:nvSpPr>
        <p:spPr>
          <a:xfrm>
            <a:off x="4508304" y="755354"/>
            <a:ext cx="1324500" cy="46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ierstadt" panose="020B0504020202020204" pitchFamily="34" charset="0"/>
              </a:rPr>
              <a:t>Automatización de MailChimp</a:t>
            </a:r>
            <a:endParaRPr lang="es-CL" sz="1200" dirty="0">
              <a:solidFill>
                <a:schemeClr val="tx1">
                  <a:lumMod val="50000"/>
                  <a:lumOff val="50000"/>
                </a:schemeClr>
              </a:solidFill>
              <a:latin typeface="Bierstad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5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2EBDE0-E061-41E4-9AA7-62159C3C4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795" y="821512"/>
            <a:ext cx="8134409" cy="52149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F39B8B-B64C-45F4-82B8-030004BBF344}"/>
              </a:ext>
            </a:extLst>
          </p:cNvPr>
          <p:cNvSpPr/>
          <p:nvPr/>
        </p:nvSpPr>
        <p:spPr>
          <a:xfrm>
            <a:off x="2144684" y="1934095"/>
            <a:ext cx="6350923" cy="858981"/>
          </a:xfrm>
          <a:custGeom>
            <a:avLst/>
            <a:gdLst>
              <a:gd name="connsiteX0" fmla="*/ 0 w 6350923"/>
              <a:gd name="connsiteY0" fmla="*/ 0 h 858981"/>
              <a:gd name="connsiteX1" fmla="*/ 704375 w 6350923"/>
              <a:gd name="connsiteY1" fmla="*/ 0 h 858981"/>
              <a:gd name="connsiteX2" fmla="*/ 1281732 w 6350923"/>
              <a:gd name="connsiteY2" fmla="*/ 0 h 858981"/>
              <a:gd name="connsiteX3" fmla="*/ 1795579 w 6350923"/>
              <a:gd name="connsiteY3" fmla="*/ 0 h 858981"/>
              <a:gd name="connsiteX4" fmla="*/ 2372936 w 6350923"/>
              <a:gd name="connsiteY4" fmla="*/ 0 h 858981"/>
              <a:gd name="connsiteX5" fmla="*/ 2886783 w 6350923"/>
              <a:gd name="connsiteY5" fmla="*/ 0 h 858981"/>
              <a:gd name="connsiteX6" fmla="*/ 3273612 w 6350923"/>
              <a:gd name="connsiteY6" fmla="*/ 0 h 858981"/>
              <a:gd name="connsiteX7" fmla="*/ 3977987 w 6350923"/>
              <a:gd name="connsiteY7" fmla="*/ 0 h 858981"/>
              <a:gd name="connsiteX8" fmla="*/ 4428325 w 6350923"/>
              <a:gd name="connsiteY8" fmla="*/ 0 h 858981"/>
              <a:gd name="connsiteX9" fmla="*/ 4878664 w 6350923"/>
              <a:gd name="connsiteY9" fmla="*/ 0 h 858981"/>
              <a:gd name="connsiteX10" fmla="*/ 5519529 w 6350923"/>
              <a:gd name="connsiteY10" fmla="*/ 0 h 858981"/>
              <a:gd name="connsiteX11" fmla="*/ 6350923 w 6350923"/>
              <a:gd name="connsiteY11" fmla="*/ 0 h 858981"/>
              <a:gd name="connsiteX12" fmla="*/ 6350923 w 6350923"/>
              <a:gd name="connsiteY12" fmla="*/ 403721 h 858981"/>
              <a:gd name="connsiteX13" fmla="*/ 6350923 w 6350923"/>
              <a:gd name="connsiteY13" fmla="*/ 858981 h 858981"/>
              <a:gd name="connsiteX14" fmla="*/ 5646548 w 6350923"/>
              <a:gd name="connsiteY14" fmla="*/ 858981 h 858981"/>
              <a:gd name="connsiteX15" fmla="*/ 5069191 w 6350923"/>
              <a:gd name="connsiteY15" fmla="*/ 858981 h 858981"/>
              <a:gd name="connsiteX16" fmla="*/ 4555344 w 6350923"/>
              <a:gd name="connsiteY16" fmla="*/ 858981 h 858981"/>
              <a:gd name="connsiteX17" fmla="*/ 4168515 w 6350923"/>
              <a:gd name="connsiteY17" fmla="*/ 858981 h 858981"/>
              <a:gd name="connsiteX18" fmla="*/ 3591158 w 6350923"/>
              <a:gd name="connsiteY18" fmla="*/ 858981 h 858981"/>
              <a:gd name="connsiteX19" fmla="*/ 2950292 w 6350923"/>
              <a:gd name="connsiteY19" fmla="*/ 858981 h 858981"/>
              <a:gd name="connsiteX20" fmla="*/ 2499954 w 6350923"/>
              <a:gd name="connsiteY20" fmla="*/ 858981 h 858981"/>
              <a:gd name="connsiteX21" fmla="*/ 1922598 w 6350923"/>
              <a:gd name="connsiteY21" fmla="*/ 858981 h 858981"/>
              <a:gd name="connsiteX22" fmla="*/ 1281732 w 6350923"/>
              <a:gd name="connsiteY22" fmla="*/ 858981 h 858981"/>
              <a:gd name="connsiteX23" fmla="*/ 577357 w 6350923"/>
              <a:gd name="connsiteY23" fmla="*/ 858981 h 858981"/>
              <a:gd name="connsiteX24" fmla="*/ 0 w 6350923"/>
              <a:gd name="connsiteY24" fmla="*/ 858981 h 858981"/>
              <a:gd name="connsiteX25" fmla="*/ 0 w 6350923"/>
              <a:gd name="connsiteY25" fmla="*/ 412311 h 858981"/>
              <a:gd name="connsiteX26" fmla="*/ 0 w 6350923"/>
              <a:gd name="connsiteY26" fmla="*/ 0 h 85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350923" h="858981" extrusionOk="0">
                <a:moveTo>
                  <a:pt x="0" y="0"/>
                </a:moveTo>
                <a:cubicBezTo>
                  <a:pt x="218800" y="-60709"/>
                  <a:pt x="553800" y="16056"/>
                  <a:pt x="704375" y="0"/>
                </a:cubicBezTo>
                <a:cubicBezTo>
                  <a:pt x="854950" y="-16056"/>
                  <a:pt x="1115527" y="39027"/>
                  <a:pt x="1281732" y="0"/>
                </a:cubicBezTo>
                <a:cubicBezTo>
                  <a:pt x="1447937" y="-39027"/>
                  <a:pt x="1651467" y="28738"/>
                  <a:pt x="1795579" y="0"/>
                </a:cubicBezTo>
                <a:cubicBezTo>
                  <a:pt x="1939691" y="-28738"/>
                  <a:pt x="2136910" y="19209"/>
                  <a:pt x="2372936" y="0"/>
                </a:cubicBezTo>
                <a:cubicBezTo>
                  <a:pt x="2608962" y="-19209"/>
                  <a:pt x="2642229" y="16894"/>
                  <a:pt x="2886783" y="0"/>
                </a:cubicBezTo>
                <a:cubicBezTo>
                  <a:pt x="3131337" y="-16894"/>
                  <a:pt x="3174023" y="45870"/>
                  <a:pt x="3273612" y="0"/>
                </a:cubicBezTo>
                <a:cubicBezTo>
                  <a:pt x="3373201" y="-45870"/>
                  <a:pt x="3739232" y="60244"/>
                  <a:pt x="3977987" y="0"/>
                </a:cubicBezTo>
                <a:cubicBezTo>
                  <a:pt x="4216743" y="-60244"/>
                  <a:pt x="4276337" y="25941"/>
                  <a:pt x="4428325" y="0"/>
                </a:cubicBezTo>
                <a:cubicBezTo>
                  <a:pt x="4580313" y="-25941"/>
                  <a:pt x="4777236" y="31496"/>
                  <a:pt x="4878664" y="0"/>
                </a:cubicBezTo>
                <a:cubicBezTo>
                  <a:pt x="4980092" y="-31496"/>
                  <a:pt x="5332798" y="19397"/>
                  <a:pt x="5519529" y="0"/>
                </a:cubicBezTo>
                <a:cubicBezTo>
                  <a:pt x="5706260" y="-19397"/>
                  <a:pt x="6074815" y="4349"/>
                  <a:pt x="6350923" y="0"/>
                </a:cubicBezTo>
                <a:cubicBezTo>
                  <a:pt x="6372783" y="200327"/>
                  <a:pt x="6302973" y="277124"/>
                  <a:pt x="6350923" y="403721"/>
                </a:cubicBezTo>
                <a:cubicBezTo>
                  <a:pt x="6398873" y="530318"/>
                  <a:pt x="6334575" y="722469"/>
                  <a:pt x="6350923" y="858981"/>
                </a:cubicBezTo>
                <a:cubicBezTo>
                  <a:pt x="6133755" y="897524"/>
                  <a:pt x="5889013" y="784142"/>
                  <a:pt x="5646548" y="858981"/>
                </a:cubicBezTo>
                <a:cubicBezTo>
                  <a:pt x="5404083" y="933820"/>
                  <a:pt x="5331773" y="840416"/>
                  <a:pt x="5069191" y="858981"/>
                </a:cubicBezTo>
                <a:cubicBezTo>
                  <a:pt x="4806609" y="877546"/>
                  <a:pt x="4669886" y="842598"/>
                  <a:pt x="4555344" y="858981"/>
                </a:cubicBezTo>
                <a:cubicBezTo>
                  <a:pt x="4440802" y="875364"/>
                  <a:pt x="4327451" y="822824"/>
                  <a:pt x="4168515" y="858981"/>
                </a:cubicBezTo>
                <a:cubicBezTo>
                  <a:pt x="4009579" y="895138"/>
                  <a:pt x="3828961" y="835850"/>
                  <a:pt x="3591158" y="858981"/>
                </a:cubicBezTo>
                <a:cubicBezTo>
                  <a:pt x="3353355" y="882112"/>
                  <a:pt x="3119013" y="813885"/>
                  <a:pt x="2950292" y="858981"/>
                </a:cubicBezTo>
                <a:cubicBezTo>
                  <a:pt x="2781571" y="904077"/>
                  <a:pt x="2641518" y="855387"/>
                  <a:pt x="2499954" y="858981"/>
                </a:cubicBezTo>
                <a:cubicBezTo>
                  <a:pt x="2358390" y="862575"/>
                  <a:pt x="2150222" y="815880"/>
                  <a:pt x="1922598" y="858981"/>
                </a:cubicBezTo>
                <a:cubicBezTo>
                  <a:pt x="1694974" y="902082"/>
                  <a:pt x="1560998" y="848276"/>
                  <a:pt x="1281732" y="858981"/>
                </a:cubicBezTo>
                <a:cubicBezTo>
                  <a:pt x="1002466" y="869686"/>
                  <a:pt x="722390" y="821575"/>
                  <a:pt x="577357" y="858981"/>
                </a:cubicBezTo>
                <a:cubicBezTo>
                  <a:pt x="432325" y="896387"/>
                  <a:pt x="185832" y="813014"/>
                  <a:pt x="0" y="858981"/>
                </a:cubicBezTo>
                <a:cubicBezTo>
                  <a:pt x="-23581" y="715844"/>
                  <a:pt x="12170" y="526792"/>
                  <a:pt x="0" y="412311"/>
                </a:cubicBezTo>
                <a:cubicBezTo>
                  <a:pt x="-12170" y="297830"/>
                  <a:pt x="38614" y="12379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5071437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933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7E647E-6E33-44B2-BEE9-2BE9B648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213" y="361927"/>
            <a:ext cx="8291573" cy="61341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3EB288-7902-49DA-87B9-BB962F89D46B}"/>
              </a:ext>
            </a:extLst>
          </p:cNvPr>
          <p:cNvSpPr/>
          <p:nvPr/>
        </p:nvSpPr>
        <p:spPr>
          <a:xfrm>
            <a:off x="5530735" y="382385"/>
            <a:ext cx="2527069" cy="365760"/>
          </a:xfrm>
          <a:custGeom>
            <a:avLst/>
            <a:gdLst>
              <a:gd name="connsiteX0" fmla="*/ 0 w 2527069"/>
              <a:gd name="connsiteY0" fmla="*/ 0 h 365760"/>
              <a:gd name="connsiteX1" fmla="*/ 555955 w 2527069"/>
              <a:gd name="connsiteY1" fmla="*/ 0 h 365760"/>
              <a:gd name="connsiteX2" fmla="*/ 1036098 w 2527069"/>
              <a:gd name="connsiteY2" fmla="*/ 0 h 365760"/>
              <a:gd name="connsiteX3" fmla="*/ 1516241 w 2527069"/>
              <a:gd name="connsiteY3" fmla="*/ 0 h 365760"/>
              <a:gd name="connsiteX4" fmla="*/ 2021655 w 2527069"/>
              <a:gd name="connsiteY4" fmla="*/ 0 h 365760"/>
              <a:gd name="connsiteX5" fmla="*/ 2527069 w 2527069"/>
              <a:gd name="connsiteY5" fmla="*/ 0 h 365760"/>
              <a:gd name="connsiteX6" fmla="*/ 2527069 w 2527069"/>
              <a:gd name="connsiteY6" fmla="*/ 365760 h 365760"/>
              <a:gd name="connsiteX7" fmla="*/ 2072197 w 2527069"/>
              <a:gd name="connsiteY7" fmla="*/ 365760 h 365760"/>
              <a:gd name="connsiteX8" fmla="*/ 1642595 w 2527069"/>
              <a:gd name="connsiteY8" fmla="*/ 365760 h 365760"/>
              <a:gd name="connsiteX9" fmla="*/ 1111910 w 2527069"/>
              <a:gd name="connsiteY9" fmla="*/ 365760 h 365760"/>
              <a:gd name="connsiteX10" fmla="*/ 682309 w 2527069"/>
              <a:gd name="connsiteY10" fmla="*/ 365760 h 365760"/>
              <a:gd name="connsiteX11" fmla="*/ 0 w 2527069"/>
              <a:gd name="connsiteY11" fmla="*/ 365760 h 365760"/>
              <a:gd name="connsiteX12" fmla="*/ 0 w 2527069"/>
              <a:gd name="connsiteY1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7069" h="365760" extrusionOk="0">
                <a:moveTo>
                  <a:pt x="0" y="0"/>
                </a:moveTo>
                <a:cubicBezTo>
                  <a:pt x="162799" y="-17618"/>
                  <a:pt x="404303" y="37477"/>
                  <a:pt x="555955" y="0"/>
                </a:cubicBezTo>
                <a:cubicBezTo>
                  <a:pt x="707607" y="-37477"/>
                  <a:pt x="892948" y="45312"/>
                  <a:pt x="1036098" y="0"/>
                </a:cubicBezTo>
                <a:cubicBezTo>
                  <a:pt x="1179248" y="-45312"/>
                  <a:pt x="1413919" y="17980"/>
                  <a:pt x="1516241" y="0"/>
                </a:cubicBezTo>
                <a:cubicBezTo>
                  <a:pt x="1618563" y="-17980"/>
                  <a:pt x="1827076" y="14455"/>
                  <a:pt x="2021655" y="0"/>
                </a:cubicBezTo>
                <a:cubicBezTo>
                  <a:pt x="2216234" y="-14455"/>
                  <a:pt x="2416284" y="37436"/>
                  <a:pt x="2527069" y="0"/>
                </a:cubicBezTo>
                <a:cubicBezTo>
                  <a:pt x="2538960" y="121031"/>
                  <a:pt x="2489864" y="217832"/>
                  <a:pt x="2527069" y="365760"/>
                </a:cubicBezTo>
                <a:cubicBezTo>
                  <a:pt x="2415391" y="402619"/>
                  <a:pt x="2192147" y="331839"/>
                  <a:pt x="2072197" y="365760"/>
                </a:cubicBezTo>
                <a:cubicBezTo>
                  <a:pt x="1952247" y="399681"/>
                  <a:pt x="1793792" y="320061"/>
                  <a:pt x="1642595" y="365760"/>
                </a:cubicBezTo>
                <a:cubicBezTo>
                  <a:pt x="1491398" y="411459"/>
                  <a:pt x="1352766" y="328570"/>
                  <a:pt x="1111910" y="365760"/>
                </a:cubicBezTo>
                <a:cubicBezTo>
                  <a:pt x="871054" y="402950"/>
                  <a:pt x="822122" y="336523"/>
                  <a:pt x="682309" y="365760"/>
                </a:cubicBezTo>
                <a:cubicBezTo>
                  <a:pt x="542496" y="394997"/>
                  <a:pt x="280976" y="311603"/>
                  <a:pt x="0" y="365760"/>
                </a:cubicBezTo>
                <a:cubicBezTo>
                  <a:pt x="-27425" y="259439"/>
                  <a:pt x="22368" y="14196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7262439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233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D316C3-41DE-45BB-8374-69DC2136F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54883"/>
              </p:ext>
            </p:extLst>
          </p:nvPr>
        </p:nvGraphicFramePr>
        <p:xfrm>
          <a:off x="2211911" y="1286934"/>
          <a:ext cx="7768180" cy="410595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55835">
                  <a:extLst>
                    <a:ext uri="{9D8B030D-6E8A-4147-A177-3AD203B41FA5}">
                      <a16:colId xmlns:a16="http://schemas.microsoft.com/office/drawing/2014/main" val="706099598"/>
                    </a:ext>
                  </a:extLst>
                </a:gridCol>
                <a:gridCol w="2873757">
                  <a:extLst>
                    <a:ext uri="{9D8B030D-6E8A-4147-A177-3AD203B41FA5}">
                      <a16:colId xmlns:a16="http://schemas.microsoft.com/office/drawing/2014/main" val="1504228222"/>
                    </a:ext>
                  </a:extLst>
                </a:gridCol>
                <a:gridCol w="2338588">
                  <a:extLst>
                    <a:ext uri="{9D8B030D-6E8A-4147-A177-3AD203B41FA5}">
                      <a16:colId xmlns:a16="http://schemas.microsoft.com/office/drawing/2014/main" val="430161891"/>
                    </a:ext>
                  </a:extLst>
                </a:gridCol>
              </a:tblGrid>
              <a:tr h="379542">
                <a:tc>
                  <a:txBody>
                    <a:bodyPr/>
                    <a:lstStyle/>
                    <a:p>
                      <a:r>
                        <a:rPr lang="es-MX" sz="1700"/>
                        <a:t>Nivel de dificultad</a:t>
                      </a:r>
                      <a:endParaRPr lang="es-CL" sz="1700"/>
                    </a:p>
                  </a:txBody>
                  <a:tcPr marL="86259" marR="86259" marT="43130" marB="43130"/>
                </a:tc>
                <a:tc>
                  <a:txBody>
                    <a:bodyPr/>
                    <a:lstStyle/>
                    <a:p>
                      <a:r>
                        <a:rPr lang="es-MX" sz="1700" dirty="0"/>
                        <a:t>Tipo de newsletter</a:t>
                      </a:r>
                      <a:endParaRPr lang="es-CL" sz="1700" dirty="0"/>
                    </a:p>
                  </a:txBody>
                  <a:tcPr marL="86259" marR="86259" marT="43130" marB="43130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Servicio a usar </a:t>
                      </a:r>
                      <a:endParaRPr lang="es-CL" sz="1700"/>
                    </a:p>
                  </a:txBody>
                  <a:tcPr marL="86259" marR="86259" marT="43130" marB="43130"/>
                </a:tc>
                <a:extLst>
                  <a:ext uri="{0D108BD9-81ED-4DB2-BD59-A6C34878D82A}">
                    <a16:rowId xmlns:a16="http://schemas.microsoft.com/office/drawing/2014/main" val="760510921"/>
                  </a:ext>
                </a:extLst>
              </a:tr>
              <a:tr h="897099">
                <a:tc>
                  <a:txBody>
                    <a:bodyPr/>
                    <a:lstStyle/>
                    <a:p>
                      <a:r>
                        <a:rPr lang="es-MX" sz="1700"/>
                        <a:t>Bajo</a:t>
                      </a:r>
                      <a:endParaRPr lang="es-CL" sz="1700"/>
                    </a:p>
                  </a:txBody>
                  <a:tcPr marL="86259" marR="86259" marT="43130" marB="43130"/>
                </a:tc>
                <a:tc>
                  <a:txBody>
                    <a:bodyPr/>
                    <a:lstStyle/>
                    <a:p>
                      <a:r>
                        <a:rPr lang="es-MX" sz="1700" b="1" dirty="0"/>
                        <a:t>Manual. </a:t>
                      </a:r>
                      <a:r>
                        <a:rPr lang="es-MX" sz="1700" dirty="0"/>
                        <a:t>Hay que escribirlo a mano cada vez que se publique un nuevo post.</a:t>
                      </a:r>
                      <a:endParaRPr lang="es-CL" sz="1700" dirty="0"/>
                    </a:p>
                  </a:txBody>
                  <a:tcPr marL="86259" marR="86259" marT="43130" marB="43130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Buttondown</a:t>
                      </a:r>
                      <a:endParaRPr lang="es-CL" sz="1700"/>
                    </a:p>
                  </a:txBody>
                  <a:tcPr marL="86259" marR="86259" marT="43130" marB="43130"/>
                </a:tc>
                <a:extLst>
                  <a:ext uri="{0D108BD9-81ED-4DB2-BD59-A6C34878D82A}">
                    <a16:rowId xmlns:a16="http://schemas.microsoft.com/office/drawing/2014/main" val="961640828"/>
                  </a:ext>
                </a:extLst>
              </a:tr>
              <a:tr h="1155877">
                <a:tc>
                  <a:txBody>
                    <a:bodyPr/>
                    <a:lstStyle/>
                    <a:p>
                      <a:r>
                        <a:rPr lang="es-MX" sz="1700"/>
                        <a:t>Medio</a:t>
                      </a:r>
                      <a:endParaRPr lang="es-CL" sz="1700"/>
                    </a:p>
                  </a:txBody>
                  <a:tcPr marL="86259" marR="86259" marT="43130" marB="43130"/>
                </a:tc>
                <a:tc>
                  <a:txBody>
                    <a:bodyPr/>
                    <a:lstStyle/>
                    <a:p>
                      <a:r>
                        <a:rPr lang="es-MX" sz="1700" b="1" dirty="0"/>
                        <a:t>Automático. </a:t>
                      </a:r>
                      <a:r>
                        <a:rPr lang="es-MX" sz="1700" dirty="0"/>
                        <a:t>Cada vez que se publique un post llegará un correo a los suscriptores.</a:t>
                      </a:r>
                      <a:endParaRPr lang="es-CL" sz="1700" dirty="0"/>
                    </a:p>
                  </a:txBody>
                  <a:tcPr marL="86259" marR="86259" marT="43130" marB="43130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MailChimp</a:t>
                      </a:r>
                      <a:endParaRPr lang="es-CL" sz="1700"/>
                    </a:p>
                  </a:txBody>
                  <a:tcPr marL="86259" marR="86259" marT="43130" marB="43130"/>
                </a:tc>
                <a:extLst>
                  <a:ext uri="{0D108BD9-81ED-4DB2-BD59-A6C34878D82A}">
                    <a16:rowId xmlns:a16="http://schemas.microsoft.com/office/drawing/2014/main" val="2312722187"/>
                  </a:ext>
                </a:extLst>
              </a:tr>
              <a:tr h="1673433">
                <a:tc>
                  <a:txBody>
                    <a:bodyPr/>
                    <a:lstStyle/>
                    <a:p>
                      <a:r>
                        <a:rPr lang="es-MX" sz="1700"/>
                        <a:t>Alto</a:t>
                      </a:r>
                      <a:endParaRPr lang="es-CL" sz="1700"/>
                    </a:p>
                  </a:txBody>
                  <a:tcPr marL="86259" marR="86259" marT="43130" marB="43130"/>
                </a:tc>
                <a:tc>
                  <a:txBody>
                    <a:bodyPr/>
                    <a:lstStyle/>
                    <a:p>
                      <a:r>
                        <a:rPr lang="es-MX" sz="1700" b="1" dirty="0"/>
                        <a:t>Automático y segmentado. </a:t>
                      </a:r>
                      <a:r>
                        <a:rPr lang="es-MX" sz="1700" dirty="0"/>
                        <a:t>A cada suscriptor le llegará un correo cuando se publique un posts acorde a sus preferencias.</a:t>
                      </a:r>
                      <a:endParaRPr lang="es-CL" sz="1700" dirty="0"/>
                    </a:p>
                  </a:txBody>
                  <a:tcPr marL="86259" marR="86259" marT="43130" marB="43130"/>
                </a:tc>
                <a:tc>
                  <a:txBody>
                    <a:bodyPr/>
                    <a:lstStyle/>
                    <a:p>
                      <a:r>
                        <a:rPr lang="es-MX" sz="1700" dirty="0" err="1"/>
                        <a:t>Mailchimp</a:t>
                      </a:r>
                      <a:endParaRPr lang="es-CL" sz="1700" dirty="0"/>
                    </a:p>
                  </a:txBody>
                  <a:tcPr marL="86259" marR="86259" marT="43130" marB="43130"/>
                </a:tc>
                <a:extLst>
                  <a:ext uri="{0D108BD9-81ED-4DB2-BD59-A6C34878D82A}">
                    <a16:rowId xmlns:a16="http://schemas.microsoft.com/office/drawing/2014/main" val="3049480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81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C2D1B-86B5-4929-BA5B-298622A7242A}"/>
              </a:ext>
            </a:extLst>
          </p:cNvPr>
          <p:cNvSpPr/>
          <p:nvPr/>
        </p:nvSpPr>
        <p:spPr>
          <a:xfrm>
            <a:off x="626225" y="88669"/>
            <a:ext cx="9978341" cy="6533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648470-5948-4E0F-A597-C5A9681F33A2}"/>
              </a:ext>
            </a:extLst>
          </p:cNvPr>
          <p:cNvGrpSpPr/>
          <p:nvPr/>
        </p:nvGrpSpPr>
        <p:grpSpPr>
          <a:xfrm>
            <a:off x="865115" y="1443663"/>
            <a:ext cx="7432723" cy="5417337"/>
            <a:chOff x="865115" y="1443663"/>
            <a:chExt cx="7432723" cy="5417337"/>
          </a:xfrm>
        </p:grpSpPr>
        <p:sp>
          <p:nvSpPr>
            <p:cNvPr id="24" name="Straight Connector 23">
              <a:extLst>
                <a:ext uri="{FF2B5EF4-FFF2-40B4-BE49-F238E27FC236}">
                  <a16:creationId xmlns:a16="http://schemas.microsoft.com/office/drawing/2014/main" id="{4D566A32-E677-4EC6-B410-E6C36A10FEC0}"/>
                </a:ext>
              </a:extLst>
            </p:cNvPr>
            <p:cNvSpPr/>
            <p:nvPr/>
          </p:nvSpPr>
          <p:spPr>
            <a:xfrm>
              <a:off x="865116" y="5670316"/>
              <a:ext cx="743272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Straight Connector 24">
              <a:extLst>
                <a:ext uri="{FF2B5EF4-FFF2-40B4-BE49-F238E27FC236}">
                  <a16:creationId xmlns:a16="http://schemas.microsoft.com/office/drawing/2014/main" id="{119C5C17-D0F1-40D4-9005-F6435EF96539}"/>
                </a:ext>
              </a:extLst>
            </p:cNvPr>
            <p:cNvSpPr/>
            <p:nvPr/>
          </p:nvSpPr>
          <p:spPr>
            <a:xfrm>
              <a:off x="865116" y="3854616"/>
              <a:ext cx="743272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Straight Connector 25">
              <a:extLst>
                <a:ext uri="{FF2B5EF4-FFF2-40B4-BE49-F238E27FC236}">
                  <a16:creationId xmlns:a16="http://schemas.microsoft.com/office/drawing/2014/main" id="{A27736C4-FA0B-4560-A9EC-EF7510243B95}"/>
                </a:ext>
              </a:extLst>
            </p:cNvPr>
            <p:cNvSpPr/>
            <p:nvPr/>
          </p:nvSpPr>
          <p:spPr>
            <a:xfrm>
              <a:off x="865116" y="2038916"/>
              <a:ext cx="7432722" cy="0"/>
            </a:xfrm>
            <a:prstGeom prst="lin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C06445F-1FB2-4E64-9060-BF827C8B7FBF}"/>
                </a:ext>
              </a:extLst>
            </p:cNvPr>
            <p:cNvSpPr/>
            <p:nvPr/>
          </p:nvSpPr>
          <p:spPr>
            <a:xfrm>
              <a:off x="2797623" y="1443663"/>
              <a:ext cx="5500214" cy="595253"/>
            </a:xfrm>
            <a:custGeom>
              <a:avLst/>
              <a:gdLst>
                <a:gd name="connsiteX0" fmla="*/ 0 w 5500214"/>
                <a:gd name="connsiteY0" fmla="*/ 0 h 595253"/>
                <a:gd name="connsiteX1" fmla="*/ 5500214 w 5500214"/>
                <a:gd name="connsiteY1" fmla="*/ 0 h 595253"/>
                <a:gd name="connsiteX2" fmla="*/ 5500214 w 5500214"/>
                <a:gd name="connsiteY2" fmla="*/ 595253 h 595253"/>
                <a:gd name="connsiteX3" fmla="*/ 0 w 5500214"/>
                <a:gd name="connsiteY3" fmla="*/ 595253 h 595253"/>
                <a:gd name="connsiteX4" fmla="*/ 0 w 5500214"/>
                <a:gd name="connsiteY4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0214" h="595253">
                  <a:moveTo>
                    <a:pt x="0" y="0"/>
                  </a:moveTo>
                  <a:lnTo>
                    <a:pt x="5500214" y="0"/>
                  </a:lnTo>
                  <a:lnTo>
                    <a:pt x="5500214" y="595253"/>
                  </a:lnTo>
                  <a:lnTo>
                    <a:pt x="0" y="5952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b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400" kern="1200" dirty="0">
                  <a:latin typeface="Bierstadt" panose="020B0504020202020204" pitchFamily="34" charset="0"/>
                </a:rPr>
                <a:t>Newsletter manual</a:t>
              </a:r>
              <a:endParaRPr lang="es-CL" sz="2400" kern="1200" dirty="0">
                <a:latin typeface="Bierstadt" panose="020B050402020202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D751EC6-4823-4DA9-8A5B-192CA9FCECD2}"/>
                </a:ext>
              </a:extLst>
            </p:cNvPr>
            <p:cNvSpPr/>
            <p:nvPr/>
          </p:nvSpPr>
          <p:spPr>
            <a:xfrm>
              <a:off x="865116" y="1443663"/>
              <a:ext cx="1932507" cy="595253"/>
            </a:xfrm>
            <a:custGeom>
              <a:avLst/>
              <a:gdLst>
                <a:gd name="connsiteX0" fmla="*/ 99229 w 1932507"/>
                <a:gd name="connsiteY0" fmla="*/ 0 h 595253"/>
                <a:gd name="connsiteX1" fmla="*/ 1833278 w 1932507"/>
                <a:gd name="connsiteY1" fmla="*/ 0 h 595253"/>
                <a:gd name="connsiteX2" fmla="*/ 1932507 w 1932507"/>
                <a:gd name="connsiteY2" fmla="*/ 99229 h 595253"/>
                <a:gd name="connsiteX3" fmla="*/ 1932507 w 1932507"/>
                <a:gd name="connsiteY3" fmla="*/ 595253 h 595253"/>
                <a:gd name="connsiteX4" fmla="*/ 1932507 w 1932507"/>
                <a:gd name="connsiteY4" fmla="*/ 595253 h 595253"/>
                <a:gd name="connsiteX5" fmla="*/ 0 w 1932507"/>
                <a:gd name="connsiteY5" fmla="*/ 595253 h 595253"/>
                <a:gd name="connsiteX6" fmla="*/ 0 w 1932507"/>
                <a:gd name="connsiteY6" fmla="*/ 595253 h 595253"/>
                <a:gd name="connsiteX7" fmla="*/ 0 w 1932507"/>
                <a:gd name="connsiteY7" fmla="*/ 99229 h 595253"/>
                <a:gd name="connsiteX8" fmla="*/ 99229 w 1932507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2507" h="595253">
                  <a:moveTo>
                    <a:pt x="99229" y="0"/>
                  </a:moveTo>
                  <a:lnTo>
                    <a:pt x="1833278" y="0"/>
                  </a:lnTo>
                  <a:cubicBezTo>
                    <a:pt x="1888081" y="0"/>
                    <a:pt x="1932507" y="44426"/>
                    <a:pt x="1932507" y="99229"/>
                  </a:cubicBezTo>
                  <a:lnTo>
                    <a:pt x="1932507" y="595253"/>
                  </a:lnTo>
                  <a:lnTo>
                    <a:pt x="1932507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023" tIns="90023" rIns="90023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3200" kern="1200" dirty="0">
                  <a:latin typeface="Bierstadt" panose="020B0504020202020204" pitchFamily="34" charset="0"/>
                </a:rPr>
                <a:t>Método 1</a:t>
              </a:r>
              <a:endParaRPr lang="es-CL" sz="3200" kern="1200" dirty="0">
                <a:latin typeface="Bierstadt" panose="020B0504020202020204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E813CE8-C0F6-4FF7-ADA3-F4F5CE82AF06}"/>
                </a:ext>
              </a:extLst>
            </p:cNvPr>
            <p:cNvSpPr/>
            <p:nvPr/>
          </p:nvSpPr>
          <p:spPr>
            <a:xfrm>
              <a:off x="865115" y="2046344"/>
              <a:ext cx="7432722" cy="1190684"/>
            </a:xfrm>
            <a:custGeom>
              <a:avLst/>
              <a:gdLst>
                <a:gd name="connsiteX0" fmla="*/ 0 w 7432722"/>
                <a:gd name="connsiteY0" fmla="*/ 0 h 1190684"/>
                <a:gd name="connsiteX1" fmla="*/ 7432722 w 7432722"/>
                <a:gd name="connsiteY1" fmla="*/ 0 h 1190684"/>
                <a:gd name="connsiteX2" fmla="*/ 7432722 w 7432722"/>
                <a:gd name="connsiteY2" fmla="*/ 1190684 h 1190684"/>
                <a:gd name="connsiteX3" fmla="*/ 0 w 7432722"/>
                <a:gd name="connsiteY3" fmla="*/ 1190684 h 1190684"/>
                <a:gd name="connsiteX4" fmla="*/ 0 w 7432722"/>
                <a:gd name="connsiteY4" fmla="*/ 0 h 119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2722" h="1190684">
                  <a:moveTo>
                    <a:pt x="0" y="0"/>
                  </a:moveTo>
                  <a:lnTo>
                    <a:pt x="7432722" y="0"/>
                  </a:lnTo>
                  <a:lnTo>
                    <a:pt x="7432722" y="1190684"/>
                  </a:lnTo>
                  <a:lnTo>
                    <a:pt x="0" y="11906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kern="1200" dirty="0">
                  <a:latin typeface="Bierstadt" panose="020B0504020202020204" pitchFamily="34" charset="0"/>
                </a:rPr>
                <a:t>Dificultad baja</a:t>
              </a:r>
              <a:endParaRPr lang="es-CL" sz="1400" kern="1200" dirty="0">
                <a:latin typeface="Bierstadt" panose="020B05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kern="1200" dirty="0">
                  <a:latin typeface="Bierstadt" panose="020B0504020202020204" pitchFamily="34" charset="0"/>
                </a:rPr>
                <a:t>Servicio a utilizar: Buttondown</a:t>
              </a:r>
              <a:endParaRPr lang="es-CL" sz="1400" kern="1200" dirty="0">
                <a:latin typeface="Bierstadt" panose="020B05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kern="1200" dirty="0"/>
                <a:t>Requiere escribir correos a mano cada vez que se publique un nuevo post</a:t>
              </a:r>
              <a:endParaRPr lang="es-CL" sz="1400" kern="1200" dirty="0">
                <a:latin typeface="Bierstadt" panose="020B05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kern="1200" dirty="0">
                  <a:latin typeface="Bierstadt" panose="020B0504020202020204" pitchFamily="34" charset="0"/>
                </a:rPr>
                <a:t>Permite segmentación</a:t>
              </a:r>
              <a:endParaRPr lang="es-CL" sz="1400" kern="1200" dirty="0">
                <a:latin typeface="Bierstadt" panose="020B0504020202020204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79B9C4A-4401-40D1-8870-7081B6D351F2}"/>
                </a:ext>
              </a:extLst>
            </p:cNvPr>
            <p:cNvSpPr/>
            <p:nvPr/>
          </p:nvSpPr>
          <p:spPr>
            <a:xfrm>
              <a:off x="2797623" y="3259363"/>
              <a:ext cx="5500214" cy="595253"/>
            </a:xfrm>
            <a:custGeom>
              <a:avLst/>
              <a:gdLst>
                <a:gd name="connsiteX0" fmla="*/ 0 w 5500214"/>
                <a:gd name="connsiteY0" fmla="*/ 0 h 595253"/>
                <a:gd name="connsiteX1" fmla="*/ 5500214 w 5500214"/>
                <a:gd name="connsiteY1" fmla="*/ 0 h 595253"/>
                <a:gd name="connsiteX2" fmla="*/ 5500214 w 5500214"/>
                <a:gd name="connsiteY2" fmla="*/ 595253 h 595253"/>
                <a:gd name="connsiteX3" fmla="*/ 0 w 5500214"/>
                <a:gd name="connsiteY3" fmla="*/ 595253 h 595253"/>
                <a:gd name="connsiteX4" fmla="*/ 0 w 5500214"/>
                <a:gd name="connsiteY4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0214" h="595253">
                  <a:moveTo>
                    <a:pt x="0" y="0"/>
                  </a:moveTo>
                  <a:lnTo>
                    <a:pt x="5500214" y="0"/>
                  </a:lnTo>
                  <a:lnTo>
                    <a:pt x="5500214" y="595253"/>
                  </a:lnTo>
                  <a:lnTo>
                    <a:pt x="0" y="5952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b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400" kern="1200" dirty="0">
                  <a:latin typeface="Bierstadt" panose="020B0504020202020204" pitchFamily="34" charset="0"/>
                </a:rPr>
                <a:t>Newsletter automatizado</a:t>
              </a:r>
              <a:endParaRPr lang="es-CL" sz="2400" kern="1200" dirty="0">
                <a:latin typeface="Bierstadt" panose="020B050402020202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A885B9-8B36-471C-BFEB-65F9ADF2D0C5}"/>
                </a:ext>
              </a:extLst>
            </p:cNvPr>
            <p:cNvSpPr/>
            <p:nvPr/>
          </p:nvSpPr>
          <p:spPr>
            <a:xfrm>
              <a:off x="865116" y="3259363"/>
              <a:ext cx="1932507" cy="595253"/>
            </a:xfrm>
            <a:custGeom>
              <a:avLst/>
              <a:gdLst>
                <a:gd name="connsiteX0" fmla="*/ 99229 w 1932507"/>
                <a:gd name="connsiteY0" fmla="*/ 0 h 595253"/>
                <a:gd name="connsiteX1" fmla="*/ 1833278 w 1932507"/>
                <a:gd name="connsiteY1" fmla="*/ 0 h 595253"/>
                <a:gd name="connsiteX2" fmla="*/ 1932507 w 1932507"/>
                <a:gd name="connsiteY2" fmla="*/ 99229 h 595253"/>
                <a:gd name="connsiteX3" fmla="*/ 1932507 w 1932507"/>
                <a:gd name="connsiteY3" fmla="*/ 595253 h 595253"/>
                <a:gd name="connsiteX4" fmla="*/ 1932507 w 1932507"/>
                <a:gd name="connsiteY4" fmla="*/ 595253 h 595253"/>
                <a:gd name="connsiteX5" fmla="*/ 0 w 1932507"/>
                <a:gd name="connsiteY5" fmla="*/ 595253 h 595253"/>
                <a:gd name="connsiteX6" fmla="*/ 0 w 1932507"/>
                <a:gd name="connsiteY6" fmla="*/ 595253 h 595253"/>
                <a:gd name="connsiteX7" fmla="*/ 0 w 1932507"/>
                <a:gd name="connsiteY7" fmla="*/ 99229 h 595253"/>
                <a:gd name="connsiteX8" fmla="*/ 99229 w 1932507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2507" h="595253">
                  <a:moveTo>
                    <a:pt x="99229" y="0"/>
                  </a:moveTo>
                  <a:lnTo>
                    <a:pt x="1833278" y="0"/>
                  </a:lnTo>
                  <a:cubicBezTo>
                    <a:pt x="1888081" y="0"/>
                    <a:pt x="1932507" y="44426"/>
                    <a:pt x="1932507" y="99229"/>
                  </a:cubicBezTo>
                  <a:lnTo>
                    <a:pt x="1932507" y="595253"/>
                  </a:lnTo>
                  <a:lnTo>
                    <a:pt x="1932507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-2869335"/>
                <a:satOff val="2538"/>
                <a:lumOff val="4510"/>
                <a:alphaOff val="0"/>
              </a:schemeClr>
            </a:lnRef>
            <a:fillRef idx="1">
              <a:schemeClr val="accent2">
                <a:hueOff val="-2869335"/>
                <a:satOff val="2538"/>
                <a:lumOff val="4510"/>
                <a:alphaOff val="0"/>
              </a:schemeClr>
            </a:fillRef>
            <a:effectRef idx="0">
              <a:schemeClr val="accent2">
                <a:hueOff val="-2869335"/>
                <a:satOff val="2538"/>
                <a:lumOff val="451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023" tIns="90023" rIns="90023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3200" kern="1200" dirty="0">
                  <a:latin typeface="Bierstadt" panose="020B0504020202020204" pitchFamily="34" charset="0"/>
                </a:rPr>
                <a:t>Método 2</a:t>
              </a:r>
              <a:endParaRPr lang="es-CL" sz="3200" kern="1200" dirty="0">
                <a:latin typeface="Bierstadt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5135987-5709-4270-A347-31D1467B7786}"/>
                </a:ext>
              </a:extLst>
            </p:cNvPr>
            <p:cNvSpPr/>
            <p:nvPr/>
          </p:nvSpPr>
          <p:spPr>
            <a:xfrm>
              <a:off x="865116" y="3854616"/>
              <a:ext cx="7432722" cy="1190684"/>
            </a:xfrm>
            <a:custGeom>
              <a:avLst/>
              <a:gdLst>
                <a:gd name="connsiteX0" fmla="*/ 0 w 7432722"/>
                <a:gd name="connsiteY0" fmla="*/ 0 h 1190684"/>
                <a:gd name="connsiteX1" fmla="*/ 7432722 w 7432722"/>
                <a:gd name="connsiteY1" fmla="*/ 0 h 1190684"/>
                <a:gd name="connsiteX2" fmla="*/ 7432722 w 7432722"/>
                <a:gd name="connsiteY2" fmla="*/ 1190684 h 1190684"/>
                <a:gd name="connsiteX3" fmla="*/ 0 w 7432722"/>
                <a:gd name="connsiteY3" fmla="*/ 1190684 h 1190684"/>
                <a:gd name="connsiteX4" fmla="*/ 0 w 7432722"/>
                <a:gd name="connsiteY4" fmla="*/ 0 h 119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2722" h="1190684">
                  <a:moveTo>
                    <a:pt x="0" y="0"/>
                  </a:moveTo>
                  <a:lnTo>
                    <a:pt x="7432722" y="0"/>
                  </a:lnTo>
                  <a:lnTo>
                    <a:pt x="7432722" y="1190684"/>
                  </a:lnTo>
                  <a:lnTo>
                    <a:pt x="0" y="11906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kern="1200" dirty="0">
                  <a:latin typeface="Bierstadt" panose="020B0504020202020204" pitchFamily="34" charset="0"/>
                </a:rPr>
                <a:t>Dificultad media</a:t>
              </a:r>
              <a:endParaRPr lang="es-CL" sz="1400" kern="1200" dirty="0">
                <a:latin typeface="Bierstadt" panose="020B05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kern="1200" dirty="0">
                  <a:latin typeface="Bierstadt" panose="020B0504020202020204" pitchFamily="34" charset="0"/>
                </a:rPr>
                <a:t>Servicio a utilizar: MailChimp</a:t>
              </a:r>
              <a:endParaRPr lang="es-CL" sz="1400" kern="1200" dirty="0">
                <a:latin typeface="Bierstadt" panose="020B05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kern="1200" dirty="0"/>
                <a:t>Cada vez que se publique un post, llegará automáticamente un correo a todos los suscriptores</a:t>
              </a:r>
              <a:endParaRPr lang="es-CL" sz="1400" kern="1200" dirty="0">
                <a:latin typeface="Bierstadt" panose="020B05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kern="1200" dirty="0">
                  <a:latin typeface="Bierstadt" panose="020B0504020202020204" pitchFamily="34" charset="0"/>
                </a:rPr>
                <a:t>Sin segmentación</a:t>
              </a:r>
              <a:endParaRPr lang="es-CL" sz="1400" kern="1200" dirty="0">
                <a:latin typeface="Bierstadt" panose="020B05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94EFD8-BCC2-4828-987C-04E62E0B6DE5}"/>
                </a:ext>
              </a:extLst>
            </p:cNvPr>
            <p:cNvSpPr/>
            <p:nvPr/>
          </p:nvSpPr>
          <p:spPr>
            <a:xfrm>
              <a:off x="2797623" y="5075063"/>
              <a:ext cx="5500214" cy="595253"/>
            </a:xfrm>
            <a:custGeom>
              <a:avLst/>
              <a:gdLst>
                <a:gd name="connsiteX0" fmla="*/ 0 w 5500214"/>
                <a:gd name="connsiteY0" fmla="*/ 0 h 595253"/>
                <a:gd name="connsiteX1" fmla="*/ 5500214 w 5500214"/>
                <a:gd name="connsiteY1" fmla="*/ 0 h 595253"/>
                <a:gd name="connsiteX2" fmla="*/ 5500214 w 5500214"/>
                <a:gd name="connsiteY2" fmla="*/ 595253 h 595253"/>
                <a:gd name="connsiteX3" fmla="*/ 0 w 5500214"/>
                <a:gd name="connsiteY3" fmla="*/ 595253 h 595253"/>
                <a:gd name="connsiteX4" fmla="*/ 0 w 5500214"/>
                <a:gd name="connsiteY4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0214" h="595253">
                  <a:moveTo>
                    <a:pt x="0" y="0"/>
                  </a:moveTo>
                  <a:lnTo>
                    <a:pt x="5500214" y="0"/>
                  </a:lnTo>
                  <a:lnTo>
                    <a:pt x="5500214" y="595253"/>
                  </a:lnTo>
                  <a:lnTo>
                    <a:pt x="0" y="5952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b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400" kern="1200" dirty="0">
                  <a:latin typeface="Bierstadt" panose="020B0504020202020204" pitchFamily="34" charset="0"/>
                </a:rPr>
                <a:t>Newsletter automatizado </a:t>
              </a:r>
              <a:r>
                <a:rPr lang="es-MX" sz="2400" i="1" kern="1200" dirty="0">
                  <a:latin typeface="Bierstadt" panose="020B0504020202020204" pitchFamily="34" charset="0"/>
                </a:rPr>
                <a:t>y segmentado</a:t>
              </a:r>
              <a:endParaRPr lang="es-CL" sz="2400" i="1" kern="1200" dirty="0">
                <a:latin typeface="Bierstadt" panose="020B0504020202020204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168328-99F6-4638-BC97-A61A3EC39117}"/>
                </a:ext>
              </a:extLst>
            </p:cNvPr>
            <p:cNvSpPr/>
            <p:nvPr/>
          </p:nvSpPr>
          <p:spPr>
            <a:xfrm>
              <a:off x="865116" y="5075063"/>
              <a:ext cx="1932507" cy="595253"/>
            </a:xfrm>
            <a:custGeom>
              <a:avLst/>
              <a:gdLst>
                <a:gd name="connsiteX0" fmla="*/ 99229 w 1932507"/>
                <a:gd name="connsiteY0" fmla="*/ 0 h 595253"/>
                <a:gd name="connsiteX1" fmla="*/ 1833278 w 1932507"/>
                <a:gd name="connsiteY1" fmla="*/ 0 h 595253"/>
                <a:gd name="connsiteX2" fmla="*/ 1932507 w 1932507"/>
                <a:gd name="connsiteY2" fmla="*/ 99229 h 595253"/>
                <a:gd name="connsiteX3" fmla="*/ 1932507 w 1932507"/>
                <a:gd name="connsiteY3" fmla="*/ 595253 h 595253"/>
                <a:gd name="connsiteX4" fmla="*/ 1932507 w 1932507"/>
                <a:gd name="connsiteY4" fmla="*/ 595253 h 595253"/>
                <a:gd name="connsiteX5" fmla="*/ 0 w 1932507"/>
                <a:gd name="connsiteY5" fmla="*/ 595253 h 595253"/>
                <a:gd name="connsiteX6" fmla="*/ 0 w 1932507"/>
                <a:gd name="connsiteY6" fmla="*/ 595253 h 595253"/>
                <a:gd name="connsiteX7" fmla="*/ 0 w 1932507"/>
                <a:gd name="connsiteY7" fmla="*/ 99229 h 595253"/>
                <a:gd name="connsiteX8" fmla="*/ 99229 w 1932507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2507" h="595253">
                  <a:moveTo>
                    <a:pt x="99229" y="0"/>
                  </a:moveTo>
                  <a:lnTo>
                    <a:pt x="1833278" y="0"/>
                  </a:lnTo>
                  <a:cubicBezTo>
                    <a:pt x="1888081" y="0"/>
                    <a:pt x="1932507" y="44426"/>
                    <a:pt x="1932507" y="99229"/>
                  </a:cubicBezTo>
                  <a:lnTo>
                    <a:pt x="1932507" y="595253"/>
                  </a:lnTo>
                  <a:lnTo>
                    <a:pt x="1932507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-5738671"/>
                <a:satOff val="5077"/>
                <a:lumOff val="9020"/>
                <a:alphaOff val="0"/>
              </a:schemeClr>
            </a:lnRef>
            <a:fillRef idx="1">
              <a:schemeClr val="accent2">
                <a:hueOff val="-5738671"/>
                <a:satOff val="5077"/>
                <a:lumOff val="9020"/>
                <a:alphaOff val="0"/>
              </a:schemeClr>
            </a:fillRef>
            <a:effectRef idx="0">
              <a:schemeClr val="accent2">
                <a:hueOff val="-5738671"/>
                <a:satOff val="5077"/>
                <a:lumOff val="902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023" tIns="90023" rIns="90023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3200" kern="1200" dirty="0">
                  <a:latin typeface="Bierstadt" panose="020B0504020202020204" pitchFamily="34" charset="0"/>
                </a:rPr>
                <a:t>Método 3</a:t>
              </a:r>
              <a:endParaRPr lang="es-CL" sz="3200" kern="1200" dirty="0">
                <a:latin typeface="Bierstadt" panose="020B0504020202020204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D85FECF-D2B3-44EF-B3B2-75C3DE4CA3EE}"/>
                </a:ext>
              </a:extLst>
            </p:cNvPr>
            <p:cNvSpPr/>
            <p:nvPr/>
          </p:nvSpPr>
          <p:spPr>
            <a:xfrm>
              <a:off x="865116" y="5670316"/>
              <a:ext cx="7432722" cy="1190684"/>
            </a:xfrm>
            <a:custGeom>
              <a:avLst/>
              <a:gdLst>
                <a:gd name="connsiteX0" fmla="*/ 0 w 7432722"/>
                <a:gd name="connsiteY0" fmla="*/ 0 h 1190684"/>
                <a:gd name="connsiteX1" fmla="*/ 7432722 w 7432722"/>
                <a:gd name="connsiteY1" fmla="*/ 0 h 1190684"/>
                <a:gd name="connsiteX2" fmla="*/ 7432722 w 7432722"/>
                <a:gd name="connsiteY2" fmla="*/ 1190684 h 1190684"/>
                <a:gd name="connsiteX3" fmla="*/ 0 w 7432722"/>
                <a:gd name="connsiteY3" fmla="*/ 1190684 h 1190684"/>
                <a:gd name="connsiteX4" fmla="*/ 0 w 7432722"/>
                <a:gd name="connsiteY4" fmla="*/ 0 h 119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2722" h="1190684">
                  <a:moveTo>
                    <a:pt x="0" y="0"/>
                  </a:moveTo>
                  <a:lnTo>
                    <a:pt x="7432722" y="0"/>
                  </a:lnTo>
                  <a:lnTo>
                    <a:pt x="7432722" y="1190684"/>
                  </a:lnTo>
                  <a:lnTo>
                    <a:pt x="0" y="11906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kern="1200" dirty="0">
                  <a:latin typeface="Bierstadt" panose="020B0504020202020204" pitchFamily="34" charset="0"/>
                </a:rPr>
                <a:t>Dificultad alta</a:t>
              </a:r>
              <a:endParaRPr lang="es-CL" sz="1400" kern="1200" dirty="0">
                <a:latin typeface="Bierstadt" panose="020B05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kern="1200" dirty="0">
                  <a:latin typeface="Bierstadt" panose="020B0504020202020204" pitchFamily="34" charset="0"/>
                </a:rPr>
                <a:t>Servicio a utilizar: MailChimp</a:t>
              </a:r>
              <a:endParaRPr lang="es-CL" sz="1400" kern="1200" dirty="0">
                <a:latin typeface="Bierstadt" panose="020B05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kern="1200" dirty="0"/>
                <a:t>A cada suscriptor le llegará un correo cuando se publique un post acorde a la lista de distribución segmentada a la que se suscribió</a:t>
              </a:r>
              <a:endParaRPr lang="es-CL" sz="1400" kern="1200" dirty="0">
                <a:latin typeface="Bierstadt" panose="020B05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s-CL" sz="1400" kern="1200" dirty="0">
                <a:latin typeface="Bierstadt" panose="020B0504020202020204" pitchFamily="34" charset="0"/>
              </a:endParaRPr>
            </a:p>
          </p:txBody>
        </p:sp>
      </p:grpSp>
      <p:pic>
        <p:nvPicPr>
          <p:cNvPr id="1026" name="Picture 2" descr="Crear una Landing Page con Mailchimp">
            <a:extLst>
              <a:ext uri="{FF2B5EF4-FFF2-40B4-BE49-F238E27FC236}">
                <a16:creationId xmlns:a16="http://schemas.microsoft.com/office/drawing/2014/main" id="{063194BB-F8C2-4AB9-9B9D-AC3E688D1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403" y="3474231"/>
            <a:ext cx="1137447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rear una Landing Page con Mailchimp">
            <a:extLst>
              <a:ext uri="{FF2B5EF4-FFF2-40B4-BE49-F238E27FC236}">
                <a16:creationId xmlns:a16="http://schemas.microsoft.com/office/drawing/2014/main" id="{CB614824-886D-4BAC-8D43-0E9CF443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403" y="5310514"/>
            <a:ext cx="1137447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blogdown Logo - The Sticker-driven Development Model - Yihui Xie | 谢益辉">
            <a:extLst>
              <a:ext uri="{FF2B5EF4-FFF2-40B4-BE49-F238E27FC236}">
                <a16:creationId xmlns:a16="http://schemas.microsoft.com/office/drawing/2014/main" id="{66D782F0-1CCE-4F5E-899B-50C05AEDB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128" y="161277"/>
            <a:ext cx="1080000" cy="12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6E24B4-D963-4AA1-B587-76E9032F7376}"/>
              </a:ext>
            </a:extLst>
          </p:cNvPr>
          <p:cNvSpPr txBox="1"/>
          <p:nvPr/>
        </p:nvSpPr>
        <p:spPr>
          <a:xfrm>
            <a:off x="769579" y="483995"/>
            <a:ext cx="82993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300" dirty="0">
                <a:solidFill>
                  <a:schemeClr val="bg1"/>
                </a:solidFill>
                <a:highlight>
                  <a:srgbClr val="EC7D23"/>
                </a:highlight>
                <a:latin typeface="Bierstadt" panose="020B0504020202020204" pitchFamily="34" charset="0"/>
              </a:rPr>
              <a:t>Formas de agregar un newsletter a tu sitio en </a:t>
            </a:r>
            <a:endParaRPr lang="es-CL" sz="3300" dirty="0">
              <a:solidFill>
                <a:schemeClr val="bg1"/>
              </a:solidFill>
              <a:highlight>
                <a:srgbClr val="EC7D23"/>
              </a:highlight>
              <a:latin typeface="Bierstadt" panose="020B05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35DE3D-FFB1-4F3A-AE50-B77E92D3A7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61439" y="1813113"/>
            <a:ext cx="2043127" cy="70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0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C2D1B-86B5-4929-BA5B-298622A7242A}"/>
              </a:ext>
            </a:extLst>
          </p:cNvPr>
          <p:cNvSpPr/>
          <p:nvPr/>
        </p:nvSpPr>
        <p:spPr>
          <a:xfrm>
            <a:off x="626225" y="354675"/>
            <a:ext cx="9978341" cy="6267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648470-5948-4E0F-A597-C5A9681F33A2}"/>
              </a:ext>
            </a:extLst>
          </p:cNvPr>
          <p:cNvGrpSpPr/>
          <p:nvPr/>
        </p:nvGrpSpPr>
        <p:grpSpPr>
          <a:xfrm>
            <a:off x="865115" y="1443663"/>
            <a:ext cx="7432723" cy="5059658"/>
            <a:chOff x="865115" y="1443663"/>
            <a:chExt cx="7432723" cy="5059658"/>
          </a:xfrm>
        </p:grpSpPr>
        <p:sp>
          <p:nvSpPr>
            <p:cNvPr id="24" name="Straight Connector 23">
              <a:extLst>
                <a:ext uri="{FF2B5EF4-FFF2-40B4-BE49-F238E27FC236}">
                  <a16:creationId xmlns:a16="http://schemas.microsoft.com/office/drawing/2014/main" id="{4D566A32-E677-4EC6-B410-E6C36A10FEC0}"/>
                </a:ext>
              </a:extLst>
            </p:cNvPr>
            <p:cNvSpPr/>
            <p:nvPr/>
          </p:nvSpPr>
          <p:spPr>
            <a:xfrm>
              <a:off x="865116" y="5670316"/>
              <a:ext cx="743272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Straight Connector 24">
              <a:extLst>
                <a:ext uri="{FF2B5EF4-FFF2-40B4-BE49-F238E27FC236}">
                  <a16:creationId xmlns:a16="http://schemas.microsoft.com/office/drawing/2014/main" id="{119C5C17-D0F1-40D4-9005-F6435EF96539}"/>
                </a:ext>
              </a:extLst>
            </p:cNvPr>
            <p:cNvSpPr/>
            <p:nvPr/>
          </p:nvSpPr>
          <p:spPr>
            <a:xfrm>
              <a:off x="865116" y="3854616"/>
              <a:ext cx="743272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Straight Connector 25">
              <a:extLst>
                <a:ext uri="{FF2B5EF4-FFF2-40B4-BE49-F238E27FC236}">
                  <a16:creationId xmlns:a16="http://schemas.microsoft.com/office/drawing/2014/main" id="{A27736C4-FA0B-4560-A9EC-EF7510243B95}"/>
                </a:ext>
              </a:extLst>
            </p:cNvPr>
            <p:cNvSpPr/>
            <p:nvPr/>
          </p:nvSpPr>
          <p:spPr>
            <a:xfrm>
              <a:off x="865116" y="2038916"/>
              <a:ext cx="7432722" cy="0"/>
            </a:xfrm>
            <a:prstGeom prst="lin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C06445F-1FB2-4E64-9060-BF827C8B7FBF}"/>
                </a:ext>
              </a:extLst>
            </p:cNvPr>
            <p:cNvSpPr/>
            <p:nvPr/>
          </p:nvSpPr>
          <p:spPr>
            <a:xfrm>
              <a:off x="2797623" y="1443663"/>
              <a:ext cx="5500214" cy="595253"/>
            </a:xfrm>
            <a:custGeom>
              <a:avLst/>
              <a:gdLst>
                <a:gd name="connsiteX0" fmla="*/ 0 w 5500214"/>
                <a:gd name="connsiteY0" fmla="*/ 0 h 595253"/>
                <a:gd name="connsiteX1" fmla="*/ 5500214 w 5500214"/>
                <a:gd name="connsiteY1" fmla="*/ 0 h 595253"/>
                <a:gd name="connsiteX2" fmla="*/ 5500214 w 5500214"/>
                <a:gd name="connsiteY2" fmla="*/ 595253 h 595253"/>
                <a:gd name="connsiteX3" fmla="*/ 0 w 5500214"/>
                <a:gd name="connsiteY3" fmla="*/ 595253 h 595253"/>
                <a:gd name="connsiteX4" fmla="*/ 0 w 5500214"/>
                <a:gd name="connsiteY4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0214" h="595253">
                  <a:moveTo>
                    <a:pt x="0" y="0"/>
                  </a:moveTo>
                  <a:lnTo>
                    <a:pt x="5500214" y="0"/>
                  </a:lnTo>
                  <a:lnTo>
                    <a:pt x="5500214" y="595253"/>
                  </a:lnTo>
                  <a:lnTo>
                    <a:pt x="0" y="5952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b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400" kern="1200" dirty="0">
                  <a:latin typeface="Bierstadt" panose="020B0504020202020204" pitchFamily="34" charset="0"/>
                </a:rPr>
                <a:t>Manual </a:t>
              </a:r>
              <a:r>
                <a:rPr lang="es-MX" sz="2400" kern="1200" dirty="0" err="1">
                  <a:latin typeface="Bierstadt" panose="020B0504020202020204" pitchFamily="34" charset="0"/>
                </a:rPr>
                <a:t>newsletter</a:t>
              </a:r>
              <a:endParaRPr lang="es-CL" sz="2400" kern="1200" dirty="0">
                <a:latin typeface="Bierstadt" panose="020B050402020202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D751EC6-4823-4DA9-8A5B-192CA9FCECD2}"/>
                </a:ext>
              </a:extLst>
            </p:cNvPr>
            <p:cNvSpPr/>
            <p:nvPr/>
          </p:nvSpPr>
          <p:spPr>
            <a:xfrm>
              <a:off x="865116" y="1443663"/>
              <a:ext cx="1932507" cy="595253"/>
            </a:xfrm>
            <a:custGeom>
              <a:avLst/>
              <a:gdLst>
                <a:gd name="connsiteX0" fmla="*/ 99229 w 1932507"/>
                <a:gd name="connsiteY0" fmla="*/ 0 h 595253"/>
                <a:gd name="connsiteX1" fmla="*/ 1833278 w 1932507"/>
                <a:gd name="connsiteY1" fmla="*/ 0 h 595253"/>
                <a:gd name="connsiteX2" fmla="*/ 1932507 w 1932507"/>
                <a:gd name="connsiteY2" fmla="*/ 99229 h 595253"/>
                <a:gd name="connsiteX3" fmla="*/ 1932507 w 1932507"/>
                <a:gd name="connsiteY3" fmla="*/ 595253 h 595253"/>
                <a:gd name="connsiteX4" fmla="*/ 1932507 w 1932507"/>
                <a:gd name="connsiteY4" fmla="*/ 595253 h 595253"/>
                <a:gd name="connsiteX5" fmla="*/ 0 w 1932507"/>
                <a:gd name="connsiteY5" fmla="*/ 595253 h 595253"/>
                <a:gd name="connsiteX6" fmla="*/ 0 w 1932507"/>
                <a:gd name="connsiteY6" fmla="*/ 595253 h 595253"/>
                <a:gd name="connsiteX7" fmla="*/ 0 w 1932507"/>
                <a:gd name="connsiteY7" fmla="*/ 99229 h 595253"/>
                <a:gd name="connsiteX8" fmla="*/ 99229 w 1932507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2507" h="595253">
                  <a:moveTo>
                    <a:pt x="99229" y="0"/>
                  </a:moveTo>
                  <a:lnTo>
                    <a:pt x="1833278" y="0"/>
                  </a:lnTo>
                  <a:cubicBezTo>
                    <a:pt x="1888081" y="0"/>
                    <a:pt x="1932507" y="44426"/>
                    <a:pt x="1932507" y="99229"/>
                  </a:cubicBezTo>
                  <a:lnTo>
                    <a:pt x="1932507" y="595253"/>
                  </a:lnTo>
                  <a:lnTo>
                    <a:pt x="1932507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023" tIns="90023" rIns="90023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3200" kern="1200" dirty="0" err="1">
                  <a:latin typeface="Bierstadt" panose="020B0504020202020204" pitchFamily="34" charset="0"/>
                </a:rPr>
                <a:t>Method</a:t>
              </a:r>
              <a:r>
                <a:rPr lang="es-MX" sz="3200" kern="1200" dirty="0">
                  <a:latin typeface="Bierstadt" panose="020B0504020202020204" pitchFamily="34" charset="0"/>
                </a:rPr>
                <a:t> 1</a:t>
              </a:r>
              <a:endParaRPr lang="es-CL" sz="3200" kern="1200" dirty="0">
                <a:latin typeface="Bierstadt" panose="020B0504020202020204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E813CE8-C0F6-4FF7-ADA3-F4F5CE82AF06}"/>
                </a:ext>
              </a:extLst>
            </p:cNvPr>
            <p:cNvSpPr/>
            <p:nvPr/>
          </p:nvSpPr>
          <p:spPr>
            <a:xfrm>
              <a:off x="865115" y="2046344"/>
              <a:ext cx="7432722" cy="1190684"/>
            </a:xfrm>
            <a:custGeom>
              <a:avLst/>
              <a:gdLst>
                <a:gd name="connsiteX0" fmla="*/ 0 w 7432722"/>
                <a:gd name="connsiteY0" fmla="*/ 0 h 1190684"/>
                <a:gd name="connsiteX1" fmla="*/ 7432722 w 7432722"/>
                <a:gd name="connsiteY1" fmla="*/ 0 h 1190684"/>
                <a:gd name="connsiteX2" fmla="*/ 7432722 w 7432722"/>
                <a:gd name="connsiteY2" fmla="*/ 1190684 h 1190684"/>
                <a:gd name="connsiteX3" fmla="*/ 0 w 7432722"/>
                <a:gd name="connsiteY3" fmla="*/ 1190684 h 1190684"/>
                <a:gd name="connsiteX4" fmla="*/ 0 w 7432722"/>
                <a:gd name="connsiteY4" fmla="*/ 0 h 119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2722" h="1190684">
                  <a:moveTo>
                    <a:pt x="0" y="0"/>
                  </a:moveTo>
                  <a:lnTo>
                    <a:pt x="7432722" y="0"/>
                  </a:lnTo>
                  <a:lnTo>
                    <a:pt x="7432722" y="1190684"/>
                  </a:lnTo>
                  <a:lnTo>
                    <a:pt x="0" y="11906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kern="1200" dirty="0" err="1">
                  <a:latin typeface="Bierstadt" panose="020B0504020202020204" pitchFamily="34" charset="0"/>
                </a:rPr>
                <a:t>Easier</a:t>
              </a:r>
              <a:endParaRPr lang="es-CL" sz="1400" kern="1200" dirty="0">
                <a:latin typeface="Bierstadt" panose="020B05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kern="1200" dirty="0" err="1">
                  <a:latin typeface="Bierstadt" panose="020B0504020202020204" pitchFamily="34" charset="0"/>
                </a:rPr>
                <a:t>Service</a:t>
              </a:r>
              <a:r>
                <a:rPr lang="es-MX" sz="1400" kern="1200" dirty="0">
                  <a:latin typeface="Bierstadt" panose="020B0504020202020204" pitchFamily="34" charset="0"/>
                </a:rPr>
                <a:t> to use: Buttondown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dirty="0" err="1">
                  <a:latin typeface="Bierstadt" panose="020B0504020202020204" pitchFamily="34" charset="0"/>
                </a:rPr>
                <a:t>It</a:t>
              </a:r>
              <a:r>
                <a:rPr lang="es-MX" sz="1400" dirty="0">
                  <a:latin typeface="Bierstadt" panose="020B0504020202020204" pitchFamily="34" charset="0"/>
                </a:rPr>
                <a:t> requieres to </a:t>
              </a:r>
              <a:r>
                <a:rPr lang="es-MX" sz="1400" dirty="0" err="1">
                  <a:latin typeface="Bierstadt" panose="020B0504020202020204" pitchFamily="34" charset="0"/>
                </a:rPr>
                <a:t>manually</a:t>
              </a:r>
              <a:r>
                <a:rPr lang="es-MX" sz="1400" dirty="0">
                  <a:latin typeface="Bierstadt" panose="020B0504020202020204" pitchFamily="34" charset="0"/>
                </a:rPr>
                <a:t> </a:t>
              </a:r>
              <a:r>
                <a:rPr lang="es-MX" sz="1400" dirty="0" err="1">
                  <a:latin typeface="Bierstadt" panose="020B0504020202020204" pitchFamily="34" charset="0"/>
                </a:rPr>
                <a:t>write</a:t>
              </a:r>
              <a:r>
                <a:rPr lang="es-MX" sz="1400" dirty="0">
                  <a:latin typeface="Bierstadt" panose="020B0504020202020204" pitchFamily="34" charset="0"/>
                </a:rPr>
                <a:t> a mail </a:t>
              </a:r>
              <a:r>
                <a:rPr lang="es-MX" sz="1400" dirty="0" err="1">
                  <a:latin typeface="Bierstadt" panose="020B0504020202020204" pitchFamily="34" charset="0"/>
                </a:rPr>
                <a:t>each</a:t>
              </a:r>
              <a:r>
                <a:rPr lang="es-MX" sz="1400" dirty="0">
                  <a:latin typeface="Bierstadt" panose="020B0504020202020204" pitchFamily="34" charset="0"/>
                </a:rPr>
                <a:t> time </a:t>
              </a:r>
              <a:r>
                <a:rPr lang="es-MX" sz="1400" dirty="0" err="1">
                  <a:latin typeface="Bierstadt" panose="020B0504020202020204" pitchFamily="34" charset="0"/>
                </a:rPr>
                <a:t>you</a:t>
              </a:r>
              <a:r>
                <a:rPr lang="es-MX" sz="1400" dirty="0">
                  <a:latin typeface="Bierstadt" panose="020B0504020202020204" pitchFamily="34" charset="0"/>
                </a:rPr>
                <a:t> </a:t>
              </a:r>
              <a:r>
                <a:rPr lang="es-MX" sz="1400" dirty="0" err="1">
                  <a:latin typeface="Bierstadt" panose="020B0504020202020204" pitchFamily="34" charset="0"/>
                </a:rPr>
                <a:t>publish</a:t>
              </a:r>
              <a:r>
                <a:rPr lang="es-MX" sz="1400" dirty="0">
                  <a:latin typeface="Bierstadt" panose="020B0504020202020204" pitchFamily="34" charset="0"/>
                </a:rPr>
                <a:t> a new </a:t>
              </a:r>
              <a:r>
                <a:rPr lang="es-MX" sz="1400" dirty="0" err="1">
                  <a:latin typeface="Bierstadt" panose="020B0504020202020204" pitchFamily="34" charset="0"/>
                </a:rPr>
                <a:t>blogpost</a:t>
              </a:r>
              <a:endParaRPr lang="es-MX" sz="1400" dirty="0">
                <a:latin typeface="Bierstadt" panose="020B05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kern="1200" dirty="0" err="1">
                  <a:latin typeface="Bierstadt" panose="020B0504020202020204" pitchFamily="34" charset="0"/>
                </a:rPr>
                <a:t>Allows</a:t>
              </a:r>
              <a:r>
                <a:rPr lang="es-MX" sz="1400" kern="1200" dirty="0">
                  <a:latin typeface="Bierstadt" panose="020B0504020202020204" pitchFamily="34" charset="0"/>
                </a:rPr>
                <a:t> </a:t>
              </a:r>
              <a:r>
                <a:rPr lang="es-MX" sz="1400" kern="1200" dirty="0" err="1">
                  <a:latin typeface="Bierstadt" panose="020B0504020202020204" pitchFamily="34" charset="0"/>
                </a:rPr>
                <a:t>segmentation</a:t>
              </a:r>
              <a:endParaRPr lang="es-CL" sz="1400" kern="1200" dirty="0">
                <a:latin typeface="Bierstadt" panose="020B0504020202020204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79B9C4A-4401-40D1-8870-7081B6D351F2}"/>
                </a:ext>
              </a:extLst>
            </p:cNvPr>
            <p:cNvSpPr/>
            <p:nvPr/>
          </p:nvSpPr>
          <p:spPr>
            <a:xfrm>
              <a:off x="2797623" y="3259363"/>
              <a:ext cx="5500214" cy="595253"/>
            </a:xfrm>
            <a:custGeom>
              <a:avLst/>
              <a:gdLst>
                <a:gd name="connsiteX0" fmla="*/ 0 w 5500214"/>
                <a:gd name="connsiteY0" fmla="*/ 0 h 595253"/>
                <a:gd name="connsiteX1" fmla="*/ 5500214 w 5500214"/>
                <a:gd name="connsiteY1" fmla="*/ 0 h 595253"/>
                <a:gd name="connsiteX2" fmla="*/ 5500214 w 5500214"/>
                <a:gd name="connsiteY2" fmla="*/ 595253 h 595253"/>
                <a:gd name="connsiteX3" fmla="*/ 0 w 5500214"/>
                <a:gd name="connsiteY3" fmla="*/ 595253 h 595253"/>
                <a:gd name="connsiteX4" fmla="*/ 0 w 5500214"/>
                <a:gd name="connsiteY4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0214" h="595253">
                  <a:moveTo>
                    <a:pt x="0" y="0"/>
                  </a:moveTo>
                  <a:lnTo>
                    <a:pt x="5500214" y="0"/>
                  </a:lnTo>
                  <a:lnTo>
                    <a:pt x="5500214" y="595253"/>
                  </a:lnTo>
                  <a:lnTo>
                    <a:pt x="0" y="5952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b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400" kern="1200" dirty="0" err="1">
                  <a:latin typeface="Bierstadt" panose="020B0504020202020204" pitchFamily="34" charset="0"/>
                </a:rPr>
                <a:t>Automated</a:t>
              </a:r>
              <a:r>
                <a:rPr lang="es-MX" sz="2400" kern="1200" dirty="0">
                  <a:latin typeface="Bierstadt" panose="020B0504020202020204" pitchFamily="34" charset="0"/>
                </a:rPr>
                <a:t> </a:t>
              </a:r>
              <a:r>
                <a:rPr lang="es-MX" sz="2400" kern="1200" dirty="0" err="1">
                  <a:latin typeface="Bierstadt" panose="020B0504020202020204" pitchFamily="34" charset="0"/>
                </a:rPr>
                <a:t>newsletter</a:t>
              </a:r>
              <a:endParaRPr lang="es-CL" sz="2400" kern="1200" dirty="0">
                <a:latin typeface="Bierstadt" panose="020B050402020202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A885B9-8B36-471C-BFEB-65F9ADF2D0C5}"/>
                </a:ext>
              </a:extLst>
            </p:cNvPr>
            <p:cNvSpPr/>
            <p:nvPr/>
          </p:nvSpPr>
          <p:spPr>
            <a:xfrm>
              <a:off x="865116" y="3259363"/>
              <a:ext cx="1932507" cy="595253"/>
            </a:xfrm>
            <a:custGeom>
              <a:avLst/>
              <a:gdLst>
                <a:gd name="connsiteX0" fmla="*/ 99229 w 1932507"/>
                <a:gd name="connsiteY0" fmla="*/ 0 h 595253"/>
                <a:gd name="connsiteX1" fmla="*/ 1833278 w 1932507"/>
                <a:gd name="connsiteY1" fmla="*/ 0 h 595253"/>
                <a:gd name="connsiteX2" fmla="*/ 1932507 w 1932507"/>
                <a:gd name="connsiteY2" fmla="*/ 99229 h 595253"/>
                <a:gd name="connsiteX3" fmla="*/ 1932507 w 1932507"/>
                <a:gd name="connsiteY3" fmla="*/ 595253 h 595253"/>
                <a:gd name="connsiteX4" fmla="*/ 1932507 w 1932507"/>
                <a:gd name="connsiteY4" fmla="*/ 595253 h 595253"/>
                <a:gd name="connsiteX5" fmla="*/ 0 w 1932507"/>
                <a:gd name="connsiteY5" fmla="*/ 595253 h 595253"/>
                <a:gd name="connsiteX6" fmla="*/ 0 w 1932507"/>
                <a:gd name="connsiteY6" fmla="*/ 595253 h 595253"/>
                <a:gd name="connsiteX7" fmla="*/ 0 w 1932507"/>
                <a:gd name="connsiteY7" fmla="*/ 99229 h 595253"/>
                <a:gd name="connsiteX8" fmla="*/ 99229 w 1932507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2507" h="595253">
                  <a:moveTo>
                    <a:pt x="99229" y="0"/>
                  </a:moveTo>
                  <a:lnTo>
                    <a:pt x="1833278" y="0"/>
                  </a:lnTo>
                  <a:cubicBezTo>
                    <a:pt x="1888081" y="0"/>
                    <a:pt x="1932507" y="44426"/>
                    <a:pt x="1932507" y="99229"/>
                  </a:cubicBezTo>
                  <a:lnTo>
                    <a:pt x="1932507" y="595253"/>
                  </a:lnTo>
                  <a:lnTo>
                    <a:pt x="1932507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-2869335"/>
                <a:satOff val="2538"/>
                <a:lumOff val="4510"/>
                <a:alphaOff val="0"/>
              </a:schemeClr>
            </a:lnRef>
            <a:fillRef idx="1">
              <a:schemeClr val="accent2">
                <a:hueOff val="-2869335"/>
                <a:satOff val="2538"/>
                <a:lumOff val="4510"/>
                <a:alphaOff val="0"/>
              </a:schemeClr>
            </a:fillRef>
            <a:effectRef idx="0">
              <a:schemeClr val="accent2">
                <a:hueOff val="-2869335"/>
                <a:satOff val="2538"/>
                <a:lumOff val="451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023" tIns="90023" rIns="90023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3200" kern="1200" dirty="0" err="1">
                  <a:latin typeface="Bierstadt" panose="020B0504020202020204" pitchFamily="34" charset="0"/>
                </a:rPr>
                <a:t>Method</a:t>
              </a:r>
              <a:r>
                <a:rPr lang="es-MX" sz="3200" kern="1200" dirty="0">
                  <a:latin typeface="Bierstadt" panose="020B0504020202020204" pitchFamily="34" charset="0"/>
                </a:rPr>
                <a:t> 2</a:t>
              </a:r>
              <a:endParaRPr lang="es-CL" sz="3200" kern="1200" dirty="0">
                <a:latin typeface="Bierstadt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5135987-5709-4270-A347-31D1467B7786}"/>
                </a:ext>
              </a:extLst>
            </p:cNvPr>
            <p:cNvSpPr/>
            <p:nvPr/>
          </p:nvSpPr>
          <p:spPr>
            <a:xfrm>
              <a:off x="865116" y="3854616"/>
              <a:ext cx="7432722" cy="1190684"/>
            </a:xfrm>
            <a:custGeom>
              <a:avLst/>
              <a:gdLst>
                <a:gd name="connsiteX0" fmla="*/ 0 w 7432722"/>
                <a:gd name="connsiteY0" fmla="*/ 0 h 1190684"/>
                <a:gd name="connsiteX1" fmla="*/ 7432722 w 7432722"/>
                <a:gd name="connsiteY1" fmla="*/ 0 h 1190684"/>
                <a:gd name="connsiteX2" fmla="*/ 7432722 w 7432722"/>
                <a:gd name="connsiteY2" fmla="*/ 1190684 h 1190684"/>
                <a:gd name="connsiteX3" fmla="*/ 0 w 7432722"/>
                <a:gd name="connsiteY3" fmla="*/ 1190684 h 1190684"/>
                <a:gd name="connsiteX4" fmla="*/ 0 w 7432722"/>
                <a:gd name="connsiteY4" fmla="*/ 0 h 119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2722" h="1190684">
                  <a:moveTo>
                    <a:pt x="0" y="0"/>
                  </a:moveTo>
                  <a:lnTo>
                    <a:pt x="7432722" y="0"/>
                  </a:lnTo>
                  <a:lnTo>
                    <a:pt x="7432722" y="1190684"/>
                  </a:lnTo>
                  <a:lnTo>
                    <a:pt x="0" y="11906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kern="1200" dirty="0" err="1">
                  <a:latin typeface="Bierstadt" panose="020B0504020202020204" pitchFamily="34" charset="0"/>
                </a:rPr>
                <a:t>Moderate</a:t>
              </a:r>
              <a:r>
                <a:rPr lang="es-MX" sz="1400" kern="1200" dirty="0">
                  <a:latin typeface="Bierstadt" panose="020B0504020202020204" pitchFamily="34" charset="0"/>
                </a:rPr>
                <a:t> </a:t>
              </a:r>
              <a:r>
                <a:rPr lang="es-MX" sz="1400" kern="1200" dirty="0" err="1">
                  <a:latin typeface="Bierstadt" panose="020B0504020202020204" pitchFamily="34" charset="0"/>
                </a:rPr>
                <a:t>difficulty</a:t>
              </a:r>
              <a:endParaRPr lang="es-CL" sz="1400" kern="1200" dirty="0">
                <a:latin typeface="Bierstadt" panose="020B05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kern="1200" dirty="0" err="1">
                  <a:latin typeface="Bierstadt" panose="020B0504020202020204" pitchFamily="34" charset="0"/>
                </a:rPr>
                <a:t>Service</a:t>
              </a:r>
              <a:r>
                <a:rPr lang="es-MX" sz="1400" kern="1200" dirty="0">
                  <a:latin typeface="Bierstadt" panose="020B0504020202020204" pitchFamily="34" charset="0"/>
                </a:rPr>
                <a:t> to use: MailChimp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kern="1200" dirty="0" err="1">
                  <a:latin typeface="Bierstadt" panose="020B0504020202020204" pitchFamily="34" charset="0"/>
                </a:rPr>
                <a:t>Each</a:t>
              </a:r>
              <a:r>
                <a:rPr lang="es-MX" sz="1400" kern="1200" dirty="0">
                  <a:latin typeface="Bierstadt" panose="020B0504020202020204" pitchFamily="34" charset="0"/>
                </a:rPr>
                <a:t> time </a:t>
              </a:r>
              <a:r>
                <a:rPr lang="es-MX" sz="1400" kern="1200" dirty="0" err="1">
                  <a:latin typeface="Bierstadt" panose="020B0504020202020204" pitchFamily="34" charset="0"/>
                </a:rPr>
                <a:t>you</a:t>
              </a:r>
              <a:r>
                <a:rPr lang="es-MX" sz="1400" kern="1200" dirty="0">
                  <a:latin typeface="Bierstadt" panose="020B0504020202020204" pitchFamily="34" charset="0"/>
                </a:rPr>
                <a:t> </a:t>
              </a:r>
              <a:r>
                <a:rPr lang="es-MX" sz="1400" kern="1200" dirty="0" err="1">
                  <a:latin typeface="Bierstadt" panose="020B0504020202020204" pitchFamily="34" charset="0"/>
                </a:rPr>
                <a:t>publish</a:t>
              </a:r>
              <a:r>
                <a:rPr lang="es-MX" sz="1400" kern="1200" dirty="0">
                  <a:latin typeface="Bierstadt" panose="020B0504020202020204" pitchFamily="34" charset="0"/>
                </a:rPr>
                <a:t> a post, </a:t>
              </a:r>
              <a:r>
                <a:rPr lang="es-MX" sz="1400" kern="1200" dirty="0" err="1">
                  <a:latin typeface="Bierstadt" panose="020B0504020202020204" pitchFamily="34" charset="0"/>
                </a:rPr>
                <a:t>an</a:t>
              </a:r>
              <a:r>
                <a:rPr lang="es-MX" sz="1400" kern="1200" dirty="0">
                  <a:latin typeface="Bierstadt" panose="020B0504020202020204" pitchFamily="34" charset="0"/>
                </a:rPr>
                <a:t> </a:t>
              </a:r>
              <a:r>
                <a:rPr lang="es-MX" sz="1400" kern="1200" dirty="0" err="1">
                  <a:latin typeface="Bierstadt" panose="020B0504020202020204" pitchFamily="34" charset="0"/>
                </a:rPr>
                <a:t>automated</a:t>
              </a:r>
              <a:r>
                <a:rPr lang="es-MX" sz="1400" kern="1200" dirty="0">
                  <a:latin typeface="Bierstadt" panose="020B0504020202020204" pitchFamily="34" charset="0"/>
                </a:rPr>
                <a:t> mail with </a:t>
              </a:r>
              <a:r>
                <a:rPr lang="es-MX" sz="1400" kern="1200" dirty="0" err="1">
                  <a:latin typeface="Bierstadt" panose="020B0504020202020204" pitchFamily="34" charset="0"/>
                </a:rPr>
                <a:t>the</a:t>
              </a:r>
              <a:r>
                <a:rPr lang="es-MX" sz="1400" kern="1200" dirty="0">
                  <a:latin typeface="Bierstadt" panose="020B0504020202020204" pitchFamily="34" charset="0"/>
                </a:rPr>
                <a:t> </a:t>
              </a:r>
              <a:r>
                <a:rPr lang="es-MX" sz="1400" kern="1200" dirty="0" err="1">
                  <a:latin typeface="Bierstadt" panose="020B0504020202020204" pitchFamily="34" charset="0"/>
                </a:rPr>
                <a:t>contents</a:t>
              </a:r>
              <a:r>
                <a:rPr lang="es-MX" sz="1400" kern="1200" dirty="0">
                  <a:latin typeface="Bierstadt" panose="020B0504020202020204" pitchFamily="34" charset="0"/>
                </a:rPr>
                <a:t> </a:t>
              </a:r>
              <a:r>
                <a:rPr lang="es-MX" sz="1400" kern="1200" dirty="0" err="1">
                  <a:latin typeface="Bierstadt" panose="020B0504020202020204" pitchFamily="34" charset="0"/>
                </a:rPr>
                <a:t>of</a:t>
              </a:r>
              <a:r>
                <a:rPr lang="es-MX" sz="1400" kern="1200" dirty="0">
                  <a:latin typeface="Bierstadt" panose="020B0504020202020204" pitchFamily="34" charset="0"/>
                </a:rPr>
                <a:t> </a:t>
              </a:r>
              <a:r>
                <a:rPr lang="es-MX" sz="1400" kern="1200" dirty="0" err="1">
                  <a:latin typeface="Bierstadt" panose="020B0504020202020204" pitchFamily="34" charset="0"/>
                </a:rPr>
                <a:t>the</a:t>
              </a:r>
              <a:r>
                <a:rPr lang="es-MX" sz="1400" kern="1200" dirty="0">
                  <a:latin typeface="Bierstadt" panose="020B0504020202020204" pitchFamily="34" charset="0"/>
                </a:rPr>
                <a:t> post </a:t>
              </a:r>
              <a:r>
                <a:rPr lang="es-MX" sz="1400" kern="1200" dirty="0" err="1">
                  <a:latin typeface="Bierstadt" panose="020B0504020202020204" pitchFamily="34" charset="0"/>
                </a:rPr>
                <a:t>will</a:t>
              </a:r>
              <a:r>
                <a:rPr lang="es-MX" sz="1400" kern="1200" dirty="0">
                  <a:latin typeface="Bierstadt" panose="020B0504020202020204" pitchFamily="34" charset="0"/>
                </a:rPr>
                <a:t> be </a:t>
              </a:r>
              <a:r>
                <a:rPr lang="es-MX" sz="1400" kern="1200" dirty="0" err="1">
                  <a:latin typeface="Bierstadt" panose="020B0504020202020204" pitchFamily="34" charset="0"/>
                </a:rPr>
                <a:t>sent</a:t>
              </a:r>
              <a:r>
                <a:rPr lang="es-MX" sz="1400" kern="1200" dirty="0">
                  <a:latin typeface="Bierstadt" panose="020B0504020202020204" pitchFamily="34" charset="0"/>
                </a:rPr>
                <a:t> to </a:t>
              </a:r>
              <a:r>
                <a:rPr lang="es-MX" sz="1400" kern="1200" dirty="0" err="1">
                  <a:latin typeface="Bierstadt" panose="020B0504020202020204" pitchFamily="34" charset="0"/>
                </a:rPr>
                <a:t>all</a:t>
              </a:r>
              <a:r>
                <a:rPr lang="es-MX" sz="1400" kern="1200" dirty="0">
                  <a:latin typeface="Bierstadt" panose="020B0504020202020204" pitchFamily="34" charset="0"/>
                </a:rPr>
                <a:t> </a:t>
              </a:r>
              <a:r>
                <a:rPr lang="es-MX" sz="1400" kern="1200" dirty="0" err="1">
                  <a:latin typeface="Bierstadt" panose="020B0504020202020204" pitchFamily="34" charset="0"/>
                </a:rPr>
                <a:t>your</a:t>
              </a:r>
              <a:r>
                <a:rPr lang="es-MX" sz="1400" kern="1200" dirty="0">
                  <a:latin typeface="Bierstadt" panose="020B0504020202020204" pitchFamily="34" charset="0"/>
                </a:rPr>
                <a:t> </a:t>
              </a:r>
              <a:r>
                <a:rPr lang="es-MX" sz="1400" kern="1200" dirty="0" err="1">
                  <a:latin typeface="Bierstadt" panose="020B0504020202020204" pitchFamily="34" charset="0"/>
                </a:rPr>
                <a:t>subscribers</a:t>
              </a:r>
              <a:endParaRPr lang="es-CL" sz="1400" kern="1200" dirty="0">
                <a:latin typeface="Bierstadt" panose="020B05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kern="1200" dirty="0" err="1">
                  <a:latin typeface="Bierstadt" panose="020B0504020202020204" pitchFamily="34" charset="0"/>
                </a:rPr>
                <a:t>Without</a:t>
              </a:r>
              <a:r>
                <a:rPr lang="es-MX" sz="1400" kern="1200" dirty="0">
                  <a:latin typeface="Bierstadt" panose="020B0504020202020204" pitchFamily="34" charset="0"/>
                </a:rPr>
                <a:t> </a:t>
              </a:r>
              <a:r>
                <a:rPr lang="es-MX" sz="1400" kern="1200" dirty="0" err="1">
                  <a:latin typeface="Bierstadt" panose="020B0504020202020204" pitchFamily="34" charset="0"/>
                </a:rPr>
                <a:t>segmentation</a:t>
              </a:r>
              <a:endParaRPr lang="es-CL" sz="1400" kern="1200" dirty="0">
                <a:latin typeface="Bierstadt" panose="020B05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94EFD8-BCC2-4828-987C-04E62E0B6DE5}"/>
                </a:ext>
              </a:extLst>
            </p:cNvPr>
            <p:cNvSpPr/>
            <p:nvPr/>
          </p:nvSpPr>
          <p:spPr>
            <a:xfrm>
              <a:off x="2797623" y="5075063"/>
              <a:ext cx="5500214" cy="595253"/>
            </a:xfrm>
            <a:custGeom>
              <a:avLst/>
              <a:gdLst>
                <a:gd name="connsiteX0" fmla="*/ 0 w 5500214"/>
                <a:gd name="connsiteY0" fmla="*/ 0 h 595253"/>
                <a:gd name="connsiteX1" fmla="*/ 5500214 w 5500214"/>
                <a:gd name="connsiteY1" fmla="*/ 0 h 595253"/>
                <a:gd name="connsiteX2" fmla="*/ 5500214 w 5500214"/>
                <a:gd name="connsiteY2" fmla="*/ 595253 h 595253"/>
                <a:gd name="connsiteX3" fmla="*/ 0 w 5500214"/>
                <a:gd name="connsiteY3" fmla="*/ 595253 h 595253"/>
                <a:gd name="connsiteX4" fmla="*/ 0 w 5500214"/>
                <a:gd name="connsiteY4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0214" h="595253">
                  <a:moveTo>
                    <a:pt x="0" y="0"/>
                  </a:moveTo>
                  <a:lnTo>
                    <a:pt x="5500214" y="0"/>
                  </a:lnTo>
                  <a:lnTo>
                    <a:pt x="5500214" y="595253"/>
                  </a:lnTo>
                  <a:lnTo>
                    <a:pt x="0" y="5952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b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400" kern="1200" dirty="0" err="1">
                  <a:latin typeface="Bierstadt" panose="020B0504020202020204" pitchFamily="34" charset="0"/>
                </a:rPr>
                <a:t>Automated</a:t>
              </a:r>
              <a:r>
                <a:rPr lang="es-MX" sz="2400" kern="1200" dirty="0">
                  <a:latin typeface="Bierstadt" panose="020B0504020202020204" pitchFamily="34" charset="0"/>
                </a:rPr>
                <a:t> and </a:t>
              </a:r>
              <a:r>
                <a:rPr lang="es-MX" sz="2400" kern="1200" dirty="0" err="1">
                  <a:latin typeface="Bierstadt" panose="020B0504020202020204" pitchFamily="34" charset="0"/>
                </a:rPr>
                <a:t>segmentated</a:t>
              </a:r>
              <a:r>
                <a:rPr lang="es-MX" sz="2400" kern="1200" dirty="0">
                  <a:latin typeface="Bierstadt" panose="020B0504020202020204" pitchFamily="34" charset="0"/>
                </a:rPr>
                <a:t> </a:t>
              </a:r>
              <a:r>
                <a:rPr lang="es-MX" sz="2400" kern="1200" dirty="0" err="1">
                  <a:latin typeface="Bierstadt" panose="020B0504020202020204" pitchFamily="34" charset="0"/>
                </a:rPr>
                <a:t>newsletter</a:t>
              </a:r>
              <a:endParaRPr lang="es-CL" sz="2400" i="1" kern="1200" dirty="0">
                <a:latin typeface="Bierstadt" panose="020B0504020202020204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168328-99F6-4638-BC97-A61A3EC39117}"/>
                </a:ext>
              </a:extLst>
            </p:cNvPr>
            <p:cNvSpPr/>
            <p:nvPr/>
          </p:nvSpPr>
          <p:spPr>
            <a:xfrm>
              <a:off x="865116" y="5075063"/>
              <a:ext cx="1932507" cy="595253"/>
            </a:xfrm>
            <a:custGeom>
              <a:avLst/>
              <a:gdLst>
                <a:gd name="connsiteX0" fmla="*/ 99229 w 1932507"/>
                <a:gd name="connsiteY0" fmla="*/ 0 h 595253"/>
                <a:gd name="connsiteX1" fmla="*/ 1833278 w 1932507"/>
                <a:gd name="connsiteY1" fmla="*/ 0 h 595253"/>
                <a:gd name="connsiteX2" fmla="*/ 1932507 w 1932507"/>
                <a:gd name="connsiteY2" fmla="*/ 99229 h 595253"/>
                <a:gd name="connsiteX3" fmla="*/ 1932507 w 1932507"/>
                <a:gd name="connsiteY3" fmla="*/ 595253 h 595253"/>
                <a:gd name="connsiteX4" fmla="*/ 1932507 w 1932507"/>
                <a:gd name="connsiteY4" fmla="*/ 595253 h 595253"/>
                <a:gd name="connsiteX5" fmla="*/ 0 w 1932507"/>
                <a:gd name="connsiteY5" fmla="*/ 595253 h 595253"/>
                <a:gd name="connsiteX6" fmla="*/ 0 w 1932507"/>
                <a:gd name="connsiteY6" fmla="*/ 595253 h 595253"/>
                <a:gd name="connsiteX7" fmla="*/ 0 w 1932507"/>
                <a:gd name="connsiteY7" fmla="*/ 99229 h 595253"/>
                <a:gd name="connsiteX8" fmla="*/ 99229 w 1932507"/>
                <a:gd name="connsiteY8" fmla="*/ 0 h 59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2507" h="595253">
                  <a:moveTo>
                    <a:pt x="99229" y="0"/>
                  </a:moveTo>
                  <a:lnTo>
                    <a:pt x="1833278" y="0"/>
                  </a:lnTo>
                  <a:cubicBezTo>
                    <a:pt x="1888081" y="0"/>
                    <a:pt x="1932507" y="44426"/>
                    <a:pt x="1932507" y="99229"/>
                  </a:cubicBezTo>
                  <a:lnTo>
                    <a:pt x="1932507" y="595253"/>
                  </a:lnTo>
                  <a:lnTo>
                    <a:pt x="1932507" y="595253"/>
                  </a:lnTo>
                  <a:lnTo>
                    <a:pt x="0" y="595253"/>
                  </a:lnTo>
                  <a:lnTo>
                    <a:pt x="0" y="595253"/>
                  </a:lnTo>
                  <a:lnTo>
                    <a:pt x="0" y="99229"/>
                  </a:lnTo>
                  <a:cubicBezTo>
                    <a:pt x="0" y="44426"/>
                    <a:pt x="44426" y="0"/>
                    <a:pt x="99229" y="0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-5738671"/>
                <a:satOff val="5077"/>
                <a:lumOff val="9020"/>
                <a:alphaOff val="0"/>
              </a:schemeClr>
            </a:lnRef>
            <a:fillRef idx="1">
              <a:schemeClr val="accent2">
                <a:hueOff val="-5738671"/>
                <a:satOff val="5077"/>
                <a:lumOff val="9020"/>
                <a:alphaOff val="0"/>
              </a:schemeClr>
            </a:fillRef>
            <a:effectRef idx="0">
              <a:schemeClr val="accent2">
                <a:hueOff val="-5738671"/>
                <a:satOff val="5077"/>
                <a:lumOff val="902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023" tIns="90023" rIns="90023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3200" kern="1200" dirty="0" err="1">
                  <a:latin typeface="Bierstadt" panose="020B0504020202020204" pitchFamily="34" charset="0"/>
                </a:rPr>
                <a:t>Method</a:t>
              </a:r>
              <a:r>
                <a:rPr lang="es-MX" sz="3200" kern="1200" dirty="0">
                  <a:latin typeface="Bierstadt" panose="020B0504020202020204" pitchFamily="34" charset="0"/>
                </a:rPr>
                <a:t> 3</a:t>
              </a:r>
              <a:endParaRPr lang="es-CL" sz="3200" kern="1200" dirty="0">
                <a:latin typeface="Bierstadt" panose="020B0504020202020204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D85FECF-D2B3-44EF-B3B2-75C3DE4CA3EE}"/>
                </a:ext>
              </a:extLst>
            </p:cNvPr>
            <p:cNvSpPr/>
            <p:nvPr/>
          </p:nvSpPr>
          <p:spPr>
            <a:xfrm>
              <a:off x="865116" y="5670316"/>
              <a:ext cx="7432722" cy="833005"/>
            </a:xfrm>
            <a:custGeom>
              <a:avLst/>
              <a:gdLst>
                <a:gd name="connsiteX0" fmla="*/ 0 w 7432722"/>
                <a:gd name="connsiteY0" fmla="*/ 0 h 1190684"/>
                <a:gd name="connsiteX1" fmla="*/ 7432722 w 7432722"/>
                <a:gd name="connsiteY1" fmla="*/ 0 h 1190684"/>
                <a:gd name="connsiteX2" fmla="*/ 7432722 w 7432722"/>
                <a:gd name="connsiteY2" fmla="*/ 1190684 h 1190684"/>
                <a:gd name="connsiteX3" fmla="*/ 0 w 7432722"/>
                <a:gd name="connsiteY3" fmla="*/ 1190684 h 1190684"/>
                <a:gd name="connsiteX4" fmla="*/ 0 w 7432722"/>
                <a:gd name="connsiteY4" fmla="*/ 0 h 119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2722" h="1190684">
                  <a:moveTo>
                    <a:pt x="0" y="0"/>
                  </a:moveTo>
                  <a:lnTo>
                    <a:pt x="7432722" y="0"/>
                  </a:lnTo>
                  <a:lnTo>
                    <a:pt x="7432722" y="1190684"/>
                  </a:lnTo>
                  <a:lnTo>
                    <a:pt x="0" y="11906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kern="1200" dirty="0" err="1">
                  <a:latin typeface="Bierstadt" panose="020B0504020202020204" pitchFamily="34" charset="0"/>
                </a:rPr>
                <a:t>Harder</a:t>
              </a:r>
              <a:endParaRPr lang="es-CL" sz="1400" kern="1200" dirty="0">
                <a:latin typeface="Bierstadt" panose="020B05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kern="1200" dirty="0" err="1">
                  <a:latin typeface="Bierstadt" panose="020B0504020202020204" pitchFamily="34" charset="0"/>
                </a:rPr>
                <a:t>Service</a:t>
              </a:r>
              <a:r>
                <a:rPr lang="es-MX" sz="1400" kern="1200" dirty="0">
                  <a:latin typeface="Bierstadt" panose="020B0504020202020204" pitchFamily="34" charset="0"/>
                </a:rPr>
                <a:t> to use: MailChimp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MX" sz="1400" dirty="0" err="1">
                  <a:latin typeface="Bierstadt" panose="020B0504020202020204" pitchFamily="34" charset="0"/>
                </a:rPr>
                <a:t>Each</a:t>
              </a:r>
              <a:r>
                <a:rPr lang="es-MX" sz="1400" dirty="0">
                  <a:latin typeface="Bierstadt" panose="020B0504020202020204" pitchFamily="34" charset="0"/>
                </a:rPr>
                <a:t> </a:t>
              </a:r>
              <a:r>
                <a:rPr lang="es-MX" sz="1400" dirty="0" err="1">
                  <a:latin typeface="Bierstadt" panose="020B0504020202020204" pitchFamily="34" charset="0"/>
                </a:rPr>
                <a:t>subscriber</a:t>
              </a:r>
              <a:r>
                <a:rPr lang="es-MX" sz="1400" dirty="0">
                  <a:latin typeface="Bierstadt" panose="020B0504020202020204" pitchFamily="34" charset="0"/>
                </a:rPr>
                <a:t> </a:t>
              </a:r>
              <a:r>
                <a:rPr lang="es-MX" sz="1400" dirty="0" err="1">
                  <a:latin typeface="Bierstadt" panose="020B0504020202020204" pitchFamily="34" charset="0"/>
                </a:rPr>
                <a:t>will</a:t>
              </a:r>
              <a:r>
                <a:rPr lang="es-MX" sz="1400" dirty="0">
                  <a:latin typeface="Bierstadt" panose="020B0504020202020204" pitchFamily="34" charset="0"/>
                </a:rPr>
                <a:t> </a:t>
              </a:r>
              <a:r>
                <a:rPr lang="es-MX" sz="1400" dirty="0" err="1">
                  <a:latin typeface="Bierstadt" panose="020B0504020202020204" pitchFamily="34" charset="0"/>
                </a:rPr>
                <a:t>receive</a:t>
              </a:r>
              <a:r>
                <a:rPr lang="es-MX" sz="1400" dirty="0">
                  <a:latin typeface="Bierstadt" panose="020B0504020202020204" pitchFamily="34" charset="0"/>
                </a:rPr>
                <a:t> </a:t>
              </a:r>
              <a:r>
                <a:rPr lang="es-MX" sz="1400" dirty="0" err="1">
                  <a:latin typeface="Bierstadt" panose="020B0504020202020204" pitchFamily="34" charset="0"/>
                </a:rPr>
                <a:t>an</a:t>
              </a:r>
              <a:r>
                <a:rPr lang="es-MX" sz="1400" dirty="0">
                  <a:latin typeface="Bierstadt" panose="020B0504020202020204" pitchFamily="34" charset="0"/>
                </a:rPr>
                <a:t> mail </a:t>
              </a:r>
              <a:r>
                <a:rPr lang="es-MX" sz="1400" dirty="0" err="1">
                  <a:latin typeface="Bierstadt" panose="020B0504020202020204" pitchFamily="34" charset="0"/>
                </a:rPr>
                <a:t>when</a:t>
              </a:r>
              <a:r>
                <a:rPr lang="es-MX" sz="1400" dirty="0">
                  <a:latin typeface="Bierstadt" panose="020B0504020202020204" pitchFamily="34" charset="0"/>
                </a:rPr>
                <a:t> </a:t>
              </a:r>
              <a:r>
                <a:rPr lang="es-MX" sz="1400" dirty="0" err="1">
                  <a:latin typeface="Bierstadt" panose="020B0504020202020204" pitchFamily="34" charset="0"/>
                </a:rPr>
                <a:t>there</a:t>
              </a:r>
              <a:r>
                <a:rPr lang="es-MX" sz="1400" dirty="0">
                  <a:latin typeface="Bierstadt" panose="020B0504020202020204" pitchFamily="34" charset="0"/>
                </a:rPr>
                <a:t> is a new </a:t>
              </a:r>
              <a:r>
                <a:rPr lang="es-MX" sz="1400" dirty="0" err="1">
                  <a:latin typeface="Bierstadt" panose="020B0504020202020204" pitchFamily="34" charset="0"/>
                </a:rPr>
                <a:t>blogpost</a:t>
              </a:r>
              <a:r>
                <a:rPr lang="es-MX" sz="1400" dirty="0">
                  <a:latin typeface="Bierstadt" panose="020B0504020202020204" pitchFamily="34" charset="0"/>
                </a:rPr>
                <a:t> </a:t>
              </a:r>
              <a:r>
                <a:rPr lang="es-MX" sz="1400" dirty="0" err="1">
                  <a:latin typeface="Bierstadt" panose="020B0504020202020204" pitchFamily="34" charset="0"/>
                </a:rPr>
                <a:t>that</a:t>
              </a:r>
              <a:r>
                <a:rPr lang="es-MX" sz="1400" dirty="0">
                  <a:latin typeface="Bierstadt" panose="020B0504020202020204" pitchFamily="34" charset="0"/>
                </a:rPr>
                <a:t> </a:t>
              </a:r>
              <a:r>
                <a:rPr lang="es-MX" sz="1400" dirty="0" err="1">
                  <a:latin typeface="Bierstadt" panose="020B0504020202020204" pitchFamily="34" charset="0"/>
                </a:rPr>
                <a:t>meets</a:t>
              </a:r>
              <a:r>
                <a:rPr lang="es-MX" sz="1400" dirty="0">
                  <a:latin typeface="Bierstadt" panose="020B0504020202020204" pitchFamily="34" charset="0"/>
                </a:rPr>
                <a:t> </a:t>
              </a:r>
              <a:r>
                <a:rPr lang="es-MX" sz="1400" dirty="0" err="1">
                  <a:latin typeface="Bierstadt" panose="020B0504020202020204" pitchFamily="34" charset="0"/>
                </a:rPr>
                <a:t>the</a:t>
              </a:r>
              <a:r>
                <a:rPr lang="es-MX" sz="1400" dirty="0">
                  <a:latin typeface="Bierstadt" panose="020B0504020202020204" pitchFamily="34" charset="0"/>
                </a:rPr>
                <a:t> </a:t>
              </a:r>
              <a:r>
                <a:rPr lang="es-MX" sz="1400" dirty="0" err="1">
                  <a:latin typeface="Bierstadt" panose="020B0504020202020204" pitchFamily="34" charset="0"/>
                </a:rPr>
                <a:t>criteria</a:t>
              </a:r>
              <a:r>
                <a:rPr lang="es-MX" sz="1400" dirty="0">
                  <a:latin typeface="Bierstadt" panose="020B0504020202020204" pitchFamily="34" charset="0"/>
                </a:rPr>
                <a:t> </a:t>
              </a:r>
              <a:r>
                <a:rPr lang="es-MX" sz="1400" dirty="0" err="1">
                  <a:latin typeface="Bierstadt" panose="020B0504020202020204" pitchFamily="34" charset="0"/>
                </a:rPr>
                <a:t>of</a:t>
              </a:r>
              <a:r>
                <a:rPr lang="es-MX" sz="1400" dirty="0">
                  <a:latin typeface="Bierstadt" panose="020B0504020202020204" pitchFamily="34" charset="0"/>
                </a:rPr>
                <a:t> </a:t>
              </a:r>
              <a:r>
                <a:rPr lang="es-MX" sz="1400" dirty="0" err="1">
                  <a:latin typeface="Bierstadt" panose="020B0504020202020204" pitchFamily="34" charset="0"/>
                </a:rPr>
                <a:t>the</a:t>
              </a:r>
              <a:r>
                <a:rPr lang="es-MX" sz="1400" dirty="0">
                  <a:latin typeface="Bierstadt" panose="020B0504020202020204" pitchFamily="34" charset="0"/>
                </a:rPr>
                <a:t> </a:t>
              </a:r>
              <a:r>
                <a:rPr lang="es-MX" sz="1400" dirty="0" err="1">
                  <a:latin typeface="Bierstadt" panose="020B0504020202020204" pitchFamily="34" charset="0"/>
                </a:rPr>
                <a:t>distribution</a:t>
              </a:r>
              <a:r>
                <a:rPr lang="es-MX" sz="1400" dirty="0">
                  <a:latin typeface="Bierstadt" panose="020B0504020202020204" pitchFamily="34" charset="0"/>
                </a:rPr>
                <a:t> </a:t>
              </a:r>
              <a:r>
                <a:rPr lang="es-MX" sz="1400" dirty="0" err="1">
                  <a:latin typeface="Bierstadt" panose="020B0504020202020204" pitchFamily="34" charset="0"/>
                </a:rPr>
                <a:t>list</a:t>
              </a:r>
              <a:r>
                <a:rPr lang="es-MX" sz="1400" dirty="0">
                  <a:latin typeface="Bierstadt" panose="020B0504020202020204" pitchFamily="34" charset="0"/>
                </a:rPr>
                <a:t> in </a:t>
              </a:r>
              <a:r>
                <a:rPr lang="es-MX" sz="1400" dirty="0" err="1">
                  <a:latin typeface="Bierstadt" panose="020B0504020202020204" pitchFamily="34" charset="0"/>
                </a:rPr>
                <a:t>which</a:t>
              </a:r>
              <a:r>
                <a:rPr lang="es-MX" sz="1400" dirty="0">
                  <a:latin typeface="Bierstadt" panose="020B0504020202020204" pitchFamily="34" charset="0"/>
                </a:rPr>
                <a:t> </a:t>
              </a:r>
              <a:r>
                <a:rPr lang="es-MX" sz="1400" dirty="0" err="1">
                  <a:latin typeface="Bierstadt" panose="020B0504020202020204" pitchFamily="34" charset="0"/>
                </a:rPr>
                <a:t>they</a:t>
              </a:r>
              <a:r>
                <a:rPr lang="es-MX" sz="1400" dirty="0">
                  <a:latin typeface="Bierstadt" panose="020B0504020202020204" pitchFamily="34" charset="0"/>
                </a:rPr>
                <a:t> </a:t>
              </a:r>
              <a:r>
                <a:rPr lang="es-MX" sz="1400" dirty="0" err="1">
                  <a:latin typeface="Bierstadt" panose="020B0504020202020204" pitchFamily="34" charset="0"/>
                </a:rPr>
                <a:t>signed</a:t>
              </a:r>
              <a:r>
                <a:rPr lang="es-MX" sz="1400" dirty="0">
                  <a:latin typeface="Bierstadt" panose="020B0504020202020204" pitchFamily="34" charset="0"/>
                </a:rPr>
                <a:t> up</a:t>
              </a:r>
              <a:endParaRPr lang="es-CL" sz="1400" kern="1200" dirty="0">
                <a:latin typeface="Bierstadt" panose="020B0504020202020204" pitchFamily="34" charset="0"/>
              </a:endParaRPr>
            </a:p>
          </p:txBody>
        </p:sp>
      </p:grpSp>
      <p:pic>
        <p:nvPicPr>
          <p:cNvPr id="1026" name="Picture 2" descr="Crear una Landing Page con Mailchimp">
            <a:extLst>
              <a:ext uri="{FF2B5EF4-FFF2-40B4-BE49-F238E27FC236}">
                <a16:creationId xmlns:a16="http://schemas.microsoft.com/office/drawing/2014/main" id="{063194BB-F8C2-4AB9-9B9D-AC3E688D1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403" y="3474231"/>
            <a:ext cx="1137447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rear una Landing Page con Mailchimp">
            <a:extLst>
              <a:ext uri="{FF2B5EF4-FFF2-40B4-BE49-F238E27FC236}">
                <a16:creationId xmlns:a16="http://schemas.microsoft.com/office/drawing/2014/main" id="{CB614824-886D-4BAC-8D43-0E9CF443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403" y="5310514"/>
            <a:ext cx="1137447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6E24B4-D963-4AA1-B587-76E9032F7376}"/>
              </a:ext>
            </a:extLst>
          </p:cNvPr>
          <p:cNvSpPr txBox="1"/>
          <p:nvPr/>
        </p:nvSpPr>
        <p:spPr>
          <a:xfrm>
            <a:off x="769578" y="483995"/>
            <a:ext cx="98349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300" dirty="0" err="1">
                <a:solidFill>
                  <a:schemeClr val="bg1"/>
                </a:solidFill>
                <a:highlight>
                  <a:srgbClr val="EC7D23"/>
                </a:highlight>
                <a:latin typeface="Bierstadt" panose="020B0504020202020204" pitchFamily="34" charset="0"/>
              </a:rPr>
              <a:t>Ways</a:t>
            </a:r>
            <a:r>
              <a:rPr lang="es-MX" sz="3300" dirty="0">
                <a:solidFill>
                  <a:schemeClr val="bg1"/>
                </a:solidFill>
                <a:highlight>
                  <a:srgbClr val="EC7D23"/>
                </a:highlight>
                <a:latin typeface="Bierstadt" panose="020B0504020202020204" pitchFamily="34" charset="0"/>
              </a:rPr>
              <a:t> to </a:t>
            </a:r>
            <a:r>
              <a:rPr lang="es-MX" sz="3300" dirty="0" err="1">
                <a:solidFill>
                  <a:schemeClr val="bg1"/>
                </a:solidFill>
                <a:highlight>
                  <a:srgbClr val="EC7D23"/>
                </a:highlight>
                <a:latin typeface="Bierstadt" panose="020B0504020202020204" pitchFamily="34" charset="0"/>
              </a:rPr>
              <a:t>add</a:t>
            </a:r>
            <a:r>
              <a:rPr lang="es-MX" sz="3300" dirty="0">
                <a:solidFill>
                  <a:schemeClr val="bg1"/>
                </a:solidFill>
                <a:highlight>
                  <a:srgbClr val="EC7D23"/>
                </a:highlight>
                <a:latin typeface="Bierstadt" panose="020B0504020202020204" pitchFamily="34" charset="0"/>
              </a:rPr>
              <a:t> a </a:t>
            </a:r>
            <a:r>
              <a:rPr lang="es-MX" sz="3300" dirty="0" err="1">
                <a:solidFill>
                  <a:schemeClr val="bg1"/>
                </a:solidFill>
                <a:highlight>
                  <a:srgbClr val="EC7D23"/>
                </a:highlight>
                <a:latin typeface="Bierstadt" panose="020B0504020202020204" pitchFamily="34" charset="0"/>
              </a:rPr>
              <a:t>newsletter</a:t>
            </a:r>
            <a:r>
              <a:rPr lang="es-MX" sz="3300" dirty="0">
                <a:solidFill>
                  <a:schemeClr val="bg1"/>
                </a:solidFill>
                <a:highlight>
                  <a:srgbClr val="EC7D23"/>
                </a:highlight>
                <a:latin typeface="Bierstadt" panose="020B0504020202020204" pitchFamily="34" charset="0"/>
              </a:rPr>
              <a:t> to </a:t>
            </a:r>
            <a:r>
              <a:rPr lang="es-MX" sz="3300" dirty="0" err="1">
                <a:solidFill>
                  <a:schemeClr val="bg1"/>
                </a:solidFill>
                <a:highlight>
                  <a:srgbClr val="EC7D23"/>
                </a:highlight>
                <a:latin typeface="Bierstadt" panose="020B0504020202020204" pitchFamily="34" charset="0"/>
              </a:rPr>
              <a:t>your</a:t>
            </a:r>
            <a:r>
              <a:rPr lang="es-MX" sz="3300" dirty="0">
                <a:solidFill>
                  <a:schemeClr val="bg1"/>
                </a:solidFill>
                <a:highlight>
                  <a:srgbClr val="EC7D23"/>
                </a:highlight>
                <a:latin typeface="Bierstadt" panose="020B0504020202020204" pitchFamily="34" charset="0"/>
              </a:rPr>
              <a:t> blogdown </a:t>
            </a:r>
            <a:r>
              <a:rPr lang="es-MX" sz="3300" dirty="0" err="1">
                <a:solidFill>
                  <a:schemeClr val="bg1"/>
                </a:solidFill>
                <a:highlight>
                  <a:srgbClr val="EC7D23"/>
                </a:highlight>
                <a:latin typeface="Bierstadt" panose="020B0504020202020204" pitchFamily="34" charset="0"/>
              </a:rPr>
              <a:t>website</a:t>
            </a:r>
            <a:r>
              <a:rPr lang="es-MX" sz="3300" dirty="0">
                <a:solidFill>
                  <a:schemeClr val="bg1"/>
                </a:solidFill>
                <a:highlight>
                  <a:srgbClr val="EC7D23"/>
                </a:highlight>
                <a:latin typeface="Bierstadt" panose="020B0504020202020204" pitchFamily="34" charset="0"/>
              </a:rPr>
              <a:t> </a:t>
            </a:r>
            <a:endParaRPr lang="es-CL" sz="3300" dirty="0">
              <a:solidFill>
                <a:schemeClr val="bg1"/>
              </a:solidFill>
              <a:highlight>
                <a:srgbClr val="EC7D23"/>
              </a:highlight>
              <a:latin typeface="Bierstadt" panose="020B05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35DE3D-FFB1-4F3A-AE50-B77E92D3A7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61439" y="1813113"/>
            <a:ext cx="2043127" cy="70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5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912</Words>
  <Application>Microsoft Office PowerPoint</Application>
  <PresentationFormat>Widescreen</PresentationFormat>
  <Paragraphs>100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Bierstadt</vt:lpstr>
      <vt:lpstr>Calibri</vt:lpstr>
      <vt:lpstr>Calibri Light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Yirá Albornoz Cambiaso</dc:creator>
  <cp:lastModifiedBy>Francisco Yirá Albornoz Cambiaso</cp:lastModifiedBy>
  <cp:revision>7</cp:revision>
  <dcterms:created xsi:type="dcterms:W3CDTF">2021-11-05T14:26:25Z</dcterms:created>
  <dcterms:modified xsi:type="dcterms:W3CDTF">2021-11-12T13:57:27Z</dcterms:modified>
</cp:coreProperties>
</file>