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9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1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2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7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4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9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4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1F4E-107D-4BDA-BDA3-0FAC2F184BFD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7D9A-462C-4861-9A01-EC8DFE232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602" y="559289"/>
            <a:ext cx="10706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SYS-F-u08-17</a:t>
            </a:r>
          </a:p>
          <a:p>
            <a:pPr algn="ctr"/>
            <a:r>
              <a:rPr lang="en-GB" sz="2400" b="1" dirty="0" smtClean="0"/>
              <a:t>Preliminary fermentation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16" y="1567265"/>
            <a:ext cx="3514893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6" y="4087265"/>
            <a:ext cx="3514893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223" y="1567265"/>
            <a:ext cx="3514893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116" y="1567265"/>
            <a:ext cx="3514893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223" y="4087265"/>
            <a:ext cx="3514893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116" y="4087265"/>
            <a:ext cx="35148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602" y="559289"/>
            <a:ext cx="10706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SYS-F-u08-17</a:t>
            </a:r>
          </a:p>
          <a:p>
            <a:pPr algn="ctr"/>
            <a:r>
              <a:rPr lang="en-GB" sz="2400" b="1" dirty="0" smtClean="0"/>
              <a:t>Preliminary fermentation 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9" y="1567265"/>
            <a:ext cx="3514893" cy="25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58" y="1567265"/>
            <a:ext cx="3514893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351" y="1567265"/>
            <a:ext cx="3514893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458" y="4087265"/>
            <a:ext cx="3514893" cy="25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351" y="4087265"/>
            <a:ext cx="351489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602" y="559289"/>
            <a:ext cx="107064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SYS-F-u08-17</a:t>
            </a:r>
          </a:p>
          <a:p>
            <a:pPr algn="ctr"/>
            <a:r>
              <a:rPr lang="en-GB" sz="2400" b="1" dirty="0" smtClean="0"/>
              <a:t>Selection of samples for transcriptome analysis using </a:t>
            </a:r>
            <a:r>
              <a:rPr lang="en-GB" sz="2400" b="1" dirty="0" err="1" smtClean="0"/>
              <a:t>RNAseq</a:t>
            </a:r>
            <a:endParaRPr lang="en-GB" sz="2400" b="1" dirty="0" smtClean="0"/>
          </a:p>
          <a:p>
            <a:pPr algn="ctr"/>
            <a:r>
              <a:rPr lang="en-GB" sz="2000" i="1" dirty="0" smtClean="0"/>
              <a:t>Version </a:t>
            </a:r>
            <a:r>
              <a:rPr lang="en-GB" sz="2000" i="1" dirty="0" smtClean="0"/>
              <a:t>2 </a:t>
            </a:r>
            <a:r>
              <a:rPr lang="en-GB" sz="2000" i="1" dirty="0" smtClean="0"/>
              <a:t>– </a:t>
            </a:r>
            <a:r>
              <a:rPr lang="en-GB" sz="2000" i="1" dirty="0" smtClean="0"/>
              <a:t>2017-03-17 (</a:t>
            </a:r>
            <a:r>
              <a:rPr lang="en-GB" sz="2000" i="1" dirty="0" smtClean="0"/>
              <a:t>to be discussed)</a:t>
            </a:r>
          </a:p>
          <a:p>
            <a:endParaRPr lang="en-GB" sz="2000" dirty="0" smtClean="0"/>
          </a:p>
          <a:p>
            <a:r>
              <a:rPr lang="en-GB" sz="2000" u="sng" dirty="0" smtClean="0"/>
              <a:t>Approach, aims:</a:t>
            </a:r>
            <a:endParaRPr lang="en-GB" sz="2000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Confirm total RNA/cDNA procedure in Tübingen using </a:t>
            </a:r>
            <a:r>
              <a:rPr lang="en-GB" sz="2000" dirty="0" smtClean="0"/>
              <a:t>SysMO STREAM SOP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Selection of </a:t>
            </a:r>
            <a:r>
              <a:rPr lang="en-GB" dirty="0" smtClean="0">
                <a:solidFill>
                  <a:srgbClr val="00B050"/>
                </a:solidFill>
              </a:rPr>
              <a:t>low priority samples, if necessary (e.g</a:t>
            </a:r>
            <a:r>
              <a:rPr lang="en-GB" dirty="0">
                <a:solidFill>
                  <a:srgbClr val="00B050"/>
                </a:solidFill>
              </a:rPr>
              <a:t>. </a:t>
            </a:r>
            <a:r>
              <a:rPr lang="en-GB" dirty="0" smtClean="0">
                <a:solidFill>
                  <a:srgbClr val="00B050"/>
                </a:solidFill>
              </a:rPr>
              <a:t>F513-P6</a:t>
            </a:r>
            <a:r>
              <a:rPr lang="en-GB" dirty="0">
                <a:solidFill>
                  <a:srgbClr val="00B050"/>
                </a:solidFill>
              </a:rPr>
              <a:t>, -P14, -P22, -P30, -P38)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Comparison of M145E and M145 (5 time points, 1 biol. replica: F514 vs. F516</a:t>
            </a:r>
            <a:r>
              <a:rPr lang="en-GB" sz="2000" dirty="0" smtClean="0"/>
              <a:t>) </a:t>
            </a:r>
            <a:r>
              <a:rPr lang="en-GB" sz="2000" u="sng" dirty="0" smtClean="0"/>
              <a:t>using Microarrays</a:t>
            </a:r>
            <a:endParaRPr lang="en-GB" sz="2000" u="sng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F514-P6, -P14, -P22, -P30, -P38; F516-P6</a:t>
            </a:r>
            <a:r>
              <a:rPr lang="en-GB" dirty="0">
                <a:solidFill>
                  <a:srgbClr val="00B050"/>
                </a:solidFill>
              </a:rPr>
              <a:t>, -P14, -P22, -P30, -</a:t>
            </a:r>
            <a:r>
              <a:rPr lang="en-GB" dirty="0" smtClean="0">
                <a:solidFill>
                  <a:srgbClr val="00B050"/>
                </a:solidFill>
              </a:rPr>
              <a:t>P38 (10 samples)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Comparison of M145 and M1152 </a:t>
            </a:r>
            <a:r>
              <a:rPr lang="en-GB" sz="2000" dirty="0" smtClean="0"/>
              <a:t>(9 </a:t>
            </a:r>
            <a:r>
              <a:rPr lang="en-GB" sz="2000" dirty="0" smtClean="0"/>
              <a:t>time points, </a:t>
            </a:r>
            <a:r>
              <a:rPr lang="en-GB" sz="2000" dirty="0" smtClean="0"/>
              <a:t>3 </a:t>
            </a:r>
            <a:r>
              <a:rPr lang="en-GB" sz="2000" dirty="0" smtClean="0"/>
              <a:t>biol. </a:t>
            </a:r>
            <a:r>
              <a:rPr lang="en-GB" sz="2000" dirty="0" smtClean="0"/>
              <a:t>replicas) </a:t>
            </a:r>
            <a:r>
              <a:rPr lang="en-GB" sz="2000" u="sng" dirty="0" smtClean="0"/>
              <a:t>using </a:t>
            </a:r>
            <a:r>
              <a:rPr lang="en-GB" sz="2000" u="sng" dirty="0" err="1" smtClean="0"/>
              <a:t>RNAseq</a:t>
            </a:r>
            <a:endParaRPr lang="en-GB" sz="2000" u="sng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F516-P6</a:t>
            </a:r>
            <a:r>
              <a:rPr lang="en-GB" dirty="0">
                <a:solidFill>
                  <a:srgbClr val="00B050"/>
                </a:solidFill>
              </a:rPr>
              <a:t>, -P14, -P18, -P22, -P26, -P30, -P34, -P38, -</a:t>
            </a:r>
            <a:r>
              <a:rPr lang="en-GB" dirty="0" smtClean="0">
                <a:solidFill>
                  <a:srgbClr val="00B050"/>
                </a:solidFill>
              </a:rPr>
              <a:t>P42 (incl. 5 samples for Microarray vs. </a:t>
            </a:r>
            <a:r>
              <a:rPr lang="en-GB" dirty="0" err="1" smtClean="0">
                <a:solidFill>
                  <a:srgbClr val="00B050"/>
                </a:solidFill>
              </a:rPr>
              <a:t>RNAseq</a:t>
            </a:r>
            <a:r>
              <a:rPr lang="en-GB" dirty="0" smtClean="0">
                <a:solidFill>
                  <a:srgbClr val="00B050"/>
                </a:solidFill>
              </a:rPr>
              <a:t>, 2.)</a:t>
            </a:r>
            <a:endParaRPr lang="en-GB" dirty="0">
              <a:solidFill>
                <a:srgbClr val="00B05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F517-P6</a:t>
            </a:r>
            <a:r>
              <a:rPr lang="en-GB" dirty="0">
                <a:solidFill>
                  <a:srgbClr val="00B050"/>
                </a:solidFill>
              </a:rPr>
              <a:t>, -P14, -P18, -P22, -P26, -P30, -P34, -</a:t>
            </a:r>
            <a:r>
              <a:rPr lang="en-GB" dirty="0" smtClean="0">
                <a:solidFill>
                  <a:srgbClr val="00B050"/>
                </a:solidFill>
              </a:rPr>
              <a:t>P38, -P42</a:t>
            </a:r>
            <a:endParaRPr lang="en-GB" dirty="0">
              <a:solidFill>
                <a:srgbClr val="00B05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F518-P6, -P14, -P18, -P22, -P26, -P30, -P34, -</a:t>
            </a:r>
            <a:r>
              <a:rPr lang="en-GB" dirty="0" smtClean="0">
                <a:solidFill>
                  <a:srgbClr val="00B050"/>
                </a:solidFill>
              </a:rPr>
              <a:t>P38, -P42</a:t>
            </a:r>
            <a:endParaRPr lang="en-GB" dirty="0">
              <a:solidFill>
                <a:srgbClr val="00B05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F519-P18</a:t>
            </a:r>
            <a:r>
              <a:rPr lang="en-GB" dirty="0" smtClean="0">
                <a:solidFill>
                  <a:srgbClr val="00B050"/>
                </a:solidFill>
              </a:rPr>
              <a:t>, </a:t>
            </a:r>
            <a:r>
              <a:rPr lang="en-GB" dirty="0" smtClean="0">
                <a:solidFill>
                  <a:srgbClr val="00B050"/>
                </a:solidFill>
              </a:rPr>
              <a:t>-</a:t>
            </a:r>
            <a:r>
              <a:rPr lang="en-GB" dirty="0" smtClean="0">
                <a:solidFill>
                  <a:srgbClr val="00B050"/>
                </a:solidFill>
              </a:rPr>
              <a:t>P26, -P30</a:t>
            </a:r>
            <a:r>
              <a:rPr lang="en-GB" dirty="0">
                <a:solidFill>
                  <a:srgbClr val="00B050"/>
                </a:solidFill>
              </a:rPr>
              <a:t>, </a:t>
            </a:r>
            <a:r>
              <a:rPr lang="en-GB" dirty="0" smtClean="0">
                <a:solidFill>
                  <a:srgbClr val="00B050"/>
                </a:solidFill>
              </a:rPr>
              <a:t>-P34, -</a:t>
            </a:r>
            <a:r>
              <a:rPr lang="en-GB" dirty="0" smtClean="0">
                <a:solidFill>
                  <a:srgbClr val="00B050"/>
                </a:solidFill>
              </a:rPr>
              <a:t>P38, -P42, -P46, -P50, -P51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F521-P18</a:t>
            </a:r>
            <a:r>
              <a:rPr lang="en-GB" dirty="0">
                <a:solidFill>
                  <a:srgbClr val="00B050"/>
                </a:solidFill>
              </a:rPr>
              <a:t>, -P26, -P30, -P34, -P38, -P42, -P46, -P50, -P51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F522-P18, -P26, -P30, -P34, -P38, -P42, -P46, -P50, -P51 </a:t>
            </a:r>
            <a:r>
              <a:rPr lang="en-GB" dirty="0" smtClean="0">
                <a:solidFill>
                  <a:srgbClr val="00B050"/>
                </a:solidFill>
              </a:rPr>
              <a:t>(54 samples)</a:t>
            </a:r>
            <a:endParaRPr lang="en-GB" dirty="0">
              <a:solidFill>
                <a:srgbClr val="00B05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F515-P6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-P14, -P18, -P22, -P26, -P30, -P34, -P38, -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P42 (4</a:t>
            </a:r>
            <a:r>
              <a:rPr lang="en-GB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biol. replicas as backup)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F520-P18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-P26, -P30, -P34, -P38, -P42, -P46, -P50, -P51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3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6813" y="57156"/>
            <a:ext cx="11375260" cy="6704467"/>
            <a:chOff x="186813" y="57156"/>
            <a:chExt cx="11375260" cy="67044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535" y="561155"/>
              <a:ext cx="9166084" cy="5760000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V="1">
              <a:off x="2807105" y="6396957"/>
              <a:ext cx="0" cy="360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510931" y="6396957"/>
              <a:ext cx="0" cy="3600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930013" y="6392291"/>
              <a:ext cx="256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Samples taken for T+P+M</a:t>
              </a:r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8207" y="6392291"/>
              <a:ext cx="2022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Samples taken for T</a:t>
              </a:r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63069" y="884903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M145E</a:t>
              </a:r>
              <a:endParaRPr lang="en-GB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6813" y="117987"/>
              <a:ext cx="14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SYS-F-u08-17</a:t>
              </a:r>
              <a:endParaRPr lang="en-GB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057095" y="145788"/>
              <a:ext cx="3721756" cy="5507760"/>
              <a:chOff x="4057095" y="145788"/>
              <a:chExt cx="3721756" cy="55077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4240653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082295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5923934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45915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7587553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057095" y="145788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P6</a:t>
                </a:r>
                <a:endParaRPr lang="en-GB" sz="12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65054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P14</a:t>
                </a:r>
                <a:endParaRPr lang="en-GB" sz="12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02801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P22</a:t>
                </a:r>
                <a:endParaRPr lang="en-GB" sz="12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25266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P30</a:t>
                </a:r>
                <a:endParaRPr lang="en-GB" sz="12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56941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P38</a:t>
                </a:r>
                <a:endParaRPr lang="en-GB" sz="1200" b="1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0787502" y="515571"/>
              <a:ext cx="7745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srgbClr val="00B050"/>
                  </a:solidFill>
                </a:rPr>
                <a:t>F514-P6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</a:rPr>
                <a:t>F514-P14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</a:rPr>
                <a:t>F514-P22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</a:rPr>
                <a:t>F514-P30</a:t>
              </a:r>
            </a:p>
            <a:p>
              <a:r>
                <a:rPr lang="en-GB" sz="1200" b="1" dirty="0" smtClean="0">
                  <a:solidFill>
                    <a:srgbClr val="00B050"/>
                  </a:solidFill>
                </a:rPr>
                <a:t>F514-P38</a:t>
              </a:r>
              <a:endParaRPr lang="en-GB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150252" y="57156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986454" y="57884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5822656" y="58612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6658858" y="59340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7495060" y="60068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73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62" y="570987"/>
            <a:ext cx="9166084" cy="576000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2807105" y="6396957"/>
            <a:ext cx="0" cy="3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510931" y="6396957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30013" y="6392291"/>
            <a:ext cx="256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Samples taken for T+P+M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618207" y="6392291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Samples taken for T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163069" y="8849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M145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186813" y="117987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SYS-F-u08-17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621483" y="145788"/>
            <a:ext cx="4574222" cy="5507760"/>
            <a:chOff x="3621483" y="145788"/>
            <a:chExt cx="4574222" cy="5507760"/>
          </a:xfrm>
        </p:grpSpPr>
        <p:grpSp>
          <p:nvGrpSpPr>
            <p:cNvPr id="7" name="Group 6"/>
            <p:cNvGrpSpPr/>
            <p:nvPr/>
          </p:nvGrpSpPr>
          <p:grpSpPr>
            <a:xfrm>
              <a:off x="3803176" y="403123"/>
              <a:ext cx="4188542" cy="5250425"/>
              <a:chOff x="3814916" y="403123"/>
              <a:chExt cx="4227860" cy="525042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3814916" y="403123"/>
                <a:ext cx="0" cy="52504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026309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237702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49095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4660488" y="403123"/>
                <a:ext cx="0" cy="52504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871881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083274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294667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506060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17453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928846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140239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351632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6563025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774418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985811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197204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7408597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619990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831383" y="403123"/>
                <a:ext cx="0" cy="525042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8042776" y="403123"/>
                <a:ext cx="0" cy="52504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4442075" y="145788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P10</a:t>
              </a:r>
              <a:endParaRPr lang="en-GB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5054" y="145788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P14</a:t>
              </a:r>
              <a:endParaRPr lang="en-GB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2801" y="145788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P22</a:t>
              </a:r>
              <a:endParaRPr lang="en-GB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25266" y="145788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P30</a:t>
              </a:r>
              <a:endParaRPr lang="en-GB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56941" y="145788"/>
              <a:ext cx="421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P38</a:t>
              </a:r>
              <a:endParaRPr lang="en-GB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70165" y="145788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P18</a:t>
              </a:r>
              <a:endParaRPr lang="en-GB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98255" y="145788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P26</a:t>
              </a:r>
              <a:endParaRPr lang="en-GB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35223" y="145788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P34</a:t>
              </a:r>
              <a:endParaRPr lang="en-GB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72191" y="145788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P42</a:t>
              </a:r>
              <a:endParaRPr lang="en-GB" sz="1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56621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P12</a:t>
              </a:r>
              <a:endParaRPr lang="en-GB" sz="1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5898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P16</a:t>
              </a:r>
              <a:endParaRPr lang="en-GB" sz="1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95175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P20</a:t>
              </a:r>
              <a:endParaRPr lang="en-GB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14452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P24</a:t>
              </a:r>
              <a:endParaRPr lang="en-GB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33729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P28</a:t>
              </a:r>
              <a:endParaRPr lang="en-GB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53006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P32</a:t>
              </a:r>
              <a:endParaRPr lang="en-GB" sz="1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72283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P36</a:t>
              </a:r>
              <a:endParaRPr lang="en-GB" sz="12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91560" y="35145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P40</a:t>
              </a:r>
              <a:endParaRPr lang="en-GB" sz="12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53974" y="146695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P6</a:t>
              </a:r>
              <a:endParaRPr lang="en-GB" sz="12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1483" y="14760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P2</a:t>
              </a:r>
              <a:endParaRPr lang="en-GB" sz="12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50863" y="35236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P8</a:t>
              </a:r>
              <a:endParaRPr lang="en-GB" sz="12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36227" y="34439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P4</a:t>
              </a:r>
              <a:endParaRPr lang="en-GB" sz="12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858421" y="4117511"/>
            <a:ext cx="776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b-NO"/>
            </a:defPPr>
            <a:lvl1pPr>
              <a:defRPr sz="1200" b="1"/>
            </a:lvl1pPr>
          </a:lstStyle>
          <a:p>
            <a:r>
              <a:rPr lang="en-GB" dirty="0" smtClean="0">
                <a:solidFill>
                  <a:srgbClr val="00B050"/>
                </a:solidFill>
              </a:rPr>
              <a:t>F518-P6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F518-P14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F518-P18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F518-P22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F518-P26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F518-P30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F518-P34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F518-P38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F518-P42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858422" y="553013"/>
            <a:ext cx="776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b-NO"/>
            </a:defPPr>
            <a:lvl1pPr>
              <a:defRPr sz="1200" b="1"/>
            </a:lvl1pPr>
          </a:lstStyle>
          <a:p>
            <a:r>
              <a:rPr lang="en-GB" dirty="0" smtClean="0">
                <a:solidFill>
                  <a:srgbClr val="00B050"/>
                </a:solidFill>
              </a:rPr>
              <a:t>F516-P6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F516-P14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F516-P18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F516-P22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F516-P26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F516-P30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F516-P34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F516-P38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F516-P42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858422" y="2339143"/>
            <a:ext cx="776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b-NO"/>
            </a:defPPr>
            <a:lvl1pPr>
              <a:defRPr sz="1200" b="1"/>
            </a:lvl1pPr>
          </a:lstStyle>
          <a:p>
            <a:r>
              <a:rPr lang="en-GB" dirty="0" smtClean="0">
                <a:solidFill>
                  <a:srgbClr val="00B050"/>
                </a:solidFill>
              </a:rPr>
              <a:t>F517-P6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F517-P14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F517-P18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F517-P22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F517-P26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F517-P30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F517-P34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F517-P38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F517-P42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50252" y="57156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Down Arrow 99"/>
          <p:cNvSpPr/>
          <p:nvPr/>
        </p:nvSpPr>
        <p:spPr>
          <a:xfrm>
            <a:off x="4986454" y="57884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Down Arrow 100"/>
          <p:cNvSpPr/>
          <p:nvPr/>
        </p:nvSpPr>
        <p:spPr>
          <a:xfrm>
            <a:off x="5822656" y="58612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Down Arrow 101"/>
          <p:cNvSpPr/>
          <p:nvPr/>
        </p:nvSpPr>
        <p:spPr>
          <a:xfrm>
            <a:off x="6658858" y="59340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Down Arrow 102"/>
          <p:cNvSpPr/>
          <p:nvPr/>
        </p:nvSpPr>
        <p:spPr>
          <a:xfrm>
            <a:off x="7495060" y="60068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Down Arrow 103"/>
          <p:cNvSpPr/>
          <p:nvPr/>
        </p:nvSpPr>
        <p:spPr>
          <a:xfrm>
            <a:off x="5403802" y="57156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Down Arrow 104"/>
          <p:cNvSpPr/>
          <p:nvPr/>
        </p:nvSpPr>
        <p:spPr>
          <a:xfrm>
            <a:off x="6239424" y="57075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Down Arrow 105"/>
          <p:cNvSpPr/>
          <p:nvPr/>
        </p:nvSpPr>
        <p:spPr>
          <a:xfrm>
            <a:off x="7075046" y="56994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Down Arrow 65"/>
          <p:cNvSpPr/>
          <p:nvPr/>
        </p:nvSpPr>
        <p:spPr>
          <a:xfrm>
            <a:off x="7901572" y="54842"/>
            <a:ext cx="153754" cy="14834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6813" y="55711"/>
            <a:ext cx="11430146" cy="6705912"/>
            <a:chOff x="186813" y="55711"/>
            <a:chExt cx="11430146" cy="67059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399" y="531657"/>
              <a:ext cx="9166084" cy="5760000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V="1">
              <a:off x="2807105" y="6396957"/>
              <a:ext cx="0" cy="360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510931" y="6396957"/>
              <a:ext cx="0" cy="3600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30013" y="6392291"/>
              <a:ext cx="256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Samples taken for T+P+M</a:t>
              </a:r>
              <a:endParaRPr lang="en-GB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18207" y="6392291"/>
              <a:ext cx="2022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Samples taken for T</a:t>
              </a:r>
              <a:endParaRPr lang="en-GB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3069" y="884903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M1152</a:t>
              </a:r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6813" y="117987"/>
              <a:ext cx="14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SYS-F-u08-17</a:t>
              </a:r>
              <a:endParaRPr lang="en-GB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42075" y="145788"/>
              <a:ext cx="5427566" cy="5517588"/>
              <a:chOff x="4442075" y="145788"/>
              <a:chExt cx="5427566" cy="551758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63358" y="403123"/>
                <a:ext cx="5024274" cy="5260253"/>
                <a:chOff x="3814916" y="403123"/>
                <a:chExt cx="5071431" cy="5260253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814916" y="403123"/>
                  <a:ext cx="0" cy="5250425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4026309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4237702" y="403123"/>
                  <a:ext cx="0" cy="5250425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449095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4660488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4871881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5083274" y="403123"/>
                  <a:ext cx="0" cy="5250425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5294667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506060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5717453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5928846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6140239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6351632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6563025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6774418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6985811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7197204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408597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7619990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7831383" y="403123"/>
                  <a:ext cx="0" cy="525042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8042776" y="403123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8464559" y="408037"/>
                  <a:ext cx="0" cy="525042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886347" y="412951"/>
                  <a:ext cx="0" cy="5250425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4442075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P10</a:t>
                </a:r>
                <a:endParaRPr lang="en-GB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65054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P14</a:t>
                </a:r>
                <a:endParaRPr lang="en-GB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02801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P22</a:t>
                </a:r>
                <a:endParaRPr lang="en-GB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525266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P30</a:t>
                </a:r>
                <a:endParaRPr lang="en-GB" sz="12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356941" y="145788"/>
                <a:ext cx="421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P38</a:t>
                </a:r>
                <a:endParaRPr lang="en-GB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0165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P18</a:t>
                </a:r>
                <a:endParaRPr lang="en-GB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98255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P26</a:t>
                </a:r>
                <a:endParaRPr lang="en-GB" sz="12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935223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P34</a:t>
                </a:r>
                <a:endParaRPr lang="en-GB" sz="12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772191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P42</a:t>
                </a:r>
                <a:endParaRPr lang="en-GB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609159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P50</a:t>
                </a:r>
                <a:endParaRPr lang="en-GB" sz="12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446127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P52</a:t>
                </a:r>
                <a:endParaRPr lang="en-GB" sz="12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040220" y="145788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P51</a:t>
                </a:r>
                <a:endParaRPr lang="en-GB" sz="12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198912" y="146693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P46</a:t>
                </a:r>
                <a:endParaRPr lang="en-GB" sz="12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656621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P12</a:t>
                </a:r>
                <a:endParaRPr lang="en-GB" sz="12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75898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P16</a:t>
                </a:r>
                <a:endParaRPr lang="en-GB" sz="12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95175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P20</a:t>
                </a:r>
                <a:endParaRPr lang="en-GB" sz="12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914452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P24</a:t>
                </a:r>
                <a:endParaRPr lang="en-GB" sz="12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333729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P28</a:t>
                </a:r>
                <a:endParaRPr lang="en-GB" sz="12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53006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P32</a:t>
                </a:r>
                <a:endParaRPr lang="en-GB" sz="12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72283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P36</a:t>
                </a:r>
                <a:endParaRPr lang="en-GB" sz="1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91560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P40</a:t>
                </a:r>
                <a:endParaRPr lang="en-GB" sz="1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010837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P44</a:t>
                </a:r>
                <a:endParaRPr lang="en-GB" sz="12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430114" y="3514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 smtClean="0"/>
                  <a:t>P48</a:t>
                </a:r>
                <a:endParaRPr lang="en-GB" sz="1200" b="1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0840784" y="531657"/>
              <a:ext cx="77617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>
                <a:defRPr sz="1200" b="1"/>
              </a:lvl1pPr>
            </a:lstStyle>
            <a:p>
              <a:r>
                <a:rPr lang="en-GB" dirty="0" smtClean="0">
                  <a:solidFill>
                    <a:srgbClr val="00B050"/>
                  </a:solidFill>
                </a:rPr>
                <a:t>F519-P18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F519-P26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F519-P30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F519-P34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F519-P38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F519-P42</a:t>
              </a: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F519-P46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F519-P50</a:t>
              </a:r>
            </a:p>
            <a:p>
              <a:r>
                <a:rPr lang="en-GB" dirty="0" smtClean="0">
                  <a:solidFill>
                    <a:srgbClr val="00B050"/>
                  </a:solidFill>
                </a:rPr>
                <a:t>F519-P51</a:t>
              </a:r>
              <a:endParaRPr lang="en-GB" dirty="0" smtClean="0">
                <a:solidFill>
                  <a:srgbClr val="00B05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840784" y="2374731"/>
              <a:ext cx="77617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>
                <a:defRPr sz="1200" b="1"/>
              </a:lvl1pPr>
            </a:lstStyle>
            <a:p>
              <a:r>
                <a:rPr lang="en-GB" dirty="0" smtClean="0">
                  <a:solidFill>
                    <a:srgbClr val="00B050"/>
                  </a:solidFill>
                </a:rPr>
                <a:t>F521-P18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F521-P26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F521-P30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F521-P34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F521-P38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F521-P42</a:t>
              </a: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F521-P46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F521-P50</a:t>
              </a: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F521-P51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840783" y="4193952"/>
              <a:ext cx="77617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>
                <a:defRPr sz="1200" b="1"/>
              </a:lvl1pPr>
            </a:lstStyle>
            <a:p>
              <a:r>
                <a:rPr lang="en-GB" dirty="0" smtClean="0">
                  <a:solidFill>
                    <a:srgbClr val="00B050"/>
                  </a:solidFill>
                </a:rPr>
                <a:t>F522-P18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F522-P26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F522-P30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F522-P34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F522-P38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F522-P42</a:t>
              </a:r>
            </a:p>
            <a:p>
              <a:r>
                <a:rPr lang="en-GB" i="1" dirty="0" smtClean="0">
                  <a:solidFill>
                    <a:srgbClr val="00B050"/>
                  </a:solidFill>
                </a:rPr>
                <a:t>F522-P46</a:t>
              </a:r>
              <a:endParaRPr lang="en-GB" i="1" dirty="0">
                <a:solidFill>
                  <a:srgbClr val="00B050"/>
                </a:solidFill>
              </a:endParaRP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F522-P50</a:t>
              </a:r>
            </a:p>
            <a:p>
              <a:r>
                <a:rPr lang="en-GB" dirty="0" smtClean="0">
                  <a:solidFill>
                    <a:srgbClr val="00B050"/>
                  </a:solidFill>
                </a:rPr>
                <a:t>F522-P51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5428635" y="57156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6255961" y="57884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Down Arrow 69"/>
            <p:cNvSpPr/>
            <p:nvPr/>
          </p:nvSpPr>
          <p:spPr>
            <a:xfrm>
              <a:off x="7092163" y="58612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Down Arrow 70"/>
            <p:cNvSpPr/>
            <p:nvPr/>
          </p:nvSpPr>
          <p:spPr>
            <a:xfrm>
              <a:off x="7928365" y="59340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8764567" y="60068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6673309" y="57156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7508931" y="57075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8344553" y="56994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Down Arrow 75"/>
            <p:cNvSpPr/>
            <p:nvPr/>
          </p:nvSpPr>
          <p:spPr>
            <a:xfrm>
              <a:off x="9181667" y="55711"/>
              <a:ext cx="153754" cy="148343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94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498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Wentzel</dc:creator>
  <cp:lastModifiedBy>Alexander Wentzel</cp:lastModifiedBy>
  <cp:revision>23</cp:revision>
  <dcterms:created xsi:type="dcterms:W3CDTF">2017-03-08T19:37:04Z</dcterms:created>
  <dcterms:modified xsi:type="dcterms:W3CDTF">2017-03-17T08:33:14Z</dcterms:modified>
</cp:coreProperties>
</file>