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7"/>
  </p:notesMasterIdLst>
  <p:sldIdLst>
    <p:sldId id="256" r:id="rId2"/>
    <p:sldId id="335" r:id="rId3"/>
    <p:sldId id="363" r:id="rId4"/>
    <p:sldId id="364" r:id="rId5"/>
    <p:sldId id="3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1741" autoAdjust="0"/>
  </p:normalViewPr>
  <p:slideViewPr>
    <p:cSldViewPr snapToGrid="0">
      <p:cViewPr>
        <p:scale>
          <a:sx n="80" d="100"/>
          <a:sy n="80" d="100"/>
        </p:scale>
        <p:origin x="270"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573D6-4696-4CD0-88A2-25E9D4A9BA29}" type="datetimeFigureOut">
              <a:rPr lang="en-US" smtClean="0"/>
              <a:pPr/>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40D58-DA80-48BA-898B-3ABC3BCD168E}" type="slidenum">
              <a:rPr lang="en-US" smtClean="0"/>
              <a:pPr/>
              <a:t>‹#›</a:t>
            </a:fld>
            <a:endParaRPr lang="en-US"/>
          </a:p>
        </p:txBody>
      </p:sp>
    </p:spTree>
    <p:extLst>
      <p:ext uri="{BB962C8B-B14F-4D97-AF65-F5344CB8AC3E}">
        <p14:creationId xmlns:p14="http://schemas.microsoft.com/office/powerpoint/2010/main" val="3821017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62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9/20/2021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1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543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49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45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pPr/>
              <a:t>9/20/2021</a:t>
            </a:fld>
            <a:endParaRPr lang="en-US" dirty="0"/>
          </a:p>
        </p:txBody>
      </p:sp>
      <p:sp>
        <p:nvSpPr>
          <p:cNvPr id="4"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2761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pPr/>
              <a:t>9/20/2021</a:t>
            </a:fld>
            <a:endParaRPr lang="en-US" dirty="0"/>
          </a:p>
        </p:txBody>
      </p:sp>
      <p:sp>
        <p:nvSpPr>
          <p:cNvPr id="4"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449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827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711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00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137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9/20/2021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44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9/20/2021</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68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pPr/>
              <a:t>9/20/2021</a:t>
            </a:fld>
            <a:endParaRPr lang="en-US" dirty="0"/>
          </a:p>
        </p:txBody>
      </p:sp>
      <p:sp>
        <p:nvSpPr>
          <p:cNvPr id="5" name="Footer Placeholder 3"/>
          <p:cNvSpPr>
            <a:spLocks noGrp="1"/>
          </p:cNvSpPr>
          <p:nvPr>
            <p:ph type="ftr" sz="quarter" idx="11"/>
          </p:nvPr>
        </p:nvSpPr>
        <p:spPr/>
        <p:txBody>
          <a:bodyPr/>
          <a:lstStyle/>
          <a:p>
            <a:r>
              <a:rPr lang="en-US" dirty="0"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38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pPr/>
              <a:t>9/20/2021</a:t>
            </a:fld>
            <a:endParaRPr lang="en-US" dirty="0"/>
          </a:p>
        </p:txBody>
      </p:sp>
      <p:sp>
        <p:nvSpPr>
          <p:cNvPr id="5" name="Footer Placeholder 2"/>
          <p:cNvSpPr>
            <a:spLocks noGrp="1"/>
          </p:cNvSpPr>
          <p:nvPr>
            <p:ph type="ftr" sz="quarter" idx="11"/>
          </p:nvPr>
        </p:nvSpPr>
        <p:spPr/>
        <p:txBody>
          <a:bodyPr/>
          <a:lstStyle/>
          <a:p>
            <a:r>
              <a:rPr lang="en-US" dirty="0"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37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pPr/>
              <a:t>9/20/2021</a:t>
            </a:fld>
            <a:endParaRPr lang="en-US" dirty="0"/>
          </a:p>
        </p:txBody>
      </p:sp>
      <p:sp>
        <p:nvSpPr>
          <p:cNvPr id="5" name="Footer Placeholder 5"/>
          <p:cNvSpPr>
            <a:spLocks noGrp="1"/>
          </p:cNvSpPr>
          <p:nvPr>
            <p:ph type="ftr" sz="quarter" idx="11"/>
          </p:nvPr>
        </p:nvSpPr>
        <p:spPr/>
        <p:txBody>
          <a:bodyPr/>
          <a:lstStyle/>
          <a:p>
            <a:r>
              <a:rPr lang="en-US" dirty="0"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164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9/20/2021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432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pPr/>
              <a:t>9/20/2021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54094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000" dirty="0" smtClean="0">
                <a:latin typeface="Algerian" panose="04020705040A02060702" pitchFamily="82" charset="0"/>
              </a:rPr>
              <a:t>Mongo DB</a:t>
            </a:r>
            <a:br>
              <a:rPr lang="en-US" sz="8000" dirty="0" smtClean="0">
                <a:latin typeface="Algerian" panose="04020705040A02060702" pitchFamily="82" charset="0"/>
              </a:rPr>
            </a:br>
            <a:r>
              <a:rPr lang="en-US" sz="4000" dirty="0" smtClean="0">
                <a:latin typeface="Algerian" panose="04020705040A02060702" pitchFamily="82" charset="0"/>
              </a:rPr>
              <a:t>( Backup)</a:t>
            </a:r>
            <a:endParaRPr lang="en-US" sz="11500" dirty="0">
              <a:latin typeface="Algerian" panose="04020705040A02060702" pitchFamily="82" charset="0"/>
            </a:endParaRPr>
          </a:p>
        </p:txBody>
      </p:sp>
      <p:sp>
        <p:nvSpPr>
          <p:cNvPr id="3" name="Subtitle 2"/>
          <p:cNvSpPr>
            <a:spLocks noGrp="1"/>
          </p:cNvSpPr>
          <p:nvPr>
            <p:ph type="subTitle" idx="1"/>
          </p:nvPr>
        </p:nvSpPr>
        <p:spPr>
          <a:xfrm>
            <a:off x="6077243" y="5297885"/>
            <a:ext cx="5444196" cy="861420"/>
          </a:xfrm>
        </p:spPr>
        <p:txBody>
          <a:bodyPr>
            <a:noAutofit/>
          </a:bodyPr>
          <a:lstStyle/>
          <a:p>
            <a:pPr algn="r"/>
            <a:r>
              <a:rPr lang="en-US" sz="2800" b="1" dirty="0" err="1" smtClean="0"/>
              <a:t>Tajendar</a:t>
            </a:r>
            <a:r>
              <a:rPr lang="en-US" sz="2800" b="1" dirty="0" smtClean="0"/>
              <a:t> </a:t>
            </a:r>
            <a:r>
              <a:rPr lang="en-US" sz="2800" b="1" dirty="0" err="1" smtClean="0"/>
              <a:t>arora</a:t>
            </a:r>
            <a:endParaRPr lang="en-US" sz="2800" b="1" dirty="0"/>
          </a:p>
        </p:txBody>
      </p:sp>
    </p:spTree>
    <p:extLst>
      <p:ext uri="{BB962C8B-B14F-4D97-AF65-F5344CB8AC3E}">
        <p14:creationId xmlns:p14="http://schemas.microsoft.com/office/powerpoint/2010/main" val="3216109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BackUp</a:t>
            </a:r>
            <a:endParaRPr lang="en-US" b="1" u="sng" dirty="0"/>
          </a:p>
        </p:txBody>
      </p:sp>
      <p:sp>
        <p:nvSpPr>
          <p:cNvPr id="3" name="Content Placeholder 2"/>
          <p:cNvSpPr>
            <a:spLocks noGrp="1"/>
          </p:cNvSpPr>
          <p:nvPr>
            <p:ph idx="1"/>
          </p:nvPr>
        </p:nvSpPr>
        <p:spPr>
          <a:xfrm>
            <a:off x="1103312" y="1589650"/>
            <a:ext cx="10420817" cy="4658750"/>
          </a:xfrm>
        </p:spPr>
        <p:txBody>
          <a:bodyPr>
            <a:noAutofit/>
          </a:bodyPr>
          <a:lstStyle/>
          <a:p>
            <a:pPr algn="just"/>
            <a:r>
              <a:rPr lang="en-US" sz="2400" b="1" dirty="0"/>
              <a:t>To create backup of database in </a:t>
            </a:r>
            <a:r>
              <a:rPr lang="en-US" sz="2400" b="1" dirty="0" err="1"/>
              <a:t>MongoDB</a:t>
            </a:r>
            <a:r>
              <a:rPr lang="en-US" sz="2400" b="1" dirty="0"/>
              <a:t>, you should use </a:t>
            </a:r>
            <a:r>
              <a:rPr lang="en-US" sz="2400" b="1" dirty="0" err="1"/>
              <a:t>mongodump</a:t>
            </a:r>
            <a:r>
              <a:rPr lang="en-US" sz="2400" b="1" dirty="0"/>
              <a:t> command. This command will dump the entire data of your server into the dump directory. There are many options available by which you can limit the amount of data or create backup of your remote server.</a:t>
            </a:r>
          </a:p>
          <a:p>
            <a:pPr algn="just"/>
            <a:endParaRPr lang="en-US" sz="2400" b="1" dirty="0" smtClean="0"/>
          </a:p>
          <a:p>
            <a:pPr algn="just"/>
            <a:r>
              <a:rPr lang="en-US" sz="2400" b="1" dirty="0" smtClean="0"/>
              <a:t>Syntax</a:t>
            </a:r>
            <a:endParaRPr lang="en-US" sz="2400" b="1" dirty="0"/>
          </a:p>
          <a:p>
            <a:pPr algn="just"/>
            <a:endParaRPr lang="en-US" sz="2400" b="1" dirty="0" smtClean="0"/>
          </a:p>
          <a:p>
            <a:pPr algn="just"/>
            <a:r>
              <a:rPr lang="en-US" sz="2400" b="1" dirty="0" smtClean="0"/>
              <a:t>The </a:t>
            </a:r>
            <a:r>
              <a:rPr lang="en-US" sz="2400" b="1" dirty="0"/>
              <a:t>basic syntax of </a:t>
            </a:r>
            <a:r>
              <a:rPr lang="en-US" sz="2400" b="1" dirty="0" err="1"/>
              <a:t>mongodump</a:t>
            </a:r>
            <a:r>
              <a:rPr lang="en-US" sz="2400" b="1" dirty="0"/>
              <a:t> command is as follows −</a:t>
            </a:r>
          </a:p>
          <a:p>
            <a:pPr algn="just"/>
            <a:endParaRPr lang="en-US" sz="2400" b="1" dirty="0" smtClean="0"/>
          </a:p>
          <a:p>
            <a:pPr algn="just"/>
            <a:r>
              <a:rPr lang="en-US" sz="2400" b="1" dirty="0" smtClean="0"/>
              <a:t>&gt;</a:t>
            </a:r>
            <a:r>
              <a:rPr lang="en-US" sz="2400" b="1" dirty="0" err="1"/>
              <a:t>mongodump</a:t>
            </a:r>
            <a:endParaRPr lang="en-US" sz="2400" b="1" dirty="0"/>
          </a:p>
        </p:txBody>
      </p:sp>
    </p:spTree>
    <p:extLst>
      <p:ext uri="{BB962C8B-B14F-4D97-AF65-F5344CB8AC3E}">
        <p14:creationId xmlns:p14="http://schemas.microsoft.com/office/powerpoint/2010/main" val="3695216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BackUp</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pPr algn="just"/>
            <a:r>
              <a:rPr lang="en-US" sz="2400" b="1" dirty="0"/>
              <a:t>Start your </a:t>
            </a:r>
            <a:r>
              <a:rPr lang="en-US" sz="2400" b="1" dirty="0" err="1"/>
              <a:t>mongod</a:t>
            </a:r>
            <a:r>
              <a:rPr lang="en-US" sz="2400" b="1" dirty="0"/>
              <a:t> server. Assuming that your </a:t>
            </a:r>
            <a:r>
              <a:rPr lang="en-US" sz="2400" b="1" dirty="0" err="1"/>
              <a:t>mongod</a:t>
            </a:r>
            <a:r>
              <a:rPr lang="en-US" sz="2400" b="1" dirty="0"/>
              <a:t> server is running on the </a:t>
            </a:r>
            <a:r>
              <a:rPr lang="en-US" sz="2400" b="1" dirty="0" err="1"/>
              <a:t>localhost</a:t>
            </a:r>
            <a:r>
              <a:rPr lang="en-US" sz="2400" b="1" dirty="0"/>
              <a:t> and port 27017, open a command prompt and go to the bin directory of your </a:t>
            </a:r>
            <a:r>
              <a:rPr lang="en-US" sz="2400" b="1" dirty="0" err="1"/>
              <a:t>mongodb</a:t>
            </a:r>
            <a:r>
              <a:rPr lang="en-US" sz="2400" b="1" dirty="0"/>
              <a:t> instance and type the command </a:t>
            </a:r>
            <a:r>
              <a:rPr lang="en-US" sz="2400" b="1" dirty="0" err="1"/>
              <a:t>mongodump</a:t>
            </a:r>
            <a:endParaRPr lang="en-US" sz="2400" b="1" dirty="0"/>
          </a:p>
          <a:p>
            <a:pPr algn="just"/>
            <a:endParaRPr lang="en-US" sz="2400" b="1" dirty="0" smtClean="0"/>
          </a:p>
          <a:p>
            <a:pPr algn="just"/>
            <a:endParaRPr lang="en-US" sz="2400" b="1" dirty="0" smtClean="0"/>
          </a:p>
          <a:p>
            <a:pPr algn="just"/>
            <a:r>
              <a:rPr lang="en-US" sz="2400" b="1" dirty="0" smtClean="0"/>
              <a:t>&gt;</a:t>
            </a:r>
            <a:r>
              <a:rPr lang="en-US" sz="2400" b="1" dirty="0" err="1"/>
              <a:t>mongodump</a:t>
            </a:r>
            <a:endParaRPr lang="en-US" sz="2400" b="1" dirty="0"/>
          </a:p>
          <a:p>
            <a:pPr algn="just"/>
            <a:r>
              <a:rPr lang="en-US" sz="2400" b="1" dirty="0"/>
              <a:t>The command will connect to the server running at 127.0.0.1 and port 27017 and back all data of the server to directory /bin/dump/.</a:t>
            </a:r>
          </a:p>
        </p:txBody>
      </p:sp>
    </p:spTree>
    <p:extLst>
      <p:ext uri="{BB962C8B-B14F-4D97-AF65-F5344CB8AC3E}">
        <p14:creationId xmlns:p14="http://schemas.microsoft.com/office/powerpoint/2010/main" val="2004754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BackUp</a:t>
            </a:r>
            <a:r>
              <a:rPr lang="en-IN" sz="4400" b="1" dirty="0" smtClean="0"/>
              <a:t/>
            </a:r>
            <a:br>
              <a:rPr lang="en-IN" sz="4400" b="1" dirty="0" smtClean="0"/>
            </a:br>
            <a:r>
              <a:rPr lang="en-IN" sz="4400" b="1" dirty="0" smtClean="0"/>
              <a:t/>
            </a:r>
            <a:br>
              <a:rPr lang="en-IN" sz="4400" b="1" dirty="0" smtClean="0"/>
            </a:br>
            <a:endParaRPr lang="en-US" b="1" u="sn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03259451"/>
              </p:ext>
            </p:extLst>
          </p:nvPr>
        </p:nvGraphicFramePr>
        <p:xfrm>
          <a:off x="1414270" y="1755647"/>
          <a:ext cx="9400033" cy="4472565"/>
        </p:xfrm>
        <a:graphic>
          <a:graphicData uri="http://schemas.openxmlformats.org/drawingml/2006/table">
            <a:tbl>
              <a:tblPr firstRow="1" firstCol="1" bandRow="1">
                <a:tableStyleId>{073A0DAA-6AF3-43AB-8588-CEC1D06C72B9}</a:tableStyleId>
              </a:tblPr>
              <a:tblGrid>
                <a:gridCol w="3487075"/>
                <a:gridCol w="2548328"/>
                <a:gridCol w="3364630"/>
              </a:tblGrid>
              <a:tr h="368157">
                <a:tc>
                  <a:txBody>
                    <a:bodyPr/>
                    <a:lstStyle/>
                    <a:p>
                      <a:pPr marL="0" marR="0" indent="-360045" algn="ctr">
                        <a:lnSpc>
                          <a:spcPct val="115000"/>
                        </a:lnSpc>
                        <a:spcBef>
                          <a:spcPts val="0"/>
                        </a:spcBef>
                        <a:spcAft>
                          <a:spcPts val="1500"/>
                        </a:spcAft>
                      </a:pPr>
                      <a:r>
                        <a:rPr lang="en-US" sz="1600" dirty="0">
                          <a:effectLst/>
                        </a:rPr>
                        <a:t>Syntax</a:t>
                      </a:r>
                      <a:endParaRPr lang="en-US" sz="1400" dirty="0">
                        <a:effectLst/>
                        <a:latin typeface="Arial"/>
                        <a:ea typeface="Calibri"/>
                        <a:cs typeface="Times New Roman"/>
                      </a:endParaRPr>
                    </a:p>
                  </a:txBody>
                  <a:tcPr marL="76200" marR="76200" marT="76200" marB="76200"/>
                </a:tc>
                <a:tc>
                  <a:txBody>
                    <a:bodyPr/>
                    <a:lstStyle/>
                    <a:p>
                      <a:pPr marL="0" marR="0" indent="-360045" algn="ctr">
                        <a:lnSpc>
                          <a:spcPct val="115000"/>
                        </a:lnSpc>
                        <a:spcBef>
                          <a:spcPts val="0"/>
                        </a:spcBef>
                        <a:spcAft>
                          <a:spcPts val="1500"/>
                        </a:spcAft>
                      </a:pPr>
                      <a:r>
                        <a:rPr lang="en-US" sz="1600">
                          <a:effectLst/>
                        </a:rPr>
                        <a:t>Description</a:t>
                      </a:r>
                      <a:endParaRPr lang="en-US" sz="1400">
                        <a:effectLst/>
                        <a:latin typeface="Arial"/>
                        <a:ea typeface="Calibri"/>
                        <a:cs typeface="Times New Roman"/>
                      </a:endParaRPr>
                    </a:p>
                  </a:txBody>
                  <a:tcPr marL="76200" marR="76200" marT="76200" marB="76200"/>
                </a:tc>
                <a:tc>
                  <a:txBody>
                    <a:bodyPr/>
                    <a:lstStyle/>
                    <a:p>
                      <a:pPr marL="0" marR="0" indent="-360045" algn="ctr">
                        <a:lnSpc>
                          <a:spcPct val="115000"/>
                        </a:lnSpc>
                        <a:spcBef>
                          <a:spcPts val="0"/>
                        </a:spcBef>
                        <a:spcAft>
                          <a:spcPts val="1500"/>
                        </a:spcAft>
                      </a:pPr>
                      <a:r>
                        <a:rPr lang="en-US" sz="1600">
                          <a:effectLst/>
                        </a:rPr>
                        <a:t>Example</a:t>
                      </a:r>
                      <a:endParaRPr lang="en-US" sz="1400">
                        <a:effectLst/>
                        <a:latin typeface="Arial"/>
                        <a:ea typeface="Calibri"/>
                        <a:cs typeface="Times New Roman"/>
                      </a:endParaRPr>
                    </a:p>
                  </a:txBody>
                  <a:tcPr marL="76200" marR="76200" marT="76200" marB="76200"/>
                </a:tc>
              </a:tr>
              <a:tr h="1266942">
                <a:tc>
                  <a:txBody>
                    <a:bodyPr/>
                    <a:lstStyle/>
                    <a:p>
                      <a:pPr marL="0" marR="0" indent="-360045" algn="l">
                        <a:lnSpc>
                          <a:spcPct val="115000"/>
                        </a:lnSpc>
                        <a:spcBef>
                          <a:spcPts val="0"/>
                        </a:spcBef>
                        <a:spcAft>
                          <a:spcPts val="1500"/>
                        </a:spcAft>
                      </a:pPr>
                      <a:r>
                        <a:rPr lang="en-US" sz="1600" dirty="0" err="1">
                          <a:effectLst/>
                        </a:rPr>
                        <a:t>mongodump</a:t>
                      </a:r>
                      <a:r>
                        <a:rPr lang="en-US" sz="1600" dirty="0">
                          <a:effectLst/>
                        </a:rPr>
                        <a:t> --host HOST_NAME --port PORT_NUMBER</a:t>
                      </a:r>
                      <a:endParaRPr lang="en-US" sz="1400" dirty="0">
                        <a:effectLst/>
                        <a:latin typeface="Arial"/>
                        <a:ea typeface="Calibri"/>
                        <a:cs typeface="Times New Roman"/>
                      </a:endParaRPr>
                    </a:p>
                  </a:txBody>
                  <a:tcPr marL="76200" marR="76200" marT="76200" marB="76200"/>
                </a:tc>
                <a:tc>
                  <a:txBody>
                    <a:bodyPr/>
                    <a:lstStyle/>
                    <a:p>
                      <a:pPr marL="0" marR="0" indent="-360045" algn="l">
                        <a:lnSpc>
                          <a:spcPct val="115000"/>
                        </a:lnSpc>
                        <a:spcBef>
                          <a:spcPts val="0"/>
                        </a:spcBef>
                        <a:spcAft>
                          <a:spcPts val="1500"/>
                        </a:spcAft>
                      </a:pPr>
                      <a:r>
                        <a:rPr lang="en-US" sz="1600" dirty="0">
                          <a:effectLst/>
                        </a:rPr>
                        <a:t>This </a:t>
                      </a:r>
                      <a:r>
                        <a:rPr lang="en-US" sz="1600" dirty="0" err="1">
                          <a:effectLst/>
                        </a:rPr>
                        <a:t>commmand</a:t>
                      </a:r>
                      <a:r>
                        <a:rPr lang="en-US" sz="1600" dirty="0">
                          <a:effectLst/>
                        </a:rPr>
                        <a:t> will backup all databases of specified </a:t>
                      </a:r>
                      <a:r>
                        <a:rPr lang="en-US" sz="1600" dirty="0" err="1">
                          <a:effectLst/>
                        </a:rPr>
                        <a:t>mongod</a:t>
                      </a:r>
                      <a:r>
                        <a:rPr lang="en-US" sz="1600" dirty="0">
                          <a:effectLst/>
                        </a:rPr>
                        <a:t> instance.</a:t>
                      </a:r>
                      <a:endParaRPr lang="en-US" sz="1400" dirty="0">
                        <a:effectLst/>
                        <a:latin typeface="Arial"/>
                        <a:ea typeface="Calibri"/>
                        <a:cs typeface="Times New Roman"/>
                      </a:endParaRPr>
                    </a:p>
                  </a:txBody>
                  <a:tcPr marL="76200" marR="76200" marT="76200" marB="76200"/>
                </a:tc>
                <a:tc>
                  <a:txBody>
                    <a:bodyPr/>
                    <a:lstStyle/>
                    <a:p>
                      <a:pPr marL="0" marR="0" indent="-360045" algn="l">
                        <a:lnSpc>
                          <a:spcPct val="115000"/>
                        </a:lnSpc>
                        <a:spcBef>
                          <a:spcPts val="0"/>
                        </a:spcBef>
                        <a:spcAft>
                          <a:spcPts val="1500"/>
                        </a:spcAft>
                      </a:pPr>
                      <a:r>
                        <a:rPr lang="en-US" sz="1600" dirty="0" err="1">
                          <a:effectLst/>
                        </a:rPr>
                        <a:t>mongodump</a:t>
                      </a:r>
                      <a:r>
                        <a:rPr lang="en-US" sz="1600" dirty="0">
                          <a:effectLst/>
                        </a:rPr>
                        <a:t> --host </a:t>
                      </a:r>
                      <a:r>
                        <a:rPr lang="en-US" sz="1600" dirty="0" smtClean="0">
                          <a:effectLst/>
                        </a:rPr>
                        <a:t>127.0.0.0 </a:t>
                      </a:r>
                      <a:r>
                        <a:rPr lang="en-US" sz="1600" dirty="0">
                          <a:effectLst/>
                        </a:rPr>
                        <a:t>--port 27017</a:t>
                      </a:r>
                      <a:endParaRPr lang="en-US" sz="1400" dirty="0">
                        <a:effectLst/>
                        <a:latin typeface="Arial"/>
                        <a:ea typeface="Calibri"/>
                        <a:cs typeface="Times New Roman"/>
                      </a:endParaRPr>
                    </a:p>
                  </a:txBody>
                  <a:tcPr marL="76200" marR="76200" marT="76200" marB="76200"/>
                </a:tc>
              </a:tr>
              <a:tr h="1266942">
                <a:tc>
                  <a:txBody>
                    <a:bodyPr/>
                    <a:lstStyle/>
                    <a:p>
                      <a:pPr marL="0" marR="0" indent="-360045" algn="l">
                        <a:lnSpc>
                          <a:spcPct val="115000"/>
                        </a:lnSpc>
                        <a:spcBef>
                          <a:spcPts val="0"/>
                        </a:spcBef>
                        <a:spcAft>
                          <a:spcPts val="1500"/>
                        </a:spcAft>
                      </a:pPr>
                      <a:r>
                        <a:rPr lang="en-US" sz="1600">
                          <a:effectLst/>
                        </a:rPr>
                        <a:t>mongodump --dbpath DB_PATH --out BACKUP_DIRECTORY</a:t>
                      </a:r>
                      <a:endParaRPr lang="en-US" sz="1400">
                        <a:effectLst/>
                        <a:latin typeface="Arial"/>
                        <a:ea typeface="Calibri"/>
                        <a:cs typeface="Times New Roman"/>
                      </a:endParaRPr>
                    </a:p>
                  </a:txBody>
                  <a:tcPr marL="76200" marR="76200" marT="76200" marB="76200"/>
                </a:tc>
                <a:tc>
                  <a:txBody>
                    <a:bodyPr/>
                    <a:lstStyle/>
                    <a:p>
                      <a:pPr marL="0" marR="0" indent="-360045" algn="l">
                        <a:lnSpc>
                          <a:spcPct val="115000"/>
                        </a:lnSpc>
                        <a:spcBef>
                          <a:spcPts val="0"/>
                        </a:spcBef>
                        <a:spcAft>
                          <a:spcPts val="1500"/>
                        </a:spcAft>
                      </a:pPr>
                      <a:r>
                        <a:rPr lang="en-US" sz="1600">
                          <a:effectLst/>
                        </a:rPr>
                        <a:t>This command will backup only specified database at specified path.</a:t>
                      </a:r>
                      <a:endParaRPr lang="en-US" sz="1400">
                        <a:effectLst/>
                        <a:latin typeface="Arial"/>
                        <a:ea typeface="Calibri"/>
                        <a:cs typeface="Times New Roman"/>
                      </a:endParaRPr>
                    </a:p>
                  </a:txBody>
                  <a:tcPr marL="76200" marR="76200" marT="76200" marB="76200"/>
                </a:tc>
                <a:tc>
                  <a:txBody>
                    <a:bodyPr/>
                    <a:lstStyle/>
                    <a:p>
                      <a:pPr marL="0" marR="0" indent="-360045" algn="l">
                        <a:lnSpc>
                          <a:spcPct val="115000"/>
                        </a:lnSpc>
                        <a:spcBef>
                          <a:spcPts val="0"/>
                        </a:spcBef>
                        <a:spcAft>
                          <a:spcPts val="1500"/>
                        </a:spcAft>
                      </a:pPr>
                      <a:r>
                        <a:rPr lang="en-US" sz="1600" dirty="0" err="1">
                          <a:effectLst/>
                        </a:rPr>
                        <a:t>mongodump</a:t>
                      </a:r>
                      <a:r>
                        <a:rPr lang="en-US" sz="1600" dirty="0">
                          <a:effectLst/>
                        </a:rPr>
                        <a:t> --</a:t>
                      </a:r>
                      <a:r>
                        <a:rPr lang="en-US" sz="1600" dirty="0" err="1">
                          <a:effectLst/>
                        </a:rPr>
                        <a:t>dbpath</a:t>
                      </a:r>
                      <a:r>
                        <a:rPr lang="en-US" sz="1600" dirty="0">
                          <a:effectLst/>
                        </a:rPr>
                        <a:t> /data/</a:t>
                      </a:r>
                      <a:r>
                        <a:rPr lang="en-US" sz="1600" dirty="0" err="1">
                          <a:effectLst/>
                        </a:rPr>
                        <a:t>db</a:t>
                      </a:r>
                      <a:r>
                        <a:rPr lang="en-US" sz="1600" dirty="0">
                          <a:effectLst/>
                        </a:rPr>
                        <a:t>/ --out /data/backup/</a:t>
                      </a:r>
                      <a:endParaRPr lang="en-US" sz="1400" dirty="0">
                        <a:effectLst/>
                        <a:latin typeface="Arial"/>
                        <a:ea typeface="Calibri"/>
                        <a:cs typeface="Times New Roman"/>
                      </a:endParaRPr>
                    </a:p>
                  </a:txBody>
                  <a:tcPr marL="76200" marR="76200" marT="76200" marB="76200"/>
                </a:tc>
              </a:tr>
              <a:tr h="1491621">
                <a:tc>
                  <a:txBody>
                    <a:bodyPr/>
                    <a:lstStyle/>
                    <a:p>
                      <a:pPr marL="0" marR="0" indent="-360045" algn="l">
                        <a:lnSpc>
                          <a:spcPct val="115000"/>
                        </a:lnSpc>
                        <a:spcBef>
                          <a:spcPts val="0"/>
                        </a:spcBef>
                        <a:spcAft>
                          <a:spcPts val="1500"/>
                        </a:spcAft>
                      </a:pPr>
                      <a:r>
                        <a:rPr lang="en-US" sz="1600">
                          <a:effectLst/>
                        </a:rPr>
                        <a:t>mongodump --collection COLLECTION --db DB_NAME</a:t>
                      </a:r>
                      <a:endParaRPr lang="en-US" sz="1400">
                        <a:effectLst/>
                        <a:latin typeface="Arial"/>
                        <a:ea typeface="Calibri"/>
                        <a:cs typeface="Times New Roman"/>
                      </a:endParaRPr>
                    </a:p>
                  </a:txBody>
                  <a:tcPr marL="76200" marR="76200" marT="76200" marB="76200"/>
                </a:tc>
                <a:tc>
                  <a:txBody>
                    <a:bodyPr/>
                    <a:lstStyle/>
                    <a:p>
                      <a:pPr marL="0" marR="0" indent="-360045" algn="l">
                        <a:lnSpc>
                          <a:spcPct val="115000"/>
                        </a:lnSpc>
                        <a:spcBef>
                          <a:spcPts val="0"/>
                        </a:spcBef>
                        <a:spcAft>
                          <a:spcPts val="1500"/>
                        </a:spcAft>
                      </a:pPr>
                      <a:r>
                        <a:rPr lang="en-US" sz="1600">
                          <a:effectLst/>
                        </a:rPr>
                        <a:t>This command will backup only specified collection of specified database.</a:t>
                      </a:r>
                      <a:endParaRPr lang="en-US" sz="1400">
                        <a:effectLst/>
                        <a:latin typeface="Arial"/>
                        <a:ea typeface="Calibri"/>
                        <a:cs typeface="Times New Roman"/>
                      </a:endParaRPr>
                    </a:p>
                  </a:txBody>
                  <a:tcPr marL="76200" marR="76200" marT="76200" marB="76200"/>
                </a:tc>
                <a:tc>
                  <a:txBody>
                    <a:bodyPr/>
                    <a:lstStyle/>
                    <a:p>
                      <a:pPr marL="0" marR="0" indent="-360045" algn="l">
                        <a:lnSpc>
                          <a:spcPct val="115000"/>
                        </a:lnSpc>
                        <a:spcBef>
                          <a:spcPts val="0"/>
                        </a:spcBef>
                        <a:spcAft>
                          <a:spcPts val="1500"/>
                        </a:spcAft>
                      </a:pPr>
                      <a:r>
                        <a:rPr lang="en-US" sz="1600" dirty="0" err="1">
                          <a:effectLst/>
                        </a:rPr>
                        <a:t>mongodump</a:t>
                      </a:r>
                      <a:r>
                        <a:rPr lang="en-US" sz="1600" dirty="0">
                          <a:effectLst/>
                        </a:rPr>
                        <a:t> --collection </a:t>
                      </a:r>
                      <a:r>
                        <a:rPr lang="en-US" sz="1600" dirty="0" err="1">
                          <a:effectLst/>
                        </a:rPr>
                        <a:t>mycol</a:t>
                      </a:r>
                      <a:r>
                        <a:rPr lang="en-US" sz="1600" dirty="0">
                          <a:effectLst/>
                        </a:rPr>
                        <a:t> --</a:t>
                      </a:r>
                      <a:r>
                        <a:rPr lang="en-US" sz="1600" dirty="0" err="1">
                          <a:effectLst/>
                        </a:rPr>
                        <a:t>db</a:t>
                      </a:r>
                      <a:r>
                        <a:rPr lang="en-US" sz="1600" dirty="0">
                          <a:effectLst/>
                        </a:rPr>
                        <a:t> test</a:t>
                      </a:r>
                      <a:endParaRPr lang="en-US" sz="1400" dirty="0">
                        <a:effectLst/>
                        <a:latin typeface="Arial"/>
                        <a:ea typeface="Calibri"/>
                        <a:cs typeface="Times New Roman"/>
                      </a:endParaRPr>
                    </a:p>
                  </a:txBody>
                  <a:tcPr marL="76200" marR="76200" marT="76200" marB="76200"/>
                </a:tc>
              </a:tr>
            </a:tbl>
          </a:graphicData>
        </a:graphic>
      </p:graphicFrame>
    </p:spTree>
    <p:extLst>
      <p:ext uri="{BB962C8B-B14F-4D97-AF65-F5344CB8AC3E}">
        <p14:creationId xmlns:p14="http://schemas.microsoft.com/office/powerpoint/2010/main" val="2987067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BackUp</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pPr algn="just"/>
            <a:r>
              <a:rPr lang="en-US" sz="2400" b="1" dirty="0"/>
              <a:t>Restore data</a:t>
            </a:r>
          </a:p>
          <a:p>
            <a:pPr algn="just"/>
            <a:r>
              <a:rPr lang="en-US" sz="2400" b="1" dirty="0"/>
              <a:t>To restore backup data </a:t>
            </a:r>
            <a:r>
              <a:rPr lang="en-US" sz="2400" b="1" dirty="0" err="1"/>
              <a:t>MongoDB's</a:t>
            </a:r>
            <a:r>
              <a:rPr lang="en-US" sz="2400" b="1" dirty="0"/>
              <a:t> </a:t>
            </a:r>
            <a:r>
              <a:rPr lang="en-US" sz="2400" b="1" dirty="0" err="1"/>
              <a:t>mongorestore</a:t>
            </a:r>
            <a:r>
              <a:rPr lang="en-US" sz="2400" b="1" dirty="0"/>
              <a:t> command is used. This command restores all of the data from the backup directory.</a:t>
            </a:r>
          </a:p>
          <a:p>
            <a:pPr algn="just"/>
            <a:endParaRPr lang="en-US" sz="2400" b="1" dirty="0" smtClean="0"/>
          </a:p>
          <a:p>
            <a:pPr algn="just"/>
            <a:endParaRPr lang="en-US" sz="2400" b="1" dirty="0"/>
          </a:p>
          <a:p>
            <a:pPr algn="just"/>
            <a:r>
              <a:rPr lang="en-US" sz="2400" b="1" dirty="0" smtClean="0"/>
              <a:t>Syntax</a:t>
            </a:r>
            <a:endParaRPr lang="en-US" sz="2400" b="1" dirty="0"/>
          </a:p>
          <a:p>
            <a:pPr algn="just"/>
            <a:r>
              <a:rPr lang="en-US" sz="2400" b="1" dirty="0"/>
              <a:t>The basic syntax of </a:t>
            </a:r>
            <a:r>
              <a:rPr lang="en-US" sz="2400" b="1" dirty="0" err="1"/>
              <a:t>mongorestore</a:t>
            </a:r>
            <a:r>
              <a:rPr lang="en-US" sz="2400" b="1" dirty="0"/>
              <a:t> command is −</a:t>
            </a:r>
          </a:p>
          <a:p>
            <a:pPr algn="just"/>
            <a:r>
              <a:rPr lang="en-US" sz="2400" b="1" dirty="0"/>
              <a:t>&gt;</a:t>
            </a:r>
            <a:r>
              <a:rPr lang="en-US" sz="2400" b="1" dirty="0" err="1"/>
              <a:t>mongorestore</a:t>
            </a:r>
            <a:endParaRPr lang="en-US" sz="2400" b="1" dirty="0"/>
          </a:p>
          <a:p>
            <a:pPr algn="just"/>
            <a:r>
              <a:rPr lang="en-GB" sz="2400" b="1" dirty="0"/>
              <a:t> </a:t>
            </a:r>
            <a:endParaRPr lang="en-US" sz="2400" b="1" dirty="0"/>
          </a:p>
        </p:txBody>
      </p:sp>
    </p:spTree>
    <p:extLst>
      <p:ext uri="{BB962C8B-B14F-4D97-AF65-F5344CB8AC3E}">
        <p14:creationId xmlns:p14="http://schemas.microsoft.com/office/powerpoint/2010/main" val="25270591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1156</TotalTime>
  <Words>145</Words>
  <Application>Microsoft Office PowerPoint</Application>
  <PresentationFormat>Custom</PresentationFormat>
  <Paragraphs>38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Mongo DB ( Backup)</vt:lpstr>
      <vt:lpstr>BackUp</vt:lpstr>
      <vt:lpstr>BackUp</vt:lpstr>
      <vt:lpstr>BackUp  </vt:lpstr>
      <vt:lpstr>BackUp</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SUPERMAN</dc:creator>
  <cp:lastModifiedBy>TA</cp:lastModifiedBy>
  <cp:revision>210</cp:revision>
  <dcterms:created xsi:type="dcterms:W3CDTF">2016-08-26T15:44:33Z</dcterms:created>
  <dcterms:modified xsi:type="dcterms:W3CDTF">2021-09-20T06:33:39Z</dcterms:modified>
</cp:coreProperties>
</file>