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0"/>
  </p:notesMasterIdLst>
  <p:sldIdLst>
    <p:sldId id="256" r:id="rId2"/>
    <p:sldId id="335" r:id="rId3"/>
    <p:sldId id="352" r:id="rId4"/>
    <p:sldId id="353" r:id="rId5"/>
    <p:sldId id="354" r:id="rId6"/>
    <p:sldId id="355" r:id="rId7"/>
    <p:sldId id="356" r:id="rId8"/>
    <p:sldId id="3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1741" autoAdjust="0"/>
  </p:normalViewPr>
  <p:slideViewPr>
    <p:cSldViewPr snapToGrid="0">
      <p:cViewPr>
        <p:scale>
          <a:sx n="70" d="100"/>
          <a:sy n="70" d="100"/>
        </p:scale>
        <p:origin x="-132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73D6-4696-4CD0-88A2-25E9D4A9BA2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0D58-DA80-48BA-898B-3ABC3BCD1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9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5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6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9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2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0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8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8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7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2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Mongo DB</a:t>
            </a:r>
            <a:br>
              <a:rPr lang="en-US" sz="8000" dirty="0" smtClean="0">
                <a:latin typeface="Algerian" panose="04020705040A02060702" pitchFamily="82" charset="0"/>
              </a:rPr>
            </a:br>
            <a:r>
              <a:rPr lang="en-US" sz="4000" dirty="0" smtClean="0">
                <a:latin typeface="Algerian" panose="04020705040A02060702" pitchFamily="82" charset="0"/>
              </a:rPr>
              <a:t>( Replication)</a:t>
            </a:r>
            <a:endParaRPr lang="en-US" sz="115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7243" y="5297885"/>
            <a:ext cx="5444196" cy="861420"/>
          </a:xfrm>
        </p:spPr>
        <p:txBody>
          <a:bodyPr>
            <a:noAutofit/>
          </a:bodyPr>
          <a:lstStyle/>
          <a:p>
            <a:pPr algn="r"/>
            <a:r>
              <a:rPr lang="en-US" sz="2800" b="1" dirty="0" err="1" smtClean="0"/>
              <a:t>Tajendar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arora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61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Replication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9650"/>
            <a:ext cx="10420817" cy="465875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Replication is the process of synchronizing data across multiple servers. Replication provides redundancy and increases data availability with multiple copies of data on different database servers. </a:t>
            </a:r>
            <a:endParaRPr lang="en-US" sz="2400" b="1" dirty="0" smtClean="0"/>
          </a:p>
          <a:p>
            <a:pPr algn="just"/>
            <a:endParaRPr lang="en-US" sz="2400" b="1" dirty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Replication </a:t>
            </a:r>
            <a:r>
              <a:rPr lang="en-US" sz="2400" b="1" dirty="0"/>
              <a:t>protects a database from the loss of a single server. Replication also allows you to recover from hardware failure and service interruptions. With additional copies of the data, you can dedicate one to disaster recovery, reporting, or backup.</a:t>
            </a:r>
          </a:p>
        </p:txBody>
      </p:sp>
    </p:spTree>
    <p:extLst>
      <p:ext uri="{BB962C8B-B14F-4D97-AF65-F5344CB8AC3E}">
        <p14:creationId xmlns:p14="http://schemas.microsoft.com/office/powerpoint/2010/main" val="36952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Replication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9650"/>
            <a:ext cx="10420817" cy="4658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Why </a:t>
            </a:r>
            <a:r>
              <a:rPr lang="en-US" sz="2400" b="1" dirty="0" smtClean="0"/>
              <a:t>Replication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lvl="0"/>
            <a:r>
              <a:rPr lang="en-US" sz="2400" b="1" dirty="0"/>
              <a:t>To keep your data safe</a:t>
            </a:r>
          </a:p>
          <a:p>
            <a:pPr lvl="0"/>
            <a:r>
              <a:rPr lang="en-US" sz="2400" b="1" dirty="0"/>
              <a:t>High (24*7) availability of data</a:t>
            </a:r>
          </a:p>
          <a:p>
            <a:pPr lvl="0"/>
            <a:r>
              <a:rPr lang="en-US" sz="2400" b="1" dirty="0"/>
              <a:t>Disaster recovery</a:t>
            </a:r>
          </a:p>
          <a:p>
            <a:pPr lvl="0"/>
            <a:r>
              <a:rPr lang="en-US" sz="2400" b="1" dirty="0"/>
              <a:t>No downtime for maintenance (like backups, index rebuilds, compaction)</a:t>
            </a:r>
          </a:p>
          <a:p>
            <a:pPr lvl="0"/>
            <a:r>
              <a:rPr lang="en-US" sz="2400" b="1" dirty="0"/>
              <a:t>Read scaling (extra copies to read from)</a:t>
            </a:r>
          </a:p>
          <a:p>
            <a:pPr lvl="0"/>
            <a:r>
              <a:rPr lang="en-US" sz="2400" b="1" dirty="0"/>
              <a:t>Replica set is transparent to the application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11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Replication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9650"/>
            <a:ext cx="10420817" cy="465875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Working of Replication </a:t>
            </a:r>
            <a:r>
              <a:rPr lang="en-US" b="1" dirty="0"/>
              <a:t>in </a:t>
            </a:r>
            <a:r>
              <a:rPr lang="en-US" b="1" dirty="0" err="1"/>
              <a:t>MongoDB</a:t>
            </a:r>
            <a:endParaRPr lang="en-US" b="1" dirty="0"/>
          </a:p>
          <a:p>
            <a:pPr algn="just"/>
            <a:r>
              <a:rPr lang="en-US" b="1" dirty="0" err="1"/>
              <a:t>MongoDB</a:t>
            </a:r>
            <a:r>
              <a:rPr lang="en-US" b="1" dirty="0"/>
              <a:t> achieves replication by the use of replica set. A replica set is a group of </a:t>
            </a:r>
            <a:r>
              <a:rPr lang="en-US" b="1" dirty="0" err="1"/>
              <a:t>mongod</a:t>
            </a:r>
            <a:r>
              <a:rPr lang="en-US" b="1" dirty="0"/>
              <a:t> instances that host the same data set. In a replica, one node is primary node that receives all write operations. All other instances, such as </a:t>
            </a:r>
            <a:r>
              <a:rPr lang="en-US" b="1" dirty="0" err="1"/>
              <a:t>secondaries</a:t>
            </a:r>
            <a:r>
              <a:rPr lang="en-US" b="1" dirty="0"/>
              <a:t>, apply operations from the primary so that they have the same data set. Replica set can have only one primary node.</a:t>
            </a:r>
          </a:p>
          <a:p>
            <a:pPr lvl="0" algn="just"/>
            <a:r>
              <a:rPr lang="en-US" b="1" dirty="0"/>
              <a:t>Replica set is a group of two or more nodes (generally minimum 3 nodes are required).</a:t>
            </a:r>
          </a:p>
          <a:p>
            <a:pPr lvl="0" algn="just"/>
            <a:r>
              <a:rPr lang="en-US" b="1" dirty="0"/>
              <a:t>In a replica set, one node is primary node and remaining nodes are secondary.</a:t>
            </a:r>
          </a:p>
          <a:p>
            <a:pPr lvl="0" algn="just"/>
            <a:r>
              <a:rPr lang="en-US" b="1" dirty="0"/>
              <a:t>All data replicates from primary to secondary node.</a:t>
            </a:r>
          </a:p>
          <a:p>
            <a:pPr lvl="0" algn="just"/>
            <a:r>
              <a:rPr lang="en-US" b="1" dirty="0"/>
              <a:t>At the time of automatic failover or maintenance, election establishes for primary and a new primary node is elected.</a:t>
            </a:r>
          </a:p>
          <a:p>
            <a:pPr algn="just"/>
            <a:r>
              <a:rPr lang="en-US" b="1" dirty="0"/>
              <a:t>After the recovery of failed node, it again join the replica set and works as a secondary node.</a:t>
            </a:r>
          </a:p>
        </p:txBody>
      </p:sp>
    </p:spTree>
    <p:extLst>
      <p:ext uri="{BB962C8B-B14F-4D97-AF65-F5344CB8AC3E}">
        <p14:creationId xmlns:p14="http://schemas.microsoft.com/office/powerpoint/2010/main" val="32938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Replication</a:t>
            </a:r>
            <a:endParaRPr lang="en-US" b="1" u="sng" dirty="0"/>
          </a:p>
        </p:txBody>
      </p:sp>
      <p:pic>
        <p:nvPicPr>
          <p:cNvPr id="4" name="Picture 3" descr="MongoDB Repl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58" y="1767841"/>
            <a:ext cx="5148834" cy="4328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30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Replication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9650"/>
            <a:ext cx="10420817" cy="4658750"/>
          </a:xfrm>
        </p:spPr>
        <p:txBody>
          <a:bodyPr>
            <a:noAutofit/>
          </a:bodyPr>
          <a:lstStyle/>
          <a:p>
            <a:r>
              <a:rPr lang="en-US" sz="2400" b="1" dirty="0"/>
              <a:t>Set Up a Replica Set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teps </a:t>
            </a:r>
            <a:r>
              <a:rPr lang="en-US" sz="2400" b="1" dirty="0" smtClean="0"/>
              <a:t>−</a:t>
            </a:r>
            <a:endParaRPr lang="en-US" sz="2400" b="1" dirty="0"/>
          </a:p>
          <a:p>
            <a:pPr lvl="0"/>
            <a:r>
              <a:rPr lang="en-US" sz="2400" b="1" dirty="0"/>
              <a:t>Shutdown already running </a:t>
            </a:r>
            <a:r>
              <a:rPr lang="en-US" sz="2400" b="1" dirty="0" err="1"/>
              <a:t>MongoDB</a:t>
            </a:r>
            <a:r>
              <a:rPr lang="en-US" sz="2400" b="1" dirty="0"/>
              <a:t> server.</a:t>
            </a:r>
          </a:p>
          <a:p>
            <a:pPr lvl="0"/>
            <a:r>
              <a:rPr lang="en-US" sz="2400" b="1" dirty="0"/>
              <a:t> </a:t>
            </a:r>
          </a:p>
          <a:p>
            <a:pPr lvl="0"/>
            <a:r>
              <a:rPr lang="en-US" sz="2400" b="1" dirty="0"/>
              <a:t>Start the </a:t>
            </a:r>
            <a:r>
              <a:rPr lang="en-US" sz="2400" b="1" dirty="0" err="1"/>
              <a:t>MongoDB</a:t>
            </a:r>
            <a:r>
              <a:rPr lang="en-US" sz="2400" b="1" dirty="0"/>
              <a:t> server by specifying -- </a:t>
            </a:r>
            <a:r>
              <a:rPr lang="en-US" sz="2400" b="1" dirty="0" err="1"/>
              <a:t>replSet</a:t>
            </a:r>
            <a:r>
              <a:rPr lang="en-US" sz="2400" b="1" dirty="0"/>
              <a:t> option. </a:t>
            </a:r>
            <a:endParaRPr lang="en-US" sz="2400" b="1" dirty="0" smtClean="0"/>
          </a:p>
          <a:p>
            <a:pPr lvl="0"/>
            <a:r>
              <a:rPr lang="en-US" sz="2400" b="1" dirty="0" smtClean="0"/>
              <a:t>Following </a:t>
            </a:r>
            <a:r>
              <a:rPr lang="en-US" sz="2400" b="1" dirty="0"/>
              <a:t>is the basic syntax of --</a:t>
            </a:r>
            <a:r>
              <a:rPr lang="en-US" sz="2400" b="1" dirty="0" err="1"/>
              <a:t>replSet</a:t>
            </a:r>
            <a:r>
              <a:rPr lang="en-US" sz="2400" b="1" dirty="0"/>
              <a:t> −</a:t>
            </a:r>
          </a:p>
          <a:p>
            <a:r>
              <a:rPr lang="en-US" sz="2400" b="1" dirty="0" err="1"/>
              <a:t>mongod</a:t>
            </a:r>
            <a:r>
              <a:rPr lang="en-US" sz="2400" b="1" dirty="0"/>
              <a:t> --port "PORT" --</a:t>
            </a:r>
            <a:r>
              <a:rPr lang="en-US" sz="2400" b="1" dirty="0" err="1"/>
              <a:t>dbpath</a:t>
            </a:r>
            <a:r>
              <a:rPr lang="en-US" sz="2400" b="1" dirty="0"/>
              <a:t> "YOUR_DB_DATA_PATH" --</a:t>
            </a:r>
            <a:r>
              <a:rPr lang="en-US" sz="2400" b="1" dirty="0" err="1"/>
              <a:t>replSet</a:t>
            </a:r>
            <a:r>
              <a:rPr lang="en-US" sz="2400" b="1" dirty="0"/>
              <a:t> "REPLICA_SET_INSTANCE_NAME"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err="1"/>
              <a:t>mongod</a:t>
            </a:r>
            <a:r>
              <a:rPr lang="en-US" sz="2400" b="1" dirty="0"/>
              <a:t> --port 27017 --</a:t>
            </a:r>
            <a:r>
              <a:rPr lang="en-US" sz="2400" b="1" dirty="0" err="1"/>
              <a:t>dbpath</a:t>
            </a:r>
            <a:r>
              <a:rPr lang="en-US" sz="2400" b="1" dirty="0"/>
              <a:t> "D:\set up\</a:t>
            </a:r>
            <a:r>
              <a:rPr lang="en-US" sz="2400" b="1" dirty="0" err="1"/>
              <a:t>mongodb</a:t>
            </a:r>
            <a:r>
              <a:rPr lang="en-US" sz="2400" b="1" dirty="0"/>
              <a:t>\data" --</a:t>
            </a:r>
            <a:r>
              <a:rPr lang="en-US" sz="2400" b="1" dirty="0" err="1"/>
              <a:t>replSet</a:t>
            </a:r>
            <a:r>
              <a:rPr lang="en-US" sz="2400" b="1" dirty="0"/>
              <a:t> rs0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72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Replication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9650"/>
            <a:ext cx="10420817" cy="46587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b="1" dirty="0" smtClean="0"/>
          </a:p>
          <a:p>
            <a:pPr algn="just"/>
            <a:r>
              <a:rPr lang="en-US" sz="2400" b="1" dirty="0" err="1"/>
              <a:t>mongod</a:t>
            </a:r>
            <a:r>
              <a:rPr lang="en-US" sz="2400" b="1" dirty="0"/>
              <a:t> --port 27017 --</a:t>
            </a:r>
            <a:r>
              <a:rPr lang="en-US" sz="2400" b="1" dirty="0" err="1"/>
              <a:t>dbpath</a:t>
            </a:r>
            <a:r>
              <a:rPr lang="en-US" sz="2400" b="1" dirty="0"/>
              <a:t> "D:\set up\</a:t>
            </a:r>
            <a:r>
              <a:rPr lang="en-US" sz="2400" b="1" dirty="0" err="1"/>
              <a:t>mongodb</a:t>
            </a:r>
            <a:r>
              <a:rPr lang="en-US" sz="2400" b="1" dirty="0"/>
              <a:t>\data" --</a:t>
            </a:r>
            <a:r>
              <a:rPr lang="en-US" sz="2400" b="1" dirty="0" err="1"/>
              <a:t>replSet</a:t>
            </a:r>
            <a:r>
              <a:rPr lang="en-US" sz="2400" b="1" dirty="0"/>
              <a:t> rs0</a:t>
            </a:r>
          </a:p>
          <a:p>
            <a:pPr lvl="0"/>
            <a:r>
              <a:rPr lang="en-US" sz="2400" b="1" dirty="0" smtClean="0"/>
              <a:t>It </a:t>
            </a:r>
            <a:r>
              <a:rPr lang="en-US" sz="2400" b="1" dirty="0"/>
              <a:t>will start a </a:t>
            </a:r>
            <a:r>
              <a:rPr lang="en-US" sz="2400" b="1" dirty="0" err="1"/>
              <a:t>mongod</a:t>
            </a:r>
            <a:r>
              <a:rPr lang="en-US" sz="2400" b="1" dirty="0"/>
              <a:t> instance with the name rs0, on port 27017.</a:t>
            </a:r>
          </a:p>
          <a:p>
            <a:pPr lvl="0"/>
            <a:r>
              <a:rPr lang="en-US" sz="2400" b="1" dirty="0"/>
              <a:t>Now start the command prompt and connect to this </a:t>
            </a:r>
            <a:r>
              <a:rPr lang="en-US" sz="2400" b="1" dirty="0" err="1"/>
              <a:t>mongod</a:t>
            </a:r>
            <a:r>
              <a:rPr lang="en-US" sz="2400" b="1" dirty="0"/>
              <a:t> instance.</a:t>
            </a:r>
          </a:p>
          <a:p>
            <a:pPr lvl="0"/>
            <a:r>
              <a:rPr lang="en-US" sz="2400" b="1" dirty="0"/>
              <a:t>In Mongo client, issue the command </a:t>
            </a:r>
            <a:r>
              <a:rPr lang="en-US" sz="2400" b="1" dirty="0" err="1"/>
              <a:t>rs.initiate</a:t>
            </a:r>
            <a:r>
              <a:rPr lang="en-US" sz="2400" b="1" dirty="0"/>
              <a:t>() to initiate a new replica set.</a:t>
            </a:r>
          </a:p>
          <a:p>
            <a:pPr lvl="0"/>
            <a:r>
              <a:rPr lang="en-US" sz="2400" b="1" dirty="0"/>
              <a:t>To check the replica set configuration, issue the command </a:t>
            </a:r>
            <a:r>
              <a:rPr lang="en-US" sz="2400" b="1" dirty="0" err="1"/>
              <a:t>rs.conf</a:t>
            </a:r>
            <a:r>
              <a:rPr lang="en-US" sz="2400" b="1" dirty="0"/>
              <a:t>(). To check the status of replica set issue the command </a:t>
            </a:r>
            <a:r>
              <a:rPr lang="en-US" sz="2400" b="1" dirty="0" err="1"/>
              <a:t>rs.status</a:t>
            </a:r>
            <a:r>
              <a:rPr lang="en-US" sz="2400" b="1" dirty="0"/>
              <a:t>().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22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Replication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9650"/>
            <a:ext cx="10420817" cy="465875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Add Members to Replica Set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Syntax</a:t>
            </a:r>
          </a:p>
          <a:p>
            <a:pPr algn="just"/>
            <a:r>
              <a:rPr lang="en-US" sz="2400" b="1" dirty="0"/>
              <a:t>The basic syntax of </a:t>
            </a:r>
            <a:r>
              <a:rPr lang="en-US" sz="2400" b="1" dirty="0" err="1"/>
              <a:t>rs.add</a:t>
            </a:r>
            <a:r>
              <a:rPr lang="en-US" sz="2400" b="1" dirty="0"/>
              <a:t>() command is as follows −</a:t>
            </a:r>
          </a:p>
          <a:p>
            <a:pPr algn="just"/>
            <a:r>
              <a:rPr lang="en-US" sz="2400" b="1" dirty="0"/>
              <a:t>&gt;</a:t>
            </a:r>
            <a:r>
              <a:rPr lang="en-US" sz="2400" b="1" dirty="0" err="1"/>
              <a:t>rs.add</a:t>
            </a:r>
            <a:r>
              <a:rPr lang="en-US" sz="2400" b="1" dirty="0"/>
              <a:t>(HOST_NAME:PORT)</a:t>
            </a:r>
          </a:p>
          <a:p>
            <a:pPr algn="just"/>
            <a:r>
              <a:rPr lang="en-US" sz="2400" b="1" dirty="0"/>
              <a:t>Example</a:t>
            </a:r>
          </a:p>
          <a:p>
            <a:pPr algn="just"/>
            <a:r>
              <a:rPr lang="en-US" sz="2400" b="1" dirty="0"/>
              <a:t>Suppose your </a:t>
            </a:r>
            <a:r>
              <a:rPr lang="en-US" sz="2400" b="1" dirty="0" err="1"/>
              <a:t>mongod</a:t>
            </a:r>
            <a:r>
              <a:rPr lang="en-US" sz="2400" b="1" dirty="0"/>
              <a:t> instance name is mongod1.net and it is running on port 27017. To add this instance to replica set, issue the command </a:t>
            </a:r>
            <a:r>
              <a:rPr lang="en-US" sz="2400" b="1" dirty="0" err="1"/>
              <a:t>rs.add</a:t>
            </a:r>
            <a:r>
              <a:rPr lang="en-US" sz="2400" b="1" dirty="0"/>
              <a:t>() in Mongo client.</a:t>
            </a:r>
          </a:p>
          <a:p>
            <a:pPr algn="just"/>
            <a:r>
              <a:rPr lang="en-US" sz="2400" b="1" dirty="0"/>
              <a:t>&gt;</a:t>
            </a:r>
            <a:r>
              <a:rPr lang="en-US" sz="2400" b="1" dirty="0" err="1"/>
              <a:t>rs.add</a:t>
            </a:r>
            <a:r>
              <a:rPr lang="en-US" sz="2400" b="1" dirty="0"/>
              <a:t>("mongod1.net:27017")</a:t>
            </a:r>
          </a:p>
        </p:txBody>
      </p:sp>
    </p:spTree>
    <p:extLst>
      <p:ext uri="{BB962C8B-B14F-4D97-AF65-F5344CB8AC3E}">
        <p14:creationId xmlns:p14="http://schemas.microsoft.com/office/powerpoint/2010/main" val="39805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1147</TotalTime>
  <Words>223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Mongo DB ( Replication)</vt:lpstr>
      <vt:lpstr>Replication</vt:lpstr>
      <vt:lpstr>Replication</vt:lpstr>
      <vt:lpstr>Replication</vt:lpstr>
      <vt:lpstr>Replication</vt:lpstr>
      <vt:lpstr>Replication</vt:lpstr>
      <vt:lpstr>Replication</vt:lpstr>
      <vt:lpstr>Replication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SUPERMAN</dc:creator>
  <cp:lastModifiedBy>TA</cp:lastModifiedBy>
  <cp:revision>202</cp:revision>
  <dcterms:created xsi:type="dcterms:W3CDTF">2016-08-26T15:44:33Z</dcterms:created>
  <dcterms:modified xsi:type="dcterms:W3CDTF">2021-09-20T06:32:21Z</dcterms:modified>
</cp:coreProperties>
</file>