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9"/>
  </p:notesMasterIdLst>
  <p:sldIdLst>
    <p:sldId id="256" r:id="rId2"/>
    <p:sldId id="335" r:id="rId3"/>
    <p:sldId id="358" r:id="rId4"/>
    <p:sldId id="359" r:id="rId5"/>
    <p:sldId id="360" r:id="rId6"/>
    <p:sldId id="361" r:id="rId7"/>
    <p:sldId id="3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00" autoAdjust="0"/>
    <p:restoredTop sz="91741" autoAdjust="0"/>
  </p:normalViewPr>
  <p:slideViewPr>
    <p:cSldViewPr snapToGrid="0">
      <p:cViewPr>
        <p:scale>
          <a:sx n="70" d="100"/>
          <a:sy n="70" d="100"/>
        </p:scale>
        <p:origin x="-132" y="-4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573D6-4696-4CD0-88A2-25E9D4A9BA29}" type="datetimeFigureOut">
              <a:rPr lang="en-US" smtClean="0"/>
              <a:pPr/>
              <a:t>9/20/2021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40D58-DA80-48BA-898B-3ABC3BCD168E}" type="slidenum">
              <a:rPr lang="en-US" smtClean="0"/>
              <a:pPr/>
              <a:t>‹#›</a:t>
            </a:fld>
            <a:endParaRPr lang="en-US"/>
          </a:p>
        </p:txBody>
      </p:sp>
    </p:spTree>
    <p:extLst>
      <p:ext uri="{BB962C8B-B14F-4D97-AF65-F5344CB8AC3E}">
        <p14:creationId xmlns:p14="http://schemas.microsoft.com/office/powerpoint/2010/main" val="3821017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9/20/2021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0622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pPr/>
              <a:t>9/20/2021</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115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pPr/>
              <a:t>9/20/2021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543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pPr/>
              <a:t>9/20/2021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7491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pPr/>
              <a:t>9/20/2021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645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86839-B9D8-4651-8783-F325ECE74E65}" type="datetimeFigureOut">
              <a:rPr lang="en-US" smtClean="0"/>
              <a:pPr/>
              <a:t>9/20/2021</a:t>
            </a:fld>
            <a:endParaRPr lang="en-US" dirty="0"/>
          </a:p>
        </p:txBody>
      </p:sp>
      <p:sp>
        <p:nvSpPr>
          <p:cNvPr id="4"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2761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484F64-32F6-45C5-931F-ADC1662401D0}" type="datetimeFigureOut">
              <a:rPr lang="en-US" smtClean="0"/>
              <a:pPr/>
              <a:t>9/20/2021</a:t>
            </a:fld>
            <a:endParaRPr lang="en-US" dirty="0"/>
          </a:p>
        </p:txBody>
      </p:sp>
      <p:sp>
        <p:nvSpPr>
          <p:cNvPr id="4"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2449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pPr/>
              <a:t>9/20/2021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4827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pPr/>
              <a:t>9/20/2021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7112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9C9CA7B-DFD4-44B5-8C60-D14B8CD1FB59}" type="datetimeFigureOut">
              <a:rPr lang="en-US" smtClean="0"/>
              <a:pPr/>
              <a:t>9/20/2021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00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9/20/2021</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137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9/20/2021</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4440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9/20/2021</a:t>
            </a:fld>
            <a:endParaRPr lang="en-US" dirty="0"/>
          </a:p>
        </p:txBody>
      </p:sp>
      <p:sp>
        <p:nvSpPr>
          <p:cNvPr id="8" name="Footer Placeholder 7"/>
          <p:cNvSpPr>
            <a:spLocks noGrp="1"/>
          </p:cNvSpPr>
          <p:nvPr>
            <p:ph type="ftr" sz="quarter" idx="11"/>
          </p:nvPr>
        </p:nvSpPr>
        <p:spPr/>
        <p:txBody>
          <a:bodyPr/>
          <a:lstStyle/>
          <a:p>
            <a:r>
              <a:rPr lang="en-US" dirty="0"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8686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pPr/>
              <a:t>9/20/2021</a:t>
            </a:fld>
            <a:endParaRPr lang="en-US" dirty="0"/>
          </a:p>
        </p:txBody>
      </p:sp>
      <p:sp>
        <p:nvSpPr>
          <p:cNvPr id="5" name="Footer Placeholder 3"/>
          <p:cNvSpPr>
            <a:spLocks noGrp="1"/>
          </p:cNvSpPr>
          <p:nvPr>
            <p:ph type="ftr" sz="quarter" idx="11"/>
          </p:nvPr>
        </p:nvSpPr>
        <p:spPr/>
        <p:txBody>
          <a:bodyPr/>
          <a:lstStyle/>
          <a:p>
            <a:r>
              <a:rPr lang="en-US" dirty="0" smtClean="0"/>
              <a:t>
              </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638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pPr/>
              <a:t>9/20/2021</a:t>
            </a:fld>
            <a:endParaRPr lang="en-US" dirty="0"/>
          </a:p>
        </p:txBody>
      </p:sp>
      <p:sp>
        <p:nvSpPr>
          <p:cNvPr id="5" name="Footer Placeholder 2"/>
          <p:cNvSpPr>
            <a:spLocks noGrp="1"/>
          </p:cNvSpPr>
          <p:nvPr>
            <p:ph type="ftr" sz="quarter" idx="11"/>
          </p:nvPr>
        </p:nvSpPr>
        <p:spPr/>
        <p:txBody>
          <a:bodyPr/>
          <a:lstStyle/>
          <a:p>
            <a:r>
              <a:rPr lang="en-US" dirty="0" smtClean="0"/>
              <a:t>
              </a:t>
            </a:r>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5376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pPr/>
              <a:t>9/20/2021</a:t>
            </a:fld>
            <a:endParaRPr lang="en-US" dirty="0"/>
          </a:p>
        </p:txBody>
      </p:sp>
      <p:sp>
        <p:nvSpPr>
          <p:cNvPr id="5" name="Footer Placeholder 5"/>
          <p:cNvSpPr>
            <a:spLocks noGrp="1"/>
          </p:cNvSpPr>
          <p:nvPr>
            <p:ph type="ftr" sz="quarter" idx="11"/>
          </p:nvPr>
        </p:nvSpPr>
        <p:spPr/>
        <p:txBody>
          <a:bodyPr/>
          <a:lstStyle/>
          <a:p>
            <a:r>
              <a:rPr lang="en-US" dirty="0" smtClean="0"/>
              <a:t>
              </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1640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9/20/2021</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4327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pPr/>
              <a:t>9/20/2021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smtClean="0"/>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540941"/>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8000" dirty="0" smtClean="0">
                <a:latin typeface="Algerian" panose="04020705040A02060702" pitchFamily="82" charset="0"/>
              </a:rPr>
              <a:t>Mongo DB</a:t>
            </a:r>
            <a:br>
              <a:rPr lang="en-US" sz="8000" dirty="0" smtClean="0">
                <a:latin typeface="Algerian" panose="04020705040A02060702" pitchFamily="82" charset="0"/>
              </a:rPr>
            </a:br>
            <a:r>
              <a:rPr lang="en-US" sz="4000" dirty="0" smtClean="0">
                <a:latin typeface="Algerian" panose="04020705040A02060702" pitchFamily="82" charset="0"/>
              </a:rPr>
              <a:t>( </a:t>
            </a:r>
            <a:r>
              <a:rPr lang="en-US" sz="4000" dirty="0" err="1" smtClean="0">
                <a:latin typeface="Algerian" panose="04020705040A02060702" pitchFamily="82" charset="0"/>
              </a:rPr>
              <a:t>Sharding</a:t>
            </a:r>
            <a:r>
              <a:rPr lang="en-US" sz="4000" dirty="0" smtClean="0">
                <a:latin typeface="Algerian" panose="04020705040A02060702" pitchFamily="82" charset="0"/>
              </a:rPr>
              <a:t>)</a:t>
            </a:r>
            <a:endParaRPr lang="en-US" sz="11500" dirty="0">
              <a:latin typeface="Algerian" panose="04020705040A02060702" pitchFamily="82" charset="0"/>
            </a:endParaRPr>
          </a:p>
        </p:txBody>
      </p:sp>
      <p:sp>
        <p:nvSpPr>
          <p:cNvPr id="3" name="Subtitle 2"/>
          <p:cNvSpPr>
            <a:spLocks noGrp="1"/>
          </p:cNvSpPr>
          <p:nvPr>
            <p:ph type="subTitle" idx="1"/>
          </p:nvPr>
        </p:nvSpPr>
        <p:spPr>
          <a:xfrm>
            <a:off x="6077243" y="5297885"/>
            <a:ext cx="5444196" cy="861420"/>
          </a:xfrm>
        </p:spPr>
        <p:txBody>
          <a:bodyPr>
            <a:noAutofit/>
          </a:bodyPr>
          <a:lstStyle/>
          <a:p>
            <a:pPr algn="r"/>
            <a:r>
              <a:rPr lang="en-US" sz="2800" b="1" dirty="0" err="1" smtClean="0"/>
              <a:t>Tajendar</a:t>
            </a:r>
            <a:r>
              <a:rPr lang="en-US" sz="2800" b="1" dirty="0" smtClean="0"/>
              <a:t> </a:t>
            </a:r>
            <a:r>
              <a:rPr lang="en-US" sz="2800" b="1" dirty="0" err="1" smtClean="0"/>
              <a:t>arora</a:t>
            </a:r>
            <a:endParaRPr lang="en-US" sz="2800" b="1" dirty="0"/>
          </a:p>
        </p:txBody>
      </p:sp>
    </p:spTree>
    <p:extLst>
      <p:ext uri="{BB962C8B-B14F-4D97-AF65-F5344CB8AC3E}">
        <p14:creationId xmlns:p14="http://schemas.microsoft.com/office/powerpoint/2010/main" val="3216109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err="1" smtClean="0"/>
              <a:t>Sharding</a:t>
            </a:r>
            <a:endParaRPr lang="en-US" b="1" u="sng" dirty="0"/>
          </a:p>
        </p:txBody>
      </p:sp>
      <p:sp>
        <p:nvSpPr>
          <p:cNvPr id="3" name="Content Placeholder 2"/>
          <p:cNvSpPr>
            <a:spLocks noGrp="1"/>
          </p:cNvSpPr>
          <p:nvPr>
            <p:ph idx="1"/>
          </p:nvPr>
        </p:nvSpPr>
        <p:spPr>
          <a:xfrm>
            <a:off x="1103312" y="1589650"/>
            <a:ext cx="10420817" cy="4658750"/>
          </a:xfrm>
        </p:spPr>
        <p:txBody>
          <a:bodyPr>
            <a:normAutofit/>
          </a:bodyPr>
          <a:lstStyle/>
          <a:p>
            <a:pPr algn="just"/>
            <a:r>
              <a:rPr lang="en-US" sz="2400" b="1" dirty="0" err="1"/>
              <a:t>Sharding</a:t>
            </a:r>
            <a:r>
              <a:rPr lang="en-US" sz="2400" b="1" dirty="0"/>
              <a:t> is the process of storing data records across multiple machines and it is </a:t>
            </a:r>
            <a:r>
              <a:rPr lang="en-US" sz="2400" b="1" dirty="0" err="1"/>
              <a:t>MongoDB's</a:t>
            </a:r>
            <a:r>
              <a:rPr lang="en-US" sz="2400" b="1" dirty="0"/>
              <a:t> approach to meeting the demands of data growth. </a:t>
            </a:r>
            <a:endParaRPr lang="en-US" sz="2400" b="1" dirty="0" smtClean="0"/>
          </a:p>
          <a:p>
            <a:pPr algn="just"/>
            <a:endParaRPr lang="en-US" sz="2400" b="1" dirty="0"/>
          </a:p>
          <a:p>
            <a:pPr algn="just"/>
            <a:r>
              <a:rPr lang="en-US" sz="2400" b="1" dirty="0" smtClean="0"/>
              <a:t>As </a:t>
            </a:r>
            <a:r>
              <a:rPr lang="en-US" sz="2400" b="1" dirty="0"/>
              <a:t>the size of the data increases, a single machine may not be sufficient to store the data nor provide an acceptable read and write throughput. </a:t>
            </a:r>
            <a:endParaRPr lang="en-US" sz="2400" b="1" dirty="0" smtClean="0"/>
          </a:p>
          <a:p>
            <a:pPr algn="just"/>
            <a:endParaRPr lang="en-US" sz="2400" b="1" dirty="0"/>
          </a:p>
          <a:p>
            <a:pPr algn="just"/>
            <a:r>
              <a:rPr lang="en-US" sz="2400" b="1" dirty="0" err="1" smtClean="0"/>
              <a:t>Sharding</a:t>
            </a:r>
            <a:r>
              <a:rPr lang="en-US" sz="2400" b="1" dirty="0" smtClean="0"/>
              <a:t> </a:t>
            </a:r>
            <a:r>
              <a:rPr lang="en-US" sz="2400" b="1" dirty="0"/>
              <a:t>solves the problem with horizontal scaling. With </a:t>
            </a:r>
            <a:r>
              <a:rPr lang="en-US" sz="2400" b="1" dirty="0" err="1"/>
              <a:t>sharding</a:t>
            </a:r>
            <a:r>
              <a:rPr lang="en-US" sz="2400" b="1" dirty="0"/>
              <a:t>, you add more machines to support data growth and the demands of read and write operations.</a:t>
            </a:r>
          </a:p>
        </p:txBody>
      </p:sp>
    </p:spTree>
    <p:extLst>
      <p:ext uri="{BB962C8B-B14F-4D97-AF65-F5344CB8AC3E}">
        <p14:creationId xmlns:p14="http://schemas.microsoft.com/office/powerpoint/2010/main" val="3695216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err="1" smtClean="0"/>
              <a:t>Sharding</a:t>
            </a:r>
            <a:endParaRPr lang="en-US" b="1" u="sng" dirty="0"/>
          </a:p>
        </p:txBody>
      </p:sp>
      <p:sp>
        <p:nvSpPr>
          <p:cNvPr id="3" name="Content Placeholder 2"/>
          <p:cNvSpPr>
            <a:spLocks noGrp="1"/>
          </p:cNvSpPr>
          <p:nvPr>
            <p:ph idx="1"/>
          </p:nvPr>
        </p:nvSpPr>
        <p:spPr>
          <a:xfrm>
            <a:off x="1103312" y="1589650"/>
            <a:ext cx="10420817" cy="4658750"/>
          </a:xfrm>
        </p:spPr>
        <p:txBody>
          <a:bodyPr>
            <a:normAutofit/>
          </a:bodyPr>
          <a:lstStyle/>
          <a:p>
            <a:r>
              <a:rPr lang="en-US" sz="2400" b="1" dirty="0" smtClean="0"/>
              <a:t>Use of </a:t>
            </a:r>
            <a:r>
              <a:rPr lang="en-US" sz="2400" b="1" dirty="0" err="1" smtClean="0"/>
              <a:t>Sharding</a:t>
            </a:r>
            <a:endParaRPr lang="en-US" sz="2400" b="1" dirty="0"/>
          </a:p>
          <a:p>
            <a:endParaRPr lang="en-US" sz="2400" b="1" dirty="0"/>
          </a:p>
          <a:p>
            <a:endParaRPr lang="en-US" sz="2400" b="1" dirty="0"/>
          </a:p>
          <a:p>
            <a:pPr lvl="0"/>
            <a:r>
              <a:rPr lang="en-US" sz="2400" b="1" dirty="0"/>
              <a:t>In replication, all writes go to master node</a:t>
            </a:r>
          </a:p>
          <a:p>
            <a:pPr lvl="0"/>
            <a:r>
              <a:rPr lang="en-US" sz="2400" b="1" dirty="0"/>
              <a:t>Latency sensitive queries still go to master</a:t>
            </a:r>
          </a:p>
          <a:p>
            <a:pPr lvl="0"/>
            <a:r>
              <a:rPr lang="en-US" sz="2400" b="1" dirty="0"/>
              <a:t>Single replica set has limitation of 12 nodes</a:t>
            </a:r>
          </a:p>
          <a:p>
            <a:pPr lvl="0"/>
            <a:r>
              <a:rPr lang="en-US" sz="2400" b="1" dirty="0"/>
              <a:t>Memory can't be large enough when active dataset is big</a:t>
            </a:r>
          </a:p>
          <a:p>
            <a:pPr lvl="0"/>
            <a:r>
              <a:rPr lang="en-US" sz="2400" b="1" dirty="0"/>
              <a:t>Local disk is not big enough</a:t>
            </a:r>
          </a:p>
          <a:p>
            <a:pPr lvl="0"/>
            <a:r>
              <a:rPr lang="en-US" sz="2400" b="1" dirty="0"/>
              <a:t>Vertical scaling is too expensive</a:t>
            </a:r>
          </a:p>
        </p:txBody>
      </p:sp>
    </p:spTree>
    <p:extLst>
      <p:ext uri="{BB962C8B-B14F-4D97-AF65-F5344CB8AC3E}">
        <p14:creationId xmlns:p14="http://schemas.microsoft.com/office/powerpoint/2010/main" val="2820076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err="1" smtClean="0"/>
              <a:t>Sharding</a:t>
            </a:r>
            <a:endParaRPr lang="en-US" b="1" u="sng" dirty="0"/>
          </a:p>
        </p:txBody>
      </p:sp>
      <p:pic>
        <p:nvPicPr>
          <p:cNvPr id="4" name="Picture 3" descr="MongoDB Sharding"/>
          <p:cNvPicPr/>
          <p:nvPr/>
        </p:nvPicPr>
        <p:blipFill>
          <a:blip r:embed="rId2">
            <a:extLst>
              <a:ext uri="{28A0092B-C50C-407E-A947-70E740481C1C}">
                <a14:useLocalDpi xmlns:a14="http://schemas.microsoft.com/office/drawing/2010/main" val="0"/>
              </a:ext>
            </a:extLst>
          </a:blip>
          <a:srcRect/>
          <a:stretch>
            <a:fillRect/>
          </a:stretch>
        </p:blipFill>
        <p:spPr bwMode="auto">
          <a:xfrm>
            <a:off x="2506980" y="1678876"/>
            <a:ext cx="7319772" cy="440493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9269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err="1" smtClean="0"/>
              <a:t>Sharding</a:t>
            </a:r>
            <a:endParaRPr lang="en-US" b="1" u="sng" dirty="0"/>
          </a:p>
        </p:txBody>
      </p:sp>
      <p:sp>
        <p:nvSpPr>
          <p:cNvPr id="3" name="Content Placeholder 2"/>
          <p:cNvSpPr>
            <a:spLocks noGrp="1"/>
          </p:cNvSpPr>
          <p:nvPr>
            <p:ph idx="1"/>
          </p:nvPr>
        </p:nvSpPr>
        <p:spPr>
          <a:xfrm>
            <a:off x="1103312" y="1589650"/>
            <a:ext cx="10420817" cy="4658750"/>
          </a:xfrm>
        </p:spPr>
        <p:txBody>
          <a:bodyPr>
            <a:noAutofit/>
          </a:bodyPr>
          <a:lstStyle/>
          <a:p>
            <a:pPr algn="just"/>
            <a:r>
              <a:rPr lang="en-US" sz="2400" b="1" dirty="0"/>
              <a:t>T</a:t>
            </a:r>
            <a:r>
              <a:rPr lang="en-US" sz="2400" b="1" dirty="0" smtClean="0"/>
              <a:t>here </a:t>
            </a:r>
            <a:r>
              <a:rPr lang="en-US" sz="2400" b="1" dirty="0"/>
              <a:t>are three main components −</a:t>
            </a:r>
          </a:p>
          <a:p>
            <a:pPr lvl="0" algn="just"/>
            <a:r>
              <a:rPr lang="en-US" sz="2400" b="1" dirty="0"/>
              <a:t>Shards − Shards are used to store data. They provide high availability and data consistency. In production environment, each shard is a separate replica set.</a:t>
            </a:r>
          </a:p>
          <a:p>
            <a:pPr lvl="0" algn="just"/>
            <a:r>
              <a:rPr lang="en-US" sz="2400" b="1" dirty="0" err="1"/>
              <a:t>Config</a:t>
            </a:r>
            <a:r>
              <a:rPr lang="en-US" sz="2400" b="1" dirty="0"/>
              <a:t> Servers − </a:t>
            </a:r>
            <a:r>
              <a:rPr lang="en-US" sz="2400" b="1" dirty="0" err="1"/>
              <a:t>Config</a:t>
            </a:r>
            <a:r>
              <a:rPr lang="en-US" sz="2400" b="1" dirty="0"/>
              <a:t> servers store the cluster's metadata. This data contains a mapping of the cluster's data set to the shards. The query router uses this metadata to target operations to specific shards. In production environment, </a:t>
            </a:r>
            <a:r>
              <a:rPr lang="en-US" sz="2400" b="1" dirty="0" err="1"/>
              <a:t>sharded</a:t>
            </a:r>
            <a:r>
              <a:rPr lang="en-US" sz="2400" b="1" dirty="0"/>
              <a:t> clusters have exactly 3 </a:t>
            </a:r>
            <a:r>
              <a:rPr lang="en-US" sz="2400" b="1" dirty="0" err="1"/>
              <a:t>config</a:t>
            </a:r>
            <a:r>
              <a:rPr lang="en-US" sz="2400" b="1" dirty="0"/>
              <a:t> servers.</a:t>
            </a:r>
          </a:p>
          <a:p>
            <a:pPr lvl="0" algn="just"/>
            <a:r>
              <a:rPr lang="en-US" sz="2400" b="1" dirty="0"/>
              <a:t>Query Routers − Query routers are basically mongo instances, interface with client applications and direct operations to the appropriate shard. The query router processes and targets the operations to shards and then returns results to the clients</a:t>
            </a:r>
            <a:r>
              <a:rPr lang="en-US" sz="2400" b="1" dirty="0" smtClean="0"/>
              <a:t>.</a:t>
            </a:r>
            <a:endParaRPr lang="en-US" sz="2400" b="1" dirty="0"/>
          </a:p>
        </p:txBody>
      </p:sp>
    </p:spTree>
    <p:extLst>
      <p:ext uri="{BB962C8B-B14F-4D97-AF65-F5344CB8AC3E}">
        <p14:creationId xmlns:p14="http://schemas.microsoft.com/office/powerpoint/2010/main" val="1025337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err="1" smtClean="0"/>
              <a:t>Sharding</a:t>
            </a:r>
            <a:endParaRPr lang="en-US" b="1" u="sng" dirty="0"/>
          </a:p>
        </p:txBody>
      </p:sp>
      <p:pic>
        <p:nvPicPr>
          <p:cNvPr id="4" name="Picture 3" descr="MongoDB Sharding Commands"/>
          <p:cNvPicPr/>
          <p:nvPr/>
        </p:nvPicPr>
        <p:blipFill>
          <a:blip r:embed="rId2">
            <a:extLst>
              <a:ext uri="{28A0092B-C50C-407E-A947-70E740481C1C}">
                <a14:useLocalDpi xmlns:a14="http://schemas.microsoft.com/office/drawing/2010/main" val="0"/>
              </a:ext>
            </a:extLst>
          </a:blip>
          <a:srcRect/>
          <a:stretch>
            <a:fillRect/>
          </a:stretch>
        </p:blipFill>
        <p:spPr bwMode="auto">
          <a:xfrm>
            <a:off x="2033778" y="1491996"/>
            <a:ext cx="8634222" cy="4604004"/>
          </a:xfrm>
          <a:prstGeom prst="rect">
            <a:avLst/>
          </a:prstGeom>
          <a:noFill/>
          <a:ln>
            <a:noFill/>
          </a:ln>
        </p:spPr>
      </p:pic>
    </p:spTree>
    <p:extLst>
      <p:ext uri="{BB962C8B-B14F-4D97-AF65-F5344CB8AC3E}">
        <p14:creationId xmlns:p14="http://schemas.microsoft.com/office/powerpoint/2010/main" val="957757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err="1" smtClean="0"/>
              <a:t>Sharding</a:t>
            </a:r>
            <a:endParaRPr lang="en-US" b="1" u="sng" dirty="0"/>
          </a:p>
        </p:txBody>
      </p:sp>
      <p:sp>
        <p:nvSpPr>
          <p:cNvPr id="3" name="Content Placeholder 2"/>
          <p:cNvSpPr>
            <a:spLocks noGrp="1"/>
          </p:cNvSpPr>
          <p:nvPr>
            <p:ph idx="1"/>
          </p:nvPr>
        </p:nvSpPr>
        <p:spPr>
          <a:xfrm>
            <a:off x="1103312" y="1589650"/>
            <a:ext cx="10420817" cy="4658750"/>
          </a:xfrm>
        </p:spPr>
        <p:txBody>
          <a:bodyPr>
            <a:normAutofit/>
          </a:bodyPr>
          <a:lstStyle/>
          <a:p>
            <a:r>
              <a:rPr lang="en-US" sz="2400" b="1" dirty="0" err="1"/>
              <a:t>MongoDB</a:t>
            </a:r>
            <a:r>
              <a:rPr lang="en-US" sz="2400" b="1" dirty="0"/>
              <a:t> </a:t>
            </a:r>
            <a:r>
              <a:rPr lang="en-US" sz="2400" b="1" dirty="0" err="1"/>
              <a:t>sh.addShard</a:t>
            </a:r>
            <a:r>
              <a:rPr lang="en-US" sz="2400" b="1" dirty="0"/>
              <a:t>(&lt;</a:t>
            </a:r>
            <a:r>
              <a:rPr lang="en-US" sz="2400" b="1" dirty="0" err="1"/>
              <a:t>url</a:t>
            </a:r>
            <a:r>
              <a:rPr lang="en-US" sz="2400" b="1" dirty="0"/>
              <a:t>&gt;) command</a:t>
            </a:r>
          </a:p>
          <a:p>
            <a:r>
              <a:rPr lang="en-US" sz="2400" b="1" dirty="0"/>
              <a:t>A shard replica set added to a </a:t>
            </a:r>
            <a:r>
              <a:rPr lang="en-US" sz="2400" b="1" dirty="0" err="1"/>
              <a:t>sharded</a:t>
            </a:r>
            <a:r>
              <a:rPr lang="en-US" sz="2400" b="1" dirty="0"/>
              <a:t> cluster using this command. If we add it among the shard of cluster, it affects the balance of chunks. It starts transferring chunks to balance the cluster.</a:t>
            </a:r>
          </a:p>
          <a:p>
            <a:r>
              <a:rPr lang="en-US" sz="2400" b="1" dirty="0"/>
              <a:t>&lt;</a:t>
            </a:r>
            <a:r>
              <a:rPr lang="en-US" sz="2400" b="1" dirty="0" err="1"/>
              <a:t>replica_set</a:t>
            </a:r>
            <a:r>
              <a:rPr lang="en-US" sz="2400" b="1" dirty="0"/>
              <a:t>&gt;/&lt;hostname&gt;&lt;:port&gt;,&lt;hostname&gt;&lt;:port&gt;, ...</a:t>
            </a:r>
          </a:p>
          <a:p>
            <a:r>
              <a:rPr lang="en-US" sz="2400" b="1" dirty="0"/>
              <a:t>Syntax:</a:t>
            </a:r>
          </a:p>
          <a:p>
            <a:pPr lvl="0"/>
            <a:r>
              <a:rPr lang="en-US" sz="2400" b="1" dirty="0" err="1"/>
              <a:t>sh.addShard</a:t>
            </a:r>
            <a:r>
              <a:rPr lang="en-US" sz="2400" b="1" dirty="0"/>
              <a:t>("&lt;</a:t>
            </a:r>
            <a:r>
              <a:rPr lang="en-US" sz="2400" b="1" dirty="0" err="1"/>
              <a:t>replica_set</a:t>
            </a:r>
            <a:r>
              <a:rPr lang="en-US" sz="2400" b="1" dirty="0"/>
              <a:t>&gt;/&lt;hostname&gt;&lt;:port&gt;")  </a:t>
            </a:r>
          </a:p>
          <a:p>
            <a:r>
              <a:rPr lang="en-US" sz="2400" b="1" dirty="0"/>
              <a:t>Example:</a:t>
            </a:r>
          </a:p>
          <a:p>
            <a:pPr lvl="0"/>
            <a:r>
              <a:rPr lang="en-US" sz="2400" b="1" dirty="0" err="1"/>
              <a:t>sh.addShard</a:t>
            </a:r>
            <a:r>
              <a:rPr lang="en-US" sz="2400" b="1" dirty="0"/>
              <a:t>("repl0/mongodb3.example.net:27327")  </a:t>
            </a:r>
          </a:p>
        </p:txBody>
      </p:sp>
    </p:spTree>
    <p:extLst>
      <p:ext uri="{BB962C8B-B14F-4D97-AF65-F5344CB8AC3E}">
        <p14:creationId xmlns:p14="http://schemas.microsoft.com/office/powerpoint/2010/main" val="7232909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1152</TotalTime>
  <Words>212</Words>
  <Application>Microsoft Office PowerPoint</Application>
  <PresentationFormat>Custom</PresentationFormat>
  <Paragraphs>33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vt:lpstr>
      <vt:lpstr>Mongo DB ( Sharding)</vt:lpstr>
      <vt:lpstr>Sharding</vt:lpstr>
      <vt:lpstr>Sharding</vt:lpstr>
      <vt:lpstr>Sharding</vt:lpstr>
      <vt:lpstr>Sharding</vt:lpstr>
      <vt:lpstr>Sharding</vt:lpstr>
      <vt:lpstr>Sharding</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SUPERMAN</dc:creator>
  <cp:lastModifiedBy>TA</cp:lastModifiedBy>
  <cp:revision>207</cp:revision>
  <dcterms:created xsi:type="dcterms:W3CDTF">2016-08-26T15:44:33Z</dcterms:created>
  <dcterms:modified xsi:type="dcterms:W3CDTF">2021-09-20T06:33:13Z</dcterms:modified>
</cp:coreProperties>
</file>