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10"/>
  </p:notesMasterIdLst>
  <p:sldIdLst>
    <p:sldId id="256" r:id="rId2"/>
    <p:sldId id="335" r:id="rId3"/>
    <p:sldId id="346" r:id="rId4"/>
    <p:sldId id="347" r:id="rId5"/>
    <p:sldId id="348" r:id="rId6"/>
    <p:sldId id="349" r:id="rId7"/>
    <p:sldId id="350" r:id="rId8"/>
    <p:sldId id="35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1741" autoAdjust="0"/>
  </p:normalViewPr>
  <p:slideViewPr>
    <p:cSldViewPr snapToGrid="0">
      <p:cViewPr>
        <p:scale>
          <a:sx n="80" d="100"/>
          <a:sy n="80" d="100"/>
        </p:scale>
        <p:origin x="324"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573D6-4696-4CD0-88A2-25E9D4A9BA29}" type="datetimeFigureOut">
              <a:rPr lang="en-US" smtClean="0"/>
              <a:pPr/>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40D58-DA80-48BA-898B-3ABC3BCD168E}" type="slidenum">
              <a:rPr lang="en-US" smtClean="0"/>
              <a:pPr/>
              <a:t>‹#›</a:t>
            </a:fld>
            <a:endParaRPr lang="en-US"/>
          </a:p>
        </p:txBody>
      </p:sp>
    </p:spTree>
    <p:extLst>
      <p:ext uri="{BB962C8B-B14F-4D97-AF65-F5344CB8AC3E}">
        <p14:creationId xmlns:p14="http://schemas.microsoft.com/office/powerpoint/2010/main" val="3821017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9/21/2021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62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9/21/2021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1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9/21/2021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543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pPr/>
              <a:t>9/21/2021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49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9/21/2021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45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pPr/>
              <a:t>9/21/2021</a:t>
            </a:fld>
            <a:endParaRPr lang="en-US" dirty="0"/>
          </a:p>
        </p:txBody>
      </p:sp>
      <p:sp>
        <p:nvSpPr>
          <p:cNvPr id="4"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2761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pPr/>
              <a:t>9/21/2021</a:t>
            </a:fld>
            <a:endParaRPr lang="en-US" dirty="0"/>
          </a:p>
        </p:txBody>
      </p:sp>
      <p:sp>
        <p:nvSpPr>
          <p:cNvPr id="4"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449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9/21/2021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827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9/21/2021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711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pPr/>
              <a:t>9/21/2021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00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9/21/2021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137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9/21/2021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440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9/21/2021</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868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pPr/>
              <a:t>9/21/2021</a:t>
            </a:fld>
            <a:endParaRPr lang="en-US" dirty="0"/>
          </a:p>
        </p:txBody>
      </p:sp>
      <p:sp>
        <p:nvSpPr>
          <p:cNvPr id="5" name="Footer Placeholder 3"/>
          <p:cNvSpPr>
            <a:spLocks noGrp="1"/>
          </p:cNvSpPr>
          <p:nvPr>
            <p:ph type="ftr" sz="quarter" idx="11"/>
          </p:nvPr>
        </p:nvSpPr>
        <p:spPr/>
        <p:txBody>
          <a:bodyPr/>
          <a:lstStyle/>
          <a:p>
            <a:r>
              <a:rPr lang="en-US" dirty="0"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638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pPr/>
              <a:t>9/21/2021</a:t>
            </a:fld>
            <a:endParaRPr lang="en-US" dirty="0"/>
          </a:p>
        </p:txBody>
      </p:sp>
      <p:sp>
        <p:nvSpPr>
          <p:cNvPr id="5" name="Footer Placeholder 2"/>
          <p:cNvSpPr>
            <a:spLocks noGrp="1"/>
          </p:cNvSpPr>
          <p:nvPr>
            <p:ph type="ftr" sz="quarter" idx="11"/>
          </p:nvPr>
        </p:nvSpPr>
        <p:spPr/>
        <p:txBody>
          <a:bodyPr/>
          <a:lstStyle/>
          <a:p>
            <a:r>
              <a:rPr lang="en-US" dirty="0"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37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pPr/>
              <a:t>9/21/2021</a:t>
            </a:fld>
            <a:endParaRPr lang="en-US" dirty="0"/>
          </a:p>
        </p:txBody>
      </p:sp>
      <p:sp>
        <p:nvSpPr>
          <p:cNvPr id="5" name="Footer Placeholder 5"/>
          <p:cNvSpPr>
            <a:spLocks noGrp="1"/>
          </p:cNvSpPr>
          <p:nvPr>
            <p:ph type="ftr" sz="quarter" idx="11"/>
          </p:nvPr>
        </p:nvSpPr>
        <p:spPr/>
        <p:txBody>
          <a:bodyPr/>
          <a:lstStyle/>
          <a:p>
            <a:r>
              <a:rPr lang="en-US" dirty="0"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164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9/21/2021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432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pPr/>
              <a:t>9/21/2021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54094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8000" dirty="0" smtClean="0">
                <a:latin typeface="Algerian" panose="04020705040A02060702" pitchFamily="82" charset="0"/>
              </a:rPr>
              <a:t>Mongo DB</a:t>
            </a:r>
            <a:br>
              <a:rPr lang="en-US" sz="8000" dirty="0" smtClean="0">
                <a:latin typeface="Algerian" panose="04020705040A02060702" pitchFamily="82" charset="0"/>
              </a:rPr>
            </a:br>
            <a:r>
              <a:rPr lang="en-US" sz="4000" dirty="0" smtClean="0">
                <a:latin typeface="Algerian" panose="04020705040A02060702" pitchFamily="82" charset="0"/>
              </a:rPr>
              <a:t>( transactions)</a:t>
            </a:r>
            <a:endParaRPr lang="en-US" sz="11500" dirty="0">
              <a:latin typeface="Algerian" panose="04020705040A02060702" pitchFamily="82" charset="0"/>
            </a:endParaRPr>
          </a:p>
        </p:txBody>
      </p:sp>
      <p:sp>
        <p:nvSpPr>
          <p:cNvPr id="3" name="Subtitle 2"/>
          <p:cNvSpPr>
            <a:spLocks noGrp="1"/>
          </p:cNvSpPr>
          <p:nvPr>
            <p:ph type="subTitle" idx="1"/>
          </p:nvPr>
        </p:nvSpPr>
        <p:spPr>
          <a:xfrm>
            <a:off x="6077243" y="5297885"/>
            <a:ext cx="5444196" cy="861420"/>
          </a:xfrm>
        </p:spPr>
        <p:txBody>
          <a:bodyPr>
            <a:noAutofit/>
          </a:bodyPr>
          <a:lstStyle/>
          <a:p>
            <a:pPr algn="r"/>
            <a:r>
              <a:rPr lang="en-US" sz="2800" b="1" dirty="0" err="1" smtClean="0"/>
              <a:t>Tajendar</a:t>
            </a:r>
            <a:r>
              <a:rPr lang="en-US" sz="2800" b="1" dirty="0" smtClean="0"/>
              <a:t> </a:t>
            </a:r>
            <a:r>
              <a:rPr lang="en-US" sz="2800" b="1" dirty="0" err="1" smtClean="0"/>
              <a:t>arora</a:t>
            </a:r>
            <a:endParaRPr lang="en-US" sz="2800" b="1" dirty="0"/>
          </a:p>
        </p:txBody>
      </p:sp>
    </p:spTree>
    <p:extLst>
      <p:ext uri="{BB962C8B-B14F-4D97-AF65-F5344CB8AC3E}">
        <p14:creationId xmlns:p14="http://schemas.microsoft.com/office/powerpoint/2010/main" val="3216109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Transaction</a:t>
            </a:r>
            <a:endParaRPr lang="en-US" b="1" u="sng" dirty="0"/>
          </a:p>
        </p:txBody>
      </p:sp>
      <p:sp>
        <p:nvSpPr>
          <p:cNvPr id="3" name="Content Placeholder 2"/>
          <p:cNvSpPr>
            <a:spLocks noGrp="1"/>
          </p:cNvSpPr>
          <p:nvPr>
            <p:ph idx="1"/>
          </p:nvPr>
        </p:nvSpPr>
        <p:spPr>
          <a:xfrm>
            <a:off x="1103312" y="1589650"/>
            <a:ext cx="10420817" cy="4658750"/>
          </a:xfrm>
        </p:spPr>
        <p:txBody>
          <a:bodyPr>
            <a:normAutofit/>
          </a:bodyPr>
          <a:lstStyle/>
          <a:p>
            <a:pPr algn="just"/>
            <a:r>
              <a:rPr lang="en-US" dirty="0" err="1"/>
              <a:t>MongoDB</a:t>
            </a:r>
            <a:r>
              <a:rPr lang="en-US" dirty="0"/>
              <a:t> 4.0 provides fully ACID transactions support but remember:</a:t>
            </a:r>
            <a:endParaRPr lang="en-US" sz="1600" dirty="0"/>
          </a:p>
          <a:p>
            <a:pPr lvl="0" algn="just"/>
            <a:r>
              <a:rPr lang="en-US" dirty="0"/>
              <a:t>multi-document transactions are available for replica set deployments only</a:t>
            </a:r>
            <a:endParaRPr lang="en-US" sz="1600" dirty="0"/>
          </a:p>
          <a:p>
            <a:pPr lvl="1" algn="just"/>
            <a:r>
              <a:rPr lang="en-US" dirty="0"/>
              <a:t>you can use transactions even on a standalone server but you need to configure it as a replica set (with just one node)</a:t>
            </a:r>
            <a:endParaRPr lang="en-US" sz="1400" dirty="0"/>
          </a:p>
          <a:p>
            <a:pPr lvl="0" algn="just"/>
            <a:r>
              <a:rPr lang="en-US" dirty="0"/>
              <a:t>multi-document transactions are not available for </a:t>
            </a:r>
            <a:r>
              <a:rPr lang="en-US" dirty="0" err="1"/>
              <a:t>sharded</a:t>
            </a:r>
            <a:r>
              <a:rPr lang="en-US" dirty="0"/>
              <a:t> cluster</a:t>
            </a:r>
            <a:endParaRPr lang="en-US" sz="1600" dirty="0"/>
          </a:p>
          <a:p>
            <a:pPr lvl="1" algn="just"/>
            <a:r>
              <a:rPr lang="en-US" dirty="0"/>
              <a:t>hopefully transactions will be available from version 4.2</a:t>
            </a:r>
            <a:endParaRPr lang="en-US" sz="1400" dirty="0"/>
          </a:p>
          <a:p>
            <a:pPr algn="just"/>
            <a:r>
              <a:rPr lang="en-US" dirty="0"/>
              <a:t>multi-document transactions are available for the </a:t>
            </a:r>
            <a:r>
              <a:rPr lang="en-US" dirty="0" err="1"/>
              <a:t>WiredTiger</a:t>
            </a:r>
            <a:r>
              <a:rPr lang="en-US" dirty="0"/>
              <a:t> storage engine </a:t>
            </a:r>
            <a:r>
              <a:rPr lang="en-US" dirty="0" smtClean="0"/>
              <a:t>only</a:t>
            </a:r>
            <a:endParaRPr lang="en-IN" sz="3600" b="1" dirty="0" smtClean="0"/>
          </a:p>
        </p:txBody>
      </p:sp>
    </p:spTree>
    <p:extLst>
      <p:ext uri="{BB962C8B-B14F-4D97-AF65-F5344CB8AC3E}">
        <p14:creationId xmlns:p14="http://schemas.microsoft.com/office/powerpoint/2010/main" val="3695216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Transaction</a:t>
            </a:r>
            <a:endParaRPr lang="en-US" b="1" u="sng" dirty="0"/>
          </a:p>
        </p:txBody>
      </p:sp>
      <p:sp>
        <p:nvSpPr>
          <p:cNvPr id="3" name="Content Placeholder 2"/>
          <p:cNvSpPr>
            <a:spLocks noGrp="1"/>
          </p:cNvSpPr>
          <p:nvPr>
            <p:ph idx="1"/>
          </p:nvPr>
        </p:nvSpPr>
        <p:spPr>
          <a:xfrm>
            <a:off x="1103312" y="1589650"/>
            <a:ext cx="10420817" cy="4658750"/>
          </a:xfrm>
        </p:spPr>
        <p:txBody>
          <a:bodyPr>
            <a:normAutofit/>
          </a:bodyPr>
          <a:lstStyle/>
          <a:p>
            <a:pPr algn="just"/>
            <a:r>
              <a:rPr lang="en-US" b="1" dirty="0"/>
              <a:t>ACID transactions in </a:t>
            </a:r>
            <a:r>
              <a:rPr lang="en-US" b="1" dirty="0" err="1"/>
              <a:t>MongoDB</a:t>
            </a:r>
            <a:r>
              <a:rPr lang="en-US" b="1" dirty="0"/>
              <a:t> </a:t>
            </a:r>
            <a:r>
              <a:rPr lang="en-US" b="1" dirty="0" smtClean="0"/>
              <a:t>4.0. ACID</a:t>
            </a:r>
            <a:r>
              <a:rPr lang="en-US" b="1" dirty="0"/>
              <a:t> properties are well known in the world of relational databases, but let’s recap what the acronym means.</a:t>
            </a:r>
          </a:p>
          <a:p>
            <a:pPr lvl="0" algn="just"/>
            <a:r>
              <a:rPr lang="en-US" b="1" dirty="0"/>
              <a:t>Atomicity: a group of commands inside the transaction must follow the “all or nothing” paradigm. If only one of the commands fails for any reason, the complete transaction fails as well.</a:t>
            </a:r>
          </a:p>
          <a:p>
            <a:pPr lvl="0" algn="just"/>
            <a:r>
              <a:rPr lang="en-US" b="1" dirty="0"/>
              <a:t>Consistency: if a transaction successfully executes, it will take the database from one state that is consistent to another state that is also consistent.</a:t>
            </a:r>
          </a:p>
          <a:p>
            <a:pPr lvl="0" algn="just"/>
            <a:r>
              <a:rPr lang="en-US" b="1" dirty="0"/>
              <a:t>Isolation: multiple transactions can run at the same time in the system. Isolation guarantees that each transaction is not able to view partial results of the others. Executing multiple transactions in parallel must have the same results as running them sequentially</a:t>
            </a:r>
          </a:p>
          <a:p>
            <a:pPr lvl="0" algn="just"/>
            <a:r>
              <a:rPr lang="en-US" b="1" dirty="0"/>
              <a:t>Durability: it guarantees that a transaction that has committed will remain persistent, even in the case of a system failure</a:t>
            </a:r>
          </a:p>
        </p:txBody>
      </p:sp>
    </p:spTree>
    <p:extLst>
      <p:ext uri="{BB962C8B-B14F-4D97-AF65-F5344CB8AC3E}">
        <p14:creationId xmlns:p14="http://schemas.microsoft.com/office/powerpoint/2010/main" val="1986556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Transaction</a:t>
            </a:r>
            <a:endParaRPr lang="en-US" b="1" u="sng" dirty="0"/>
          </a:p>
        </p:txBody>
      </p:sp>
      <p:sp>
        <p:nvSpPr>
          <p:cNvPr id="3" name="Content Placeholder 2"/>
          <p:cNvSpPr>
            <a:spLocks noGrp="1"/>
          </p:cNvSpPr>
          <p:nvPr>
            <p:ph idx="1"/>
          </p:nvPr>
        </p:nvSpPr>
        <p:spPr>
          <a:xfrm>
            <a:off x="1103312" y="1589650"/>
            <a:ext cx="10420817" cy="4658750"/>
          </a:xfrm>
        </p:spPr>
        <p:txBody>
          <a:bodyPr>
            <a:normAutofit fontScale="92500" lnSpcReduction="20000"/>
          </a:bodyPr>
          <a:lstStyle/>
          <a:p>
            <a:pPr algn="just"/>
            <a:r>
              <a:rPr lang="en-US" b="1" dirty="0" smtClean="0"/>
              <a:t>The </a:t>
            </a:r>
            <a:r>
              <a:rPr lang="en-US" b="1" dirty="0"/>
              <a:t>support for transactions introduced some limitations:</a:t>
            </a:r>
            <a:endParaRPr lang="en-US" sz="1600" b="1" dirty="0"/>
          </a:p>
          <a:p>
            <a:pPr lvl="0" algn="just"/>
            <a:r>
              <a:rPr lang="en-US" b="1" dirty="0"/>
              <a:t>A</a:t>
            </a:r>
            <a:r>
              <a:rPr lang="en-US" b="1" dirty="0" smtClean="0"/>
              <a:t> </a:t>
            </a:r>
            <a:r>
              <a:rPr lang="en-US" b="1" dirty="0"/>
              <a:t>collection MUST exist in order to use transactions</a:t>
            </a:r>
            <a:endParaRPr lang="en-US" sz="1600" b="1" dirty="0"/>
          </a:p>
          <a:p>
            <a:pPr lvl="0" algn="just"/>
            <a:r>
              <a:rPr lang="en-US" b="1" dirty="0"/>
              <a:t>A</a:t>
            </a:r>
            <a:r>
              <a:rPr lang="en-US" b="1" dirty="0" smtClean="0"/>
              <a:t> </a:t>
            </a:r>
            <a:r>
              <a:rPr lang="en-US" b="1" dirty="0"/>
              <a:t>collection cannot be created or dropped inside a transaction</a:t>
            </a:r>
            <a:endParaRPr lang="en-US" sz="1600" b="1" dirty="0"/>
          </a:p>
          <a:p>
            <a:pPr lvl="0" algn="just"/>
            <a:r>
              <a:rPr lang="en-US" b="1" dirty="0"/>
              <a:t>A</a:t>
            </a:r>
            <a:r>
              <a:rPr lang="en-US" b="1" dirty="0" smtClean="0"/>
              <a:t>n </a:t>
            </a:r>
            <a:r>
              <a:rPr lang="en-US" b="1" dirty="0"/>
              <a:t>index cannot be created or dropped inside a transaction</a:t>
            </a:r>
            <a:endParaRPr lang="en-US" sz="1600" b="1" dirty="0"/>
          </a:p>
          <a:p>
            <a:pPr lvl="0" algn="just"/>
            <a:r>
              <a:rPr lang="en-US" b="1" dirty="0" smtClean="0"/>
              <a:t>A non-CRUD </a:t>
            </a:r>
            <a:r>
              <a:rPr lang="en-US" b="1" dirty="0"/>
              <a:t>operations are not permitted inside a transaction (for example, administrative commands like </a:t>
            </a:r>
            <a:r>
              <a:rPr lang="en-US" b="1" i="1" dirty="0" err="1"/>
              <a:t>createUser</a:t>
            </a:r>
            <a:r>
              <a:rPr lang="en-US" b="1" i="1" dirty="0"/>
              <a:t> </a:t>
            </a:r>
            <a:r>
              <a:rPr lang="en-US" b="1" dirty="0"/>
              <a:t>are not permitted )</a:t>
            </a:r>
            <a:endParaRPr lang="en-US" sz="1600" b="1" dirty="0"/>
          </a:p>
          <a:p>
            <a:pPr lvl="0" algn="just"/>
            <a:r>
              <a:rPr lang="en-US" b="1" dirty="0" smtClean="0"/>
              <a:t>A transaction </a:t>
            </a:r>
            <a:r>
              <a:rPr lang="en-US" b="1" dirty="0"/>
              <a:t>cannot read or write in </a:t>
            </a:r>
            <a:r>
              <a:rPr lang="en-US" b="1" i="1" dirty="0" err="1"/>
              <a:t>config</a:t>
            </a:r>
            <a:r>
              <a:rPr lang="en-US" b="1" dirty="0"/>
              <a:t>, </a:t>
            </a:r>
            <a:r>
              <a:rPr lang="en-US" b="1" i="1" dirty="0"/>
              <a:t>admin,</a:t>
            </a:r>
            <a:r>
              <a:rPr lang="en-US" b="1" dirty="0"/>
              <a:t> and </a:t>
            </a:r>
            <a:r>
              <a:rPr lang="en-US" b="1" i="1" dirty="0"/>
              <a:t>local</a:t>
            </a:r>
            <a:r>
              <a:rPr lang="en-US" b="1" dirty="0"/>
              <a:t> databases</a:t>
            </a:r>
            <a:endParaRPr lang="en-US" sz="1600" b="1" dirty="0"/>
          </a:p>
          <a:p>
            <a:pPr lvl="0" algn="just"/>
            <a:r>
              <a:rPr lang="en-US" b="1" dirty="0"/>
              <a:t>A</a:t>
            </a:r>
            <a:r>
              <a:rPr lang="en-US" b="1" dirty="0" smtClean="0"/>
              <a:t> </a:t>
            </a:r>
            <a:r>
              <a:rPr lang="en-US" b="1" dirty="0"/>
              <a:t>transaction cannot write to </a:t>
            </a:r>
            <a:r>
              <a:rPr lang="en-US" b="1" i="1" dirty="0"/>
              <a:t>system.*</a:t>
            </a:r>
            <a:r>
              <a:rPr lang="en-US" b="1" dirty="0"/>
              <a:t> collections</a:t>
            </a:r>
            <a:endParaRPr lang="en-US" sz="1600" b="1" dirty="0"/>
          </a:p>
          <a:p>
            <a:pPr lvl="0" algn="just"/>
            <a:r>
              <a:rPr lang="en-US" b="1" dirty="0"/>
              <a:t>the size of a transaction is limited to 16MB</a:t>
            </a:r>
            <a:endParaRPr lang="en-US" sz="1600" b="1" dirty="0"/>
          </a:p>
          <a:p>
            <a:pPr lvl="1" algn="just"/>
            <a:r>
              <a:rPr lang="en-US" b="1" dirty="0"/>
              <a:t>a single </a:t>
            </a:r>
            <a:r>
              <a:rPr lang="en-US" b="1" dirty="0" err="1"/>
              <a:t>oplog</a:t>
            </a:r>
            <a:r>
              <a:rPr lang="en-US" b="1" dirty="0"/>
              <a:t> entry is generated during the commit: the writes inside the transaction don’t have single </a:t>
            </a:r>
            <a:r>
              <a:rPr lang="en-US" b="1" dirty="0" err="1"/>
              <a:t>oplog</a:t>
            </a:r>
            <a:r>
              <a:rPr lang="en-US" b="1" dirty="0"/>
              <a:t> entries as in regular queries</a:t>
            </a:r>
            <a:endParaRPr lang="en-US" sz="1400" b="1" dirty="0"/>
          </a:p>
          <a:p>
            <a:pPr lvl="1" algn="just"/>
            <a:r>
              <a:rPr lang="en-US" b="1" dirty="0"/>
              <a:t>the limitation is a consequence of the 16MB maximum size of any BSON document in the </a:t>
            </a:r>
            <a:r>
              <a:rPr lang="en-US" b="1" dirty="0" err="1"/>
              <a:t>oplog</a:t>
            </a:r>
            <a:endParaRPr lang="en-US" sz="1400" b="1" dirty="0"/>
          </a:p>
          <a:p>
            <a:pPr lvl="1" algn="just"/>
            <a:r>
              <a:rPr lang="en-US" b="1" dirty="0"/>
              <a:t>in case of larger transactions, you should consider splitting these into smaller transactions</a:t>
            </a:r>
            <a:endParaRPr lang="en-US" sz="1400" b="1" dirty="0"/>
          </a:p>
        </p:txBody>
      </p:sp>
    </p:spTree>
    <p:extLst>
      <p:ext uri="{BB962C8B-B14F-4D97-AF65-F5344CB8AC3E}">
        <p14:creationId xmlns:p14="http://schemas.microsoft.com/office/powerpoint/2010/main" val="3604813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Transaction</a:t>
            </a:r>
            <a:endParaRPr lang="en-US" b="1" u="sng" dirty="0"/>
          </a:p>
        </p:txBody>
      </p:sp>
      <p:sp>
        <p:nvSpPr>
          <p:cNvPr id="3" name="Content Placeholder 2"/>
          <p:cNvSpPr>
            <a:spLocks noGrp="1"/>
          </p:cNvSpPr>
          <p:nvPr>
            <p:ph idx="1"/>
          </p:nvPr>
        </p:nvSpPr>
        <p:spPr>
          <a:xfrm>
            <a:off x="1103312" y="1589650"/>
            <a:ext cx="10420817" cy="4658750"/>
          </a:xfrm>
        </p:spPr>
        <p:txBody>
          <a:bodyPr>
            <a:normAutofit/>
          </a:bodyPr>
          <a:lstStyle/>
          <a:p>
            <a:pPr algn="just"/>
            <a:r>
              <a:rPr lang="en-US" b="1" dirty="0"/>
              <a:t>Sessions</a:t>
            </a:r>
          </a:p>
          <a:p>
            <a:pPr algn="just"/>
            <a:r>
              <a:rPr lang="en-US" b="1" dirty="0"/>
              <a:t>Sessions </a:t>
            </a:r>
            <a:r>
              <a:rPr lang="en-US" b="1" dirty="0" smtClean="0"/>
              <a:t>are </a:t>
            </a:r>
            <a:r>
              <a:rPr lang="en-US" b="1" dirty="0"/>
              <a:t>very </a:t>
            </a:r>
            <a:r>
              <a:rPr lang="en-US" b="1" dirty="0" smtClean="0"/>
              <a:t>importan</a:t>
            </a:r>
            <a:r>
              <a:rPr lang="en-US" b="1" dirty="0"/>
              <a:t>t</a:t>
            </a:r>
            <a:r>
              <a:rPr lang="en-US" b="1" dirty="0" smtClean="0"/>
              <a:t> </a:t>
            </a:r>
            <a:r>
              <a:rPr lang="en-US" b="1" dirty="0"/>
              <a:t>for transactions. In fact any transaction is associated with an open session. Prior to starting a transaction, a session must be created. A transaction cannot be run outside a session</a:t>
            </a:r>
            <a:r>
              <a:rPr lang="en-US" b="1" dirty="0" smtClean="0"/>
              <a:t>.</a:t>
            </a:r>
          </a:p>
          <a:p>
            <a:pPr algn="just"/>
            <a:endParaRPr lang="en-US" b="1" dirty="0"/>
          </a:p>
          <a:p>
            <a:pPr algn="just"/>
            <a:r>
              <a:rPr lang="en-US" b="1" dirty="0"/>
              <a:t>At any given time you may have multiple running sessions in the system, but each session may run only a single transaction at a time. You can run transactions in parallel according to how many open sessions you have.</a:t>
            </a:r>
          </a:p>
        </p:txBody>
      </p:sp>
    </p:spTree>
    <p:extLst>
      <p:ext uri="{BB962C8B-B14F-4D97-AF65-F5344CB8AC3E}">
        <p14:creationId xmlns:p14="http://schemas.microsoft.com/office/powerpoint/2010/main" val="2204382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Transaction</a:t>
            </a:r>
            <a:endParaRPr lang="en-US" b="1" u="sng" dirty="0"/>
          </a:p>
        </p:txBody>
      </p:sp>
      <p:sp>
        <p:nvSpPr>
          <p:cNvPr id="3" name="Content Placeholder 2"/>
          <p:cNvSpPr>
            <a:spLocks noGrp="1"/>
          </p:cNvSpPr>
          <p:nvPr>
            <p:ph idx="1"/>
          </p:nvPr>
        </p:nvSpPr>
        <p:spPr>
          <a:xfrm>
            <a:off x="1103312" y="1589650"/>
            <a:ext cx="10420817" cy="4658750"/>
          </a:xfrm>
        </p:spPr>
        <p:txBody>
          <a:bodyPr>
            <a:normAutofit/>
          </a:bodyPr>
          <a:lstStyle/>
          <a:p>
            <a:pPr algn="just"/>
            <a:r>
              <a:rPr lang="en-US" b="1" dirty="0"/>
              <a:t>Three new commands were introduce for creating, committing, and aborting transactions:</a:t>
            </a:r>
            <a:endParaRPr lang="en-US" sz="1600" b="1" dirty="0"/>
          </a:p>
          <a:p>
            <a:pPr lvl="0" algn="just"/>
            <a:r>
              <a:rPr lang="en-US" b="1" i="1" dirty="0" err="1"/>
              <a:t>session.startTransaction</a:t>
            </a:r>
            <a:r>
              <a:rPr lang="en-US" b="1" i="1" dirty="0"/>
              <a:t>()</a:t>
            </a:r>
            <a:endParaRPr lang="en-US" sz="1600" b="1" dirty="0"/>
          </a:p>
          <a:p>
            <a:pPr lvl="1" algn="just"/>
            <a:r>
              <a:rPr lang="en-US" b="1" dirty="0"/>
              <a:t>starts a new transaction in the current session</a:t>
            </a:r>
            <a:endParaRPr lang="en-US" sz="1400" b="1" dirty="0"/>
          </a:p>
          <a:p>
            <a:pPr lvl="0" algn="just"/>
            <a:r>
              <a:rPr lang="en-US" b="1" i="1" dirty="0" err="1"/>
              <a:t>session.commitTransaction</a:t>
            </a:r>
            <a:r>
              <a:rPr lang="en-US" b="1" i="1" dirty="0"/>
              <a:t>()</a:t>
            </a:r>
            <a:endParaRPr lang="en-US" sz="1600" b="1" dirty="0"/>
          </a:p>
          <a:p>
            <a:pPr lvl="1" algn="just"/>
            <a:r>
              <a:rPr lang="en-US" b="1" dirty="0"/>
              <a:t>saves consistently and durably the changes made by the operations in the transaction</a:t>
            </a:r>
            <a:endParaRPr lang="en-US" sz="1400" b="1" dirty="0"/>
          </a:p>
          <a:p>
            <a:pPr lvl="0" algn="just"/>
            <a:r>
              <a:rPr lang="en-US" b="1" i="1" dirty="0" err="1"/>
              <a:t>session.abortTransaction</a:t>
            </a:r>
            <a:r>
              <a:rPr lang="en-US" b="1" i="1" dirty="0"/>
              <a:t>()</a:t>
            </a:r>
            <a:endParaRPr lang="en-US" sz="1600" b="1" dirty="0"/>
          </a:p>
          <a:p>
            <a:pPr lvl="1" algn="just"/>
            <a:r>
              <a:rPr lang="en-US" b="1" dirty="0"/>
              <a:t>the transaction ends without saving any of the changes made by the operations in the transaction</a:t>
            </a:r>
            <a:endParaRPr lang="en-US" sz="1400" b="1" dirty="0"/>
          </a:p>
        </p:txBody>
      </p:sp>
    </p:spTree>
    <p:extLst>
      <p:ext uri="{BB962C8B-B14F-4D97-AF65-F5344CB8AC3E}">
        <p14:creationId xmlns:p14="http://schemas.microsoft.com/office/powerpoint/2010/main" val="396386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Transaction</a:t>
            </a:r>
            <a:endParaRPr lang="en-US" b="1" u="sng" dirty="0"/>
          </a:p>
        </p:txBody>
      </p:sp>
      <p:sp>
        <p:nvSpPr>
          <p:cNvPr id="3" name="Content Placeholder 2"/>
          <p:cNvSpPr>
            <a:spLocks noGrp="1"/>
          </p:cNvSpPr>
          <p:nvPr>
            <p:ph idx="1"/>
          </p:nvPr>
        </p:nvSpPr>
        <p:spPr>
          <a:xfrm>
            <a:off x="1103312" y="1589650"/>
            <a:ext cx="10420817" cy="4658750"/>
          </a:xfrm>
        </p:spPr>
        <p:txBody>
          <a:bodyPr>
            <a:normAutofit/>
          </a:bodyPr>
          <a:lstStyle/>
          <a:p>
            <a:pPr algn="just"/>
            <a:r>
              <a:rPr lang="en-US" b="1" dirty="0"/>
              <a:t>&gt; </a:t>
            </a:r>
            <a:r>
              <a:rPr lang="en-US" b="1" dirty="0" err="1"/>
              <a:t>db.createCollection</a:t>
            </a:r>
            <a:r>
              <a:rPr lang="en-US" b="1" dirty="0"/>
              <a:t>("test")</a:t>
            </a:r>
          </a:p>
          <a:p>
            <a:pPr algn="just"/>
            <a:r>
              <a:rPr lang="en-US" b="1" dirty="0"/>
              <a:t>{ "ok" : 1 }</a:t>
            </a:r>
          </a:p>
          <a:p>
            <a:pPr algn="just"/>
            <a:r>
              <a:rPr lang="en-US" b="1" dirty="0"/>
              <a:t>&gt; session=</a:t>
            </a:r>
            <a:r>
              <a:rPr lang="en-US" b="1" dirty="0" err="1"/>
              <a:t>db.getMongo</a:t>
            </a:r>
            <a:r>
              <a:rPr lang="en-US" b="1" dirty="0"/>
              <a:t>().</a:t>
            </a:r>
            <a:r>
              <a:rPr lang="en-US" b="1" dirty="0" err="1"/>
              <a:t>startSession</a:t>
            </a:r>
            <a:r>
              <a:rPr lang="en-US" b="1" dirty="0" smtClean="0"/>
              <a:t>()</a:t>
            </a:r>
          </a:p>
          <a:p>
            <a:pPr algn="just"/>
            <a:r>
              <a:rPr lang="en-US" b="1" smtClean="0"/>
              <a:t>Session.Starttransaction</a:t>
            </a:r>
            <a:r>
              <a:rPr lang="en-US" b="1" dirty="0" smtClean="0"/>
              <a:t>()</a:t>
            </a:r>
            <a:endParaRPr lang="en-US" b="1" dirty="0"/>
          </a:p>
          <a:p>
            <a:pPr algn="just"/>
            <a:r>
              <a:rPr lang="en-US" b="1" dirty="0"/>
              <a:t>session { "id" : UUID("9c189de9-0bb2-4542-b2be-fd98882f172b") }</a:t>
            </a:r>
          </a:p>
          <a:p>
            <a:pPr algn="just"/>
            <a:r>
              <a:rPr lang="en-US" b="1" dirty="0"/>
              <a:t>&gt; </a:t>
            </a:r>
            <a:r>
              <a:rPr lang="en-US" b="1" dirty="0" err="1"/>
              <a:t>session.getDatabase</a:t>
            </a:r>
            <a:r>
              <a:rPr lang="en-US" b="1" dirty="0"/>
              <a:t>("</a:t>
            </a:r>
            <a:r>
              <a:rPr lang="en-US" b="1" dirty="0" err="1"/>
              <a:t>testmongo</a:t>
            </a:r>
            <a:r>
              <a:rPr lang="en-US" b="1" dirty="0"/>
              <a:t>").</a:t>
            </a:r>
            <a:r>
              <a:rPr lang="en-US" b="1" dirty="0" err="1"/>
              <a:t>test.insert</a:t>
            </a:r>
            <a:r>
              <a:rPr lang="en-US" b="1" dirty="0"/>
              <a:t>({'empno':101,'salary':20000})</a:t>
            </a:r>
          </a:p>
          <a:p>
            <a:pPr algn="just"/>
            <a:r>
              <a:rPr lang="en-US" b="1" dirty="0" err="1"/>
              <a:t>WriteResult</a:t>
            </a:r>
            <a:r>
              <a:rPr lang="en-US" b="1" dirty="0"/>
              <a:t>({ "</a:t>
            </a:r>
            <a:r>
              <a:rPr lang="en-US" b="1" dirty="0" err="1"/>
              <a:t>nInserted</a:t>
            </a:r>
            <a:r>
              <a:rPr lang="en-US" b="1" dirty="0"/>
              <a:t>" : 1 })</a:t>
            </a:r>
          </a:p>
          <a:p>
            <a:pPr algn="just"/>
            <a:r>
              <a:rPr lang="en-US" b="1" dirty="0"/>
              <a:t>&gt; </a:t>
            </a:r>
            <a:r>
              <a:rPr lang="en-US" b="1" dirty="0" err="1"/>
              <a:t>session.commitTransaction</a:t>
            </a:r>
            <a:r>
              <a:rPr lang="en-US" b="1" dirty="0" smtClean="0"/>
              <a:t>()</a:t>
            </a:r>
            <a:endParaRPr lang="en-US" b="1" dirty="0"/>
          </a:p>
        </p:txBody>
      </p:sp>
    </p:spTree>
    <p:extLst>
      <p:ext uri="{BB962C8B-B14F-4D97-AF65-F5344CB8AC3E}">
        <p14:creationId xmlns:p14="http://schemas.microsoft.com/office/powerpoint/2010/main" val="711663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Transaction</a:t>
            </a:r>
            <a:endParaRPr lang="en-US" b="1" u="sng" dirty="0"/>
          </a:p>
        </p:txBody>
      </p:sp>
      <p:sp>
        <p:nvSpPr>
          <p:cNvPr id="3" name="Content Placeholder 2"/>
          <p:cNvSpPr>
            <a:spLocks noGrp="1"/>
          </p:cNvSpPr>
          <p:nvPr>
            <p:ph idx="1"/>
          </p:nvPr>
        </p:nvSpPr>
        <p:spPr>
          <a:xfrm>
            <a:off x="1103312" y="1589650"/>
            <a:ext cx="10420817" cy="4658750"/>
          </a:xfrm>
        </p:spPr>
        <p:txBody>
          <a:bodyPr>
            <a:normAutofit/>
          </a:bodyPr>
          <a:lstStyle/>
          <a:p>
            <a:pPr algn="just"/>
            <a:r>
              <a:rPr lang="en-US" b="1" dirty="0" smtClean="0"/>
              <a:t>Conflict</a:t>
            </a:r>
          </a:p>
          <a:p>
            <a:pPr algn="just"/>
            <a:endParaRPr lang="en-US" b="1" dirty="0"/>
          </a:p>
          <a:p>
            <a:pPr algn="just"/>
            <a:r>
              <a:rPr lang="en-US" b="1" dirty="0" smtClean="0"/>
              <a:t>When </a:t>
            </a:r>
            <a:r>
              <a:rPr lang="en-US" b="1" dirty="0"/>
              <a:t>two (or more) concurrent transactions modify the same documents, we may have a conflict. </a:t>
            </a:r>
            <a:r>
              <a:rPr lang="en-US" b="1" dirty="0" err="1"/>
              <a:t>MongoDB</a:t>
            </a:r>
            <a:r>
              <a:rPr lang="en-US" b="1" dirty="0"/>
              <a:t> can detect a conflict immediately, even while transactions are not yet committed. The first transaction to acquire the lock on a document will continue, the second one will receive the conflict error message and fail. </a:t>
            </a:r>
          </a:p>
        </p:txBody>
      </p:sp>
    </p:spTree>
    <p:extLst>
      <p:ext uri="{BB962C8B-B14F-4D97-AF65-F5344CB8AC3E}">
        <p14:creationId xmlns:p14="http://schemas.microsoft.com/office/powerpoint/2010/main" val="2879973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1151</TotalTime>
  <Words>366</Words>
  <Application>Microsoft Office PowerPoint</Application>
  <PresentationFormat>Custom</PresentationFormat>
  <Paragraphs>53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Mongo DB ( transactions)</vt:lpstr>
      <vt:lpstr>Transaction</vt:lpstr>
      <vt:lpstr>Transaction</vt:lpstr>
      <vt:lpstr>Transaction</vt:lpstr>
      <vt:lpstr>Transaction</vt:lpstr>
      <vt:lpstr>Transaction</vt:lpstr>
      <vt:lpstr>Transaction</vt:lpstr>
      <vt:lpstr>Transaction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SUPERMAN</dc:creator>
  <cp:lastModifiedBy>TA</cp:lastModifiedBy>
  <cp:revision>197</cp:revision>
  <dcterms:created xsi:type="dcterms:W3CDTF">2016-08-26T15:44:33Z</dcterms:created>
  <dcterms:modified xsi:type="dcterms:W3CDTF">2021-09-21T07:38:38Z</dcterms:modified>
</cp:coreProperties>
</file>