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2" r:id="rId10"/>
    <p:sldId id="293" r:id="rId11"/>
    <p:sldId id="300" r:id="rId12"/>
    <p:sldId id="301" r:id="rId13"/>
    <p:sldId id="304" r:id="rId14"/>
    <p:sldId id="319" r:id="rId15"/>
    <p:sldId id="305" r:id="rId16"/>
    <p:sldId id="306" r:id="rId17"/>
    <p:sldId id="314" r:id="rId18"/>
    <p:sldId id="315" r:id="rId19"/>
    <p:sldId id="316" r:id="rId20"/>
    <p:sldId id="298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00FF"/>
    <a:srgbClr val="3333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106" d="100"/>
          <a:sy n="106" d="100"/>
        </p:scale>
        <p:origin x="138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6AB14F53-DF86-4596-8585-838E55EF0746}" type="datetimeFigureOut">
              <a:rPr lang="en-US"/>
              <a:pPr>
                <a:defRPr/>
              </a:pPr>
              <a:t>2020-03-05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D223FF-1C3F-41C1-B254-08F33FF530B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8721BDB-441D-41EC-957B-900F41E6877C}" type="slidenum">
              <a:rPr lang="en-US" altLang="en-US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b="1" dirty="0" smtClean="0"/>
              <a:t>Demo for </a:t>
            </a:r>
            <a:r>
              <a:rPr lang="en-US" altLang="zh-TW" b="1" dirty="0" err="1" smtClean="0"/>
              <a:t>arp</a:t>
            </a:r>
            <a:endParaRPr lang="en-US" altLang="zh-TW" b="1" dirty="0" smtClean="0"/>
          </a:p>
          <a:p>
            <a:r>
              <a:rPr lang="en-US" altLang="zh-TW" b="1" dirty="0" smtClean="0"/>
              <a:t>"</a:t>
            </a:r>
            <a:r>
              <a:rPr lang="en-US" altLang="zh-TW" b="1" dirty="0" err="1" smtClean="0"/>
              <a:t>arp</a:t>
            </a:r>
            <a:r>
              <a:rPr lang="en-US" altLang="zh-TW" b="1" dirty="0" smtClean="0"/>
              <a:t> -d &lt;</a:t>
            </a:r>
            <a:r>
              <a:rPr lang="en-US" altLang="zh-TW" b="1" dirty="0" err="1" smtClean="0"/>
              <a:t>ip_address</a:t>
            </a:r>
            <a:r>
              <a:rPr lang="en-US" altLang="zh-TW" b="1" dirty="0" smtClean="0"/>
              <a:t>&gt;" to delete an entry</a:t>
            </a:r>
          </a:p>
          <a:p>
            <a:endParaRPr lang="en-US" altLang="zh-TW" b="1" dirty="0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CAFDFAD-CB97-4D24-8D01-259D269BFD16}" type="slidenum">
              <a:rPr lang="en-US" altLang="en-US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smtClean="0"/>
              <a:t>Demo</a:t>
            </a:r>
          </a:p>
          <a:p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790F300-6604-440A-8963-9909F35F93BC}" type="slidenum">
              <a:rPr lang="en-US" altLang="en-US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b="1" smtClean="0"/>
              <a:t>Demo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DB48E6B-AC2C-4A87-BE90-EB2470195CA7}" type="slidenum">
              <a:rPr lang="en-US" altLang="en-US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b="1" dirty="0" smtClean="0"/>
              <a:t>Demo for </a:t>
            </a:r>
            <a:r>
              <a:rPr lang="en-US" altLang="zh-TW" b="1" dirty="0" err="1" smtClean="0"/>
              <a:t>arp</a:t>
            </a:r>
            <a:endParaRPr lang="en-US" altLang="zh-TW" b="1" dirty="0" smtClean="0"/>
          </a:p>
          <a:p>
            <a:r>
              <a:rPr lang="en-US" altLang="zh-TW" b="1" dirty="0" smtClean="0"/>
              <a:t>"</a:t>
            </a:r>
            <a:r>
              <a:rPr lang="en-US" altLang="zh-TW" b="1" dirty="0" err="1" smtClean="0"/>
              <a:t>arp</a:t>
            </a:r>
            <a:r>
              <a:rPr lang="en-US" altLang="zh-TW" b="1" dirty="0" smtClean="0"/>
              <a:t> -d &lt;</a:t>
            </a:r>
            <a:r>
              <a:rPr lang="en-US" altLang="zh-TW" b="1" dirty="0" err="1" smtClean="0"/>
              <a:t>ip_address</a:t>
            </a:r>
            <a:r>
              <a:rPr lang="en-US" altLang="zh-TW" b="1" dirty="0" smtClean="0"/>
              <a:t>&gt;" to delete an entry</a:t>
            </a:r>
          </a:p>
          <a:p>
            <a:endParaRPr lang="en-US" altLang="zh-TW" b="1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35D16F-F95E-4880-A72B-DD107F2ABEE7}" type="slidenum">
              <a:rPr lang="en-US" altLang="zh-TW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13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b="1" dirty="0" smtClean="0"/>
              <a:t>Demo for Case</a:t>
            </a:r>
            <a:r>
              <a:rPr lang="en-US" altLang="en-US" b="1" baseline="0" dirty="0" smtClean="0"/>
              <a:t> 2</a:t>
            </a:r>
            <a:r>
              <a:rPr lang="en-US" altLang="en-US" b="1" dirty="0" smtClean="0"/>
              <a:t> </a:t>
            </a:r>
            <a:r>
              <a:rPr lang="en-US" altLang="en-US" b="1" dirty="0" smtClean="0"/>
              <a:t>– </a:t>
            </a:r>
            <a:r>
              <a:rPr lang="en-US" altLang="en-US" b="1" dirty="0" smtClean="0"/>
              <a:t>ping</a:t>
            </a:r>
            <a:r>
              <a:rPr lang="en-US" altLang="en-US" b="1" baseline="0" dirty="0" smtClean="0"/>
              <a:t> a computer outside the network, then check the t</a:t>
            </a:r>
            <a:r>
              <a:rPr lang="en-US" altLang="en-US" b="1" dirty="0" smtClean="0"/>
              <a:t>arget IP Address </a:t>
            </a:r>
            <a:r>
              <a:rPr lang="en-US" altLang="en-US" b="1" smtClean="0"/>
              <a:t>of the ARP </a:t>
            </a:r>
            <a:r>
              <a:rPr lang="en-US" altLang="en-US" b="1" dirty="0" smtClean="0"/>
              <a:t>Request</a:t>
            </a:r>
            <a:endParaRPr lang="en-US" altLang="en-US" b="1" dirty="0" smtClean="0"/>
          </a:p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AE972BF-88F5-4553-9AA5-65DB0C9F4656}" type="slidenum">
              <a:rPr lang="en-US" altLang="en-US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fld id="{3D840FDD-2B1B-47B3-A9AC-FF2CBC8ED178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8E3DCDF-A950-4D4D-981E-26AC7582E5F7}" type="slidenum">
              <a:rPr lang="en-US" altLang="en-US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5FD021A-738E-4835-8D17-FEBA1AD1B1C8}" type="slidenum">
              <a:rPr lang="en-US" altLang="en-US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1C6DE9-A5B7-4EE5-9173-157507F792B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430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34D80D-325C-4CD9-8F11-0DB4B172AB7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88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8AE442-0B1A-49CF-ADB9-E1140E36086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096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D427DF-852C-4FCB-89FE-69B9FFD5486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3643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BF3A3E-D311-405A-83C8-35700960EAE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587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1B135F-12D4-434D-B078-853291CE158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188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A38908-413F-4A41-BEE5-4A68B927822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4230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F1736C-2835-43D6-84A5-119A632CFF2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2748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CF098F-28E3-4E30-85E9-71E60C6856F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702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A6EE46-A0BA-48CB-8CEF-754FA813B8F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678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C6D6A9-D49F-4774-A1B3-FF9700152B9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4407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21D64DD-EC29-4FB0-A30D-FBFE1AF9611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ARP Spoofing (Part I)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marL="990600" lvl="1" indent="-533400" eaLnBrk="1" hangingPunct="1">
              <a:buFontTx/>
              <a:buAutoNum type="arabicPeriod" startAt="4"/>
            </a:pPr>
            <a:r>
              <a:rPr lang="en-US" altLang="zh-TW" smtClean="0"/>
              <a:t>Every host or router on the LAN receives the frame.</a:t>
            </a:r>
          </a:p>
          <a:p>
            <a:pPr marL="1371600" lvl="2" indent="-457200" eaLnBrk="1" hangingPunct="1">
              <a:buFontTx/>
              <a:buChar char="–"/>
            </a:pPr>
            <a:r>
              <a:rPr lang="en-US" altLang="zh-TW" smtClean="0"/>
              <a:t>All machines check the ARP data.</a:t>
            </a:r>
          </a:p>
          <a:p>
            <a:pPr marL="1371600" lvl="2" indent="-457200" eaLnBrk="1" hangingPunct="1">
              <a:buFontTx/>
              <a:buChar char="–"/>
            </a:pPr>
            <a:r>
              <a:rPr lang="en-US" altLang="zh-TW" smtClean="0"/>
              <a:t>All machines except the one targeted drop the packet.</a:t>
            </a:r>
          </a:p>
          <a:p>
            <a:pPr marL="990600" lvl="1" indent="-533400" eaLnBrk="1" hangingPunct="1">
              <a:buFontTx/>
              <a:buAutoNum type="arabicPeriod" startAt="5"/>
            </a:pPr>
            <a:r>
              <a:rPr lang="en-US" altLang="zh-TW" smtClean="0"/>
              <a:t>The target machine replies with an ARP message that contains its physical address.</a:t>
            </a:r>
          </a:p>
          <a:p>
            <a:pPr marL="1371600" lvl="2" indent="-457200" eaLnBrk="1" hangingPunct="1">
              <a:buFontTx/>
              <a:buChar char="–"/>
            </a:pPr>
            <a:r>
              <a:rPr lang="en-US" altLang="zh-TW" smtClean="0"/>
              <a:t>A unicast message.</a:t>
            </a:r>
          </a:p>
          <a:p>
            <a:pPr marL="990600" lvl="1" indent="-533400" eaLnBrk="1" hangingPunct="1">
              <a:buFontTx/>
              <a:buAutoNum type="arabicPeriod" startAt="5"/>
            </a:pPr>
            <a:r>
              <a:rPr lang="en-US" altLang="zh-TW" smtClean="0"/>
              <a:t>The sender receives the reply message and knows the physical address of the target machine.</a:t>
            </a:r>
          </a:p>
          <a:p>
            <a:pPr marL="990600" lvl="1" indent="-533400" eaLnBrk="1" hangingPunct="1">
              <a:buFontTx/>
              <a:buAutoNum type="arabicPeriod" startAt="5"/>
            </a:pPr>
            <a:endParaRPr lang="en-US" altLang="zh-TW" smtClean="0"/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7A19F7F-599D-443A-BF4B-85C6BCD23DDF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A’s ARP request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1800" b="1" smtClean="0"/>
              <a:t>ARP request packet</a:t>
            </a:r>
          </a:p>
          <a:p>
            <a:pPr lvl="1" eaLnBrk="1" hangingPunct="1"/>
            <a:r>
              <a:rPr lang="en-US" altLang="zh-TW" sz="1800" smtClean="0"/>
              <a:t>Sender Hardware Address - A’s MAC address</a:t>
            </a:r>
          </a:p>
          <a:p>
            <a:pPr lvl="1" eaLnBrk="1" hangingPunct="1"/>
            <a:r>
              <a:rPr lang="en-US" altLang="zh-TW" sz="1800" smtClean="0"/>
              <a:t>Sender Protocol Address – A’s IP address</a:t>
            </a:r>
          </a:p>
          <a:p>
            <a:pPr lvl="1" eaLnBrk="1" hangingPunct="1"/>
            <a:r>
              <a:rPr lang="en-US" altLang="zh-TW" sz="1800" smtClean="0"/>
              <a:t>Target Hardware Address – Zeroes</a:t>
            </a:r>
          </a:p>
          <a:p>
            <a:pPr lvl="1" eaLnBrk="1" hangingPunct="1"/>
            <a:r>
              <a:rPr lang="en-US" altLang="zh-TW" sz="1800" smtClean="0"/>
              <a:t>Target Protocol Address – B’s IP address</a:t>
            </a:r>
          </a:p>
          <a:p>
            <a:pPr eaLnBrk="1" hangingPunct="1"/>
            <a:r>
              <a:rPr lang="en-US" altLang="zh-TW" sz="1800" b="1" smtClean="0"/>
              <a:t>Ethernet layer</a:t>
            </a:r>
          </a:p>
          <a:p>
            <a:pPr lvl="1" eaLnBrk="1" hangingPunct="1"/>
            <a:r>
              <a:rPr lang="en-US" altLang="zh-TW" sz="1800" smtClean="0"/>
              <a:t>Source Hardware Address – A’s MAC address</a:t>
            </a:r>
          </a:p>
          <a:p>
            <a:pPr lvl="1" eaLnBrk="1" hangingPunct="1"/>
            <a:r>
              <a:rPr lang="en-US" altLang="zh-TW" sz="1800" smtClean="0"/>
              <a:t>Target Hardware Address – FF:FF:FF:FF:FF:FF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CF147DB-F6BF-4565-B576-452C0AEF7A53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B’s ARP reply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1800" b="1" smtClean="0"/>
              <a:t>ARP reply packet</a:t>
            </a:r>
          </a:p>
          <a:p>
            <a:pPr lvl="1" eaLnBrk="1" hangingPunct="1"/>
            <a:r>
              <a:rPr lang="en-US" altLang="zh-TW" sz="1800" smtClean="0"/>
              <a:t>Sender Hardware Address - B’s MAC address</a:t>
            </a:r>
          </a:p>
          <a:p>
            <a:pPr lvl="1" eaLnBrk="1" hangingPunct="1"/>
            <a:r>
              <a:rPr lang="en-US" altLang="zh-TW" sz="1800" smtClean="0"/>
              <a:t>Sender Protocol Address – B’s IP address</a:t>
            </a:r>
          </a:p>
          <a:p>
            <a:pPr lvl="1" eaLnBrk="1" hangingPunct="1"/>
            <a:r>
              <a:rPr lang="en-US" altLang="zh-TW" sz="1800" smtClean="0"/>
              <a:t>Target Hardware Address – A’s MAC address</a:t>
            </a:r>
          </a:p>
          <a:p>
            <a:pPr lvl="1" eaLnBrk="1" hangingPunct="1"/>
            <a:r>
              <a:rPr lang="en-US" altLang="zh-TW" sz="1800" smtClean="0"/>
              <a:t>Target Protocol Address – A’s IP address</a:t>
            </a:r>
          </a:p>
          <a:p>
            <a:pPr eaLnBrk="1" hangingPunct="1"/>
            <a:r>
              <a:rPr lang="en-US" altLang="zh-TW" sz="1800" b="1" smtClean="0"/>
              <a:t>Ethernet layer</a:t>
            </a:r>
          </a:p>
          <a:p>
            <a:pPr lvl="1" eaLnBrk="1" hangingPunct="1"/>
            <a:r>
              <a:rPr lang="en-US" altLang="zh-TW" sz="1800" smtClean="0"/>
              <a:t>Source Hardware Address – B’s MAC address</a:t>
            </a:r>
          </a:p>
          <a:p>
            <a:pPr lvl="1" eaLnBrk="1" hangingPunct="1"/>
            <a:r>
              <a:rPr lang="en-US" altLang="zh-TW" sz="1800" smtClean="0"/>
              <a:t>Target Hardware Address – A’s MAC address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C2A68CF-4D53-4497-8282-37A40DC0D4F0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zh-TW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6096000"/>
          </a:xfrm>
        </p:spPr>
        <p:txBody>
          <a:bodyPr/>
          <a:lstStyle/>
          <a:p>
            <a:pPr lvl="1" eaLnBrk="1" hangingPunct="1"/>
            <a:r>
              <a:rPr lang="en-US" altLang="zh-TW" dirty="0" smtClean="0"/>
              <a:t>To avoid having to send an ARP request packet every time, a host can cache the IP and the corresponding host addresses in its </a:t>
            </a:r>
            <a:r>
              <a:rPr lang="en-US" altLang="zh-TW" b="1" dirty="0" smtClean="0">
                <a:solidFill>
                  <a:srgbClr val="0070C0"/>
                </a:solidFill>
              </a:rPr>
              <a:t>ARP cache (or ARP table)</a:t>
            </a:r>
            <a:r>
              <a:rPr lang="en-US" altLang="zh-TW" dirty="0" smtClean="0"/>
              <a:t>.</a:t>
            </a:r>
          </a:p>
          <a:p>
            <a:pPr lvl="1" eaLnBrk="1" hangingPunct="1"/>
            <a:r>
              <a:rPr lang="en-US" altLang="zh-TW" dirty="0" smtClean="0"/>
              <a:t>Each entry in the ARP cache is usually “aged” so that the contents are erased if no activity occurs within a certain period.</a:t>
            </a:r>
          </a:p>
          <a:p>
            <a:pPr lvl="1" eaLnBrk="1" hangingPunct="1"/>
            <a:r>
              <a:rPr lang="en-US" altLang="zh-TW" dirty="0" smtClean="0"/>
              <a:t>When a computer receives an ARP reply, it will update its ARP cache.</a:t>
            </a:r>
          </a:p>
          <a:p>
            <a:pPr lvl="1" eaLnBrk="1" hangingPunct="1"/>
            <a:r>
              <a:rPr lang="en-US" altLang="zh-TW" dirty="0" smtClean="0"/>
              <a:t>ARP is a stateless protocol, most operating systems will update their cache if a reply is received, regardless of whether they have sent out an actual request.</a:t>
            </a:r>
          </a:p>
          <a:p>
            <a:pPr lvl="1" eaLnBrk="1" hangingPunct="1"/>
            <a:endParaRPr lang="en-US" altLang="zh-TW" dirty="0" smtClean="0"/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D60F04C-BE2E-479A-B2A1-25FBB0B52E9C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zh-TW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Target IP Address of ARP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sz="2400" dirty="0" smtClean="0"/>
              <a:t>Consider a network that each connected device is either a host or a router</a:t>
            </a:r>
          </a:p>
          <a:p>
            <a:r>
              <a:rPr lang="en-HK" sz="2400" dirty="0" smtClean="0"/>
              <a:t>When a device sends an ARP request </a:t>
            </a:r>
            <a:r>
              <a:rPr lang="en-US" altLang="zh-TW" sz="2400" dirty="0"/>
              <a:t>to resolve </a:t>
            </a:r>
            <a:r>
              <a:rPr lang="en-US" altLang="zh-TW" sz="2400" dirty="0" smtClean="0"/>
              <a:t>the IP address to the MAC address of </a:t>
            </a:r>
            <a:r>
              <a:rPr lang="en-HK" sz="2400" dirty="0" smtClean="0"/>
              <a:t>another device in the same network, </a:t>
            </a:r>
            <a:r>
              <a:rPr lang="en-HK" sz="2400" dirty="0"/>
              <a:t>there are 4 cases:</a:t>
            </a:r>
          </a:p>
          <a:p>
            <a:pPr lvl="1"/>
            <a:r>
              <a:rPr lang="en-HK" sz="2000" dirty="0"/>
              <a:t>Case 1: Host </a:t>
            </a:r>
            <a:r>
              <a:rPr lang="en-HK" sz="2000" dirty="0">
                <a:sym typeface="Wingdings" panose="05000000000000000000" pitchFamily="2" charset="2"/>
              </a:rPr>
              <a:t> Host</a:t>
            </a:r>
          </a:p>
          <a:p>
            <a:pPr lvl="1"/>
            <a:r>
              <a:rPr lang="en-HK" sz="2000" dirty="0">
                <a:sym typeface="Wingdings" panose="05000000000000000000" pitchFamily="2" charset="2"/>
              </a:rPr>
              <a:t>Case 2: Host  Router</a:t>
            </a:r>
          </a:p>
          <a:p>
            <a:pPr lvl="1"/>
            <a:r>
              <a:rPr lang="en-HK" sz="2000" dirty="0">
                <a:sym typeface="Wingdings" panose="05000000000000000000" pitchFamily="2" charset="2"/>
              </a:rPr>
              <a:t>Case 3: Router  Router</a:t>
            </a:r>
          </a:p>
          <a:p>
            <a:pPr lvl="1"/>
            <a:r>
              <a:rPr lang="en-HK" sz="2000" dirty="0">
                <a:sym typeface="Wingdings" panose="05000000000000000000" pitchFamily="2" charset="2"/>
              </a:rPr>
              <a:t>Case 4: Router  Host</a:t>
            </a:r>
          </a:p>
          <a:p>
            <a:r>
              <a:rPr lang="en-HK" sz="2400" dirty="0">
                <a:sym typeface="Wingdings" panose="05000000000000000000" pitchFamily="2" charset="2"/>
              </a:rPr>
              <a:t>The following shows the target IP addresses of ARP </a:t>
            </a:r>
            <a:r>
              <a:rPr lang="en-HK" sz="2400" dirty="0" smtClean="0">
                <a:sym typeface="Wingdings" panose="05000000000000000000" pitchFamily="2" charset="2"/>
              </a:rPr>
              <a:t>request for </a:t>
            </a:r>
            <a:r>
              <a:rPr lang="en-HK" sz="2400" dirty="0">
                <a:sym typeface="Wingdings" panose="05000000000000000000" pitchFamily="2" charset="2"/>
              </a:rPr>
              <a:t>the 4 cases</a:t>
            </a:r>
            <a:endParaRPr lang="en-HK" sz="2400" dirty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C2A68CF-4D53-4497-8282-37A40DC0D4F0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zh-TW" sz="1400"/>
          </a:p>
        </p:txBody>
      </p:sp>
    </p:spTree>
    <p:extLst>
      <p:ext uri="{BB962C8B-B14F-4D97-AF65-F5344CB8AC3E}">
        <p14:creationId xmlns:p14="http://schemas.microsoft.com/office/powerpoint/2010/main" val="218992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420688"/>
            <a:ext cx="5634037" cy="582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76200" y="0"/>
            <a:ext cx="1828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chemeClr val="accent2"/>
                </a:solidFill>
              </a:rPr>
              <a:t>Figure  8-5, Part I</a:t>
            </a:r>
          </a:p>
        </p:txBody>
      </p:sp>
      <p:sp>
        <p:nvSpPr>
          <p:cNvPr id="1536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E706909-84D0-49DA-97A0-22D095F4B843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zh-TW" sz="1400"/>
          </a:p>
        </p:txBody>
      </p:sp>
      <p:sp>
        <p:nvSpPr>
          <p:cNvPr id="15365" name="TextBox 6"/>
          <p:cNvSpPr txBox="1">
            <a:spLocks noChangeArrowheads="1"/>
          </p:cNvSpPr>
          <p:nvPr/>
        </p:nvSpPr>
        <p:spPr bwMode="auto">
          <a:xfrm>
            <a:off x="1524000" y="6208713"/>
            <a:ext cx="5562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Case 2. A host wants to send a packet to another host on another network. It must first be delivered to a router.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50" y="152400"/>
            <a:ext cx="6345238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76200" y="0"/>
            <a:ext cx="175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chemeClr val="accent2"/>
                </a:solidFill>
              </a:rPr>
              <a:t>Figure  8-5, Part II</a:t>
            </a:r>
          </a:p>
        </p:txBody>
      </p:sp>
      <p:sp>
        <p:nvSpPr>
          <p:cNvPr id="1638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DA06A2D-549A-4AC2-BA57-40DC16918BAD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zh-TW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Proxy ARP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Proxy ARP is the process in which one system responds to the ARP request for another system.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In other words, A sends an ARP request to resolve the IP address of B. Instead of B, another host C responds to this ARP request.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Imagine that A and B are in different networks and C is a router connecting these two networks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When a router receives ARP requests from one network for hosts on another network, the router will respond with an ARP reply packet with the router’s MAC address.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400" dirty="0" smtClean="0"/>
          </a:p>
          <a:p>
            <a:pPr lvl="2" eaLnBrk="1" hangingPunct="1">
              <a:lnSpc>
                <a:spcPct val="80000"/>
              </a:lnSpc>
            </a:pPr>
            <a:endParaRPr lang="en-US" altLang="zh-TW" sz="2000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22B702B-3E00-4283-9A98-AF704DE7E939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zh-TW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Proxy ARP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For example, suppose host A is in one network, host B is in another network, and router C connects these two networks.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When host A sends an ARP request to resolve the IP address of host B, router C receives this packet.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Router C sends an ARP reply to host A with its MAC address.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smtClean="0"/>
              <a:t>In the ARP reply: B’s IP + C’s MAC address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So host A will send all the packets destined for host B to router C.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Router C will then forward these packets to host B.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In this case, router C can use proxy ARP to route packets from host A to host B.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74CF4B9-C5B8-4406-99D8-9FD57DE277FB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zh-TW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1871663"/>
            <a:ext cx="8693150" cy="376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chemeClr val="accent2"/>
                </a:solidFill>
              </a:rPr>
              <a:t>Figure  8-6</a:t>
            </a:r>
          </a:p>
        </p:txBody>
      </p:sp>
      <p:sp>
        <p:nvSpPr>
          <p:cNvPr id="19460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CD86DA7-6E53-47F5-8CB1-77D4BD6D03DE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zh-TW" sz="1400"/>
          </a:p>
        </p:txBody>
      </p:sp>
      <p:sp>
        <p:nvSpPr>
          <p:cNvPr id="19461" name="TextBox 1"/>
          <p:cNvSpPr txBox="1">
            <a:spLocks noChangeArrowheads="1"/>
          </p:cNvSpPr>
          <p:nvPr/>
        </p:nvSpPr>
        <p:spPr bwMode="auto">
          <a:xfrm>
            <a:off x="1524000" y="5891213"/>
            <a:ext cx="64531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ARP Request: What is the MAC address of 141.23.56.21?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ARP Reply from router: 141.23.56.21 is at &lt;router's MAC address&gt;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Introduction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9530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A computer connected to an IP/Ethernet has two addresses</a:t>
            </a:r>
          </a:p>
          <a:p>
            <a:pPr lvl="1" eaLnBrk="1" hangingPunct="1"/>
            <a:r>
              <a:rPr lang="en-US" altLang="zh-TW" b="1" dirty="0" smtClean="0">
                <a:solidFill>
                  <a:srgbClr val="0070C0"/>
                </a:solidFill>
              </a:rPr>
              <a:t>MAC address</a:t>
            </a:r>
          </a:p>
          <a:p>
            <a:pPr lvl="2" eaLnBrk="1" hangingPunct="1"/>
            <a:r>
              <a:rPr lang="en-US" altLang="zh-TW" b="1" dirty="0" smtClean="0">
                <a:solidFill>
                  <a:srgbClr val="0070C0"/>
                </a:solidFill>
              </a:rPr>
              <a:t>Hardware address / Physical address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Globally unique address stored in the network card.</a:t>
            </a:r>
          </a:p>
          <a:p>
            <a:pPr lvl="2" eaLnBrk="1" hangingPunct="1"/>
            <a:r>
              <a:rPr lang="en-US" altLang="zh-TW" dirty="0" smtClean="0"/>
              <a:t>Ethernet header contains the MAC addresses of the source and the destination computer.</a:t>
            </a:r>
          </a:p>
          <a:p>
            <a:pPr lvl="1" eaLnBrk="1" hangingPunct="1"/>
            <a:r>
              <a:rPr lang="en-US" altLang="zh-TW" b="1" dirty="0" smtClean="0">
                <a:solidFill>
                  <a:srgbClr val="0070C0"/>
                </a:solidFill>
              </a:rPr>
              <a:t>IP address</a:t>
            </a:r>
          </a:p>
          <a:p>
            <a:pPr lvl="2" eaLnBrk="1" hangingPunct="1"/>
            <a:r>
              <a:rPr lang="en-US" altLang="zh-TW" dirty="0" smtClean="0"/>
              <a:t>Each computer in a network must have a unique IP address to communicate.</a:t>
            </a:r>
          </a:p>
          <a:p>
            <a:pPr lvl="2" eaLnBrk="1" hangingPunct="1"/>
            <a:r>
              <a:rPr lang="en-US" altLang="zh-TW" dirty="0" smtClean="0"/>
              <a:t>Virtual and assigned by software.</a:t>
            </a:r>
          </a:p>
        </p:txBody>
      </p:sp>
      <p:sp>
        <p:nvSpPr>
          <p:cNvPr id="3076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0629A71-1E77-4FC7-BEBA-14EF1DDC0FE5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zh-TW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References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Forouzan, “TCP/IP protocol Suite”., Chapter 8. (Background of ARP)</a:t>
            </a:r>
          </a:p>
        </p:txBody>
      </p:sp>
      <p:sp>
        <p:nvSpPr>
          <p:cNvPr id="2048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6903877-4801-485D-85F6-C18D8E11B2C2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zh-TW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 marL="609600" indent="-609600" eaLnBrk="1" hangingPunct="1"/>
            <a:r>
              <a:rPr lang="en-US" altLang="zh-TW" dirty="0" smtClean="0"/>
              <a:t>The Internet Layer (IP) communicates by constructing packets.</a:t>
            </a:r>
          </a:p>
          <a:p>
            <a:pPr marL="609600" indent="-609600" eaLnBrk="1" hangingPunct="1"/>
            <a:r>
              <a:rPr lang="en-US" altLang="zh-TW" dirty="0" smtClean="0"/>
              <a:t>Packets are delivered by Ethernet.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zh-TW" dirty="0" smtClean="0"/>
              <a:t>Adds an Ethernet header for delivery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zh-TW" dirty="0" smtClean="0"/>
              <a:t>Splits the packets into frames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zh-TW" dirty="0" smtClean="0"/>
              <a:t>Sends them down the cable to the switch.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zh-TW" dirty="0" smtClean="0"/>
              <a:t>The switch then decides which port to send out the frame. By comparing the destination address of the frame to an internal table that maps port numbers to MAC addresses.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41B6A96-380B-46AB-853E-8B1563709E41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zh-TW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When an Ethernet frame is constructed from an IP packet, which has no idea what the MAC address of the destination machine is.</a:t>
            </a:r>
          </a:p>
          <a:p>
            <a:pPr eaLnBrk="1" hangingPunct="1"/>
            <a:r>
              <a:rPr lang="en-US" altLang="zh-TW" dirty="0" smtClean="0"/>
              <a:t>The only information available is the destination IP address.</a:t>
            </a:r>
          </a:p>
          <a:p>
            <a:pPr eaLnBrk="1" hangingPunct="1"/>
            <a:r>
              <a:rPr lang="en-US" altLang="zh-TW" dirty="0" smtClean="0"/>
              <a:t>There must be a way to the Ethernet protocol to find the MAC address of the destination machine, given a destination IP.</a:t>
            </a:r>
          </a:p>
          <a:p>
            <a:pPr eaLnBrk="1" hangingPunct="1"/>
            <a:r>
              <a:rPr lang="en-US" altLang="zh-TW" dirty="0" smtClean="0"/>
              <a:t>This is where </a:t>
            </a:r>
            <a:r>
              <a:rPr lang="en-US" altLang="zh-TW" dirty="0" smtClean="0">
                <a:solidFill>
                  <a:srgbClr val="0070C0"/>
                </a:solidFill>
              </a:rPr>
              <a:t>ARP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0070C0"/>
                </a:solidFill>
              </a:rPr>
              <a:t>Address Resolution Protocol</a:t>
            </a:r>
            <a:r>
              <a:rPr lang="en-US" altLang="zh-TW" dirty="0" smtClean="0"/>
              <a:t>, comes in.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BABE8B2-FA41-4BDB-A69E-025D59C147FB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zh-TW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1555750"/>
            <a:ext cx="8931275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chemeClr val="accent2"/>
                </a:solidFill>
              </a:rPr>
              <a:t>Figure  8-1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65125" y="323850"/>
            <a:ext cx="8396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>
                <a:solidFill>
                  <a:schemeClr val="accent2"/>
                </a:solidFill>
              </a:rPr>
              <a:t>Address resolution and Reverse address resolution</a:t>
            </a:r>
          </a:p>
        </p:txBody>
      </p:sp>
      <p:sp>
        <p:nvSpPr>
          <p:cNvPr id="614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D3E27C8-9A18-4AC4-A44B-1CA00F99F264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zh-TW" sz="1400"/>
          </a:p>
        </p:txBody>
      </p:sp>
      <p:sp>
        <p:nvSpPr>
          <p:cNvPr id="6150" name="TextBox 1"/>
          <p:cNvSpPr txBox="1">
            <a:spLocks noChangeArrowheads="1"/>
          </p:cNvSpPr>
          <p:nvPr/>
        </p:nvSpPr>
        <p:spPr bwMode="auto">
          <a:xfrm>
            <a:off x="7623175" y="4191000"/>
            <a:ext cx="1414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(obsolete)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" y="365125"/>
            <a:ext cx="7197725" cy="628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chemeClr val="accent2"/>
                </a:solidFill>
              </a:rPr>
              <a:t>Figure  8-2</a:t>
            </a:r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1543865-A74B-41E9-B60A-5BF515E27612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zh-TW" sz="140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altLang="zh-TW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				ARP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1447800"/>
            <a:ext cx="8318500" cy="423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chemeClr val="accent2"/>
                </a:solidFill>
              </a:rPr>
              <a:t>Figure  8-3</a:t>
            </a:r>
          </a:p>
        </p:txBody>
      </p:sp>
      <p:sp>
        <p:nvSpPr>
          <p:cNvPr id="8196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6C3F4C9-6117-4130-A4FE-E42B543EFB19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zh-TW" sz="1400"/>
          </a:p>
        </p:txBody>
      </p:sp>
      <p:sp>
        <p:nvSpPr>
          <p:cNvPr id="2" name="TextBox 1"/>
          <p:cNvSpPr txBox="1"/>
          <p:nvPr/>
        </p:nvSpPr>
        <p:spPr>
          <a:xfrm>
            <a:off x="368300" y="630565"/>
            <a:ext cx="4356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800" dirty="0" smtClean="0"/>
              <a:t>Structure of an ARP packet:</a:t>
            </a:r>
            <a:endParaRPr lang="en-HK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192338"/>
            <a:ext cx="8912225" cy="192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chemeClr val="accent2"/>
                </a:solidFill>
              </a:rPr>
              <a:t>Figure  8-4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981200" y="5422900"/>
            <a:ext cx="5568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chemeClr val="accent2"/>
                </a:solidFill>
              </a:rPr>
              <a:t>Encapsulation of ARP in an Ethernet Frame</a:t>
            </a:r>
          </a:p>
        </p:txBody>
      </p:sp>
      <p:sp>
        <p:nvSpPr>
          <p:cNvPr id="922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1148688-DBCF-4125-B0FA-9272D6E70E0F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zh-TW" sz="1400"/>
          </a:p>
        </p:txBody>
      </p:sp>
      <p:sp>
        <p:nvSpPr>
          <p:cNvPr id="9222" name="TextBox 1"/>
          <p:cNvSpPr txBox="1">
            <a:spLocks noChangeArrowheads="1"/>
          </p:cNvSpPr>
          <p:nvPr/>
        </p:nvSpPr>
        <p:spPr bwMode="auto">
          <a:xfrm>
            <a:off x="533400" y="4514850"/>
            <a:ext cx="70532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Preamble (7 bytes) is used for synchronization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SFD (Start Frame Delimiter, 1 byte) indicates the start of the frame</a:t>
            </a:r>
          </a:p>
        </p:txBody>
      </p:sp>
      <p:sp>
        <p:nvSpPr>
          <p:cNvPr id="9223" name="TextBox 2"/>
          <p:cNvSpPr txBox="1">
            <a:spLocks noChangeArrowheads="1"/>
          </p:cNvSpPr>
          <p:nvPr/>
        </p:nvSpPr>
        <p:spPr bwMode="auto">
          <a:xfrm>
            <a:off x="3170238" y="2665413"/>
            <a:ext cx="889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(</a:t>
            </a:r>
            <a:r>
              <a:rPr lang="en-US" altLang="en-US" sz="2000">
                <a:solidFill>
                  <a:srgbClr val="FF0000"/>
                </a:solidFill>
              </a:rPr>
              <a:t>ARP</a:t>
            </a:r>
            <a:r>
              <a:rPr lang="en-US" altLang="en-US" sz="2400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7772400" cy="5638800"/>
          </a:xfrm>
        </p:spPr>
        <p:txBody>
          <a:bodyPr/>
          <a:lstStyle/>
          <a:p>
            <a:pPr marL="609600" indent="-609600" eaLnBrk="1" hangingPunct="1"/>
            <a:r>
              <a:rPr lang="en-US" altLang="zh-TW" smtClean="0">
                <a:solidFill>
                  <a:schemeClr val="accent2"/>
                </a:solidFill>
              </a:rPr>
              <a:t>How ARP functions</a:t>
            </a:r>
            <a:r>
              <a:rPr lang="en-US" altLang="zh-TW" smtClean="0"/>
              <a:t>: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zh-TW" smtClean="0"/>
              <a:t>Get IP address of target.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zh-TW" smtClean="0"/>
              <a:t>Create a request ARP message</a:t>
            </a:r>
          </a:p>
          <a:p>
            <a:pPr marL="1371600" lvl="2" indent="-457200" eaLnBrk="1" hangingPunct="1">
              <a:buFontTx/>
              <a:buChar char="–"/>
            </a:pPr>
            <a:r>
              <a:rPr lang="en-US" altLang="zh-TW" smtClean="0"/>
              <a:t>Fill sender physical address</a:t>
            </a:r>
          </a:p>
          <a:p>
            <a:pPr marL="1371600" lvl="2" indent="-457200" eaLnBrk="1" hangingPunct="1">
              <a:buFontTx/>
              <a:buChar char="–"/>
            </a:pPr>
            <a:r>
              <a:rPr lang="en-US" altLang="zh-TW" smtClean="0"/>
              <a:t>Fill sender IP address</a:t>
            </a:r>
          </a:p>
          <a:p>
            <a:pPr marL="1371600" lvl="2" indent="-457200" eaLnBrk="1" hangingPunct="1">
              <a:buFontTx/>
              <a:buChar char="–"/>
            </a:pPr>
            <a:r>
              <a:rPr lang="en-US" altLang="zh-TW" smtClean="0"/>
              <a:t>Fill target IP address</a:t>
            </a:r>
          </a:p>
          <a:p>
            <a:pPr marL="1371600" lvl="2" indent="-457200" eaLnBrk="1" hangingPunct="1">
              <a:buFontTx/>
              <a:buChar char="–"/>
            </a:pPr>
            <a:r>
              <a:rPr lang="en-US" altLang="zh-TW" smtClean="0"/>
              <a:t>Target physical address is filled with 0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zh-TW" smtClean="0"/>
              <a:t>The message is passed to the Ethernet layer where it is encapsulated in a frame.</a:t>
            </a:r>
          </a:p>
          <a:p>
            <a:pPr marL="1371600" lvl="2" indent="-457200" eaLnBrk="1" hangingPunct="1">
              <a:buFontTx/>
              <a:buChar char="–"/>
            </a:pPr>
            <a:r>
              <a:rPr lang="en-US" altLang="zh-TW" smtClean="0"/>
              <a:t>Source address: physical address of the sender.</a:t>
            </a:r>
          </a:p>
          <a:p>
            <a:pPr marL="1371600" lvl="2" indent="-457200" eaLnBrk="1" hangingPunct="1">
              <a:buFontTx/>
              <a:buChar char="–"/>
            </a:pPr>
            <a:r>
              <a:rPr lang="en-US" altLang="zh-TW" smtClean="0"/>
              <a:t>Destination address: broadcast address.</a:t>
            </a:r>
          </a:p>
          <a:p>
            <a:pPr marL="1371600" lvl="2" indent="-457200" eaLnBrk="1" hangingPunct="1">
              <a:buFontTx/>
              <a:buChar char="–"/>
            </a:pPr>
            <a:endParaRPr lang="en-US" altLang="zh-TW" smtClean="0"/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C4038A9-3B92-4B28-AE3D-B5D46A3C0B82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style">
  <a:themeElements>
    <a:clrScheme name="mysty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ysty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mysty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sty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Settings\mhwong\Application Data\Microsoft\Templates\mystyle.pot</Template>
  <TotalTime>1175</TotalTime>
  <Words>1055</Words>
  <PresentationFormat>On-screen Show (4:3)</PresentationFormat>
  <Paragraphs>135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新細明體</vt:lpstr>
      <vt:lpstr>Times New Roman</vt:lpstr>
      <vt:lpstr>Wingdings</vt:lpstr>
      <vt:lpstr>mystyle</vt:lpstr>
      <vt:lpstr>ARP Spoofing (Part I)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A’s ARP request</vt:lpstr>
      <vt:lpstr>B’s ARP reply</vt:lpstr>
      <vt:lpstr>PowerPoint Presentation</vt:lpstr>
      <vt:lpstr>Target IP Address of ARP</vt:lpstr>
      <vt:lpstr>PowerPoint Presentation</vt:lpstr>
      <vt:lpstr>PowerPoint Presentation</vt:lpstr>
      <vt:lpstr>Proxy ARP</vt:lpstr>
      <vt:lpstr>Proxy ARP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terms:modified xsi:type="dcterms:W3CDTF">2020-03-05T13:37:48Z</dcterms:modified>
</cp:coreProperties>
</file>