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27"/>
  </p:notesMasterIdLst>
  <p:sldIdLst>
    <p:sldId id="256" r:id="rId2"/>
    <p:sldId id="275" r:id="rId3"/>
    <p:sldId id="276" r:id="rId4"/>
    <p:sldId id="315" r:id="rId5"/>
    <p:sldId id="316" r:id="rId6"/>
    <p:sldId id="318" r:id="rId7"/>
    <p:sldId id="319" r:id="rId8"/>
    <p:sldId id="320" r:id="rId9"/>
    <p:sldId id="321" r:id="rId10"/>
    <p:sldId id="322" r:id="rId11"/>
    <p:sldId id="283" r:id="rId12"/>
    <p:sldId id="337" r:id="rId13"/>
    <p:sldId id="339" r:id="rId14"/>
    <p:sldId id="338" r:id="rId15"/>
    <p:sldId id="330" r:id="rId16"/>
    <p:sldId id="331" r:id="rId17"/>
    <p:sldId id="332" r:id="rId18"/>
    <p:sldId id="329" r:id="rId19"/>
    <p:sldId id="287" r:id="rId20"/>
    <p:sldId id="289" r:id="rId21"/>
    <p:sldId id="290" r:id="rId22"/>
    <p:sldId id="333" r:id="rId23"/>
    <p:sldId id="334" r:id="rId24"/>
    <p:sldId id="323" r:id="rId25"/>
    <p:sldId id="298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333CC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87342" autoAdjust="0"/>
  </p:normalViewPr>
  <p:slideViewPr>
    <p:cSldViewPr>
      <p:cViewPr varScale="1">
        <p:scale>
          <a:sx n="102" d="100"/>
          <a:sy n="102" d="100"/>
        </p:scale>
        <p:origin x="15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5D23446A-FC87-4407-A335-868C016DB978}" type="datetimeFigureOut">
              <a:rPr lang="en-US"/>
              <a:pPr>
                <a:defRPr/>
              </a:pPr>
              <a:t>2020-03-12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D5E9B1-499D-436A-A597-7187746AC5C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b="0" dirty="0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92FBEEB9-8FD7-48E9-853D-77CAFE1ABFC1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b="1" dirty="0" smtClean="0"/>
              <a:t>Demo with </a:t>
            </a:r>
            <a:r>
              <a:rPr lang="en-US" altLang="zh-TW" b="1" dirty="0" smtClean="0"/>
              <a:t>ping</a:t>
            </a:r>
            <a:endParaRPr lang="en-US" altLang="zh-TW" b="1" baseline="0" dirty="0" smtClean="0"/>
          </a:p>
          <a:p>
            <a:endParaRPr lang="zh-TW" altLang="en-US" b="1" dirty="0" smtClean="0"/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F85672FF-7323-4C0B-9BB4-B24A89B454DB}" type="slidenum">
              <a:rPr lang="en-US" altLang="zh-TW" sz="1200"/>
              <a:pPr eaLnBrk="1" hangingPunct="1"/>
              <a:t>12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897239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/>
              <a:t>Demo </a:t>
            </a:r>
            <a:r>
              <a:rPr lang="en-US" altLang="zh-TW" b="1" dirty="0" smtClean="0"/>
              <a:t>with ping</a:t>
            </a:r>
            <a:endParaRPr lang="zh-TW" altLang="en-US" b="1" dirty="0" smtClean="0"/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F85672FF-7323-4C0B-9BB4-B24A89B454DB}" type="slidenum">
              <a:rPr lang="en-US" altLang="zh-TW" sz="1200"/>
              <a:pPr eaLnBrk="1" hangingPunct="1"/>
              <a:t>13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1530806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b="1" smtClean="0"/>
              <a:t>Demo</a:t>
            </a:r>
            <a:endParaRPr lang="zh-TW" altLang="en-US" b="1" smtClean="0"/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42FC48C1-C802-4006-9D61-3B226E14F674}" type="slidenum">
              <a:rPr lang="en-US" altLang="zh-TW" sz="1200"/>
              <a:pPr eaLnBrk="1" hangingPunct="1"/>
              <a:t>16</a:t>
            </a:fld>
            <a:endParaRPr lang="en-US" altLang="zh-TW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b="1" smtClean="0"/>
              <a:t>Demo</a:t>
            </a:r>
            <a:endParaRPr lang="zh-TW" altLang="en-US" b="1" smtClean="0"/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011C1E3B-85C4-46F2-9B9C-62D79D0727CE}" type="slidenum">
              <a:rPr lang="en-US" altLang="zh-TW" sz="1200"/>
              <a:pPr eaLnBrk="1" hangingPunct="1"/>
              <a:t>17</a:t>
            </a:fld>
            <a:endParaRPr lang="en-US" altLang="zh-TW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38A0F9-355D-42C7-872D-E6D3957A80F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935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862F42-34A1-4053-87AD-95861E0B9B8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173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31C9DC-20C1-4629-916C-1E54163CE3D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865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AF4747-DF34-49F5-9059-5B0862A3FE8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15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3AF78F-B373-4FD8-90E2-D39254D5270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469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FD7DF-9147-48B3-B41B-456B85028BA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93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F36723-A1F8-4DD2-8D70-DAE005C9AC5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866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46115-C5A4-4FD3-B0B9-55A82226BB7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318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EE035C-D609-43C9-AD85-C06F9E04CE8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358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BA02F7-7D5E-42D0-9B5A-E0F990F2251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431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B4B29-9ED6-4CBA-93B5-19ED2E3D07A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616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21500C2-0C0A-4EBD-9261-B244422C795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hocobospore.org/arpspoo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ARP Spoofing (Part III)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lvl="1" eaLnBrk="1" hangingPunct="1"/>
            <a:r>
              <a:rPr lang="en-US" altLang="zh-TW" smtClean="0"/>
              <a:t>Aftermath:</a:t>
            </a:r>
          </a:p>
          <a:p>
            <a:pPr lvl="2" eaLnBrk="1" hangingPunct="1"/>
            <a:r>
              <a:rPr lang="en-US" altLang="zh-TW" smtClean="0"/>
              <a:t>After the MiM attack, the target computers will continue to send frames to the hacker’s MAC address even after the hacker removes himself from the communication path.</a:t>
            </a:r>
          </a:p>
          <a:p>
            <a:pPr lvl="2" eaLnBrk="1" hangingPunct="1"/>
            <a:r>
              <a:rPr lang="en-US" altLang="zh-TW" smtClean="0"/>
              <a:t>To perform a clean MiM attack, the hacker will restore the ARP entries of the target computers.</a:t>
            </a:r>
          </a:p>
          <a:p>
            <a:pPr lvl="3" eaLnBrk="1" hangingPunct="1"/>
            <a:r>
              <a:rPr lang="en-US" altLang="zh-TW" smtClean="0"/>
              <a:t>In A’s ARP cache</a:t>
            </a:r>
          </a:p>
          <a:p>
            <a:pPr lvl="4" eaLnBrk="1" hangingPunct="1"/>
            <a:r>
              <a:rPr lang="en-US" altLang="zh-TW" smtClean="0"/>
              <a:t>Associate B’s IP with B’s MAC address</a:t>
            </a:r>
          </a:p>
          <a:p>
            <a:pPr lvl="3" eaLnBrk="1" hangingPunct="1"/>
            <a:r>
              <a:rPr lang="en-US" altLang="zh-TW" smtClean="0"/>
              <a:t>In B’s ARP cache</a:t>
            </a:r>
          </a:p>
          <a:p>
            <a:pPr lvl="4" eaLnBrk="1" hangingPunct="1"/>
            <a:r>
              <a:rPr lang="en-US" altLang="zh-TW" smtClean="0"/>
              <a:t>Associate A’s IP with A’s MAC address</a:t>
            </a:r>
          </a:p>
          <a:p>
            <a:pPr lvl="3" eaLnBrk="1" hangingPunct="1"/>
            <a:endParaRPr lang="en-US" altLang="zh-TW" smtClean="0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FD2BC10D-AEA8-46F9-878C-56896225F938}" type="slidenum">
              <a:rPr lang="en-US" altLang="zh-TW" sz="1400"/>
              <a:pPr eaLnBrk="1" hangingPunct="1"/>
              <a:t>10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638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3333CC"/>
                </a:solidFill>
              </a:rPr>
              <a:t>Possible types of attacks </a:t>
            </a:r>
          </a:p>
          <a:p>
            <a:pPr lvl="1" eaLnBrk="1" hangingPunct="1"/>
            <a:r>
              <a:rPr lang="en-US" altLang="zh-TW" dirty="0" smtClean="0"/>
              <a:t>Sniffing</a:t>
            </a:r>
          </a:p>
          <a:p>
            <a:pPr lvl="2" eaLnBrk="1" hangingPunct="1"/>
            <a:r>
              <a:rPr lang="en-US" altLang="zh-TW" dirty="0" smtClean="0"/>
              <a:t>By using ARP spoofing, all the traffic from the target to the receiver can be directed to the hackers.</a:t>
            </a:r>
          </a:p>
          <a:p>
            <a:pPr lvl="3" eaLnBrk="1" hangingPunct="1"/>
            <a:r>
              <a:rPr lang="en-US" altLang="zh-TW" dirty="0" smtClean="0"/>
              <a:t>It is now possible to perform sniffing even on a switched network.</a:t>
            </a:r>
          </a:p>
          <a:p>
            <a:pPr lvl="2" eaLnBrk="1" hangingPunct="1"/>
            <a:r>
              <a:rPr lang="en-HK" altLang="zh-TW" dirty="0" smtClean="0"/>
              <a:t>However, the hacker needs to forward the packet from the target to the original receiver</a:t>
            </a:r>
          </a:p>
          <a:p>
            <a:pPr lvl="3" eaLnBrk="1" hangingPunct="1"/>
            <a:r>
              <a:rPr lang="en-HK" altLang="zh-TW" dirty="0" smtClean="0"/>
              <a:t>So that the communication as seen by the target will not be interrupted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FBCA466C-C6D2-4A80-9EF4-F07FC268C5B3}" type="slidenum">
              <a:rPr lang="en-US" altLang="zh-TW" sz="1400"/>
              <a:pPr eaLnBrk="1" hangingPunct="1"/>
              <a:t>11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lvl="1" eaLnBrk="1" hangingPunct="1"/>
            <a:r>
              <a:rPr lang="en-US" altLang="zh-TW" dirty="0" smtClean="0"/>
              <a:t>Broadcasting</a:t>
            </a:r>
          </a:p>
          <a:p>
            <a:pPr lvl="2" eaLnBrk="1" hangingPunct="1"/>
            <a:r>
              <a:rPr lang="en-HK" altLang="zh-TW" dirty="0" smtClean="0"/>
              <a:t>In the ARP cache of the target, if an entry is poisoned to the broadcast MAC address (FF:FF:FF:FF:FF:FF), </a:t>
            </a:r>
            <a:r>
              <a:rPr lang="en-US" altLang="zh-TW" dirty="0" smtClean="0"/>
              <a:t>all </a:t>
            </a:r>
            <a:r>
              <a:rPr lang="en-US" altLang="zh-TW" dirty="0"/>
              <a:t>the traffic from the target to the </a:t>
            </a:r>
            <a:r>
              <a:rPr lang="en-US" altLang="zh-TW" dirty="0" smtClean="0"/>
              <a:t>corresponding receiver is broadcasted</a:t>
            </a:r>
            <a:endParaRPr lang="en-US" altLang="zh-TW" dirty="0"/>
          </a:p>
          <a:p>
            <a:pPr lvl="3" eaLnBrk="1" hangingPunct="1"/>
            <a:r>
              <a:rPr lang="en-US" altLang="zh-TW" dirty="0"/>
              <a:t>It is now possible to perform sniffing even on a switched network</a:t>
            </a:r>
            <a:r>
              <a:rPr lang="en-US" altLang="zh-TW" dirty="0" smtClean="0"/>
              <a:t>.</a:t>
            </a:r>
          </a:p>
          <a:p>
            <a:pPr lvl="1" eaLnBrk="1" hangingPunct="1"/>
            <a:r>
              <a:rPr lang="en-US" altLang="zh-TW" dirty="0"/>
              <a:t>Hijacking</a:t>
            </a:r>
          </a:p>
          <a:p>
            <a:pPr lvl="2" eaLnBrk="1" hangingPunct="1"/>
            <a:r>
              <a:rPr lang="en-US" altLang="zh-TW" dirty="0"/>
              <a:t>By using </a:t>
            </a:r>
            <a:r>
              <a:rPr lang="en-US" altLang="zh-TW" dirty="0" err="1"/>
              <a:t>MiM</a:t>
            </a:r>
            <a:r>
              <a:rPr lang="en-US" altLang="zh-TW" dirty="0"/>
              <a:t> attack, all the traffic of a TCP connection will go through the hacker.</a:t>
            </a:r>
          </a:p>
          <a:p>
            <a:pPr lvl="2" eaLnBrk="1" hangingPunct="1"/>
            <a:r>
              <a:rPr lang="en-US" altLang="zh-TW" dirty="0"/>
              <a:t>Now it is much easier to hijack the session as compared to the method we discussed earlier in TCP exploits.</a:t>
            </a:r>
          </a:p>
          <a:p>
            <a:pPr lvl="3" eaLnBrk="1" hangingPunct="1"/>
            <a:endParaRPr lang="en-US" altLang="zh-TW" dirty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F7C481F8-C49D-4F1E-A005-6C72F4DFDC4A}" type="slidenum">
              <a:rPr lang="en-US" altLang="zh-TW" sz="1400"/>
              <a:pPr eaLnBrk="1" hangingPunct="1"/>
              <a:t>12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13418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lvl="1" eaLnBrk="1" hangingPunct="1"/>
            <a:r>
              <a:rPr lang="en-US" altLang="zh-TW" dirty="0" err="1" smtClean="0"/>
              <a:t>DoS</a:t>
            </a:r>
            <a:endParaRPr lang="en-US" altLang="zh-TW" dirty="0"/>
          </a:p>
          <a:p>
            <a:pPr lvl="2" eaLnBrk="1" hangingPunct="1"/>
            <a:r>
              <a:rPr lang="en-US" altLang="zh-TW" dirty="0"/>
              <a:t>Updating ARP caches with non-existing MAC </a:t>
            </a:r>
            <a:r>
              <a:rPr lang="en-US" altLang="zh-TW" dirty="0" smtClean="0"/>
              <a:t>addresses </a:t>
            </a:r>
            <a:r>
              <a:rPr lang="en-US" altLang="zh-TW" dirty="0"/>
              <a:t>will cause frames to be dropped.</a:t>
            </a:r>
          </a:p>
          <a:p>
            <a:pPr lvl="2" eaLnBrk="1" hangingPunct="1"/>
            <a:r>
              <a:rPr lang="en-US" altLang="zh-TW" dirty="0" smtClean="0"/>
              <a:t>Denial </a:t>
            </a:r>
            <a:r>
              <a:rPr lang="en-US" altLang="zh-TW" dirty="0"/>
              <a:t>of Service attack (</a:t>
            </a:r>
            <a:r>
              <a:rPr lang="en-US" altLang="zh-TW" dirty="0" err="1"/>
              <a:t>DoS</a:t>
            </a:r>
            <a:r>
              <a:rPr lang="en-US" altLang="zh-TW" dirty="0" smtClean="0"/>
              <a:t>)</a:t>
            </a:r>
          </a:p>
          <a:p>
            <a:pPr lvl="3" eaLnBrk="1" hangingPunct="1"/>
            <a:r>
              <a:rPr lang="en-US" altLang="zh-TW" dirty="0" smtClean="0"/>
              <a:t>Suppose a hacker wants isolate a victim computer</a:t>
            </a:r>
          </a:p>
          <a:p>
            <a:pPr lvl="3" eaLnBrk="1" hangingPunct="1"/>
            <a:r>
              <a:rPr lang="en-US" altLang="zh-TW" dirty="0" smtClean="0"/>
              <a:t>The hacker poisons the victim’s </a:t>
            </a:r>
            <a:r>
              <a:rPr lang="en-US" altLang="zh-TW" dirty="0" smtClean="0"/>
              <a:t>ARP cache entry in all other clients in the same </a:t>
            </a:r>
            <a:r>
              <a:rPr lang="en-US" altLang="zh-TW" dirty="0" smtClean="0"/>
              <a:t>network</a:t>
            </a:r>
          </a:p>
          <a:p>
            <a:pPr lvl="3" eaLnBrk="1" hangingPunct="1"/>
            <a:r>
              <a:rPr lang="en-US" altLang="zh-TW" dirty="0" smtClean="0"/>
              <a:t>No one will be able to send packets to the victim due to incorrect MAC addresses</a:t>
            </a:r>
            <a:endParaRPr lang="en-US" altLang="zh-TW" dirty="0" smtClean="0"/>
          </a:p>
          <a:p>
            <a:pPr lvl="3" eaLnBrk="1" hangingPunct="1"/>
            <a:r>
              <a:rPr lang="en-US" altLang="zh-TW" dirty="0" smtClean="0"/>
              <a:t>This can </a:t>
            </a:r>
            <a:r>
              <a:rPr lang="en-US" altLang="zh-TW" dirty="0" smtClean="0"/>
              <a:t>be </a:t>
            </a:r>
            <a:r>
              <a:rPr lang="en-US" altLang="zh-TW" dirty="0" smtClean="0"/>
              <a:t>done </a:t>
            </a:r>
            <a:r>
              <a:rPr lang="en-US" altLang="zh-TW" dirty="0" smtClean="0"/>
              <a:t>easily </a:t>
            </a:r>
            <a:r>
              <a:rPr lang="en-US" altLang="zh-TW" dirty="0" smtClean="0"/>
              <a:t>by using </a:t>
            </a:r>
            <a:r>
              <a:rPr lang="en-US" altLang="zh-TW" b="1" dirty="0" smtClean="0">
                <a:solidFill>
                  <a:srgbClr val="0070C0"/>
                </a:solidFill>
              </a:rPr>
              <a:t>Gratuitous ARP </a:t>
            </a:r>
            <a:r>
              <a:rPr lang="en-US" altLang="zh-TW" dirty="0" smtClean="0"/>
              <a:t>(see </a:t>
            </a:r>
            <a:r>
              <a:rPr lang="en-US" altLang="zh-TW" dirty="0" smtClean="0"/>
              <a:t>later for more details)</a:t>
            </a:r>
          </a:p>
          <a:p>
            <a:pPr lvl="2" eaLnBrk="1" hangingPunct="1"/>
            <a:endParaRPr lang="en-US" altLang="zh-TW" dirty="0" smtClean="0"/>
          </a:p>
          <a:p>
            <a:pPr lvl="2" eaLnBrk="1" hangingPunct="1"/>
            <a:endParaRPr lang="en-US" altLang="zh-TW" dirty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F7C481F8-C49D-4F1E-A005-6C72F4DFDC4A}" type="slidenum">
              <a:rPr lang="en-US" altLang="zh-TW" sz="1400"/>
              <a:pPr eaLnBrk="1" hangingPunct="1"/>
              <a:t>13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348054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lvl="1" eaLnBrk="1" hangingPunct="1"/>
            <a:r>
              <a:rPr lang="en-US" altLang="zh-TW" dirty="0" smtClean="0"/>
              <a:t>Cloning</a:t>
            </a:r>
          </a:p>
          <a:p>
            <a:pPr lvl="2" eaLnBrk="1" hangingPunct="1"/>
            <a:r>
              <a:rPr lang="en-US" altLang="zh-TW" dirty="0" smtClean="0"/>
              <a:t>A MAC address is only supposed to be unique.</a:t>
            </a:r>
          </a:p>
          <a:p>
            <a:pPr lvl="3" eaLnBrk="1" hangingPunct="1"/>
            <a:r>
              <a:rPr lang="en-US" altLang="zh-TW" dirty="0" smtClean="0"/>
              <a:t>It is easy to change the MAC address on the OS level.</a:t>
            </a:r>
          </a:p>
          <a:p>
            <a:pPr lvl="3" eaLnBrk="1" hangingPunct="1"/>
            <a:r>
              <a:rPr lang="en-US" altLang="zh-TW" dirty="0" smtClean="0"/>
              <a:t>It is also possible to change the MAC address of a network card (burn into the ROM).</a:t>
            </a:r>
          </a:p>
          <a:p>
            <a:pPr lvl="2" eaLnBrk="1" hangingPunct="1"/>
            <a:r>
              <a:rPr lang="en-US" altLang="zh-TW" dirty="0" smtClean="0"/>
              <a:t>Suppose a hacker wants to act as the DNS server</a:t>
            </a:r>
          </a:p>
          <a:p>
            <a:pPr lvl="3" eaLnBrk="1" hangingPunct="1"/>
            <a:r>
              <a:rPr lang="en-US" altLang="zh-TW" dirty="0" smtClean="0"/>
              <a:t>First, the hacker performs the </a:t>
            </a:r>
            <a:r>
              <a:rPr lang="en-US" altLang="zh-TW" dirty="0" err="1" smtClean="0"/>
              <a:t>DoS</a:t>
            </a:r>
            <a:r>
              <a:rPr lang="en-US" altLang="zh-TW" dirty="0" smtClean="0"/>
              <a:t> attack (on the previous page) on the DNS server by </a:t>
            </a:r>
            <a:r>
              <a:rPr lang="en-US" altLang="zh-TW" dirty="0"/>
              <a:t>poisoning the </a:t>
            </a:r>
            <a:r>
              <a:rPr lang="en-US" altLang="zh-TW" dirty="0" smtClean="0"/>
              <a:t>DNS server’s </a:t>
            </a:r>
            <a:r>
              <a:rPr lang="en-US" altLang="zh-TW" dirty="0"/>
              <a:t>ARP cache entry in all other clients </a:t>
            </a:r>
            <a:r>
              <a:rPr lang="en-US" altLang="zh-TW" dirty="0" smtClean="0"/>
              <a:t>with a fake MAC address</a:t>
            </a:r>
            <a:endParaRPr lang="en-US" altLang="zh-TW" dirty="0"/>
          </a:p>
          <a:p>
            <a:pPr lvl="3" eaLnBrk="1" hangingPunct="1"/>
            <a:r>
              <a:rPr lang="en-US" altLang="zh-TW" dirty="0" smtClean="0"/>
              <a:t>Then, the hacker assigns himself this fake MAC address</a:t>
            </a:r>
          </a:p>
          <a:p>
            <a:pPr lvl="3" eaLnBrk="1" hangingPunct="1"/>
            <a:r>
              <a:rPr lang="en-US" altLang="zh-TW" dirty="0" smtClean="0"/>
              <a:t>All other clients will wrongly think that the hacker is the DNS server</a:t>
            </a:r>
            <a:endParaRPr lang="en-US" altLang="zh-TW" dirty="0" smtClean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BA37DEEB-7452-497C-9D27-AB62BCCCB024}" type="slidenum">
              <a:rPr lang="en-US" altLang="zh-TW" sz="1400"/>
              <a:pPr eaLnBrk="1" hangingPunct="1"/>
              <a:t>14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429470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Gratuitous ARP</a:t>
            </a:r>
            <a:endParaRPr lang="zh-TW" altLang="en-US" dirty="0"/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Source and target IPs in the ARP request / reply are the same.</a:t>
            </a:r>
          </a:p>
          <a:p>
            <a:pPr eaLnBrk="1" hangingPunct="1"/>
            <a:r>
              <a:rPr lang="en-US" altLang="zh-TW" dirty="0" smtClean="0"/>
              <a:t>In form of broadcast.</a:t>
            </a:r>
          </a:p>
          <a:p>
            <a:pPr eaLnBrk="1" hangingPunct="1"/>
            <a:r>
              <a:rPr lang="en-US" altLang="zh-TW" dirty="0" smtClean="0"/>
              <a:t>Some implementations recognize it as a special case: a system sending updated information about itself to everybody, and hence update the ARP cache accordingly.</a:t>
            </a:r>
          </a:p>
          <a:p>
            <a:pPr eaLnBrk="1" hangingPunct="1"/>
            <a:r>
              <a:rPr lang="en-US" altLang="zh-TW" dirty="0" smtClean="0"/>
              <a:t>One packet can screw up the entire network.</a:t>
            </a:r>
          </a:p>
          <a:p>
            <a:endParaRPr lang="zh-TW" altLang="en-US" dirty="0" smtClean="0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CED0BCFA-D196-4719-BEB6-4924873871E3}" type="slidenum">
              <a:rPr lang="en-US" altLang="zh-TW" sz="1400"/>
              <a:pPr eaLnBrk="1" hangingPunct="1"/>
              <a:t>15</a:t>
            </a:fld>
            <a:endParaRPr lang="en-US" altLang="zh-TW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/>
              <a:t>S’s spoofed Gratuitous ARP Reply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1800" dirty="0" smtClean="0"/>
              <a:t>Assume S tries to impersonate B and compromise all computers in the LAN</a:t>
            </a:r>
          </a:p>
          <a:p>
            <a:pPr eaLnBrk="1" hangingPunct="1"/>
            <a:r>
              <a:rPr lang="en-US" altLang="zh-TW" sz="1800" dirty="0" smtClean="0"/>
              <a:t>Spoofed Gratuitous ARP reply packet</a:t>
            </a:r>
          </a:p>
          <a:p>
            <a:pPr lvl="1" eaLnBrk="1" hangingPunct="1"/>
            <a:r>
              <a:rPr lang="en-US" altLang="zh-TW" sz="1800" dirty="0" smtClean="0"/>
              <a:t>Sender Hardware Address – S’s MAC address</a:t>
            </a:r>
          </a:p>
          <a:p>
            <a:pPr lvl="1" eaLnBrk="1" hangingPunct="1"/>
            <a:r>
              <a:rPr lang="en-US" altLang="zh-TW" sz="1800" dirty="0" smtClean="0"/>
              <a:t>Sender Protocol Address – B’s IP address</a:t>
            </a:r>
          </a:p>
          <a:p>
            <a:pPr lvl="1" eaLnBrk="1" hangingPunct="1"/>
            <a:r>
              <a:rPr lang="en-US" altLang="zh-TW" sz="1800" dirty="0" smtClean="0"/>
              <a:t>Target Hardware Address – FF:FF:FF:FF:FF:FF</a:t>
            </a:r>
          </a:p>
          <a:p>
            <a:pPr lvl="1" eaLnBrk="1" hangingPunct="1"/>
            <a:r>
              <a:rPr lang="en-US" altLang="zh-TW" sz="1800" dirty="0" smtClean="0"/>
              <a:t>Target Protocol Address – B’s IP address</a:t>
            </a:r>
          </a:p>
          <a:p>
            <a:pPr eaLnBrk="1" hangingPunct="1"/>
            <a:r>
              <a:rPr lang="en-US" altLang="zh-TW" sz="1800" dirty="0" smtClean="0"/>
              <a:t>Ethernet layer</a:t>
            </a:r>
          </a:p>
          <a:p>
            <a:pPr lvl="1" eaLnBrk="1" hangingPunct="1"/>
            <a:r>
              <a:rPr lang="en-US" altLang="zh-TW" sz="1800" dirty="0" smtClean="0"/>
              <a:t>Source Hardware Address – S’s MAC address</a:t>
            </a:r>
          </a:p>
          <a:p>
            <a:pPr lvl="1" eaLnBrk="1" hangingPunct="1"/>
            <a:r>
              <a:rPr lang="en-US" altLang="zh-TW" sz="1800" dirty="0" smtClean="0"/>
              <a:t>Target Hardware Address – FF:FF:FF:FF:FF:FF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FB74D7FD-4D65-46E4-9B20-C29900D89323}" type="slidenum">
              <a:rPr lang="en-US" altLang="zh-TW" sz="1400"/>
              <a:pPr eaLnBrk="1" hangingPunct="1"/>
              <a:t>16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600" dirty="0" smtClean="0"/>
              <a:t>S’s spoofed Gratuitous ARP Request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1800" smtClean="0"/>
              <a:t>Assume S tries to impersonate B and compromise all computers in the LAN</a:t>
            </a:r>
          </a:p>
          <a:p>
            <a:pPr eaLnBrk="1" hangingPunct="1"/>
            <a:r>
              <a:rPr lang="en-US" altLang="zh-TW" sz="1800" smtClean="0"/>
              <a:t>Spoofed Gratuitous ARP request packet</a:t>
            </a:r>
          </a:p>
          <a:p>
            <a:pPr lvl="1" eaLnBrk="1" hangingPunct="1"/>
            <a:r>
              <a:rPr lang="en-US" altLang="zh-TW" sz="1800" smtClean="0"/>
              <a:t>Sender Hardware Address – S’s MAC address</a:t>
            </a:r>
          </a:p>
          <a:p>
            <a:pPr lvl="1" eaLnBrk="1" hangingPunct="1"/>
            <a:r>
              <a:rPr lang="en-US" altLang="zh-TW" sz="1800" smtClean="0"/>
              <a:t>Sender Protocol Address – B’s IP address</a:t>
            </a:r>
          </a:p>
          <a:p>
            <a:pPr lvl="1" eaLnBrk="1" hangingPunct="1"/>
            <a:r>
              <a:rPr lang="en-US" altLang="zh-TW" sz="1800" smtClean="0"/>
              <a:t>Target Hardware Address – Zeroes</a:t>
            </a:r>
          </a:p>
          <a:p>
            <a:pPr lvl="1" eaLnBrk="1" hangingPunct="1"/>
            <a:r>
              <a:rPr lang="en-US" altLang="zh-TW" sz="1800" smtClean="0"/>
              <a:t>Target Protocol Address – B’s IP address</a:t>
            </a:r>
          </a:p>
          <a:p>
            <a:pPr eaLnBrk="1" hangingPunct="1"/>
            <a:r>
              <a:rPr lang="en-US" altLang="zh-TW" sz="1800" smtClean="0"/>
              <a:t>Ethernet layer</a:t>
            </a:r>
          </a:p>
          <a:p>
            <a:pPr lvl="1" eaLnBrk="1" hangingPunct="1"/>
            <a:r>
              <a:rPr lang="en-US" altLang="zh-TW" sz="1800" smtClean="0"/>
              <a:t>Source Hardware Address – S’s MAC address</a:t>
            </a:r>
          </a:p>
          <a:p>
            <a:pPr lvl="1" eaLnBrk="1" hangingPunct="1"/>
            <a:r>
              <a:rPr lang="en-US" altLang="zh-TW" sz="1800" smtClean="0"/>
              <a:t>Target Hardware Address – FF:FF:FF:FF:FF:FF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2123CC54-9843-4CEF-9550-3DEE36A47000}" type="slidenum">
              <a:rPr lang="en-US" altLang="zh-TW" sz="1400"/>
              <a:pPr eaLnBrk="1" hangingPunct="1"/>
              <a:t>17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Remarks about ARP Spoofing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ARP spoofing attacks may not always be successful</a:t>
            </a:r>
          </a:p>
          <a:p>
            <a:pPr eaLnBrk="1" hangingPunct="1"/>
            <a:r>
              <a:rPr lang="en-US" altLang="zh-TW" dirty="0" smtClean="0"/>
              <a:t>Different </a:t>
            </a:r>
            <a:r>
              <a:rPr lang="en-US" altLang="zh-TW" dirty="0" smtClean="0"/>
              <a:t>systems</a:t>
            </a:r>
            <a:r>
              <a:rPr lang="en-US" altLang="zh-TW" dirty="0" smtClean="0"/>
              <a:t> may have </a:t>
            </a:r>
            <a:r>
              <a:rPr lang="en-US" altLang="zh-TW" dirty="0" smtClean="0"/>
              <a:t>different behavior</a:t>
            </a:r>
          </a:p>
          <a:p>
            <a:pPr lvl="1" eaLnBrk="1" hangingPunct="1"/>
            <a:r>
              <a:rPr lang="en-US" altLang="zh-TW" dirty="0" smtClean="0"/>
              <a:t>In some systems, ARP spoofing can only succeed if there is already an existing entry in the ARP cache</a:t>
            </a:r>
          </a:p>
          <a:p>
            <a:pPr lvl="1" eaLnBrk="1" hangingPunct="1"/>
            <a:r>
              <a:rPr lang="en-US" altLang="zh-TW" dirty="0" smtClean="0"/>
              <a:t>Some systems </a:t>
            </a:r>
            <a:r>
              <a:rPr lang="en-US" altLang="zh-TW" dirty="0" smtClean="0"/>
              <a:t>only </a:t>
            </a:r>
            <a:r>
              <a:rPr lang="en-US" altLang="zh-TW" dirty="0" smtClean="0"/>
              <a:t>accept </a:t>
            </a:r>
            <a:r>
              <a:rPr lang="en-US" altLang="zh-TW" dirty="0" smtClean="0"/>
              <a:t>ARP updates after a timeout </a:t>
            </a:r>
            <a:r>
              <a:rPr lang="en-US" altLang="zh-TW" dirty="0" smtClean="0"/>
              <a:t>period</a:t>
            </a:r>
            <a:endParaRPr lang="en-US" altLang="zh-TW" dirty="0" smtClean="0"/>
          </a:p>
        </p:txBody>
      </p:sp>
      <p:sp>
        <p:nvSpPr>
          <p:cNvPr id="2867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5B2642E7-07A4-4243-B4E3-B467815AD49C}" type="slidenum">
              <a:rPr lang="en-US" altLang="zh-TW" sz="1400"/>
              <a:pPr eaLnBrk="1" hangingPunct="1"/>
              <a:t>18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Defenses against ARP Spoofing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Use static ARP entries</a:t>
            </a:r>
          </a:p>
          <a:p>
            <a:pPr lvl="1" eaLnBrk="1" hangingPunct="1"/>
            <a:r>
              <a:rPr lang="en-US" altLang="zh-TW" sz="2400" dirty="0" smtClean="0"/>
              <a:t>Cannot be updated.</a:t>
            </a:r>
          </a:p>
          <a:p>
            <a:pPr lvl="1" eaLnBrk="1" hangingPunct="1"/>
            <a:r>
              <a:rPr lang="en-US" altLang="zh-TW" sz="2400" dirty="0" smtClean="0"/>
              <a:t>Spoofed ARP </a:t>
            </a:r>
            <a:r>
              <a:rPr lang="en-US" altLang="zh-TW" sz="2400" dirty="0" smtClean="0"/>
              <a:t>requests/replies </a:t>
            </a:r>
            <a:r>
              <a:rPr lang="en-US" altLang="zh-TW" sz="2400" dirty="0" smtClean="0"/>
              <a:t>are ignored.</a:t>
            </a:r>
          </a:p>
          <a:p>
            <a:pPr lvl="1" eaLnBrk="1" hangingPunct="1"/>
            <a:r>
              <a:rPr lang="en-US" altLang="zh-TW" sz="2400" dirty="0" smtClean="0"/>
              <a:t>The ARP table needs a static hardcoded entry for each machine on the network.</a:t>
            </a:r>
          </a:p>
          <a:p>
            <a:pPr lvl="1" eaLnBrk="1" hangingPunct="1"/>
            <a:r>
              <a:rPr lang="en-US" altLang="zh-TW" sz="2400" dirty="0" smtClean="0"/>
              <a:t>Large overhead</a:t>
            </a:r>
          </a:p>
          <a:p>
            <a:pPr lvl="2" eaLnBrk="1" hangingPunct="1"/>
            <a:r>
              <a:rPr lang="en-US" altLang="zh-TW" sz="2000" dirty="0" smtClean="0"/>
              <a:t>Deploying these tables</a:t>
            </a:r>
          </a:p>
          <a:p>
            <a:pPr lvl="2" eaLnBrk="1" hangingPunct="1"/>
            <a:r>
              <a:rPr lang="en-US" altLang="zh-TW" sz="2000" dirty="0" smtClean="0"/>
              <a:t>Keep the table up-to-date</a:t>
            </a:r>
          </a:p>
          <a:p>
            <a:pPr lvl="1" eaLnBrk="1" hangingPunct="1"/>
            <a:r>
              <a:rPr lang="en-US" altLang="zh-TW" sz="2400" dirty="0" smtClean="0"/>
              <a:t>In the past, someone </a:t>
            </a:r>
            <a:r>
              <a:rPr lang="en-US" altLang="zh-TW" sz="2400" dirty="0" smtClean="0"/>
              <a:t>points out that Windows still accepts spoofed ARP replies and updates the static entry with the forged MAC.</a:t>
            </a:r>
          </a:p>
          <a:p>
            <a:pPr lvl="2" eaLnBrk="1" hangingPunct="1"/>
            <a:endParaRPr lang="en-US" altLang="zh-TW" sz="2000" dirty="0" smtClean="0"/>
          </a:p>
        </p:txBody>
      </p:sp>
      <p:sp>
        <p:nvSpPr>
          <p:cNvPr id="2970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47351ADD-BF57-4B1F-B34E-244D14BC53E4}" type="slidenum">
              <a:rPr lang="en-US" altLang="zh-TW" sz="1400"/>
              <a:pPr eaLnBrk="1" hangingPunct="1"/>
              <a:t>19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Man-in-the-Middle (</a:t>
            </a:r>
            <a:r>
              <a:rPr lang="en-US" altLang="zh-TW" dirty="0" err="1" smtClean="0"/>
              <a:t>MiM</a:t>
            </a:r>
            <a:r>
              <a:rPr lang="en-US" altLang="zh-TW" dirty="0" smtClean="0"/>
              <a:t>) Attack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hacker inserts his computer between the communications path of two target computers.</a:t>
            </a:r>
          </a:p>
          <a:p>
            <a:pPr eaLnBrk="1" hangingPunct="1"/>
            <a:r>
              <a:rPr lang="en-US" altLang="zh-TW" smtClean="0"/>
              <a:t>The hacker will forward frames between the two target computers so communications are not interrupted.</a:t>
            </a:r>
          </a:p>
          <a:p>
            <a:pPr eaLnBrk="1" hangingPunct="1"/>
            <a:r>
              <a:rPr lang="en-US" altLang="zh-TW" smtClean="0"/>
              <a:t>E.g., Hunt, Ettercap etc.</a:t>
            </a:r>
          </a:p>
          <a:p>
            <a:pPr lvl="1" eaLnBrk="1" hangingPunct="1"/>
            <a:r>
              <a:rPr lang="en-US" altLang="zh-TW" smtClean="0"/>
              <a:t>Can be obtained easily in many web archives.</a:t>
            </a:r>
          </a:p>
        </p:txBody>
      </p:sp>
      <p:sp>
        <p:nvSpPr>
          <p:cNvPr id="1229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91EB046B-7CDD-496D-BA88-6A7A857E1F44}" type="slidenum">
              <a:rPr lang="en-US" altLang="zh-TW" sz="1400"/>
              <a:pPr eaLnBrk="1" hangingPunct="1"/>
              <a:t>2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/>
            <a:r>
              <a:rPr lang="en-US" altLang="zh-TW" smtClean="0"/>
              <a:t>Arpwatch</a:t>
            </a:r>
          </a:p>
          <a:p>
            <a:pPr lvl="1" eaLnBrk="1" hangingPunct="1"/>
            <a:r>
              <a:rPr lang="en-US" altLang="zh-TW" smtClean="0"/>
              <a:t>A free UNIX program that listens for ARP replies on a network.</a:t>
            </a:r>
          </a:p>
          <a:p>
            <a:pPr lvl="1" eaLnBrk="1" hangingPunct="1"/>
            <a:r>
              <a:rPr lang="en-US" altLang="zh-TW" smtClean="0"/>
              <a:t>Build a table of IP/MAC associations and store it in a file.</a:t>
            </a:r>
          </a:p>
          <a:p>
            <a:pPr lvl="1" eaLnBrk="1" hangingPunct="1"/>
            <a:r>
              <a:rPr lang="en-US" altLang="zh-TW" smtClean="0"/>
              <a:t>When a IP/MAC pair changes (flip-flop), an email is sent to an administrator.</a:t>
            </a:r>
          </a:p>
          <a:p>
            <a:pPr lvl="1" eaLnBrk="1" hangingPunct="1"/>
            <a:r>
              <a:rPr lang="en-US" altLang="zh-TW" smtClean="0"/>
              <a:t>Some programs, such as Ettercap, cause only a few flip flops is difficult to be detected on a DHCP-enabled network, where flip flops occur at regular intervals. 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4535C712-9EB7-4205-91AB-5725AE7B0386}" type="slidenum">
              <a:rPr lang="en-US" altLang="zh-TW" sz="1400"/>
              <a:pPr eaLnBrk="1" hangingPunct="1"/>
              <a:t>20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RARP Request</a:t>
            </a:r>
          </a:p>
          <a:p>
            <a:pPr lvl="1" eaLnBrk="1" hangingPunct="1"/>
            <a:r>
              <a:rPr lang="en-US" altLang="zh-TW" dirty="0" smtClean="0"/>
              <a:t>Request </a:t>
            </a:r>
            <a:r>
              <a:rPr lang="en-US" altLang="zh-TW" dirty="0"/>
              <a:t>the IP of a known MAC</a:t>
            </a:r>
            <a:r>
              <a:rPr lang="en-US" altLang="zh-TW" dirty="0" smtClean="0"/>
              <a:t>.</a:t>
            </a:r>
          </a:p>
          <a:p>
            <a:pPr lvl="1" eaLnBrk="1" hangingPunct="1"/>
            <a:r>
              <a:rPr lang="en-US" altLang="zh-TW" dirty="0"/>
              <a:t>In form of broadcast.</a:t>
            </a:r>
          </a:p>
          <a:p>
            <a:pPr lvl="1" eaLnBrk="1" hangingPunct="1"/>
            <a:r>
              <a:rPr lang="en-US" altLang="zh-TW" dirty="0" smtClean="0"/>
              <a:t>MAC </a:t>
            </a:r>
            <a:r>
              <a:rPr lang="en-US" altLang="zh-TW" dirty="0" smtClean="0"/>
              <a:t>cloning can be detected, if multiple replies are received for a single RARP request.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en-US" dirty="0" smtClean="0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0B5AC3C7-4736-43CA-B1C1-B60693A9EEA2}" type="slidenum">
              <a:rPr lang="en-US" altLang="zh-TW" sz="1400"/>
              <a:pPr eaLnBrk="1" hangingPunct="1"/>
              <a:t>21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ARP Poisoning </a:t>
            </a:r>
            <a:r>
              <a:rPr lang="en-US" altLang="zh-TW" dirty="0" smtClean="0"/>
              <a:t>on </a:t>
            </a:r>
            <a:r>
              <a:rPr lang="en-US" altLang="zh-TW" dirty="0"/>
              <a:t>the Switch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410200"/>
          </a:xfrm>
        </p:spPr>
        <p:txBody>
          <a:bodyPr/>
          <a:lstStyle/>
          <a:p>
            <a:pPr marL="342900" lvl="1" indent="-342900" eaLnBrk="1" hangingPunct="1">
              <a:buFontTx/>
              <a:buChar char="•"/>
            </a:pPr>
            <a:r>
              <a:rPr lang="en-US" altLang="zh-TW" dirty="0" smtClean="0"/>
              <a:t>A switch must keep a MAC table of all MAC addresses appear on each port.</a:t>
            </a:r>
          </a:p>
          <a:p>
            <a:pPr marL="342900" lvl="1" indent="-342900" eaLnBrk="1" hangingPunct="1">
              <a:buFontTx/>
              <a:buChar char="•"/>
            </a:pPr>
            <a:r>
              <a:rPr lang="en-US" altLang="zh-TW" dirty="0" smtClean="0"/>
              <a:t>Some switches update the MAC table based on the source MAC address of the frames received from different ports.</a:t>
            </a:r>
          </a:p>
          <a:p>
            <a:pPr marL="742950" lvl="2" indent="-342900" eaLnBrk="1" hangingPunct="1"/>
            <a:r>
              <a:rPr lang="en-US" altLang="zh-TW" dirty="0" smtClean="0"/>
              <a:t>For example, if Port 3 receives a frame with source MAC address </a:t>
            </a:r>
            <a:r>
              <a:rPr lang="en-US" altLang="zh-TW" dirty="0" err="1" smtClean="0"/>
              <a:t>cc:cc:cc:cc:cc:cc</a:t>
            </a:r>
            <a:r>
              <a:rPr lang="en-US" altLang="zh-TW" dirty="0" smtClean="0"/>
              <a:t>, the MAC table will add the following entry:</a:t>
            </a:r>
          </a:p>
          <a:p>
            <a:pPr marL="1200150" lvl="3" indent="-342900" eaLnBrk="1" hangingPunct="1"/>
            <a:r>
              <a:rPr lang="en-US" altLang="zh-TW" dirty="0" smtClean="0"/>
              <a:t>Port 3 – </a:t>
            </a:r>
            <a:r>
              <a:rPr lang="en-US" altLang="zh-TW" dirty="0" err="1" smtClean="0"/>
              <a:t>cc:cc:cc:cc:cc:cc</a:t>
            </a:r>
            <a:endParaRPr lang="en-US" altLang="zh-TW" dirty="0" smtClean="0"/>
          </a:p>
        </p:txBody>
      </p:sp>
      <p:sp>
        <p:nvSpPr>
          <p:cNvPr id="3277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D90383F5-5517-4DFE-8884-A511E187AD89}" type="slidenum">
              <a:rPr lang="en-US" altLang="zh-TW" sz="1400"/>
              <a:pPr eaLnBrk="1" hangingPunct="1"/>
              <a:t>22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It is possible to perform ARP spoofing attacks to poison the MAC tables in such switches.</a:t>
            </a:r>
          </a:p>
          <a:p>
            <a:pPr lvl="1" eaLnBrk="1" hangingPunct="1"/>
            <a:r>
              <a:rPr lang="en-US" altLang="zh-TW" sz="2400" smtClean="0"/>
              <a:t>So that the hacker can receive all the frames that are intended to send to other computers in the same network.</a:t>
            </a:r>
          </a:p>
          <a:p>
            <a:pPr lvl="1" eaLnBrk="1" hangingPunct="1"/>
            <a:r>
              <a:rPr lang="en-US" altLang="zh-TW" sz="2400" smtClean="0"/>
              <a:t>For example, the hacker at S (connecting Port 3) sends a frame with source MAC address of A (aa:aa:aa:aa:aa:aa), the MAC table may add the following entry:</a:t>
            </a:r>
          </a:p>
          <a:p>
            <a:pPr lvl="2" eaLnBrk="1" hangingPunct="1"/>
            <a:r>
              <a:rPr lang="en-US" altLang="zh-TW" sz="2000" smtClean="0"/>
              <a:t>Port 3 </a:t>
            </a:r>
            <a:r>
              <a:rPr lang="en-US" altLang="zh-TW" sz="2000" smtClean="0">
                <a:sym typeface="Wingdings" panose="05000000000000000000" pitchFamily="2" charset="2"/>
              </a:rPr>
              <a:t>– </a:t>
            </a:r>
            <a:r>
              <a:rPr lang="en-US" altLang="zh-TW" sz="2000" smtClean="0"/>
              <a:t>aa:aa:aa:aa:aa:aa</a:t>
            </a:r>
          </a:p>
          <a:p>
            <a:pPr lvl="1" eaLnBrk="1" hangingPunct="1"/>
            <a:r>
              <a:rPr lang="en-US" altLang="zh-TW" sz="2400" smtClean="0"/>
              <a:t>So the switch will forward all the packets destined to A to the hacker at S via Port 3</a:t>
            </a:r>
          </a:p>
          <a:p>
            <a:pPr eaLnBrk="1" hangingPunct="1"/>
            <a:r>
              <a:rPr lang="en-US" altLang="zh-TW" sz="2800" smtClean="0"/>
              <a:t>Such an attack works on some switches only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21391C0D-C8E0-4DB5-8219-CC339A6FD3B8}" type="slidenum">
              <a:rPr lang="en-US" altLang="zh-TW" sz="1400"/>
              <a:pPr eaLnBrk="1" hangingPunct="1"/>
              <a:t>23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Countermeasures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Port Security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Also known as Port Binding or MAC Binding.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A feature on some high-end switches.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Prevents changes to the MAC tables of a switch.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mtClean="0"/>
              <a:t>Unless manually performed by a network administrator.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Not suitable for large networks and networks using DHCP.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smtClean="0"/>
          </a:p>
          <a:p>
            <a:pPr lvl="1" eaLnBrk="1" hangingPunct="1">
              <a:lnSpc>
                <a:spcPct val="90000"/>
              </a:lnSpc>
            </a:pPr>
            <a:endParaRPr lang="en-US" altLang="zh-TW" smtClean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9476BCBC-1D99-4326-B03C-486F940C3D72}" type="slidenum">
              <a:rPr lang="en-US" altLang="zh-TW" sz="1400"/>
              <a:pPr eaLnBrk="1" hangingPunct="1"/>
              <a:t>24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References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Sean Whalen, “An introduction to ARP Spoofing”, </a:t>
            </a:r>
            <a:r>
              <a:rPr lang="en-US" altLang="zh-TW" smtClean="0">
                <a:hlinkClick r:id="rId2"/>
              </a:rPr>
              <a:t>http://chocobospore.org/arpspoof</a:t>
            </a:r>
            <a:r>
              <a:rPr lang="en-US" altLang="zh-TW" smtClean="0"/>
              <a:t>.</a:t>
            </a:r>
          </a:p>
          <a:p>
            <a:pPr eaLnBrk="1" hangingPunct="1"/>
            <a:r>
              <a:rPr lang="en-US" altLang="zh-TW" smtClean="0"/>
              <a:t>Yuri Volobuev, “Playing redir games with ARP and ICMP”, it doesn’t seem to be published formally.</a:t>
            </a:r>
          </a:p>
          <a:p>
            <a:pPr eaLnBrk="1" hangingPunct="1"/>
            <a:r>
              <a:rPr lang="en-US" altLang="zh-TW" smtClean="0"/>
              <a:t>Forouzan, “TCP/IP protocol Suite”., Chapter 8. (Background of ARP)</a:t>
            </a:r>
          </a:p>
        </p:txBody>
      </p:sp>
      <p:sp>
        <p:nvSpPr>
          <p:cNvPr id="3584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655D0A05-22AB-42D1-92C7-5EC5D3B2EB22}" type="slidenum">
              <a:rPr lang="en-US" altLang="zh-TW" sz="1400"/>
              <a:pPr eaLnBrk="1" hangingPunct="1"/>
              <a:t>25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marL="609600" indent="-609600" eaLnBrk="1" hangingPunct="1"/>
            <a:r>
              <a:rPr lang="en-US" altLang="zh-TW" sz="3600" smtClean="0"/>
              <a:t>The attack is performed as follows:</a:t>
            </a:r>
          </a:p>
          <a:p>
            <a:pPr marL="990600" lvl="1" indent="-533400" eaLnBrk="1" hangingPunct="1"/>
            <a:r>
              <a:rPr lang="en-US" altLang="zh-TW" sz="3200" smtClean="0"/>
              <a:t>Suppose S is the hacker’s computer</a:t>
            </a:r>
          </a:p>
          <a:p>
            <a:pPr marL="990600" lvl="1" indent="-533400" eaLnBrk="1" hangingPunct="1"/>
            <a:r>
              <a:rPr lang="en-US" altLang="zh-TW" sz="3200" smtClean="0"/>
              <a:t>A and B are the targets</a:t>
            </a:r>
          </a:p>
          <a:p>
            <a:pPr marL="990600" lvl="1" indent="-533400" eaLnBrk="1" hangingPunct="1"/>
            <a:r>
              <a:rPr lang="en-US" altLang="zh-TW" sz="3200" smtClean="0"/>
              <a:t>S poisons the ARP caches of A and B.</a:t>
            </a:r>
          </a:p>
          <a:p>
            <a:pPr marL="1390650" lvl="2" indent="-533400" eaLnBrk="1" hangingPunct="1"/>
            <a:r>
              <a:rPr lang="en-US" altLang="zh-TW" sz="2800" smtClean="0"/>
              <a:t>A associates B’s IP with S’s MAC.</a:t>
            </a:r>
          </a:p>
          <a:p>
            <a:pPr marL="1390650" lvl="2" indent="-533400" eaLnBrk="1" hangingPunct="1"/>
            <a:r>
              <a:rPr lang="en-US" altLang="zh-TW" sz="2800" smtClean="0"/>
              <a:t>B associates A’s IP with S’s MAC.</a:t>
            </a:r>
          </a:p>
          <a:p>
            <a:pPr marL="990600" lvl="1" indent="-533400" eaLnBrk="1" hangingPunct="1"/>
            <a:r>
              <a:rPr lang="en-US" altLang="zh-TW" sz="3200" smtClean="0"/>
              <a:t>All of the traffic of A and B will then go to S first, instead of directly to each other.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7BFBF55E-0EDA-4C36-9FB1-0819E5E5FC52}" type="slidenum">
              <a:rPr lang="en-US" altLang="zh-TW" sz="1400"/>
              <a:pPr eaLnBrk="1" hangingPunct="1"/>
              <a:t>3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342900" y="3603625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A</a:t>
            </a:r>
          </a:p>
          <a:p>
            <a:pPr algn="ctr" eaLnBrk="1" hangingPunct="1"/>
            <a:r>
              <a:rPr lang="en-US" altLang="zh-TW" sz="1800"/>
              <a:t>IP:10.0.0.1</a:t>
            </a:r>
          </a:p>
          <a:p>
            <a:pPr algn="ctr" eaLnBrk="1" hangingPunct="1"/>
            <a:r>
              <a:rPr lang="en-US" altLang="zh-TW" sz="1800"/>
              <a:t>MAC:aa:aa:aa:aa:aa:aa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3311525" y="3603625"/>
            <a:ext cx="236855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B</a:t>
            </a:r>
          </a:p>
          <a:p>
            <a:pPr algn="ctr" eaLnBrk="1" hangingPunct="1"/>
            <a:r>
              <a:rPr lang="en-US" altLang="zh-TW" sz="1800"/>
              <a:t>IP:10.0.0.2</a:t>
            </a:r>
          </a:p>
          <a:p>
            <a:pPr algn="ctr" eaLnBrk="1" hangingPunct="1"/>
            <a:r>
              <a:rPr lang="en-US" altLang="zh-TW" sz="1800"/>
              <a:t>MAC:bb:bb:bb:bb:bb:bb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6362700" y="3603625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Hacker S</a:t>
            </a:r>
          </a:p>
          <a:p>
            <a:pPr algn="ctr" eaLnBrk="1" hangingPunct="1"/>
            <a:r>
              <a:rPr lang="en-US" altLang="zh-TW" sz="1800"/>
              <a:t>IP:10.0.0.3</a:t>
            </a:r>
          </a:p>
          <a:p>
            <a:pPr algn="ctr" eaLnBrk="1" hangingPunct="1"/>
            <a:r>
              <a:rPr lang="en-US" altLang="zh-TW" sz="1800"/>
              <a:t>MAC:cc:cc:cc:cc:cc:cc</a:t>
            </a:r>
          </a:p>
        </p:txBody>
      </p:sp>
      <p:sp>
        <p:nvSpPr>
          <p:cNvPr id="14341" name="Oval 6"/>
          <p:cNvSpPr>
            <a:spLocks noChangeArrowheads="1"/>
          </p:cNvSpPr>
          <p:nvPr/>
        </p:nvSpPr>
        <p:spPr bwMode="auto">
          <a:xfrm>
            <a:off x="3733800" y="1219200"/>
            <a:ext cx="15240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switch</a:t>
            </a:r>
          </a:p>
        </p:txBody>
      </p:sp>
      <p:sp>
        <p:nvSpPr>
          <p:cNvPr id="14342" name="Line 7"/>
          <p:cNvSpPr>
            <a:spLocks noChangeShapeType="1"/>
          </p:cNvSpPr>
          <p:nvPr/>
        </p:nvSpPr>
        <p:spPr bwMode="auto">
          <a:xfrm>
            <a:off x="4495800" y="1905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8"/>
          <p:cNvSpPr>
            <a:spLocks noChangeShapeType="1"/>
          </p:cNvSpPr>
          <p:nvPr/>
        </p:nvSpPr>
        <p:spPr bwMode="auto">
          <a:xfrm flipV="1">
            <a:off x="1447800" y="1524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9"/>
          <p:cNvSpPr>
            <a:spLocks noChangeShapeType="1"/>
          </p:cNvSpPr>
          <p:nvPr/>
        </p:nvSpPr>
        <p:spPr bwMode="auto">
          <a:xfrm flipV="1">
            <a:off x="1447800" y="1524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10"/>
          <p:cNvSpPr>
            <a:spLocks noChangeShapeType="1"/>
          </p:cNvSpPr>
          <p:nvPr/>
        </p:nvSpPr>
        <p:spPr bwMode="auto">
          <a:xfrm>
            <a:off x="5257800" y="1524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Line 11"/>
          <p:cNvSpPr>
            <a:spLocks noChangeShapeType="1"/>
          </p:cNvSpPr>
          <p:nvPr/>
        </p:nvSpPr>
        <p:spPr bwMode="auto">
          <a:xfrm flipH="1" flipV="1">
            <a:off x="7467600" y="1524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594" name="Group 66"/>
          <p:cNvGraphicFramePr>
            <a:graphicFrameLocks noGrp="1"/>
          </p:cNvGraphicFramePr>
          <p:nvPr/>
        </p:nvGraphicFramePr>
        <p:xfrm>
          <a:off x="152400" y="5486400"/>
          <a:ext cx="2590800" cy="677863"/>
        </p:xfrm>
        <a:graphic>
          <a:graphicData uri="http://schemas.openxmlformats.org/drawingml/2006/table">
            <a:tbl>
              <a:tblPr/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6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10.0.0.2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bb:bb:bb:bb:bb:bb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58" name="Text Box 68"/>
          <p:cNvSpPr txBox="1">
            <a:spLocks noChangeArrowheads="1"/>
          </p:cNvSpPr>
          <p:nvPr/>
        </p:nvSpPr>
        <p:spPr bwMode="auto">
          <a:xfrm>
            <a:off x="990600" y="5029200"/>
            <a:ext cx="120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sp>
        <p:nvSpPr>
          <p:cNvPr id="14359" name="Text Box 80"/>
          <p:cNvSpPr txBox="1">
            <a:spLocks noChangeArrowheads="1"/>
          </p:cNvSpPr>
          <p:nvPr/>
        </p:nvSpPr>
        <p:spPr bwMode="auto">
          <a:xfrm>
            <a:off x="3886200" y="5029200"/>
            <a:ext cx="120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sp>
        <p:nvSpPr>
          <p:cNvPr id="1436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E2A86962-CCF1-4C45-8814-199A6902930B}" type="slidenum">
              <a:rPr lang="en-US" altLang="zh-TW" sz="1400"/>
              <a:pPr eaLnBrk="1" hangingPunct="1"/>
              <a:t>4</a:t>
            </a:fld>
            <a:endParaRPr lang="en-US" altLang="zh-TW" sz="1400"/>
          </a:p>
        </p:txBody>
      </p:sp>
      <p:graphicFrame>
        <p:nvGraphicFramePr>
          <p:cNvPr id="26" name="Group 66"/>
          <p:cNvGraphicFramePr>
            <a:graphicFrameLocks noGrp="1"/>
          </p:cNvGraphicFramePr>
          <p:nvPr/>
        </p:nvGraphicFramePr>
        <p:xfrm>
          <a:off x="3238500" y="5486400"/>
          <a:ext cx="2590800" cy="677863"/>
        </p:xfrm>
        <a:graphic>
          <a:graphicData uri="http://schemas.openxmlformats.org/drawingml/2006/table">
            <a:tbl>
              <a:tblPr/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6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aa:aa:aa:aa:aa:aa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638800" y="381000"/>
            <a:ext cx="2438400" cy="914400"/>
            <a:chOff x="3696" y="240"/>
            <a:chExt cx="1200" cy="576"/>
          </a:xfrm>
        </p:grpSpPr>
        <p:sp>
          <p:nvSpPr>
            <p:cNvPr id="14379" name="Rectangle 36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600"/>
                <a:t>Spoofed ARP reply</a:t>
              </a:r>
            </a:p>
            <a:p>
              <a:pPr algn="ctr" eaLnBrk="1" hangingPunct="1"/>
              <a:r>
                <a:rPr lang="en-US" altLang="zh-TW" sz="1600"/>
                <a:t>IP:10.0.0.2</a:t>
              </a:r>
            </a:p>
            <a:p>
              <a:pPr algn="ctr" eaLnBrk="1" hangingPunct="1"/>
              <a:r>
                <a:rPr lang="en-US" altLang="zh-TW" sz="1600"/>
                <a:t>MAC:cc:cc:cc:cc:cc:cc</a:t>
              </a:r>
            </a:p>
          </p:txBody>
        </p:sp>
        <p:sp>
          <p:nvSpPr>
            <p:cNvPr id="14380" name="Line 37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 rot="-5423267">
            <a:off x="-458787" y="1905000"/>
            <a:ext cx="2286000" cy="914400"/>
            <a:chOff x="3696" y="240"/>
            <a:chExt cx="1200" cy="576"/>
          </a:xfrm>
        </p:grpSpPr>
        <p:sp>
          <p:nvSpPr>
            <p:cNvPr id="14377" name="Rectangle 39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600"/>
                <a:t>Spoofed ARP reply</a:t>
              </a:r>
            </a:p>
            <a:p>
              <a:pPr algn="ctr" eaLnBrk="1" hangingPunct="1"/>
              <a:r>
                <a:rPr lang="en-US" altLang="zh-TW" sz="1600"/>
                <a:t>IP:10.0.0.2</a:t>
              </a:r>
            </a:p>
            <a:p>
              <a:pPr algn="ctr" eaLnBrk="1" hangingPunct="1"/>
              <a:r>
                <a:rPr lang="en-US" altLang="zh-TW" sz="1600"/>
                <a:t>MAC:cc:cc:cc:cc:cc:cc</a:t>
              </a:r>
            </a:p>
          </p:txBody>
        </p:sp>
        <p:sp>
          <p:nvSpPr>
            <p:cNvPr id="14378" name="Line 40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1371600" y="381000"/>
            <a:ext cx="2362200" cy="914400"/>
            <a:chOff x="3696" y="240"/>
            <a:chExt cx="1200" cy="576"/>
          </a:xfrm>
        </p:grpSpPr>
        <p:sp>
          <p:nvSpPr>
            <p:cNvPr id="14375" name="Rectangle 42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600"/>
                <a:t>Spoofed ARP reply</a:t>
              </a:r>
            </a:p>
            <a:p>
              <a:pPr algn="ctr" eaLnBrk="1" hangingPunct="1"/>
              <a:r>
                <a:rPr lang="en-US" altLang="zh-TW" sz="1600"/>
                <a:t>IP:10.0.0.2</a:t>
              </a:r>
            </a:p>
            <a:p>
              <a:pPr algn="ctr" eaLnBrk="1" hangingPunct="1"/>
              <a:r>
                <a:rPr lang="en-US" altLang="zh-TW" sz="1600"/>
                <a:t>MAC:cc:cc:cc:cc:cc:cc</a:t>
              </a:r>
            </a:p>
          </p:txBody>
        </p:sp>
        <p:sp>
          <p:nvSpPr>
            <p:cNvPr id="14376" name="Line 43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342900" y="3603625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A</a:t>
            </a:r>
          </a:p>
          <a:p>
            <a:pPr algn="ctr" eaLnBrk="1" hangingPunct="1"/>
            <a:r>
              <a:rPr lang="en-US" altLang="zh-TW" sz="1800"/>
              <a:t>IP:10.0.0.1</a:t>
            </a:r>
          </a:p>
          <a:p>
            <a:pPr algn="ctr" eaLnBrk="1" hangingPunct="1"/>
            <a:r>
              <a:rPr lang="en-US" altLang="zh-TW" sz="1800"/>
              <a:t>MAC:aa:aa:aa:aa:aa:aa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3311525" y="3603625"/>
            <a:ext cx="236855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B</a:t>
            </a:r>
          </a:p>
          <a:p>
            <a:pPr algn="ctr" eaLnBrk="1" hangingPunct="1"/>
            <a:r>
              <a:rPr lang="en-US" altLang="zh-TW" sz="1800"/>
              <a:t>IP:10.0.0.2</a:t>
            </a:r>
          </a:p>
          <a:p>
            <a:pPr algn="ctr" eaLnBrk="1" hangingPunct="1"/>
            <a:r>
              <a:rPr lang="en-US" altLang="zh-TW" sz="1800"/>
              <a:t>MAC:bb:bb:bb:bb:bb:bb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6362700" y="3603625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Hacker S</a:t>
            </a:r>
          </a:p>
          <a:p>
            <a:pPr algn="ctr" eaLnBrk="1" hangingPunct="1"/>
            <a:r>
              <a:rPr lang="en-US" altLang="zh-TW" sz="1800"/>
              <a:t>IP:10.0.0.3</a:t>
            </a:r>
          </a:p>
          <a:p>
            <a:pPr algn="ctr" eaLnBrk="1" hangingPunct="1"/>
            <a:r>
              <a:rPr lang="en-US" altLang="zh-TW" sz="1800"/>
              <a:t>MAC:cc:cc:cc:cc:cc:cc</a:t>
            </a:r>
          </a:p>
        </p:txBody>
      </p:sp>
      <p:sp>
        <p:nvSpPr>
          <p:cNvPr id="15365" name="Oval 6"/>
          <p:cNvSpPr>
            <a:spLocks noChangeArrowheads="1"/>
          </p:cNvSpPr>
          <p:nvPr/>
        </p:nvSpPr>
        <p:spPr bwMode="auto">
          <a:xfrm>
            <a:off x="3733800" y="1219200"/>
            <a:ext cx="15240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switch</a:t>
            </a:r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>
            <a:off x="4495800" y="1905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 flipV="1">
            <a:off x="1447800" y="1524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9"/>
          <p:cNvSpPr>
            <a:spLocks noChangeShapeType="1"/>
          </p:cNvSpPr>
          <p:nvPr/>
        </p:nvSpPr>
        <p:spPr bwMode="auto">
          <a:xfrm flipV="1">
            <a:off x="1447800" y="1524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10"/>
          <p:cNvSpPr>
            <a:spLocks noChangeShapeType="1"/>
          </p:cNvSpPr>
          <p:nvPr/>
        </p:nvSpPr>
        <p:spPr bwMode="auto">
          <a:xfrm>
            <a:off x="5257800" y="1524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Line 11"/>
          <p:cNvSpPr>
            <a:spLocks noChangeShapeType="1"/>
          </p:cNvSpPr>
          <p:nvPr/>
        </p:nvSpPr>
        <p:spPr bwMode="auto">
          <a:xfrm flipH="1" flipV="1">
            <a:off x="7467600" y="1524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594" name="Group 66"/>
          <p:cNvGraphicFramePr>
            <a:graphicFrameLocks noGrp="1"/>
          </p:cNvGraphicFramePr>
          <p:nvPr/>
        </p:nvGraphicFramePr>
        <p:xfrm>
          <a:off x="152400" y="5486400"/>
          <a:ext cx="2590800" cy="677863"/>
        </p:xfrm>
        <a:graphic>
          <a:graphicData uri="http://schemas.openxmlformats.org/drawingml/2006/table">
            <a:tbl>
              <a:tblPr/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6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10.0.0.2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cc:cc:cc:cc:cc:cc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82" name="Text Box 68"/>
          <p:cNvSpPr txBox="1">
            <a:spLocks noChangeArrowheads="1"/>
          </p:cNvSpPr>
          <p:nvPr/>
        </p:nvSpPr>
        <p:spPr bwMode="auto">
          <a:xfrm>
            <a:off x="990600" y="5029200"/>
            <a:ext cx="120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sp>
        <p:nvSpPr>
          <p:cNvPr id="15383" name="Text Box 80"/>
          <p:cNvSpPr txBox="1">
            <a:spLocks noChangeArrowheads="1"/>
          </p:cNvSpPr>
          <p:nvPr/>
        </p:nvSpPr>
        <p:spPr bwMode="auto">
          <a:xfrm>
            <a:off x="3886200" y="5029200"/>
            <a:ext cx="120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sp>
        <p:nvSpPr>
          <p:cNvPr id="1538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14E08386-5FDA-4D44-9889-5637F5CFF911}" type="slidenum">
              <a:rPr lang="en-US" altLang="zh-TW" sz="1400"/>
              <a:pPr eaLnBrk="1" hangingPunct="1"/>
              <a:t>5</a:t>
            </a:fld>
            <a:endParaRPr lang="en-US" altLang="zh-TW" sz="1400"/>
          </a:p>
        </p:txBody>
      </p:sp>
      <p:graphicFrame>
        <p:nvGraphicFramePr>
          <p:cNvPr id="26" name="Group 66"/>
          <p:cNvGraphicFramePr>
            <a:graphicFrameLocks noGrp="1"/>
          </p:cNvGraphicFramePr>
          <p:nvPr/>
        </p:nvGraphicFramePr>
        <p:xfrm>
          <a:off x="3238500" y="5486400"/>
          <a:ext cx="2590800" cy="677863"/>
        </p:xfrm>
        <a:graphic>
          <a:graphicData uri="http://schemas.openxmlformats.org/drawingml/2006/table">
            <a:tbl>
              <a:tblPr/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6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aa:aa:aa:aa:aa:aa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96" name="Text Box 44"/>
          <p:cNvSpPr txBox="1">
            <a:spLocks noChangeArrowheads="1"/>
          </p:cNvSpPr>
          <p:nvPr/>
        </p:nvSpPr>
        <p:spPr bwMode="auto">
          <a:xfrm>
            <a:off x="212725" y="6213475"/>
            <a:ext cx="2849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A’s cache is poisoned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342900" y="3603625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A</a:t>
            </a:r>
          </a:p>
          <a:p>
            <a:pPr algn="ctr" eaLnBrk="1" hangingPunct="1"/>
            <a:r>
              <a:rPr lang="en-US" altLang="zh-TW" sz="1800"/>
              <a:t>IP:10.0.0.1</a:t>
            </a:r>
          </a:p>
          <a:p>
            <a:pPr algn="ctr" eaLnBrk="1" hangingPunct="1"/>
            <a:r>
              <a:rPr lang="en-US" altLang="zh-TW" sz="1800"/>
              <a:t>MAC:aa:aa:aa:aa:aa:aa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3311525" y="3603625"/>
            <a:ext cx="236855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B</a:t>
            </a:r>
          </a:p>
          <a:p>
            <a:pPr algn="ctr" eaLnBrk="1" hangingPunct="1"/>
            <a:r>
              <a:rPr lang="en-US" altLang="zh-TW" sz="1800"/>
              <a:t>IP:10.0.0.2</a:t>
            </a:r>
          </a:p>
          <a:p>
            <a:pPr algn="ctr" eaLnBrk="1" hangingPunct="1"/>
            <a:r>
              <a:rPr lang="en-US" altLang="zh-TW" sz="1800"/>
              <a:t>MAC:bb:bb:bb:bb:bb:bb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6362700" y="3603625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Hacker S</a:t>
            </a:r>
          </a:p>
          <a:p>
            <a:pPr algn="ctr" eaLnBrk="1" hangingPunct="1"/>
            <a:r>
              <a:rPr lang="en-US" altLang="zh-TW" sz="1800"/>
              <a:t>IP:10.0.0.3</a:t>
            </a:r>
          </a:p>
          <a:p>
            <a:pPr algn="ctr" eaLnBrk="1" hangingPunct="1"/>
            <a:r>
              <a:rPr lang="en-US" altLang="zh-TW" sz="1800"/>
              <a:t>MAC:cc:cc:cc:cc:cc:cc</a:t>
            </a:r>
          </a:p>
        </p:txBody>
      </p:sp>
      <p:sp>
        <p:nvSpPr>
          <p:cNvPr id="16389" name="Oval 6"/>
          <p:cNvSpPr>
            <a:spLocks noChangeArrowheads="1"/>
          </p:cNvSpPr>
          <p:nvPr/>
        </p:nvSpPr>
        <p:spPr bwMode="auto">
          <a:xfrm>
            <a:off x="3733800" y="1219200"/>
            <a:ext cx="15240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switch</a:t>
            </a:r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>
            <a:off x="4495800" y="1905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 flipV="1">
            <a:off x="1447800" y="1524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 flipV="1">
            <a:off x="1447800" y="1524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10"/>
          <p:cNvSpPr>
            <a:spLocks noChangeShapeType="1"/>
          </p:cNvSpPr>
          <p:nvPr/>
        </p:nvSpPr>
        <p:spPr bwMode="auto">
          <a:xfrm>
            <a:off x="5257800" y="1524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 flipH="1" flipV="1">
            <a:off x="7467600" y="1524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594" name="Group 66"/>
          <p:cNvGraphicFramePr>
            <a:graphicFrameLocks noGrp="1"/>
          </p:cNvGraphicFramePr>
          <p:nvPr/>
        </p:nvGraphicFramePr>
        <p:xfrm>
          <a:off x="152400" y="5486400"/>
          <a:ext cx="2590800" cy="677863"/>
        </p:xfrm>
        <a:graphic>
          <a:graphicData uri="http://schemas.openxmlformats.org/drawingml/2006/table">
            <a:tbl>
              <a:tblPr/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6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10.0.0.2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cc:cc:cc:cc:cc:cc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406" name="Text Box 68"/>
          <p:cNvSpPr txBox="1">
            <a:spLocks noChangeArrowheads="1"/>
          </p:cNvSpPr>
          <p:nvPr/>
        </p:nvSpPr>
        <p:spPr bwMode="auto">
          <a:xfrm>
            <a:off x="990600" y="5029200"/>
            <a:ext cx="120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sp>
        <p:nvSpPr>
          <p:cNvPr id="16407" name="Text Box 80"/>
          <p:cNvSpPr txBox="1">
            <a:spLocks noChangeArrowheads="1"/>
          </p:cNvSpPr>
          <p:nvPr/>
        </p:nvSpPr>
        <p:spPr bwMode="auto">
          <a:xfrm>
            <a:off x="3886200" y="5029200"/>
            <a:ext cx="120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sp>
        <p:nvSpPr>
          <p:cNvPr id="1640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41DD684A-AA71-42B5-BCAA-01B562047613}" type="slidenum">
              <a:rPr lang="en-US" altLang="zh-TW" sz="1400"/>
              <a:pPr eaLnBrk="1" hangingPunct="1"/>
              <a:t>6</a:t>
            </a:fld>
            <a:endParaRPr lang="en-US" altLang="zh-TW" sz="1400"/>
          </a:p>
        </p:txBody>
      </p:sp>
      <p:graphicFrame>
        <p:nvGraphicFramePr>
          <p:cNvPr id="26" name="Group 66"/>
          <p:cNvGraphicFramePr>
            <a:graphicFrameLocks noGrp="1"/>
          </p:cNvGraphicFramePr>
          <p:nvPr/>
        </p:nvGraphicFramePr>
        <p:xfrm>
          <a:off x="3238500" y="5486400"/>
          <a:ext cx="2590800" cy="677863"/>
        </p:xfrm>
        <a:graphic>
          <a:graphicData uri="http://schemas.openxmlformats.org/drawingml/2006/table">
            <a:tbl>
              <a:tblPr/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6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aa:aa:aa:aa:aa:aa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867400" y="381000"/>
            <a:ext cx="2362200" cy="914400"/>
            <a:chOff x="3696" y="240"/>
            <a:chExt cx="1200" cy="576"/>
          </a:xfrm>
        </p:grpSpPr>
        <p:sp>
          <p:nvSpPr>
            <p:cNvPr id="16424" name="Rectangle 36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600" dirty="0" smtClean="0"/>
                <a:t>Spoofed </a:t>
              </a:r>
              <a:r>
                <a:rPr lang="en-US" altLang="zh-TW" sz="1600" dirty="0"/>
                <a:t>ARP reply</a:t>
              </a:r>
            </a:p>
            <a:p>
              <a:pPr algn="ctr" eaLnBrk="1" hangingPunct="1"/>
              <a:r>
                <a:rPr lang="en-US" altLang="zh-TW" sz="1600" dirty="0"/>
                <a:t>IP:10.0.0.1</a:t>
              </a:r>
            </a:p>
            <a:p>
              <a:pPr algn="ctr" eaLnBrk="1" hangingPunct="1"/>
              <a:r>
                <a:rPr lang="en-US" altLang="zh-TW" sz="1600" dirty="0" err="1"/>
                <a:t>MAC:cc:cc:cc:cc:cc:cc</a:t>
              </a:r>
              <a:endParaRPr lang="en-US" altLang="zh-TW" sz="1600" dirty="0"/>
            </a:p>
          </p:txBody>
        </p:sp>
        <p:sp>
          <p:nvSpPr>
            <p:cNvPr id="16425" name="Line 37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 rot="-5423267">
            <a:off x="2438400" y="2133600"/>
            <a:ext cx="1981200" cy="914400"/>
            <a:chOff x="3696" y="240"/>
            <a:chExt cx="1296" cy="576"/>
          </a:xfrm>
        </p:grpSpPr>
        <p:sp>
          <p:nvSpPr>
            <p:cNvPr id="16422" name="Rectangle 45"/>
            <p:cNvSpPr>
              <a:spLocks noChangeArrowheads="1"/>
            </p:cNvSpPr>
            <p:nvPr/>
          </p:nvSpPr>
          <p:spPr bwMode="auto">
            <a:xfrm>
              <a:off x="3696" y="240"/>
              <a:ext cx="1296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600" dirty="0"/>
                <a:t>Spoofed ARP reply</a:t>
              </a:r>
            </a:p>
            <a:p>
              <a:pPr algn="ctr" eaLnBrk="1" hangingPunct="1"/>
              <a:r>
                <a:rPr lang="en-US" altLang="zh-TW" sz="1600" dirty="0"/>
                <a:t>IP:10.0.0.1</a:t>
              </a:r>
            </a:p>
            <a:p>
              <a:pPr algn="ctr" eaLnBrk="1" hangingPunct="1"/>
              <a:r>
                <a:rPr lang="en-US" altLang="zh-TW" sz="1600" dirty="0" err="1"/>
                <a:t>MAC:cc:cc:cc:cc:cc:cc</a:t>
              </a:r>
              <a:endParaRPr lang="en-US" altLang="zh-TW" sz="1600" dirty="0"/>
            </a:p>
          </p:txBody>
        </p:sp>
        <p:sp>
          <p:nvSpPr>
            <p:cNvPr id="16423" name="Line 46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2900" y="3603625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A</a:t>
            </a:r>
          </a:p>
          <a:p>
            <a:pPr algn="ctr" eaLnBrk="1" hangingPunct="1"/>
            <a:r>
              <a:rPr lang="en-US" altLang="zh-TW" sz="1800"/>
              <a:t>IP:10.0.0.1</a:t>
            </a:r>
          </a:p>
          <a:p>
            <a:pPr algn="ctr" eaLnBrk="1" hangingPunct="1"/>
            <a:r>
              <a:rPr lang="en-US" altLang="zh-TW" sz="1800"/>
              <a:t>MAC:aa:aa:aa:aa:aa:aa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3311525" y="3603625"/>
            <a:ext cx="236855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B</a:t>
            </a:r>
          </a:p>
          <a:p>
            <a:pPr algn="ctr" eaLnBrk="1" hangingPunct="1"/>
            <a:r>
              <a:rPr lang="en-US" altLang="zh-TW" sz="1800"/>
              <a:t>IP:10.0.0.2</a:t>
            </a:r>
          </a:p>
          <a:p>
            <a:pPr algn="ctr" eaLnBrk="1" hangingPunct="1"/>
            <a:r>
              <a:rPr lang="en-US" altLang="zh-TW" sz="1800"/>
              <a:t>MAC:bb:bb:bb:bb:bb:bb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6362700" y="3603625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Hacker S</a:t>
            </a:r>
          </a:p>
          <a:p>
            <a:pPr algn="ctr" eaLnBrk="1" hangingPunct="1"/>
            <a:r>
              <a:rPr lang="en-US" altLang="zh-TW" sz="1800"/>
              <a:t>IP:10.0.0.3</a:t>
            </a:r>
          </a:p>
          <a:p>
            <a:pPr algn="ctr" eaLnBrk="1" hangingPunct="1"/>
            <a:r>
              <a:rPr lang="en-US" altLang="zh-TW" sz="1800"/>
              <a:t>MAC:cc:cc:cc:cc:cc:cc</a:t>
            </a:r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33800" y="1219200"/>
            <a:ext cx="15240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switch</a:t>
            </a:r>
          </a:p>
        </p:txBody>
      </p:sp>
      <p:sp>
        <p:nvSpPr>
          <p:cNvPr id="17414" name="Line 7"/>
          <p:cNvSpPr>
            <a:spLocks noChangeShapeType="1"/>
          </p:cNvSpPr>
          <p:nvPr/>
        </p:nvSpPr>
        <p:spPr bwMode="auto">
          <a:xfrm>
            <a:off x="4495800" y="1905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8"/>
          <p:cNvSpPr>
            <a:spLocks noChangeShapeType="1"/>
          </p:cNvSpPr>
          <p:nvPr/>
        </p:nvSpPr>
        <p:spPr bwMode="auto">
          <a:xfrm flipV="1">
            <a:off x="1447800" y="1524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9"/>
          <p:cNvSpPr>
            <a:spLocks noChangeShapeType="1"/>
          </p:cNvSpPr>
          <p:nvPr/>
        </p:nvSpPr>
        <p:spPr bwMode="auto">
          <a:xfrm flipV="1">
            <a:off x="1447800" y="1524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10"/>
          <p:cNvSpPr>
            <a:spLocks noChangeShapeType="1"/>
          </p:cNvSpPr>
          <p:nvPr/>
        </p:nvSpPr>
        <p:spPr bwMode="auto">
          <a:xfrm>
            <a:off x="5257800" y="1524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 flipH="1" flipV="1">
            <a:off x="7467600" y="1524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594" name="Group 66"/>
          <p:cNvGraphicFramePr>
            <a:graphicFrameLocks noGrp="1"/>
          </p:cNvGraphicFramePr>
          <p:nvPr/>
        </p:nvGraphicFramePr>
        <p:xfrm>
          <a:off x="152400" y="5486400"/>
          <a:ext cx="2590800" cy="677863"/>
        </p:xfrm>
        <a:graphic>
          <a:graphicData uri="http://schemas.openxmlformats.org/drawingml/2006/table">
            <a:tbl>
              <a:tblPr/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6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10.0.0.2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cc:cc:cc:cc:cc:cc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30" name="Text Box 68"/>
          <p:cNvSpPr txBox="1">
            <a:spLocks noChangeArrowheads="1"/>
          </p:cNvSpPr>
          <p:nvPr/>
        </p:nvSpPr>
        <p:spPr bwMode="auto">
          <a:xfrm>
            <a:off x="990600" y="5029200"/>
            <a:ext cx="120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sp>
        <p:nvSpPr>
          <p:cNvPr id="17431" name="Text Box 80"/>
          <p:cNvSpPr txBox="1">
            <a:spLocks noChangeArrowheads="1"/>
          </p:cNvSpPr>
          <p:nvPr/>
        </p:nvSpPr>
        <p:spPr bwMode="auto">
          <a:xfrm>
            <a:off x="3886200" y="5029200"/>
            <a:ext cx="120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sp>
        <p:nvSpPr>
          <p:cNvPr id="1743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CF269A50-7BB1-4CA6-90EC-260683B11A46}" type="slidenum">
              <a:rPr lang="en-US" altLang="zh-TW" sz="1400"/>
              <a:pPr eaLnBrk="1" hangingPunct="1"/>
              <a:t>7</a:t>
            </a:fld>
            <a:endParaRPr lang="en-US" altLang="zh-TW" sz="1400"/>
          </a:p>
        </p:txBody>
      </p:sp>
      <p:graphicFrame>
        <p:nvGraphicFramePr>
          <p:cNvPr id="26" name="Group 66"/>
          <p:cNvGraphicFramePr>
            <a:graphicFrameLocks noGrp="1"/>
          </p:cNvGraphicFramePr>
          <p:nvPr/>
        </p:nvGraphicFramePr>
        <p:xfrm>
          <a:off x="3238500" y="5486400"/>
          <a:ext cx="2590800" cy="677863"/>
        </p:xfrm>
        <a:graphic>
          <a:graphicData uri="http://schemas.openxmlformats.org/drawingml/2006/table">
            <a:tbl>
              <a:tblPr/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6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cc:cc:cc:cc:cc:cc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44" name="Text Box 44"/>
          <p:cNvSpPr txBox="1">
            <a:spLocks noChangeArrowheads="1"/>
          </p:cNvSpPr>
          <p:nvPr/>
        </p:nvSpPr>
        <p:spPr bwMode="auto">
          <a:xfrm>
            <a:off x="3200400" y="6213475"/>
            <a:ext cx="2849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B’s cache is poisoned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342900" y="3603625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A</a:t>
            </a:r>
          </a:p>
          <a:p>
            <a:pPr algn="ctr" eaLnBrk="1" hangingPunct="1"/>
            <a:r>
              <a:rPr lang="en-US" altLang="zh-TW" sz="1800"/>
              <a:t>IP:10.0.0.1</a:t>
            </a:r>
          </a:p>
          <a:p>
            <a:pPr algn="ctr" eaLnBrk="1" hangingPunct="1"/>
            <a:r>
              <a:rPr lang="en-US" altLang="zh-TW" sz="1800"/>
              <a:t>MAC:aa:aa:aa:aa:aa:aa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3311525" y="3603625"/>
            <a:ext cx="236855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B</a:t>
            </a:r>
          </a:p>
          <a:p>
            <a:pPr algn="ctr" eaLnBrk="1" hangingPunct="1"/>
            <a:r>
              <a:rPr lang="en-US" altLang="zh-TW" sz="1800"/>
              <a:t>IP:10.0.0.2</a:t>
            </a:r>
          </a:p>
          <a:p>
            <a:pPr algn="ctr" eaLnBrk="1" hangingPunct="1"/>
            <a:r>
              <a:rPr lang="en-US" altLang="zh-TW" sz="1800"/>
              <a:t>MAC:bb:bb:bb:bb:bb:bb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6362700" y="3603625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Hacker S</a:t>
            </a:r>
          </a:p>
          <a:p>
            <a:pPr algn="ctr" eaLnBrk="1" hangingPunct="1"/>
            <a:r>
              <a:rPr lang="en-US" altLang="zh-TW" sz="1800"/>
              <a:t>IP:10.0.0.3</a:t>
            </a:r>
          </a:p>
          <a:p>
            <a:pPr algn="ctr" eaLnBrk="1" hangingPunct="1"/>
            <a:r>
              <a:rPr lang="en-US" altLang="zh-TW" sz="1800"/>
              <a:t>MAC:cc:cc:cc:cc:cc:cc</a:t>
            </a:r>
          </a:p>
        </p:txBody>
      </p:sp>
      <p:sp>
        <p:nvSpPr>
          <p:cNvPr id="18437" name="Oval 6"/>
          <p:cNvSpPr>
            <a:spLocks noChangeArrowheads="1"/>
          </p:cNvSpPr>
          <p:nvPr/>
        </p:nvSpPr>
        <p:spPr bwMode="auto">
          <a:xfrm>
            <a:off x="3733800" y="1219200"/>
            <a:ext cx="15240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switch</a:t>
            </a:r>
          </a:p>
        </p:txBody>
      </p:sp>
      <p:sp>
        <p:nvSpPr>
          <p:cNvPr id="18438" name="Line 7"/>
          <p:cNvSpPr>
            <a:spLocks noChangeShapeType="1"/>
          </p:cNvSpPr>
          <p:nvPr/>
        </p:nvSpPr>
        <p:spPr bwMode="auto">
          <a:xfrm>
            <a:off x="4495800" y="1905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 flipV="1">
            <a:off x="1447800" y="1524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 flipV="1">
            <a:off x="1447800" y="1524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>
            <a:off x="5257800" y="1524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 flipH="1" flipV="1">
            <a:off x="7467600" y="1524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594" name="Group 66"/>
          <p:cNvGraphicFramePr>
            <a:graphicFrameLocks noGrp="1"/>
          </p:cNvGraphicFramePr>
          <p:nvPr/>
        </p:nvGraphicFramePr>
        <p:xfrm>
          <a:off x="152400" y="5486400"/>
          <a:ext cx="2590800" cy="677863"/>
        </p:xfrm>
        <a:graphic>
          <a:graphicData uri="http://schemas.openxmlformats.org/drawingml/2006/table">
            <a:tbl>
              <a:tblPr/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6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10.0.0.2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cc:cc:cc:cc:cc:cc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54" name="Text Box 68"/>
          <p:cNvSpPr txBox="1">
            <a:spLocks noChangeArrowheads="1"/>
          </p:cNvSpPr>
          <p:nvPr/>
        </p:nvSpPr>
        <p:spPr bwMode="auto">
          <a:xfrm>
            <a:off x="990600" y="5029200"/>
            <a:ext cx="120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sp>
        <p:nvSpPr>
          <p:cNvPr id="18455" name="Text Box 80"/>
          <p:cNvSpPr txBox="1">
            <a:spLocks noChangeArrowheads="1"/>
          </p:cNvSpPr>
          <p:nvPr/>
        </p:nvSpPr>
        <p:spPr bwMode="auto">
          <a:xfrm>
            <a:off x="3886200" y="5029200"/>
            <a:ext cx="120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sp>
        <p:nvSpPr>
          <p:cNvPr id="1845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698E1F1F-8590-4B2E-BD37-95FD337E8E71}" type="slidenum">
              <a:rPr lang="en-US" altLang="zh-TW" sz="1400"/>
              <a:pPr eaLnBrk="1" hangingPunct="1"/>
              <a:t>8</a:t>
            </a:fld>
            <a:endParaRPr lang="en-US" altLang="zh-TW" sz="1400"/>
          </a:p>
        </p:txBody>
      </p:sp>
      <p:graphicFrame>
        <p:nvGraphicFramePr>
          <p:cNvPr id="26" name="Group 66"/>
          <p:cNvGraphicFramePr>
            <a:graphicFrameLocks noGrp="1"/>
          </p:cNvGraphicFramePr>
          <p:nvPr/>
        </p:nvGraphicFramePr>
        <p:xfrm>
          <a:off x="3238500" y="5486400"/>
          <a:ext cx="2590800" cy="677863"/>
        </p:xfrm>
        <a:graphic>
          <a:graphicData uri="http://schemas.openxmlformats.org/drawingml/2006/table">
            <a:tbl>
              <a:tblPr/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6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cc:cc:cc:cc:cc:cc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68" name="Line 38"/>
          <p:cNvSpPr>
            <a:spLocks noChangeShapeType="1"/>
          </p:cNvSpPr>
          <p:nvPr/>
        </p:nvSpPr>
        <p:spPr bwMode="auto">
          <a:xfrm flipV="1">
            <a:off x="914400" y="533400"/>
            <a:ext cx="0" cy="2743200"/>
          </a:xfrm>
          <a:prstGeom prst="line">
            <a:avLst/>
          </a:prstGeom>
          <a:noFill/>
          <a:ln w="38100">
            <a:solidFill>
              <a:srgbClr val="3333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9" name="Line 42"/>
          <p:cNvSpPr>
            <a:spLocks noChangeShapeType="1"/>
          </p:cNvSpPr>
          <p:nvPr/>
        </p:nvSpPr>
        <p:spPr bwMode="auto">
          <a:xfrm>
            <a:off x="914400" y="533400"/>
            <a:ext cx="7162800" cy="0"/>
          </a:xfrm>
          <a:prstGeom prst="line">
            <a:avLst/>
          </a:prstGeom>
          <a:noFill/>
          <a:ln w="38100">
            <a:solidFill>
              <a:srgbClr val="3333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0" name="Line 43"/>
          <p:cNvSpPr>
            <a:spLocks noChangeShapeType="1"/>
          </p:cNvSpPr>
          <p:nvPr/>
        </p:nvSpPr>
        <p:spPr bwMode="auto">
          <a:xfrm>
            <a:off x="8077200" y="533400"/>
            <a:ext cx="0" cy="2743200"/>
          </a:xfrm>
          <a:prstGeom prst="line">
            <a:avLst/>
          </a:prstGeom>
          <a:noFill/>
          <a:ln w="38100">
            <a:solidFill>
              <a:srgbClr val="3333CC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1" name="Text Box 44"/>
          <p:cNvSpPr txBox="1">
            <a:spLocks noChangeArrowheads="1"/>
          </p:cNvSpPr>
          <p:nvPr/>
        </p:nvSpPr>
        <p:spPr bwMode="auto">
          <a:xfrm>
            <a:off x="2743200" y="0"/>
            <a:ext cx="4259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1. Message intended to send to B</a:t>
            </a:r>
          </a:p>
        </p:txBody>
      </p:sp>
      <p:sp>
        <p:nvSpPr>
          <p:cNvPr id="18472" name="Line 46"/>
          <p:cNvSpPr>
            <a:spLocks noChangeShapeType="1"/>
          </p:cNvSpPr>
          <p:nvPr/>
        </p:nvSpPr>
        <p:spPr bwMode="auto">
          <a:xfrm flipV="1">
            <a:off x="6934200" y="1981200"/>
            <a:ext cx="0" cy="144780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3" name="Line 48"/>
          <p:cNvSpPr>
            <a:spLocks noChangeShapeType="1"/>
          </p:cNvSpPr>
          <p:nvPr/>
        </p:nvSpPr>
        <p:spPr bwMode="auto">
          <a:xfrm flipH="1">
            <a:off x="5029200" y="1981200"/>
            <a:ext cx="1905000" cy="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4" name="Line 49"/>
          <p:cNvSpPr>
            <a:spLocks noChangeShapeType="1"/>
          </p:cNvSpPr>
          <p:nvPr/>
        </p:nvSpPr>
        <p:spPr bwMode="auto">
          <a:xfrm>
            <a:off x="5029200" y="1981200"/>
            <a:ext cx="0" cy="137160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5" name="Text Box 50"/>
          <p:cNvSpPr txBox="1">
            <a:spLocks noChangeArrowheads="1"/>
          </p:cNvSpPr>
          <p:nvPr/>
        </p:nvSpPr>
        <p:spPr bwMode="auto">
          <a:xfrm>
            <a:off x="5092700" y="2209800"/>
            <a:ext cx="1841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2. Hacker</a:t>
            </a:r>
          </a:p>
          <a:p>
            <a:pPr eaLnBrk="1" hangingPunct="1"/>
            <a:r>
              <a:rPr lang="en-US" altLang="zh-TW"/>
              <a:t>will relay the </a:t>
            </a:r>
          </a:p>
          <a:p>
            <a:pPr eaLnBrk="1" hangingPunct="1"/>
            <a:r>
              <a:rPr lang="en-US" altLang="zh-TW"/>
              <a:t>message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342900" y="3603625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A</a:t>
            </a:r>
          </a:p>
          <a:p>
            <a:pPr algn="ctr" eaLnBrk="1" hangingPunct="1"/>
            <a:r>
              <a:rPr lang="en-US" altLang="zh-TW" sz="1800"/>
              <a:t>IP:10.0.0.1</a:t>
            </a:r>
          </a:p>
          <a:p>
            <a:pPr algn="ctr" eaLnBrk="1" hangingPunct="1"/>
            <a:r>
              <a:rPr lang="en-US" altLang="zh-TW" sz="1800"/>
              <a:t>MAC:aa:aa:aa:aa:aa:aa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3311525" y="3603625"/>
            <a:ext cx="236855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B</a:t>
            </a:r>
          </a:p>
          <a:p>
            <a:pPr algn="ctr" eaLnBrk="1" hangingPunct="1"/>
            <a:r>
              <a:rPr lang="en-US" altLang="zh-TW" sz="1800"/>
              <a:t>IP:10.0.0.2</a:t>
            </a:r>
          </a:p>
          <a:p>
            <a:pPr algn="ctr" eaLnBrk="1" hangingPunct="1"/>
            <a:r>
              <a:rPr lang="en-US" altLang="zh-TW" sz="1800"/>
              <a:t>MAC:bb:bb:bb:bb:bb:bb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6362700" y="3603625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Hacker S</a:t>
            </a:r>
          </a:p>
          <a:p>
            <a:pPr algn="ctr" eaLnBrk="1" hangingPunct="1"/>
            <a:r>
              <a:rPr lang="en-US" altLang="zh-TW" sz="1800"/>
              <a:t>IP:10.0.0.3</a:t>
            </a:r>
          </a:p>
          <a:p>
            <a:pPr algn="ctr" eaLnBrk="1" hangingPunct="1"/>
            <a:r>
              <a:rPr lang="en-US" altLang="zh-TW" sz="1800"/>
              <a:t>MAC:cc:cc:cc:cc:cc:cc</a:t>
            </a:r>
          </a:p>
        </p:txBody>
      </p:sp>
      <p:sp>
        <p:nvSpPr>
          <p:cNvPr id="19461" name="Oval 6"/>
          <p:cNvSpPr>
            <a:spLocks noChangeArrowheads="1"/>
          </p:cNvSpPr>
          <p:nvPr/>
        </p:nvSpPr>
        <p:spPr bwMode="auto">
          <a:xfrm>
            <a:off x="3733800" y="1219200"/>
            <a:ext cx="15240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switch</a:t>
            </a:r>
          </a:p>
        </p:txBody>
      </p:sp>
      <p:sp>
        <p:nvSpPr>
          <p:cNvPr id="19462" name="Line 7"/>
          <p:cNvSpPr>
            <a:spLocks noChangeShapeType="1"/>
          </p:cNvSpPr>
          <p:nvPr/>
        </p:nvSpPr>
        <p:spPr bwMode="auto">
          <a:xfrm>
            <a:off x="4495800" y="1905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Line 8"/>
          <p:cNvSpPr>
            <a:spLocks noChangeShapeType="1"/>
          </p:cNvSpPr>
          <p:nvPr/>
        </p:nvSpPr>
        <p:spPr bwMode="auto">
          <a:xfrm flipV="1">
            <a:off x="1447800" y="1524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9"/>
          <p:cNvSpPr>
            <a:spLocks noChangeShapeType="1"/>
          </p:cNvSpPr>
          <p:nvPr/>
        </p:nvSpPr>
        <p:spPr bwMode="auto">
          <a:xfrm flipV="1">
            <a:off x="1447800" y="1524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10"/>
          <p:cNvSpPr>
            <a:spLocks noChangeShapeType="1"/>
          </p:cNvSpPr>
          <p:nvPr/>
        </p:nvSpPr>
        <p:spPr bwMode="auto">
          <a:xfrm>
            <a:off x="5257800" y="1524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11"/>
          <p:cNvSpPr>
            <a:spLocks noChangeShapeType="1"/>
          </p:cNvSpPr>
          <p:nvPr/>
        </p:nvSpPr>
        <p:spPr bwMode="auto">
          <a:xfrm flipH="1" flipV="1">
            <a:off x="7467600" y="1524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594" name="Group 66"/>
          <p:cNvGraphicFramePr>
            <a:graphicFrameLocks noGrp="1"/>
          </p:cNvGraphicFramePr>
          <p:nvPr/>
        </p:nvGraphicFramePr>
        <p:xfrm>
          <a:off x="152400" y="5486400"/>
          <a:ext cx="2590800" cy="677863"/>
        </p:xfrm>
        <a:graphic>
          <a:graphicData uri="http://schemas.openxmlformats.org/drawingml/2006/table">
            <a:tbl>
              <a:tblPr/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6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10.0.0.2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cc:cc:cc:cc:cc:cc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78" name="Text Box 68"/>
          <p:cNvSpPr txBox="1">
            <a:spLocks noChangeArrowheads="1"/>
          </p:cNvSpPr>
          <p:nvPr/>
        </p:nvSpPr>
        <p:spPr bwMode="auto">
          <a:xfrm>
            <a:off x="990600" y="5029200"/>
            <a:ext cx="120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sp>
        <p:nvSpPr>
          <p:cNvPr id="19479" name="Text Box 80"/>
          <p:cNvSpPr txBox="1">
            <a:spLocks noChangeArrowheads="1"/>
          </p:cNvSpPr>
          <p:nvPr/>
        </p:nvSpPr>
        <p:spPr bwMode="auto">
          <a:xfrm>
            <a:off x="3886200" y="5029200"/>
            <a:ext cx="120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sp>
        <p:nvSpPr>
          <p:cNvPr id="1948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D2FC6F8E-7F74-4B85-9125-482F28C3ED06}" type="slidenum">
              <a:rPr lang="en-US" altLang="zh-TW" sz="1400"/>
              <a:pPr eaLnBrk="1" hangingPunct="1"/>
              <a:t>9</a:t>
            </a:fld>
            <a:endParaRPr lang="en-US" altLang="zh-TW" sz="1400"/>
          </a:p>
        </p:txBody>
      </p:sp>
      <p:graphicFrame>
        <p:nvGraphicFramePr>
          <p:cNvPr id="26" name="Group 66"/>
          <p:cNvGraphicFramePr>
            <a:graphicFrameLocks noGrp="1"/>
          </p:cNvGraphicFramePr>
          <p:nvPr/>
        </p:nvGraphicFramePr>
        <p:xfrm>
          <a:off x="3238500" y="5486400"/>
          <a:ext cx="2590800" cy="677863"/>
        </p:xfrm>
        <a:graphic>
          <a:graphicData uri="http://schemas.openxmlformats.org/drawingml/2006/table">
            <a:tbl>
              <a:tblPr/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6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cc:cc:cc:cc:cc:cc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92" name="Line 35"/>
          <p:cNvSpPr>
            <a:spLocks noChangeShapeType="1"/>
          </p:cNvSpPr>
          <p:nvPr/>
        </p:nvSpPr>
        <p:spPr bwMode="auto">
          <a:xfrm flipV="1">
            <a:off x="914400" y="533400"/>
            <a:ext cx="0" cy="274320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3" name="Line 36"/>
          <p:cNvSpPr>
            <a:spLocks noChangeShapeType="1"/>
          </p:cNvSpPr>
          <p:nvPr/>
        </p:nvSpPr>
        <p:spPr bwMode="auto">
          <a:xfrm>
            <a:off x="914400" y="533400"/>
            <a:ext cx="7162800" cy="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4" name="Line 37"/>
          <p:cNvSpPr>
            <a:spLocks noChangeShapeType="1"/>
          </p:cNvSpPr>
          <p:nvPr/>
        </p:nvSpPr>
        <p:spPr bwMode="auto">
          <a:xfrm>
            <a:off x="8077200" y="533400"/>
            <a:ext cx="0" cy="274320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5" name="Text Box 38"/>
          <p:cNvSpPr txBox="1">
            <a:spLocks noChangeArrowheads="1"/>
          </p:cNvSpPr>
          <p:nvPr/>
        </p:nvSpPr>
        <p:spPr bwMode="auto">
          <a:xfrm>
            <a:off x="2743200" y="0"/>
            <a:ext cx="4197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2. Hacker will relay the message</a:t>
            </a:r>
          </a:p>
        </p:txBody>
      </p:sp>
      <p:sp>
        <p:nvSpPr>
          <p:cNvPr id="19496" name="Line 39"/>
          <p:cNvSpPr>
            <a:spLocks noChangeShapeType="1"/>
          </p:cNvSpPr>
          <p:nvPr/>
        </p:nvSpPr>
        <p:spPr bwMode="auto">
          <a:xfrm flipV="1">
            <a:off x="6934200" y="1981200"/>
            <a:ext cx="0" cy="14478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7" name="Text Box 42"/>
          <p:cNvSpPr txBox="1">
            <a:spLocks noChangeArrowheads="1"/>
          </p:cNvSpPr>
          <p:nvPr/>
        </p:nvSpPr>
        <p:spPr bwMode="auto">
          <a:xfrm>
            <a:off x="5181600" y="2209800"/>
            <a:ext cx="1676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1. Message</a:t>
            </a:r>
          </a:p>
          <a:p>
            <a:pPr eaLnBrk="1" hangingPunct="1"/>
            <a:r>
              <a:rPr lang="en-US" altLang="zh-TW"/>
              <a:t>intended to</a:t>
            </a:r>
          </a:p>
          <a:p>
            <a:pPr eaLnBrk="1" hangingPunct="1"/>
            <a:r>
              <a:rPr lang="en-US" altLang="zh-TW"/>
              <a:t>send to A</a:t>
            </a:r>
          </a:p>
        </p:txBody>
      </p:sp>
      <p:sp>
        <p:nvSpPr>
          <p:cNvPr id="19498" name="Line 43"/>
          <p:cNvSpPr>
            <a:spLocks noChangeShapeType="1"/>
          </p:cNvSpPr>
          <p:nvPr/>
        </p:nvSpPr>
        <p:spPr bwMode="auto">
          <a:xfrm>
            <a:off x="5029200" y="1981200"/>
            <a:ext cx="0" cy="14478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9" name="Line 48"/>
          <p:cNvSpPr>
            <a:spLocks noChangeShapeType="1"/>
          </p:cNvSpPr>
          <p:nvPr/>
        </p:nvSpPr>
        <p:spPr bwMode="auto">
          <a:xfrm flipH="1">
            <a:off x="5029200" y="1981200"/>
            <a:ext cx="19050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1908</TotalTime>
  <Words>1534</Words>
  <PresentationFormat>On-screen Show (4:3)</PresentationFormat>
  <Paragraphs>299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新細明體</vt:lpstr>
      <vt:lpstr>Times New Roman</vt:lpstr>
      <vt:lpstr>Wingdings</vt:lpstr>
      <vt:lpstr>mystyle</vt:lpstr>
      <vt:lpstr>ARP Spoofing (Part III)</vt:lpstr>
      <vt:lpstr>Man-in-the-Middle (MiM) Attack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Gratuitous ARP</vt:lpstr>
      <vt:lpstr>S’s spoofed Gratuitous ARP Reply</vt:lpstr>
      <vt:lpstr>S’s spoofed Gratuitous ARP Request</vt:lpstr>
      <vt:lpstr>Remarks about ARP Spoofing</vt:lpstr>
      <vt:lpstr>Defenses against ARP Spoofing</vt:lpstr>
      <vt:lpstr>PowerPoint Presentation</vt:lpstr>
      <vt:lpstr>PowerPoint Presentation</vt:lpstr>
      <vt:lpstr>ARP Poisoning on the Switch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terms:modified xsi:type="dcterms:W3CDTF">2020-03-12T12:16:22Z</dcterms:modified>
</cp:coreProperties>
</file>