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6"/>
  </p:notesMasterIdLst>
  <p:sldIdLst>
    <p:sldId id="256" r:id="rId2"/>
    <p:sldId id="257" r:id="rId3"/>
    <p:sldId id="285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84" r:id="rId13"/>
    <p:sldId id="267" r:id="rId14"/>
    <p:sldId id="286" r:id="rId15"/>
    <p:sldId id="272" r:id="rId16"/>
    <p:sldId id="273" r:id="rId17"/>
    <p:sldId id="269" r:id="rId18"/>
    <p:sldId id="270" r:id="rId19"/>
    <p:sldId id="282" r:id="rId20"/>
    <p:sldId id="283" r:id="rId21"/>
    <p:sldId id="274" r:id="rId22"/>
    <p:sldId id="275" r:id="rId23"/>
    <p:sldId id="276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37" autoAdjust="0"/>
    <p:restoredTop sz="74427" autoAdjust="0"/>
  </p:normalViewPr>
  <p:slideViewPr>
    <p:cSldViewPr>
      <p:cViewPr varScale="1">
        <p:scale>
          <a:sx n="87" d="100"/>
          <a:sy n="87" d="100"/>
        </p:scale>
        <p:origin x="19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E58AF1-F4B7-40D5-AA60-5B2F4A7306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smtClean="0">
                <a:ea typeface="新細明體" charset="-120"/>
              </a:rPr>
              <a:t>Time-to-live field (TTL): to prevent a packet to circulate in a network indefinitely. TTL will be decreased by one by every router and the packet is discarded if TTL becomes zero before reaching the destination</a:t>
            </a:r>
          </a:p>
          <a:p>
            <a:pPr eaLnBrk="1" hangingPunct="1"/>
            <a:endParaRPr lang="en-US" altLang="en-US" b="1" smtClean="0">
              <a:ea typeface="新細明體" charset="-120"/>
            </a:endParaRPr>
          </a:p>
          <a:p>
            <a:pPr eaLnBrk="1" hangingPunct="1"/>
            <a:r>
              <a:rPr lang="en-US" altLang="en-US" b="1" smtClean="0">
                <a:ea typeface="新細明體" charset="-120"/>
              </a:rPr>
              <a:t>Ping: ICMP echo request</a:t>
            </a:r>
          </a:p>
          <a:p>
            <a:pPr eaLnBrk="1" hangingPunct="1"/>
            <a:endParaRPr lang="en-US" altLang="en-US" b="1" smtClean="0">
              <a:ea typeface="新細明體" charset="-12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3C653E5-2F06-4737-915A-78BCE8405E4F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ea typeface="新細明體" charset="-120"/>
              </a:rPr>
              <a:t>Hacker: 10.1.51.3</a:t>
            </a:r>
          </a:p>
          <a:p>
            <a:r>
              <a:rPr lang="en-US" altLang="zh-TW" b="1" dirty="0" smtClean="0">
                <a:ea typeface="新細明體" charset="-120"/>
              </a:rPr>
              <a:t>Target: 10.1.51.1, which sends packets to 1.2.3.4</a:t>
            </a:r>
          </a:p>
          <a:p>
            <a:r>
              <a:rPr lang="en-US" altLang="zh-TW" b="1" dirty="0" smtClean="0">
                <a:ea typeface="新細明體" charset="-120"/>
              </a:rPr>
              <a:t>Default router: 10.1.51.30</a:t>
            </a:r>
          </a:p>
          <a:p>
            <a:endParaRPr lang="zh-TW" altLang="en-US" b="1" dirty="0" smtClean="0">
              <a:ea typeface="新細明體" charset="-120"/>
            </a:endParaRP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AD7FCFC-4AF7-4A48-A52D-012804645B3B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新細明體" charset="-120"/>
              </a:rPr>
              <a:t>Demo:</a:t>
            </a:r>
            <a:r>
              <a:rPr lang="en-US" altLang="en-US" b="1" baseline="0" dirty="0" smtClean="0">
                <a:ea typeface="新細明體" charset="-120"/>
              </a:rPr>
              <a:t> </a:t>
            </a:r>
            <a:r>
              <a:rPr lang="en-US" altLang="en-US" b="1" dirty="0" smtClean="0">
                <a:ea typeface="新細明體" charset="-120"/>
              </a:rPr>
              <a:t>ping a server</a:t>
            </a:r>
            <a:r>
              <a:rPr lang="en-US" altLang="en-US" b="1" baseline="0" dirty="0" smtClean="0">
                <a:ea typeface="新細明體" charset="-120"/>
              </a:rPr>
              <a:t> outside</a:t>
            </a:r>
            <a:endParaRPr lang="en-US" altLang="en-US" b="1" dirty="0" smtClean="0">
              <a:ea typeface="新細明體" charset="-120"/>
            </a:endParaRPr>
          </a:p>
          <a:p>
            <a:pPr eaLnBrk="1" hangingPunct="1"/>
            <a:endParaRPr lang="en-US" altLang="en-US" b="1" dirty="0" smtClean="0">
              <a:ea typeface="新細明體" charset="-120"/>
            </a:endParaRPr>
          </a:p>
          <a:p>
            <a:pPr eaLnBrk="1" hangingPunct="1"/>
            <a:r>
              <a:rPr lang="en-US" altLang="en-US" b="1" dirty="0" smtClean="0">
                <a:ea typeface="新細明體" charset="-120"/>
              </a:rPr>
              <a:t>Send multiple ICMP packets:</a:t>
            </a:r>
          </a:p>
          <a:p>
            <a:pPr eaLnBrk="1" hangingPunct="1"/>
            <a:r>
              <a:rPr lang="en-US" altLang="en-US" b="1" dirty="0" smtClean="0">
                <a:ea typeface="新細明體" charset="-120"/>
              </a:rPr>
              <a:t>./</a:t>
            </a:r>
            <a:r>
              <a:rPr lang="en-US" altLang="en-US" b="1" dirty="0" err="1" smtClean="0">
                <a:ea typeface="新細明體" charset="-120"/>
              </a:rPr>
              <a:t>icmp_redir</a:t>
            </a:r>
            <a:r>
              <a:rPr lang="en-US" altLang="en-US" b="1" dirty="0" smtClean="0">
                <a:ea typeface="新細明體" charset="-120"/>
              </a:rPr>
              <a:t> &lt;</a:t>
            </a:r>
            <a:r>
              <a:rPr lang="en-US" altLang="en-US" b="1" dirty="0" err="1" smtClean="0">
                <a:ea typeface="新細明體" charset="-120"/>
              </a:rPr>
              <a:t>default_gateway_ip</a:t>
            </a:r>
            <a:r>
              <a:rPr lang="en-US" altLang="en-US" b="1" dirty="0" smtClean="0">
                <a:ea typeface="新細明體" charset="-120"/>
              </a:rPr>
              <a:t>&gt; &lt;</a:t>
            </a:r>
            <a:r>
              <a:rPr lang="en-US" altLang="en-US" b="1" dirty="0" err="1" smtClean="0">
                <a:ea typeface="新細明體" charset="-120"/>
              </a:rPr>
              <a:t>target_ip</a:t>
            </a:r>
            <a:r>
              <a:rPr lang="en-US" altLang="en-US" b="1" dirty="0" smtClean="0">
                <a:ea typeface="新細明體" charset="-120"/>
              </a:rPr>
              <a:t>&gt; &lt;target's </a:t>
            </a:r>
            <a:r>
              <a:rPr lang="en-US" altLang="en-US" b="1" dirty="0" err="1" smtClean="0">
                <a:ea typeface="新細明體" charset="-120"/>
              </a:rPr>
              <a:t>dest</a:t>
            </a:r>
            <a:r>
              <a:rPr lang="en-US" altLang="en-US" b="1" dirty="0" smtClean="0">
                <a:ea typeface="新細明體" charset="-120"/>
              </a:rPr>
              <a:t> host/</a:t>
            </a:r>
            <a:r>
              <a:rPr lang="en-US" altLang="en-US" b="1" dirty="0" err="1" smtClean="0">
                <a:ea typeface="新細明體" charset="-120"/>
              </a:rPr>
              <a:t>ip</a:t>
            </a:r>
            <a:r>
              <a:rPr lang="en-US" altLang="en-US" b="1" dirty="0" smtClean="0">
                <a:ea typeface="新細明體" charset="-120"/>
              </a:rPr>
              <a:t>&gt; &lt;</a:t>
            </a:r>
            <a:r>
              <a:rPr lang="en-US" altLang="en-US" b="1" dirty="0" err="1" smtClean="0">
                <a:ea typeface="新細明體" charset="-120"/>
              </a:rPr>
              <a:t>hacker_ip</a:t>
            </a:r>
            <a:r>
              <a:rPr lang="en-US" altLang="en-US" b="1" dirty="0" smtClean="0">
                <a:ea typeface="新細明體" charset="-120"/>
              </a:rPr>
              <a:t>&gt;</a:t>
            </a:r>
          </a:p>
          <a:p>
            <a:pPr eaLnBrk="1" hangingPunct="1"/>
            <a:endParaRPr lang="en-US" altLang="en-US" b="1" dirty="0" smtClean="0">
              <a:ea typeface="新細明體" charset="-120"/>
            </a:endParaRPr>
          </a:p>
          <a:p>
            <a:pPr eaLnBrk="1" hangingPunct="1"/>
            <a:r>
              <a:rPr lang="en-US" altLang="en-US" b="1" dirty="0" smtClean="0">
                <a:ea typeface="新細明體" charset="-120"/>
              </a:rPr>
              <a:t>route</a:t>
            </a:r>
            <a:r>
              <a:rPr lang="en-US" altLang="en-US" b="1" baseline="0" dirty="0" smtClean="0">
                <a:ea typeface="新細明體" charset="-120"/>
              </a:rPr>
              <a:t> -</a:t>
            </a:r>
            <a:r>
              <a:rPr lang="en-US" altLang="en-US" b="1" baseline="0" dirty="0" err="1" smtClean="0">
                <a:ea typeface="新細明體" charset="-120"/>
              </a:rPr>
              <a:t>nC</a:t>
            </a:r>
            <a:endParaRPr lang="en-US" altLang="en-US" b="1" dirty="0" smtClean="0">
              <a:ea typeface="新細明體" charset="-120"/>
            </a:endParaRPr>
          </a:p>
          <a:p>
            <a:pPr eaLnBrk="1" hangingPunct="1"/>
            <a:endParaRPr lang="en-US" altLang="en-US" b="1" dirty="0" smtClean="0">
              <a:ea typeface="新細明體" charset="-120"/>
            </a:endParaRPr>
          </a:p>
          <a:p>
            <a:pPr eaLnBrk="1" hangingPunct="1"/>
            <a:r>
              <a:rPr lang="en-US" altLang="en-US" b="1" dirty="0" smtClean="0">
                <a:ea typeface="新細明體" charset="-120"/>
              </a:rPr>
              <a:t>Command to clear the routing cache of the target:</a:t>
            </a:r>
          </a:p>
          <a:p>
            <a:pPr eaLnBrk="1" hangingPunct="1"/>
            <a:r>
              <a:rPr lang="en-US" altLang="en-US" b="1" dirty="0" err="1" smtClean="0">
                <a:ea typeface="新細明體" charset="-120"/>
              </a:rPr>
              <a:t>ip</a:t>
            </a:r>
            <a:r>
              <a:rPr lang="en-US" altLang="en-US" b="1" dirty="0" smtClean="0">
                <a:ea typeface="新細明體" charset="-120"/>
              </a:rPr>
              <a:t> route flush cache</a:t>
            </a:r>
          </a:p>
          <a:p>
            <a:pPr eaLnBrk="1" hangingPunct="1"/>
            <a:endParaRPr lang="en-US" altLang="en-US" b="1" dirty="0" smtClean="0">
              <a:ea typeface="新細明體" charset="-12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510A9A0-F8AE-44FF-B980-37C700D13056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D0D282D-1864-4220-9FB0-6BBA49C3E337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dirty="0" smtClean="0">
              <a:ea typeface="新細明體" charset="-12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9DB56A4-8A2E-42FD-8067-C1CDBDDA24E0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新細明體" charset="-120"/>
              </a:rPr>
              <a:t>For </a:t>
            </a:r>
            <a:r>
              <a:rPr lang="en-US" altLang="en-US" b="1" smtClean="0">
                <a:ea typeface="新細明體" charset="-120"/>
              </a:rPr>
              <a:t>our VMs, </a:t>
            </a:r>
            <a:r>
              <a:rPr lang="en-US" altLang="en-US" b="1" dirty="0" smtClean="0">
                <a:ea typeface="新細明體" charset="-120"/>
              </a:rPr>
              <a:t>eth0 is for the hub and eth1 is for the switch.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8C2D5BE-CA3C-4DB6-A612-612F2FE010C1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39A6C9D-C216-4E00-B53B-31D6A5D04764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新細明體" charset="-120"/>
              </a:rPr>
              <a:t>Ping demo</a:t>
            </a:r>
          </a:p>
          <a:p>
            <a:pPr eaLnBrk="1" hangingPunct="1"/>
            <a:endParaRPr lang="en-US" altLang="en-US" b="1" dirty="0" smtClean="0">
              <a:ea typeface="新細明體" charset="-120"/>
            </a:endParaRPr>
          </a:p>
          <a:p>
            <a:pPr eaLnBrk="1" hangingPunct="1"/>
            <a:r>
              <a:rPr lang="en-US" altLang="en-US" b="1" dirty="0" smtClean="0">
                <a:ea typeface="新細明體" charset="-120"/>
              </a:rPr>
              <a:t>Source quench: ask the other host to reduce to pace of sending packets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1" dirty="0" smtClean="0">
                <a:ea typeface="新細明體" charset="-120"/>
              </a:rPr>
              <a:t>Router solicitation and advertisement: for router discovery</a:t>
            </a:r>
          </a:p>
          <a:p>
            <a:pPr eaLnBrk="1" hangingPunct="1"/>
            <a:endParaRPr lang="en-US" altLang="en-US" b="1" dirty="0" smtClean="0">
              <a:ea typeface="新細明體" charset="-12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17ADC6F-6110-404C-9629-33DC05F18706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>
                <a:ea typeface="新細明體" charset="-120"/>
              </a:rPr>
              <a:t>Demo:</a:t>
            </a:r>
          </a:p>
          <a:p>
            <a:r>
              <a:rPr lang="en-US" altLang="zh-TW" b="1" dirty="0" smtClean="0">
                <a:ea typeface="新細明體" charset="-120"/>
              </a:rPr>
              <a:t>Log </a:t>
            </a:r>
            <a:r>
              <a:rPr lang="en-US" altLang="zh-TW" b="1" baseline="0" dirty="0" smtClean="0">
                <a:ea typeface="新細明體" charset="-120"/>
              </a:rPr>
              <a:t>packets to a host outside</a:t>
            </a:r>
          </a:p>
          <a:p>
            <a:r>
              <a:rPr lang="en-US" altLang="zh-TW" b="1" dirty="0" smtClean="0">
                <a:ea typeface="新細明體" charset="-120"/>
              </a:rPr>
              <a:t>route</a:t>
            </a:r>
          </a:p>
          <a:p>
            <a:r>
              <a:rPr lang="en-US" altLang="zh-TW" b="1" dirty="0" err="1" smtClean="0">
                <a:ea typeface="新細明體" charset="-120"/>
              </a:rPr>
              <a:t>arp</a:t>
            </a:r>
            <a:endParaRPr lang="en-US" altLang="zh-TW" b="1" dirty="0" smtClean="0">
              <a:ea typeface="新細明體" charset="-120"/>
            </a:endParaRPr>
          </a:p>
          <a:p>
            <a:endParaRPr lang="en-US" altLang="zh-TW" b="1" dirty="0" smtClean="0">
              <a:ea typeface="新細明體" charset="-120"/>
            </a:endParaRPr>
          </a:p>
          <a:p>
            <a:endParaRPr lang="en-US" altLang="zh-TW" b="1" dirty="0" smtClean="0">
              <a:ea typeface="新細明體" charset="-12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DEB31D6-1B06-4A4D-8234-334E1A79AD08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新細明體" charset="-12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66BA64E-F952-4EA4-92D3-54646D12537F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新細明體" charset="-12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5CBC851-3558-4FC0-9621-1F5B8F5B294F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新細明體" charset="-12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DA08A87-6C29-4B7D-8B3C-286FA6CB9CED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b="0" dirty="0" smtClean="0">
              <a:ea typeface="新細明體" charset="-120"/>
            </a:endParaRP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AD7FCFC-4AF7-4A48-A52D-012804645B3B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en-US" smtClean="0">
              <a:ea typeface="新細明體" charset="-12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783FA-6654-402E-8902-A1A8599D7E98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888A9-3BC3-4354-B6CA-E905AD6EE69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6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BAE6C-A6F2-40FF-8EE1-0250C3A564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752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33092-A0BF-481D-9FBB-42CCCF34A2F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422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B7FCC-8BA9-4B99-8D4D-4FEBD502857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961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7EBE8-34FD-4BBE-95A7-55EED3ECE4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339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6B91E-7582-48CB-B147-7C8DB211C1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1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4691B-4EF7-4DF4-AFB5-4486AD2FE56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2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9135F-E0B6-4EBF-ADE0-2B38F58F94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56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34E89-0D3B-4208-B208-51BB1F6AC4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212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57F68-FF36-430A-AFBE-087AA88AE07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85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06831-C8AB-45E1-ACDD-4D18231B63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33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896D10-1B95-469B-ADF2-E3D8145A502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ICMP Redirection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2D5604-D5A0-4C70-A20E-F1B38E9F63EB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The routing table of a host usually has a limited number of entries.</a:t>
            </a:r>
          </a:p>
          <a:p>
            <a:pPr lvl="1" eaLnBrk="1" hangingPunct="1"/>
            <a:r>
              <a:rPr lang="en-US" altLang="zh-TW" dirty="0" smtClean="0"/>
              <a:t>Knows the IP of only one router, the default router.</a:t>
            </a:r>
          </a:p>
          <a:p>
            <a:pPr eaLnBrk="1" hangingPunct="1"/>
            <a:r>
              <a:rPr lang="en-US" altLang="zh-TW" dirty="0" smtClean="0"/>
              <a:t>The host may send a datagram (destined to another network) to a wrong router.</a:t>
            </a:r>
          </a:p>
          <a:p>
            <a:pPr eaLnBrk="1" hangingPunct="1"/>
            <a:r>
              <a:rPr lang="en-US" altLang="zh-TW" dirty="0" smtClean="0"/>
              <a:t>The router that receives the datagram will</a:t>
            </a:r>
          </a:p>
          <a:p>
            <a:pPr lvl="1" eaLnBrk="1" hangingPunct="1"/>
            <a:r>
              <a:rPr lang="en-US" altLang="zh-TW" dirty="0" smtClean="0"/>
              <a:t>forward the datagram to the correct router.</a:t>
            </a:r>
          </a:p>
          <a:p>
            <a:pPr lvl="1" eaLnBrk="1" hangingPunct="1"/>
            <a:r>
              <a:rPr lang="en-US" altLang="zh-TW" dirty="0" smtClean="0"/>
              <a:t>send an ICMP redirection message to the host to update its routing cache/table.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277BA9-ABF9-4DCA-97FA-5C1B245EEF2A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520825"/>
            <a:ext cx="8821737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9-11</a:t>
            </a:r>
          </a:p>
        </p:txBody>
      </p:sp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2209800" y="4572000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LAN 1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6019800" y="4572000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LAN 2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438400" y="5334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Tell A that next time the packet to B should be sent to R2 instead</a:t>
            </a:r>
            <a:endParaRPr lang="zh-TW" altLang="en-US" sz="2000" dirty="0"/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 bwMode="auto">
          <a:xfrm flipH="1">
            <a:off x="1524000" y="887343"/>
            <a:ext cx="914400" cy="789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B116CA-BBF6-44C9-952C-2641BC57269A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68425"/>
            <a:ext cx="8809037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9-6</a:t>
            </a:r>
          </a:p>
        </p:txBody>
      </p:sp>
      <p:sp>
        <p:nvSpPr>
          <p:cNvPr id="13317" name="文字方塊 5"/>
          <p:cNvSpPr txBox="1">
            <a:spLocks noChangeArrowheads="1"/>
          </p:cNvSpPr>
          <p:nvPr/>
        </p:nvSpPr>
        <p:spPr bwMode="auto">
          <a:xfrm>
            <a:off x="457200" y="533400"/>
            <a:ext cx="830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first 8 bytes of the TCP/UDP header that stores the source </a:t>
            </a:r>
            <a:r>
              <a:rPr lang="en-US" altLang="en-US" sz="2000" dirty="0" smtClean="0"/>
              <a:t>port (2 bytes),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destination </a:t>
            </a:r>
            <a:r>
              <a:rPr lang="en-US" altLang="en-US" sz="2000" dirty="0" smtClean="0"/>
              <a:t>port (2 bytes), </a:t>
            </a:r>
            <a:r>
              <a:rPr lang="en-US" altLang="en-US" sz="2000" dirty="0"/>
              <a:t>and the sequence number </a:t>
            </a:r>
            <a:r>
              <a:rPr lang="en-US" altLang="en-US" sz="2000" dirty="0" smtClean="0"/>
              <a:t>(4 bytes, for </a:t>
            </a:r>
            <a:r>
              <a:rPr lang="en-US" altLang="en-US" sz="2000" dirty="0"/>
              <a:t>TCP </a:t>
            </a:r>
            <a:r>
              <a:rPr lang="en-US" altLang="en-US" sz="2000" dirty="0" smtClean="0"/>
              <a:t>only)</a:t>
            </a:r>
            <a:endParaRPr lang="zh-TW" altLang="en-US" sz="2000" dirty="0"/>
          </a:p>
        </p:txBody>
      </p:sp>
      <p:cxnSp>
        <p:nvCxnSpPr>
          <p:cNvPr id="13318" name="直線單箭頭接點 7"/>
          <p:cNvCxnSpPr>
            <a:cxnSpLocks noChangeShapeType="1"/>
          </p:cNvCxnSpPr>
          <p:nvPr/>
        </p:nvCxnSpPr>
        <p:spPr bwMode="auto">
          <a:xfrm>
            <a:off x="4392613" y="1239838"/>
            <a:ext cx="1627187" cy="665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文字方塊 9"/>
          <p:cNvSpPr txBox="1">
            <a:spLocks noChangeArrowheads="1"/>
          </p:cNvSpPr>
          <p:nvPr/>
        </p:nvSpPr>
        <p:spPr bwMode="auto">
          <a:xfrm>
            <a:off x="838200" y="1752600"/>
            <a:ext cx="2332038" cy="708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Data packet received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by R1 from Host A</a:t>
            </a:r>
            <a:endParaRPr lang="zh-TW" altLang="en-US" sz="2000" dirty="0"/>
          </a:p>
        </p:txBody>
      </p:sp>
      <p:sp>
        <p:nvSpPr>
          <p:cNvPr id="13320" name="文字方塊 10"/>
          <p:cNvSpPr txBox="1">
            <a:spLocks noChangeArrowheads="1"/>
          </p:cNvSpPr>
          <p:nvPr/>
        </p:nvSpPr>
        <p:spPr bwMode="auto">
          <a:xfrm>
            <a:off x="6477000" y="5562600"/>
            <a:ext cx="2362200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ICMP message sent by R1 to Host A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29000" y="5867400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Embedded header</a:t>
            </a:r>
            <a:endParaRPr lang="zh-TW" altLang="en-US" sz="2000" dirty="0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 bwMode="auto">
          <a:xfrm flipV="1">
            <a:off x="4443060" y="5562600"/>
            <a:ext cx="20514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EEAFF6-C153-4D0E-8C72-ED28101809FF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2013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74676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000" dirty="0"/>
              <a:t> Code 0: Redirection for </a:t>
            </a:r>
            <a:r>
              <a:rPr lang="en-US" altLang="zh-TW" sz="2000" b="1" dirty="0"/>
              <a:t>network-specific route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 Effective for the whole network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 E.g., send to </a:t>
            </a:r>
            <a:r>
              <a:rPr lang="en-US" altLang="en-US" sz="2000" dirty="0" smtClean="0"/>
              <a:t>the new router </a:t>
            </a:r>
            <a:r>
              <a:rPr lang="en-US" altLang="en-US" sz="2000" dirty="0"/>
              <a:t>if the packet is for any host in LAN2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000" dirty="0"/>
              <a:t> Code 1: Redirection for </a:t>
            </a:r>
            <a:r>
              <a:rPr lang="en-US" altLang="zh-TW" sz="2000" b="1" dirty="0"/>
              <a:t>host-specific route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 Effective for a single host only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 E.g., send to </a:t>
            </a:r>
            <a:r>
              <a:rPr lang="en-US" altLang="en-US" sz="2000" dirty="0" smtClean="0"/>
              <a:t>the new router </a:t>
            </a:r>
            <a:r>
              <a:rPr lang="en-US" altLang="en-US" sz="2000" dirty="0"/>
              <a:t>if the packet is for Host B</a:t>
            </a:r>
            <a:endParaRPr lang="en-US" altLang="zh-TW" sz="2000" dirty="0"/>
          </a:p>
          <a:p>
            <a:pPr eaLnBrk="1" hangingPunct="1">
              <a:spcBef>
                <a:spcPct val="0"/>
              </a:spcBef>
            </a:pPr>
            <a:r>
              <a:rPr lang="en-US" altLang="zh-TW" sz="2000" dirty="0"/>
              <a:t> Code 2: Redirection for </a:t>
            </a:r>
            <a:r>
              <a:rPr lang="en-US" altLang="zh-TW" sz="2000" b="1" dirty="0"/>
              <a:t>network-specific route </a:t>
            </a:r>
            <a:r>
              <a:rPr lang="en-US" altLang="zh-TW" sz="2000" dirty="0"/>
              <a:t>based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                on the specified type of service.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000" dirty="0"/>
              <a:t> Code 3: Redirection for </a:t>
            </a:r>
            <a:r>
              <a:rPr lang="en-US" altLang="zh-TW" sz="2000" b="1" dirty="0" smtClean="0"/>
              <a:t>host-specific </a:t>
            </a:r>
            <a:r>
              <a:rPr lang="en-US" altLang="zh-TW" sz="2000" b="1" dirty="0"/>
              <a:t>route </a:t>
            </a:r>
            <a:r>
              <a:rPr lang="en-US" altLang="zh-TW" sz="2000" dirty="0"/>
              <a:t>based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                on the specified type of service. </a:t>
            </a:r>
          </a:p>
        </p:txBody>
      </p:sp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228600" y="228600"/>
            <a:ext cx="70229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 first two rows: </a:t>
            </a:r>
            <a:r>
              <a:rPr lang="en-US" altLang="en-US" sz="2400" b="1" dirty="0"/>
              <a:t>ICMP header </a:t>
            </a:r>
            <a:r>
              <a:rPr lang="en-US" altLang="en-US" sz="2400" dirty="0"/>
              <a:t>on the previous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33A02B-657C-400C-B347-BB41C564C483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graphicFrame>
        <p:nvGraphicFramePr>
          <p:cNvPr id="23246" name="Group 718"/>
          <p:cNvGraphicFramePr>
            <a:graphicFrameLocks noGrp="1"/>
          </p:cNvGraphicFramePr>
          <p:nvPr/>
        </p:nvGraphicFramePr>
        <p:xfrm>
          <a:off x="685800" y="533400"/>
          <a:ext cx="7772400" cy="57150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Service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PACKET_LEN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Identification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Fragmentation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Time to live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 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ICMP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Header Checksum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Source IP address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R1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Destination IP address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Type 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Code 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Checksum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 address of the new router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R2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Service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PACKET_LEN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Identification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Fragmentation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Time to live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 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IPPROTO_IP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Header Checksum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Source IP address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Destination IP address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 bytes of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8499" name="Text Box 707"/>
          <p:cNvSpPr txBox="1">
            <a:spLocks noChangeArrowheads="1"/>
          </p:cNvSpPr>
          <p:nvPr/>
        </p:nvSpPr>
        <p:spPr bwMode="auto">
          <a:xfrm>
            <a:off x="8597226" y="1265238"/>
            <a:ext cx="430887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 dirty="0"/>
              <a:t>IP header</a:t>
            </a:r>
          </a:p>
        </p:txBody>
      </p:sp>
      <p:sp>
        <p:nvSpPr>
          <p:cNvPr id="18500" name="Line 710"/>
          <p:cNvSpPr>
            <a:spLocks noChangeShapeType="1"/>
          </p:cNvSpPr>
          <p:nvPr/>
        </p:nvSpPr>
        <p:spPr bwMode="auto">
          <a:xfrm>
            <a:off x="85344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Text Box 711"/>
          <p:cNvSpPr txBox="1">
            <a:spLocks noChangeArrowheads="1"/>
          </p:cNvSpPr>
          <p:nvPr/>
        </p:nvSpPr>
        <p:spPr bwMode="auto">
          <a:xfrm>
            <a:off x="8479235" y="2895600"/>
            <a:ext cx="61555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1" dirty="0"/>
              <a:t>ICMP Header</a:t>
            </a:r>
          </a:p>
        </p:txBody>
      </p:sp>
      <p:sp>
        <p:nvSpPr>
          <p:cNvPr id="18502" name="Line 712"/>
          <p:cNvSpPr>
            <a:spLocks noChangeShapeType="1"/>
          </p:cNvSpPr>
          <p:nvPr/>
        </p:nvSpPr>
        <p:spPr bwMode="auto">
          <a:xfrm>
            <a:off x="85344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Text Box 713"/>
          <p:cNvSpPr txBox="1">
            <a:spLocks noChangeArrowheads="1"/>
          </p:cNvSpPr>
          <p:nvPr/>
        </p:nvSpPr>
        <p:spPr bwMode="auto">
          <a:xfrm>
            <a:off x="8609926" y="4267200"/>
            <a:ext cx="4308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 dirty="0"/>
              <a:t>Embedded header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4DBDCC-B71D-4DDA-8B32-E5C6B029B63F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Some hosts that receive an ICMP redirect message perform some checks before modifying their routing caches/tables.</a:t>
            </a:r>
          </a:p>
          <a:p>
            <a:pPr eaLnBrk="1" hangingPunct="1"/>
            <a:r>
              <a:rPr lang="en-US" altLang="zh-TW" dirty="0" smtClean="0"/>
              <a:t>These precautions are used to prevent a misbehaving router or host, or a malicious user, from incorrectly, modifying a system's routing cache/table.</a:t>
            </a:r>
          </a:p>
          <a:p>
            <a:pPr eaLnBrk="1" hangingPunct="1"/>
            <a:r>
              <a:rPr lang="en-US" altLang="zh-TW" dirty="0" smtClean="0"/>
              <a:t>However, it is not difficult to create a spoofed ICMP message, which can pass all these tests.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83BDFD-0031-463E-A019-6EE050ED0520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dirty="0" smtClean="0"/>
              <a:t>Common items that may be verified: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 smtClean="0"/>
              <a:t>The new router must be on a directly connected network.</a:t>
            </a:r>
          </a:p>
          <a:p>
            <a:pPr marL="1390650" lvl="2" indent="-533400" eaLnBrk="1" hangingPunct="1"/>
            <a:r>
              <a:rPr lang="en-US" altLang="en-US" sz="2000" dirty="0" smtClean="0"/>
              <a:t>R2 must be in the same network.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 smtClean="0"/>
              <a:t>The redirect message must be sent from the current router for that destination.</a:t>
            </a:r>
          </a:p>
          <a:p>
            <a:pPr marL="1390650" lvl="2" indent="-533400" eaLnBrk="1" hangingPunct="1"/>
            <a:r>
              <a:rPr lang="en-US" altLang="en-US" sz="2000" dirty="0" smtClean="0"/>
              <a:t>The sender of the redirect message has to be R1.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 smtClean="0"/>
              <a:t>The redirect message cannot tell the host to use the sender of the redirect message as the router.</a:t>
            </a:r>
          </a:p>
          <a:p>
            <a:pPr marL="1390650" lvl="2" indent="-533400" eaLnBrk="1" hangingPunct="1"/>
            <a:r>
              <a:rPr lang="en-US" altLang="en-US" sz="2000" dirty="0" smtClean="0"/>
              <a:t>R1 will not ask the host to set R1 as the new router.</a:t>
            </a:r>
            <a:endParaRPr lang="en-US" altLang="zh-TW" sz="2000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 smtClean="0"/>
              <a:t>The route that's being modified must be an indirect route.</a:t>
            </a:r>
          </a:p>
          <a:p>
            <a:pPr marL="1390650" lvl="2" indent="-533400" eaLnBrk="1" hangingPunct="1"/>
            <a:r>
              <a:rPr lang="en-US" altLang="en-US" sz="2000" dirty="0" smtClean="0"/>
              <a:t>Host B is in a different LAN.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altLang="zh-TW" sz="2400" dirty="0" smtClean="0"/>
          </a:p>
          <a:p>
            <a:pPr marL="609600" indent="-609600" eaLnBrk="1" hangingPunct="1"/>
            <a:endParaRPr lang="zh-TW" alt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6E80B4-801D-469D-B961-9C9929254163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ICMP Spoofing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953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 hacker can create a spoofed ICMP redirect message to achieve a similar effect of ARP cache poisoning.</a:t>
            </a:r>
          </a:p>
          <a:p>
            <a:pPr eaLnBrk="1" hangingPunct="1"/>
            <a:r>
              <a:rPr lang="en-US" altLang="zh-TW" dirty="0" smtClean="0"/>
              <a:t>Suppose the hacker (10.1.51.3) tries to convince the target (10.1.51.1)  that the shortest path to 1.2.3.4 is through 10.1.51.3.</a:t>
            </a:r>
          </a:p>
          <a:p>
            <a:pPr eaLnBrk="1" hangingPunct="1"/>
            <a:r>
              <a:rPr lang="en-US" altLang="zh-TW" dirty="0" smtClean="0"/>
              <a:t>Assume the original default router is 10.1.51.30.</a:t>
            </a:r>
          </a:p>
          <a:p>
            <a:pPr eaLnBrk="1" hangingPunct="1"/>
            <a:r>
              <a:rPr lang="en-US" altLang="zh-TW" dirty="0" smtClean="0"/>
              <a:t>The following spoofed packet will be sent.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33A02B-657C-400C-B347-BB41C564C483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graphicFrame>
        <p:nvGraphicFramePr>
          <p:cNvPr id="23246" name="Group 7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1636"/>
              </p:ext>
            </p:extLst>
          </p:nvPr>
        </p:nvGraphicFramePr>
        <p:xfrm>
          <a:off x="685800" y="533400"/>
          <a:ext cx="7772400" cy="57150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Service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PACKET_LEN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Identification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Fragmentation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Time to live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 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ICMP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Header Checksum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Source IP address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10.1.51.30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Destination IP address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10.1.51.1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Type 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Code 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Checksum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 address of the new router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10.1.51.3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Service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PACKET_LEN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Identification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Fragmentation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Time to live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 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IPPROTO_IP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Header Checksum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Source IP address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10.1.51.1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Destination IP address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1.2.3.4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000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 bytes of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8497" name="Rectangle 704"/>
          <p:cNvSpPr>
            <a:spLocks noChangeArrowheads="1"/>
          </p:cNvSpPr>
          <p:nvPr/>
        </p:nvSpPr>
        <p:spPr bwMode="auto">
          <a:xfrm>
            <a:off x="762000" y="6477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98" name="Rectangle 706"/>
          <p:cNvSpPr>
            <a:spLocks noChangeArrowheads="1"/>
          </p:cNvSpPr>
          <p:nvPr/>
        </p:nvSpPr>
        <p:spPr bwMode="auto">
          <a:xfrm>
            <a:off x="990600" y="6400800"/>
            <a:ext cx="331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No need to fill in the spoofed message</a:t>
            </a:r>
          </a:p>
        </p:txBody>
      </p:sp>
      <p:sp>
        <p:nvSpPr>
          <p:cNvPr id="18499" name="Text Box 707"/>
          <p:cNvSpPr txBox="1">
            <a:spLocks noChangeArrowheads="1"/>
          </p:cNvSpPr>
          <p:nvPr/>
        </p:nvSpPr>
        <p:spPr bwMode="auto">
          <a:xfrm>
            <a:off x="8597226" y="1265238"/>
            <a:ext cx="430887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 dirty="0"/>
              <a:t>IP header</a:t>
            </a:r>
          </a:p>
        </p:txBody>
      </p:sp>
      <p:sp>
        <p:nvSpPr>
          <p:cNvPr id="18500" name="Line 710"/>
          <p:cNvSpPr>
            <a:spLocks noChangeShapeType="1"/>
          </p:cNvSpPr>
          <p:nvPr/>
        </p:nvSpPr>
        <p:spPr bwMode="auto">
          <a:xfrm>
            <a:off x="85344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Text Box 711"/>
          <p:cNvSpPr txBox="1">
            <a:spLocks noChangeArrowheads="1"/>
          </p:cNvSpPr>
          <p:nvPr/>
        </p:nvSpPr>
        <p:spPr bwMode="auto">
          <a:xfrm>
            <a:off x="8479235" y="2895600"/>
            <a:ext cx="615553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b="1" dirty="0"/>
              <a:t>ICMP Header</a:t>
            </a:r>
          </a:p>
        </p:txBody>
      </p:sp>
      <p:sp>
        <p:nvSpPr>
          <p:cNvPr id="18502" name="Line 712"/>
          <p:cNvSpPr>
            <a:spLocks noChangeShapeType="1"/>
          </p:cNvSpPr>
          <p:nvPr/>
        </p:nvSpPr>
        <p:spPr bwMode="auto">
          <a:xfrm>
            <a:off x="8534400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Text Box 713"/>
          <p:cNvSpPr txBox="1">
            <a:spLocks noChangeArrowheads="1"/>
          </p:cNvSpPr>
          <p:nvPr/>
        </p:nvSpPr>
        <p:spPr bwMode="auto">
          <a:xfrm>
            <a:off x="8609926" y="4267200"/>
            <a:ext cx="4308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 dirty="0"/>
              <a:t>Embedded header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813D88-2A1F-422F-AB55-4EF07D44F7BB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Demonstration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mtClean="0"/>
              <a:t>We will use the program “</a:t>
            </a:r>
            <a:r>
              <a:rPr lang="en-US" altLang="zh-TW" smtClean="0">
                <a:solidFill>
                  <a:srgbClr val="0070C0"/>
                </a:solidFill>
              </a:rPr>
              <a:t>icmp_redir.c</a:t>
            </a:r>
            <a:r>
              <a:rPr lang="en-US" altLang="zh-TW" smtClean="0"/>
              <a:t>”</a:t>
            </a:r>
          </a:p>
          <a:p>
            <a:pPr eaLnBrk="1" hangingPunct="1"/>
            <a:r>
              <a:rPr lang="en-US" altLang="zh-TW" smtClean="0"/>
              <a:t>Use Ethereal to capture several spoofed icmp redirect messages.</a:t>
            </a:r>
          </a:p>
          <a:p>
            <a:pPr eaLnBrk="1" hangingPunct="1"/>
            <a:r>
              <a:rPr lang="en-US" altLang="zh-TW" smtClean="0"/>
              <a:t>Use the command “route -nC” to show that the target machine will accept the redirect and updates its routing cache.</a:t>
            </a:r>
          </a:p>
          <a:p>
            <a:pPr eaLnBrk="1" hangingPunct="1"/>
            <a:r>
              <a:rPr lang="en-US" altLang="zh-TW" smtClean="0"/>
              <a:t>We can further show that subsequence packets sent to the original destination will be redirected to the hacker.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79D0BF-8116-4DC1-A3F5-BADBA19FFDAB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ICMP route redirect message is normally sent by the default router to a host to indicate that there is a shorter route to some particular destinations.</a:t>
            </a:r>
          </a:p>
          <a:p>
            <a:pPr lvl="1" eaLnBrk="1" hangingPunct="1"/>
            <a:r>
              <a:rPr lang="en-US" altLang="zh-TW" sz="2400" dirty="0" smtClean="0"/>
              <a:t>Suppose there are two routers R1 (the default router) and R2 in a network and a host wants to send a packet outside the network.</a:t>
            </a:r>
          </a:p>
          <a:p>
            <a:pPr lvl="1" eaLnBrk="1" hangingPunct="1"/>
            <a:r>
              <a:rPr lang="en-US" altLang="zh-TW" sz="2400" dirty="0" smtClean="0"/>
              <a:t>The host sends the packet to R1.</a:t>
            </a:r>
          </a:p>
          <a:p>
            <a:pPr lvl="1" eaLnBrk="1" hangingPunct="1"/>
            <a:r>
              <a:rPr lang="en-US" altLang="zh-TW" sz="2400" dirty="0" smtClean="0"/>
              <a:t>R1 founds that a shorter route can be achieved if this packet was sent to R2.</a:t>
            </a:r>
          </a:p>
          <a:p>
            <a:pPr lvl="1" eaLnBrk="1" hangingPunct="1"/>
            <a:r>
              <a:rPr lang="en-US" altLang="zh-TW" sz="2400" dirty="0" smtClean="0"/>
              <a:t>R1 sends an ICMP redirect message to the host to inform it that subsequent packets should be sent to R2 instead.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8088F9-0B8A-428A-8554-BE871E10925E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dirty="0" smtClean="0"/>
              <a:t>ICMP Redirection vs. ARP Spoofing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27849"/>
              </p:ext>
            </p:extLst>
          </p:nvPr>
        </p:nvGraphicFramePr>
        <p:xfrm>
          <a:off x="304800" y="2133600"/>
          <a:ext cx="8610599" cy="301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48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ICMP Redirection</a:t>
                      </a:r>
                      <a:endParaRPr lang="zh-TW" altLang="en-US" sz="24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ARP Spoofing</a:t>
                      </a:r>
                      <a:endParaRPr lang="zh-TW" altLang="en-US" sz="2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Contain IP Header</a:t>
                      </a:r>
                      <a:endParaRPr lang="zh-TW" altLang="en-US" sz="24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Yes</a:t>
                      </a:r>
                      <a:endParaRPr lang="zh-TW" altLang="en-US" sz="24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No</a:t>
                      </a:r>
                      <a:endParaRPr lang="zh-TW" altLang="en-US" sz="2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Table to be Poisoned</a:t>
                      </a:r>
                      <a:endParaRPr lang="zh-TW" altLang="en-US" sz="24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Routing cache/table</a:t>
                      </a:r>
                      <a:endParaRPr lang="zh-TW" altLang="en-US" sz="24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ARP</a:t>
                      </a:r>
                      <a:r>
                        <a:rPr lang="en-US" altLang="zh-TW" sz="2400" baseline="0" dirty="0" smtClean="0"/>
                        <a:t> cache/table</a:t>
                      </a:r>
                      <a:endParaRPr lang="zh-TW" altLang="en-US" sz="2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8">
                <a:tc>
                  <a:txBody>
                    <a:bodyPr/>
                    <a:lstStyle/>
                    <a:p>
                      <a:r>
                        <a:rPr lang="en-US" altLang="zh-TW" sz="2400" b="1" dirty="0" smtClean="0"/>
                        <a:t>Expire</a:t>
                      </a:r>
                      <a:r>
                        <a:rPr lang="en-US" altLang="zh-TW" sz="2400" b="1" baseline="0" dirty="0" smtClean="0"/>
                        <a:t> Time</a:t>
                      </a:r>
                      <a:endParaRPr lang="zh-TW" altLang="en-US" sz="24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Long / Won’t expire</a:t>
                      </a:r>
                      <a:endParaRPr lang="zh-TW" altLang="en-US" sz="24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Short</a:t>
                      </a:r>
                      <a:endParaRPr lang="zh-TW" altLang="en-US" sz="2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5">
                <a:tc>
                  <a:txBody>
                    <a:bodyPr/>
                    <a:lstStyle/>
                    <a:p>
                      <a:r>
                        <a:rPr lang="en-US" altLang="zh-TW" sz="2400" b="1" baseline="0" dirty="0" smtClean="0"/>
                        <a:t>Original Destination of Target</a:t>
                      </a:r>
                      <a:r>
                        <a:rPr lang="en-US" altLang="zh-TW" sz="2400" b="1" dirty="0" smtClean="0"/>
                        <a:t>’s Packet</a:t>
                      </a:r>
                      <a:endParaRPr lang="zh-TW" altLang="en-US" sz="24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H</a:t>
                      </a:r>
                      <a:r>
                        <a:rPr lang="en-US" altLang="zh-TW" sz="2400" baseline="0" dirty="0" smtClean="0"/>
                        <a:t>osts in different networks</a:t>
                      </a:r>
                      <a:endParaRPr lang="zh-TW" altLang="en-US" sz="24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Hosts</a:t>
                      </a:r>
                      <a:r>
                        <a:rPr lang="en-US" altLang="zh-TW" sz="2400" baseline="0" dirty="0" smtClean="0"/>
                        <a:t> in the same network</a:t>
                      </a:r>
                      <a:endParaRPr lang="zh-TW" altLang="en-US" sz="24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46B305-0E79-4769-BB9E-0CD69DF13FD1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Possible Types of Attacks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Sniffing</a:t>
            </a:r>
          </a:p>
          <a:p>
            <a:pPr eaLnBrk="1" hangingPunct="1"/>
            <a:r>
              <a:rPr lang="en-US" altLang="zh-TW" smtClean="0"/>
              <a:t>Man-in-the-middle attack</a:t>
            </a:r>
          </a:p>
          <a:p>
            <a:pPr eaLnBrk="1" hangingPunct="1"/>
            <a:r>
              <a:rPr lang="en-US" altLang="zh-TW" smtClean="0"/>
              <a:t>Session hijack</a:t>
            </a:r>
          </a:p>
          <a:p>
            <a:pPr eaLnBrk="1" hangingPunct="1"/>
            <a:r>
              <a:rPr lang="en-US" altLang="zh-TW" smtClean="0"/>
              <a:t>DoS</a:t>
            </a:r>
          </a:p>
          <a:p>
            <a:pPr marL="742950" lvl="2" indent="-342900" eaLnBrk="1" hangingPunct="1"/>
            <a:r>
              <a:rPr lang="en-US" altLang="zh-TW" sz="2800" smtClean="0"/>
              <a:t>The target can be stopped from talking to any particular address not on the same subnet, such as the DNS server</a:t>
            </a:r>
          </a:p>
          <a:p>
            <a:pPr marL="1200150" lvl="3" indent="-342900" eaLnBrk="1" hangingPunct="1"/>
            <a:endParaRPr lang="en-US" altLang="zh-TW" sz="2400" smtClean="0"/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4FC391-D3B6-49F6-8F7A-D8869C1B1515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Preventions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zh-TW" smtClean="0"/>
              <a:t>Firewall</a:t>
            </a:r>
          </a:p>
          <a:p>
            <a:pPr lvl="1" eaLnBrk="1" hangingPunct="1"/>
            <a:r>
              <a:rPr lang="en-US" altLang="zh-TW" smtClean="0"/>
              <a:t>Block all the ICMP redirect messages coming outside the LAN.</a:t>
            </a:r>
          </a:p>
          <a:p>
            <a:pPr lvl="1" eaLnBrk="1" hangingPunct="1"/>
            <a:r>
              <a:rPr lang="en-US" altLang="zh-TW" smtClean="0"/>
              <a:t>It is not wise to rely on the LAN firewall only.</a:t>
            </a:r>
          </a:p>
          <a:p>
            <a:pPr lvl="1" eaLnBrk="1" hangingPunct="1"/>
            <a:r>
              <a:rPr lang="en-US" altLang="zh-TW" smtClean="0"/>
              <a:t>Cannot block those hackers that can access your LAN.</a:t>
            </a:r>
          </a:p>
          <a:p>
            <a:pPr eaLnBrk="1" hangingPunct="1"/>
            <a:r>
              <a:rPr lang="en-US" altLang="zh-TW" smtClean="0"/>
              <a:t>Simply stop the ICMP redirect features</a:t>
            </a:r>
          </a:p>
          <a:p>
            <a:pPr lvl="1" eaLnBrk="1" hangingPunct="1"/>
            <a:r>
              <a:rPr lang="en-US" altLang="zh-TW" smtClean="0"/>
              <a:t>Disable your host to accept any ICMP redirect message.</a:t>
            </a:r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382C55-87EE-4A52-8643-05D952D49689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For redhat 6.2 or above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We must restart your network for the change to take effect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Change all eth1 in the above to eth0 if necessary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119188" y="990600"/>
            <a:ext cx="58277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Edit the /etc/sysctl.conf file and add the following line: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# Disable ICMP Redirect Acceptance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net.ipv4.conf.all.accept_redirects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        net.ipv4.conf.eth1.accept_redirects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1752600" y="3941763"/>
            <a:ext cx="3230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/>
              <a:t>/</a:t>
            </a:r>
            <a:r>
              <a:rPr lang="en-US" altLang="zh-TW" sz="2000"/>
              <a:t>etc/rc.d/init.d/network restart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ifup eth1</a:t>
            </a:r>
            <a:endParaRPr lang="zh-TW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0EC456-3D8C-4DA6-B96E-CCC64ADB8DBD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References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Yuri Volobuev, “Playing redir games with ARP and ICMP”, it doesn’t seem to be published formally.</a:t>
            </a:r>
          </a:p>
          <a:p>
            <a:pPr eaLnBrk="1" hangingPunct="1"/>
            <a:r>
              <a:rPr lang="en-US" altLang="zh-TW" smtClean="0"/>
              <a:t>Forouzan, “TCP/IP protocol Suite”., Chapter 9. (Introduction to ICMP)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4DBDCC-B71D-4DDA-8B32-E5C6B029B63F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Hacker can send a spoofed ICMP redirect message to achieve a similar effect of ARP cache poisoning.</a:t>
            </a:r>
          </a:p>
          <a:p>
            <a:pPr lvl="1" eaLnBrk="1" hangingPunct="1"/>
            <a:r>
              <a:rPr lang="en-US" altLang="zh-TW" dirty="0" smtClean="0"/>
              <a:t>The hacker tries to convince the target that the packet can send to the hacker’s machine to achieve a shorter route.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11E98F-A671-4FA1-8545-8B17BE0689BC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Internet Control Message Protocol (ICMP)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ICMP is designed to compensate for the deficiencies of Internet Protocol (IP)</a:t>
            </a:r>
          </a:p>
          <a:p>
            <a:pPr lvl="1" eaLnBrk="1" hangingPunct="1"/>
            <a:r>
              <a:rPr lang="en-US" altLang="zh-TW" dirty="0" smtClean="0"/>
              <a:t>IP has no error-reporting or error-correcting mechanism.</a:t>
            </a:r>
          </a:p>
          <a:p>
            <a:pPr lvl="2" eaLnBrk="1" hangingPunct="1"/>
            <a:r>
              <a:rPr lang="en-US" altLang="zh-TW" dirty="0" smtClean="0"/>
              <a:t>E.g. simply drop a datagram because no router is found or time-to-live field has a zero value.</a:t>
            </a:r>
          </a:p>
          <a:p>
            <a:pPr lvl="1" eaLnBrk="1" hangingPunct="1"/>
            <a:r>
              <a:rPr lang="en-US" altLang="zh-TW" dirty="0" smtClean="0"/>
              <a:t>IP also lacks a mechanism for host and management queries.</a:t>
            </a:r>
          </a:p>
          <a:p>
            <a:pPr lvl="2" eaLnBrk="1" hangingPunct="1"/>
            <a:r>
              <a:rPr lang="en-US" altLang="zh-TW" dirty="0" smtClean="0"/>
              <a:t>E.g. need information from other host or router.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0EA287-209B-44F8-8A0B-ABDE9F7C7576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343150"/>
            <a:ext cx="87026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514600" y="4597400"/>
            <a:ext cx="5634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accent2"/>
                </a:solidFill>
              </a:rPr>
              <a:t>Position of ICMP in the network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966B0B-1DDA-4E4E-B2C8-CC08FF22D6FD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3279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69925" y="4384675"/>
            <a:ext cx="80968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ICMP itself is a network layer protocol.  However,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its messages are not passed directly to the data link layer.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Instead, the messages are first encapsulated inside IP datagrams</a:t>
            </a:r>
            <a:r>
              <a:rPr lang="en-US" altLang="zh-TW" sz="24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A1F404-B5BD-4766-883C-F736F95DDC70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70088"/>
            <a:ext cx="871220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chemeClr val="accent2"/>
                </a:solidFill>
              </a:rPr>
              <a:t>Figure  9-4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590800" y="5791200"/>
            <a:ext cx="441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accent2"/>
                </a:solidFill>
              </a:rPr>
              <a:t>General format of ICMP messages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4A80B3-1F48-42D2-A732-2525A4E66EF8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95496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33400" y="3429000"/>
            <a:ext cx="36591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Types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dirty="0"/>
              <a:t> 3:  </a:t>
            </a:r>
            <a:r>
              <a:rPr lang="en-US" altLang="zh-TW" sz="2400" dirty="0"/>
              <a:t>Destination unreachable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4:  Source quench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11: Time exceeded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12: Parameter Problem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70C0"/>
                </a:solidFill>
              </a:rPr>
              <a:t> 5:  Redirection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648200" y="3733800"/>
            <a:ext cx="43211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dirty="0"/>
              <a:t>8,</a:t>
            </a:r>
            <a:r>
              <a:rPr lang="en-US" altLang="zh-TW" sz="2400" dirty="0"/>
              <a:t>0:     Echo request or reply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13,14: Timestamp request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         reply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17,18: Address mask request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        reply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10,9:   Router solicitation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        advertisement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93DB4F-FB95-47D6-92C0-62BAE756ADE1}" type="slidenum">
              <a:rPr lang="zh-TW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Redirection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a router or a host needs to send a packet destined to another network, it must know the IP address of the next appropriate router.</a:t>
            </a:r>
          </a:p>
          <a:p>
            <a:pPr eaLnBrk="1" hangingPunct="1"/>
            <a:r>
              <a:rPr lang="en-US" altLang="zh-TW" smtClean="0"/>
              <a:t>Routers and hosts must have routing tables.</a:t>
            </a:r>
          </a:p>
          <a:p>
            <a:pPr eaLnBrk="1" hangingPunct="1"/>
            <a:r>
              <a:rPr lang="en-US" altLang="zh-TW" smtClean="0"/>
              <a:t>For efficiency, hosts usually do not take part in the routing update process.</a:t>
            </a:r>
          </a:p>
          <a:p>
            <a:pPr lvl="1" eaLnBrk="1" hangingPunct="1"/>
            <a:r>
              <a:rPr lang="en-US" altLang="zh-TW" smtClean="0"/>
              <a:t>Static routing.</a:t>
            </a:r>
          </a:p>
          <a:p>
            <a:pPr eaLnBrk="1" hangingPunct="1">
              <a:buFontTx/>
              <a:buNone/>
            </a:pPr>
            <a:endParaRPr lang="en-US" altLang="zh-TW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Data\Microsoft\Templates\mystyle.pot</Template>
  <TotalTime>1041</TotalTime>
  <Words>1512</Words>
  <PresentationFormat>On-screen Show (4:3)</PresentationFormat>
  <Paragraphs>266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新細明體</vt:lpstr>
      <vt:lpstr>Times New Roman</vt:lpstr>
      <vt:lpstr>mystyle</vt:lpstr>
      <vt:lpstr>ICMP Redirection</vt:lpstr>
      <vt:lpstr>Introduction</vt:lpstr>
      <vt:lpstr>PowerPoint Presentation</vt:lpstr>
      <vt:lpstr>Internet Control Message Protocol (ICMP)</vt:lpstr>
      <vt:lpstr>PowerPoint Presentation</vt:lpstr>
      <vt:lpstr>PowerPoint Presentation</vt:lpstr>
      <vt:lpstr>PowerPoint Presentation</vt:lpstr>
      <vt:lpstr>PowerPoint Presentation</vt:lpstr>
      <vt:lpstr>Redirection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ICMP Spoofing</vt:lpstr>
      <vt:lpstr>PowerPoint Presentation</vt:lpstr>
      <vt:lpstr>Demonstration</vt:lpstr>
      <vt:lpstr>ICMP Redirection vs. ARP Spoofing</vt:lpstr>
      <vt:lpstr>Possible Types of Attacks</vt:lpstr>
      <vt:lpstr>Preventions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terms:modified xsi:type="dcterms:W3CDTF">2020-03-12T13:10:25Z</dcterms:modified>
</cp:coreProperties>
</file>