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29"/>
  </p:notesMasterIdLst>
  <p:handoutMasterIdLst>
    <p:handoutMasterId r:id="rId30"/>
  </p:handoutMasterIdLst>
  <p:sldIdLst>
    <p:sldId id="256" r:id="rId2"/>
    <p:sldId id="271" r:id="rId3"/>
    <p:sldId id="273" r:id="rId4"/>
    <p:sldId id="274" r:id="rId5"/>
    <p:sldId id="275" r:id="rId6"/>
    <p:sldId id="278" r:id="rId7"/>
    <p:sldId id="296" r:id="rId8"/>
    <p:sldId id="276" r:id="rId9"/>
    <p:sldId id="277" r:id="rId10"/>
    <p:sldId id="301" r:id="rId11"/>
    <p:sldId id="302" r:id="rId12"/>
    <p:sldId id="303" r:id="rId13"/>
    <p:sldId id="283" r:id="rId14"/>
    <p:sldId id="284" r:id="rId15"/>
    <p:sldId id="297" r:id="rId16"/>
    <p:sldId id="298" r:id="rId17"/>
    <p:sldId id="299" r:id="rId18"/>
    <p:sldId id="300" r:id="rId19"/>
    <p:sldId id="285" r:id="rId20"/>
    <p:sldId id="286" r:id="rId21"/>
    <p:sldId id="287" r:id="rId22"/>
    <p:sldId id="294" r:id="rId23"/>
    <p:sldId id="288" r:id="rId24"/>
    <p:sldId id="289" r:id="rId25"/>
    <p:sldId id="295" r:id="rId26"/>
    <p:sldId id="290" r:id="rId27"/>
    <p:sldId id="291" r:id="rId2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新細明體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新細明體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新細明體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新細明體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新細明體" charset="-120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新細明體" charset="-120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新細明體" charset="-120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新細明體" charset="-120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新細明體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77" autoAdjust="0"/>
    <p:restoredTop sz="72706" autoAdjust="0"/>
  </p:normalViewPr>
  <p:slideViewPr>
    <p:cSldViewPr>
      <p:cViewPr varScale="1">
        <p:scale>
          <a:sx n="85" d="100"/>
          <a:sy n="85" d="100"/>
        </p:scale>
        <p:origin x="2424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68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68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26767CA-2313-42B7-94E8-B4F9F9817CDE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7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86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86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AC9FA6C-4AB5-472D-B38D-843EF65BE185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>
              <a:latin typeface="Times New Roman" panose="02020603050405020304" pitchFamily="18" charset="0"/>
            </a:endParaRPr>
          </a:p>
        </p:txBody>
      </p:sp>
      <p:sp>
        <p:nvSpPr>
          <p:cNvPr id="30724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B238AB22-C658-4F29-B9F8-F62ED9C3452E}" type="slidenum">
              <a:rPr lang="en-US" altLang="zh-TW"/>
              <a:pPr eaLnBrk="1" hangingPunct="1">
                <a:spcBef>
                  <a:spcPct val="0"/>
                </a:spcBef>
              </a:pPr>
              <a:t>4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>
              <a:latin typeface="Times New Roman" panose="02020603050405020304" pitchFamily="18" charset="0"/>
            </a:endParaRPr>
          </a:p>
        </p:txBody>
      </p:sp>
      <p:sp>
        <p:nvSpPr>
          <p:cNvPr id="39940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1813E6A0-B117-456B-8AF4-C66D59A15A63}" type="slidenum">
              <a:rPr lang="en-US" altLang="zh-TW"/>
              <a:pPr eaLnBrk="1" hangingPunct="1">
                <a:spcBef>
                  <a:spcPct val="0"/>
                </a:spcBef>
              </a:pPr>
              <a:t>17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B19497CB-CF5E-452B-B57B-8A7DF0B71370}" type="slidenum">
              <a:rPr lang="en-US" altLang="en-US"/>
              <a:pPr eaLnBrk="1" hangingPunct="1">
                <a:spcBef>
                  <a:spcPct val="0"/>
                </a:spcBef>
              </a:pPr>
              <a:t>18</a:t>
            </a:fld>
            <a:endParaRPr lang="en-US" altLang="en-US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4538" cy="3416300"/>
          </a:xfrm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 smtClean="0">
              <a:latin typeface="Times New Roman" panose="02020603050405020304" pitchFamily="18" charset="0"/>
            </a:endParaRPr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C97B35EA-F14C-4456-A7BD-5C4359E1EC09}" type="slidenum">
              <a:rPr lang="en-US" altLang="zh-TW"/>
              <a:pPr eaLnBrk="1" hangingPunct="1">
                <a:spcBef>
                  <a:spcPct val="0"/>
                </a:spcBef>
              </a:pPr>
              <a:t>21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TW" b="1" dirty="0" smtClean="0">
                <a:latin typeface="Times New Roman" panose="02020603050405020304" pitchFamily="18" charset="0"/>
              </a:rPr>
              <a:t>Demo with telnet</a:t>
            </a:r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FB68793F-7B91-4842-9813-7C4AC7D60F6D}" type="slidenum">
              <a:rPr lang="en-US" altLang="zh-TW"/>
              <a:pPr eaLnBrk="1" hangingPunct="1">
                <a:spcBef>
                  <a:spcPct val="0"/>
                </a:spcBef>
              </a:pPr>
              <a:t>22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85299596-3E7D-4E5A-B739-F3992D7D39BF}" type="slidenum">
              <a:rPr lang="en-US" altLang="en-US"/>
              <a:pPr eaLnBrk="1" hangingPunct="1">
                <a:spcBef>
                  <a:spcPct val="0"/>
                </a:spcBef>
              </a:pPr>
              <a:t>23</a:t>
            </a:fld>
            <a:endParaRPr lang="en-US" altLang="en-US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4538" cy="3416300"/>
          </a:xfrm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TW" b="1" dirty="0" smtClean="0">
                <a:latin typeface="Times New Roman" panose="02020603050405020304" pitchFamily="18" charset="0"/>
              </a:rPr>
              <a:t>After the transmitter sends a packet with sequence number = 10 and data length = 5:</a:t>
            </a:r>
          </a:p>
          <a:p>
            <a:r>
              <a:rPr lang="en-US" altLang="en-US" b="1" dirty="0" err="1" smtClean="0">
                <a:latin typeface="Times New Roman" panose="02020603050405020304" pitchFamily="18" charset="0"/>
              </a:rPr>
              <a:t>S</a:t>
            </a:r>
            <a:r>
              <a:rPr lang="en-US" altLang="en-US" b="1" baseline="-25000" dirty="0" err="1" smtClean="0">
                <a:latin typeface="Times New Roman" panose="02020603050405020304" pitchFamily="18" charset="0"/>
              </a:rPr>
              <a:t>last</a:t>
            </a:r>
            <a:r>
              <a:rPr lang="en-US" altLang="en-US" b="1" dirty="0" smtClean="0">
                <a:latin typeface="Times New Roman" panose="02020603050405020304" pitchFamily="18" charset="0"/>
              </a:rPr>
              <a:t> = 10, </a:t>
            </a:r>
            <a:r>
              <a:rPr lang="en-US" altLang="en-US" b="1" dirty="0" err="1" smtClean="0">
                <a:latin typeface="Times New Roman" panose="02020603050405020304" pitchFamily="18" charset="0"/>
              </a:rPr>
              <a:t>S</a:t>
            </a:r>
            <a:r>
              <a:rPr lang="en-US" altLang="en-US" b="1" baseline="-25000" dirty="0" err="1" smtClean="0">
                <a:latin typeface="Times New Roman" panose="02020603050405020304" pitchFamily="18" charset="0"/>
              </a:rPr>
              <a:t>recent</a:t>
            </a:r>
            <a:r>
              <a:rPr lang="en-US" altLang="en-US" b="1" dirty="0" smtClean="0">
                <a:latin typeface="Times New Roman" panose="02020603050405020304" pitchFamily="18" charset="0"/>
              </a:rPr>
              <a:t> = 14</a:t>
            </a:r>
          </a:p>
          <a:p>
            <a:r>
              <a:rPr lang="en-US" altLang="zh-TW" b="1" dirty="0" smtClean="0">
                <a:latin typeface="Times New Roman" panose="02020603050405020304" pitchFamily="18" charset="0"/>
              </a:rPr>
              <a:t>After the receiver receives the packet with sequence number = 10 and data length = 5:</a:t>
            </a:r>
          </a:p>
          <a:p>
            <a:r>
              <a:rPr lang="en-US" altLang="en-US" b="1" dirty="0" err="1" smtClean="0">
                <a:latin typeface="Times New Roman" panose="02020603050405020304" pitchFamily="18" charset="0"/>
              </a:rPr>
              <a:t>R</a:t>
            </a:r>
            <a:r>
              <a:rPr lang="en-US" altLang="en-US" b="1" baseline="-25000" dirty="0" err="1" smtClean="0">
                <a:latin typeface="Times New Roman" panose="02020603050405020304" pitchFamily="18" charset="0"/>
              </a:rPr>
              <a:t>new</a:t>
            </a:r>
            <a:r>
              <a:rPr lang="en-US" altLang="en-US" b="1" dirty="0" smtClean="0">
                <a:latin typeface="Times New Roman" panose="02020603050405020304" pitchFamily="18" charset="0"/>
              </a:rPr>
              <a:t> = 14, </a:t>
            </a:r>
            <a:r>
              <a:rPr lang="en-US" altLang="en-US" b="1" dirty="0" err="1" smtClean="0">
                <a:latin typeface="Times New Roman" panose="02020603050405020304" pitchFamily="18" charset="0"/>
              </a:rPr>
              <a:t>R</a:t>
            </a:r>
            <a:r>
              <a:rPr lang="en-US" altLang="en-US" b="1" baseline="-25000" dirty="0" err="1" smtClean="0">
                <a:latin typeface="Times New Roman" panose="02020603050405020304" pitchFamily="18" charset="0"/>
              </a:rPr>
              <a:t>next</a:t>
            </a:r>
            <a:r>
              <a:rPr lang="en-US" altLang="en-US" b="1" dirty="0" smtClean="0">
                <a:latin typeface="Times New Roman" panose="02020603050405020304" pitchFamily="18" charset="0"/>
              </a:rPr>
              <a:t> = 15, and a packet with ACK = 15 is sent to the receiver</a:t>
            </a:r>
          </a:p>
          <a:p>
            <a:endParaRPr lang="en-US" altLang="en-US" b="1" dirty="0" smtClean="0">
              <a:latin typeface="Times New Roman" panose="02020603050405020304" pitchFamily="18" charset="0"/>
            </a:endParaRPr>
          </a:p>
          <a:p>
            <a:endParaRPr lang="en-US" altLang="en-US" b="1" dirty="0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TW" b="1" smtClean="0">
                <a:latin typeface="Times New Roman" panose="02020603050405020304" pitchFamily="18" charset="0"/>
              </a:rPr>
              <a:t>R</a:t>
            </a:r>
            <a:r>
              <a:rPr lang="en-US" altLang="zh-TW" b="1" baseline="-25000" smtClean="0">
                <a:latin typeface="Times New Roman" panose="02020603050405020304" pitchFamily="18" charset="0"/>
              </a:rPr>
              <a:t>new</a:t>
            </a:r>
            <a:r>
              <a:rPr lang="en-US" altLang="zh-TW" b="1" smtClean="0">
                <a:latin typeface="Times New Roman" panose="02020603050405020304" pitchFamily="18" charset="0"/>
              </a:rPr>
              <a:t> : highest numbered octet received correctly</a:t>
            </a:r>
          </a:p>
          <a:p>
            <a:r>
              <a:rPr lang="en-US" altLang="zh-TW" b="1" smtClean="0">
                <a:latin typeface="Times New Roman" panose="02020603050405020304" pitchFamily="18" charset="0"/>
              </a:rPr>
              <a:t>R</a:t>
            </a:r>
            <a:r>
              <a:rPr lang="en-US" altLang="zh-TW" b="1" baseline="-25000" smtClean="0">
                <a:latin typeface="Times New Roman" panose="02020603050405020304" pitchFamily="18" charset="0"/>
              </a:rPr>
              <a:t>next </a:t>
            </a:r>
            <a:r>
              <a:rPr lang="en-US" altLang="zh-TW" b="1" smtClean="0">
                <a:latin typeface="Times New Roman" panose="02020603050405020304" pitchFamily="18" charset="0"/>
              </a:rPr>
              <a:t>: next expected octet</a:t>
            </a:r>
          </a:p>
          <a:p>
            <a:endParaRPr lang="zh-TW" altLang="en-US" b="1" smtClean="0">
              <a:latin typeface="Times New Roman" panose="02020603050405020304" pitchFamily="18" charset="0"/>
            </a:endParaRPr>
          </a:p>
        </p:txBody>
      </p:sp>
      <p:sp>
        <p:nvSpPr>
          <p:cNvPr id="45060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C18B24A6-D938-41D3-8C8B-7F916FA44EA7}" type="slidenum">
              <a:rPr lang="en-US" altLang="zh-TW"/>
              <a:pPr eaLnBrk="1" hangingPunct="1">
                <a:spcBef>
                  <a:spcPct val="0"/>
                </a:spcBef>
              </a:pPr>
              <a:t>24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80EEE8E4-F34B-4FA6-BDB0-7CB50B6E37E6}" type="slidenum">
              <a:rPr lang="en-US" altLang="en-US"/>
              <a:pPr eaLnBrk="1" hangingPunct="1">
                <a:spcBef>
                  <a:spcPct val="0"/>
                </a:spcBef>
              </a:pPr>
              <a:t>25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TW" b="1" smtClean="0">
                <a:latin typeface="Times New Roman" panose="02020603050405020304" pitchFamily="18" charset="0"/>
              </a:rPr>
              <a:t>R</a:t>
            </a:r>
            <a:r>
              <a:rPr lang="en-US" altLang="zh-TW" b="1" baseline="-25000" smtClean="0">
                <a:latin typeface="Times New Roman" panose="02020603050405020304" pitchFamily="18" charset="0"/>
              </a:rPr>
              <a:t>next </a:t>
            </a:r>
            <a:r>
              <a:rPr lang="en-US" altLang="zh-TW" b="1" smtClean="0">
                <a:latin typeface="Times New Roman" panose="02020603050405020304" pitchFamily="18" charset="0"/>
              </a:rPr>
              <a:t>: next expected octet</a:t>
            </a:r>
          </a:p>
          <a:p>
            <a:endParaRPr lang="zh-TW" altLang="en-US" b="1" smtClean="0">
              <a:latin typeface="Times New Roman" panose="02020603050405020304" pitchFamily="18" charset="0"/>
            </a:endParaRPr>
          </a:p>
        </p:txBody>
      </p:sp>
      <p:sp>
        <p:nvSpPr>
          <p:cNvPr id="47108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22414A74-5B0B-4381-A05F-7B9E12D9A88A}" type="slidenum">
              <a:rPr lang="en-US" altLang="zh-TW"/>
              <a:pPr eaLnBrk="1" hangingPunct="1">
                <a:spcBef>
                  <a:spcPct val="0"/>
                </a:spcBef>
              </a:pPr>
              <a:t>26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TW" b="1" dirty="0" smtClean="0">
                <a:latin typeface="Times New Roman" panose="02020603050405020304" pitchFamily="18" charset="0"/>
              </a:rPr>
              <a:t>W</a:t>
            </a:r>
            <a:r>
              <a:rPr lang="en-US" altLang="zh-TW" b="1" baseline="-25000" dirty="0" smtClean="0">
                <a:latin typeface="Times New Roman" panose="02020603050405020304" pitchFamily="18" charset="0"/>
              </a:rPr>
              <a:t>R</a:t>
            </a:r>
            <a:r>
              <a:rPr lang="en-US" altLang="zh-TW" b="1" dirty="0" smtClean="0">
                <a:latin typeface="Times New Roman" panose="02020603050405020304" pitchFamily="18" charset="0"/>
              </a:rPr>
              <a:t>: receive window size</a:t>
            </a:r>
          </a:p>
          <a:p>
            <a:r>
              <a:rPr lang="en-US" altLang="zh-TW" b="1" dirty="0" err="1" smtClean="0">
                <a:latin typeface="Times New Roman" panose="02020603050405020304" pitchFamily="18" charset="0"/>
              </a:rPr>
              <a:t>R</a:t>
            </a:r>
            <a:r>
              <a:rPr lang="en-US" altLang="zh-TW" b="1" baseline="-25000" dirty="0" err="1" smtClean="0">
                <a:latin typeface="Times New Roman" panose="02020603050405020304" pitchFamily="18" charset="0"/>
              </a:rPr>
              <a:t>new</a:t>
            </a:r>
            <a:r>
              <a:rPr lang="en-US" altLang="zh-TW" b="1" dirty="0" smtClean="0">
                <a:latin typeface="Times New Roman" panose="02020603050405020304" pitchFamily="18" charset="0"/>
              </a:rPr>
              <a:t> : highest-numbered octet received correctly</a:t>
            </a:r>
          </a:p>
          <a:p>
            <a:r>
              <a:rPr lang="en-US" altLang="zh-TW" b="1" dirty="0" err="1" smtClean="0">
                <a:latin typeface="Times New Roman" panose="02020603050405020304" pitchFamily="18" charset="0"/>
              </a:rPr>
              <a:t>R</a:t>
            </a:r>
            <a:r>
              <a:rPr lang="en-US" altLang="zh-TW" b="1" baseline="-25000" dirty="0" err="1" smtClean="0">
                <a:latin typeface="Times New Roman" panose="02020603050405020304" pitchFamily="18" charset="0"/>
              </a:rPr>
              <a:t>last</a:t>
            </a:r>
            <a:r>
              <a:rPr lang="en-US" altLang="zh-TW" b="1" baseline="-2500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1" dirty="0" smtClean="0">
                <a:latin typeface="Times New Roman" panose="02020603050405020304" pitchFamily="18" charset="0"/>
              </a:rPr>
              <a:t>: lowest-numbered octet not yet read by the application</a:t>
            </a:r>
          </a:p>
          <a:p>
            <a:endParaRPr lang="en-US" altLang="zh-TW" b="1" dirty="0" smtClean="0">
              <a:latin typeface="Times New Roman" panose="02020603050405020304" pitchFamily="18" charset="0"/>
            </a:endParaRPr>
          </a:p>
          <a:p>
            <a:r>
              <a:rPr lang="en-US" altLang="zh-TW" b="1" dirty="0" err="1" smtClean="0">
                <a:latin typeface="Times New Roman" panose="02020603050405020304" pitchFamily="18" charset="0"/>
              </a:rPr>
              <a:t>S</a:t>
            </a:r>
            <a:r>
              <a:rPr lang="en-US" altLang="zh-TW" b="1" baseline="-25000" dirty="0" err="1" smtClean="0">
                <a:latin typeface="Times New Roman" panose="02020603050405020304" pitchFamily="18" charset="0"/>
              </a:rPr>
              <a:t>last</a:t>
            </a:r>
            <a:r>
              <a:rPr lang="en-US" altLang="zh-TW" b="1" dirty="0" smtClean="0">
                <a:latin typeface="Times New Roman" panose="02020603050405020304" pitchFamily="18" charset="0"/>
              </a:rPr>
              <a:t> : oldest unacknowledged octet</a:t>
            </a:r>
          </a:p>
          <a:p>
            <a:r>
              <a:rPr lang="en-US" altLang="zh-TW" b="1" dirty="0" err="1" smtClean="0">
                <a:latin typeface="Times New Roman" panose="02020603050405020304" pitchFamily="18" charset="0"/>
              </a:rPr>
              <a:t>S</a:t>
            </a:r>
            <a:r>
              <a:rPr lang="en-US" altLang="zh-TW" b="1" baseline="-25000" dirty="0" err="1" smtClean="0">
                <a:latin typeface="Times New Roman" panose="02020603050405020304" pitchFamily="18" charset="0"/>
              </a:rPr>
              <a:t>recent</a:t>
            </a:r>
            <a:r>
              <a:rPr lang="en-US" altLang="zh-TW" b="1" baseline="-2500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1" dirty="0" smtClean="0">
                <a:latin typeface="Times New Roman" panose="02020603050405020304" pitchFamily="18" charset="0"/>
              </a:rPr>
              <a:t>: highest-numbered transmitted octet</a:t>
            </a:r>
          </a:p>
          <a:p>
            <a:endParaRPr lang="zh-TW" altLang="en-US" b="1" dirty="0" smtClean="0">
              <a:latin typeface="Times New Roman" panose="02020603050405020304" pitchFamily="18" charset="0"/>
            </a:endParaRPr>
          </a:p>
        </p:txBody>
      </p:sp>
      <p:sp>
        <p:nvSpPr>
          <p:cNvPr id="48132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9D4051A9-C382-4907-96AB-2AA0AF9378EE}" type="slidenum">
              <a:rPr lang="en-US" altLang="zh-TW"/>
              <a:pPr eaLnBrk="1" hangingPunct="1">
                <a:spcBef>
                  <a:spcPct val="0"/>
                </a:spcBef>
              </a:pPr>
              <a:t>27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2D901035-9555-45E6-B0DD-2075D2032737}" type="slidenum">
              <a:rPr lang="en-US" altLang="en-US"/>
              <a:pPr eaLnBrk="1" hangingPunct="1">
                <a:spcBef>
                  <a:spcPct val="0"/>
                </a:spcBef>
              </a:pPr>
              <a:t>6</a:t>
            </a:fld>
            <a:endParaRPr lang="en-US" altLang="en-US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>
              <a:latin typeface="Times New Roman" panose="02020603050405020304" pitchFamily="18" charset="0"/>
            </a:endParaRPr>
          </a:p>
        </p:txBody>
      </p:sp>
      <p:sp>
        <p:nvSpPr>
          <p:cNvPr id="32772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E92849E7-050F-4AFB-84F8-E050DEB7F0C2}" type="slidenum">
              <a:rPr lang="zh-TW" altLang="en-US"/>
              <a:pPr eaLnBrk="1" hangingPunct="1">
                <a:spcBef>
                  <a:spcPct val="0"/>
                </a:spcBef>
              </a:pPr>
              <a:t>7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 smtClean="0">
              <a:latin typeface="Times New Roman" panose="02020603050405020304" pitchFamily="18" charset="0"/>
            </a:endParaRPr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81DBB4D6-2A94-4C8F-AE1F-E94B603356D1}" type="slidenum">
              <a:rPr lang="en-US" altLang="zh-TW"/>
              <a:pPr eaLnBrk="1" hangingPunct="1">
                <a:spcBef>
                  <a:spcPct val="0"/>
                </a:spcBef>
              </a:pPr>
              <a:t>11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843268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7B57C59A-67B0-4D7C-A167-C7833456E4DD}" type="slidenum">
              <a:rPr lang="en-US" altLang="en-US"/>
              <a:pPr eaLnBrk="1" hangingPunct="1">
                <a:spcBef>
                  <a:spcPct val="0"/>
                </a:spcBef>
              </a:pPr>
              <a:t>12</a:t>
            </a:fld>
            <a:endParaRPr lang="en-US" altLang="en-US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46655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 smtClean="0">
              <a:latin typeface="Times New Roman" panose="02020603050405020304" pitchFamily="18" charset="0"/>
            </a:endParaRPr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6054FD76-8C44-4785-968C-F7582096F912}" type="slidenum">
              <a:rPr lang="en-US" altLang="zh-TW"/>
              <a:pPr eaLnBrk="1" hangingPunct="1">
                <a:spcBef>
                  <a:spcPct val="0"/>
                </a:spcBef>
              </a:pPr>
              <a:t>13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7885F1F1-FDA2-461C-AA77-266E04EAEAD3}" type="slidenum">
              <a:rPr lang="en-US" altLang="en-US"/>
              <a:pPr eaLnBrk="1" hangingPunct="1">
                <a:spcBef>
                  <a:spcPct val="0"/>
                </a:spcBef>
              </a:pPr>
              <a:t>14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C1022D69-F63E-464A-B4C0-730F1DF9A8B0}" type="slidenum">
              <a:rPr lang="en-US" altLang="en-US"/>
              <a:pPr eaLnBrk="1" hangingPunct="1">
                <a:spcBef>
                  <a:spcPct val="0"/>
                </a:spcBef>
              </a:pPr>
              <a:t>15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37859FC4-805A-41E1-B8BA-A9D6B474F9EE}" type="slidenum">
              <a:rPr lang="en-US" altLang="en-US"/>
              <a:pPr eaLnBrk="1" hangingPunct="1">
                <a:spcBef>
                  <a:spcPct val="0"/>
                </a:spcBef>
              </a:pPr>
              <a:t>16</a:t>
            </a:fld>
            <a:endParaRPr lang="en-US" altLang="en-US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4538" cy="3416300"/>
          </a:xfrm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TW" sz="2400" b="1" dirty="0" smtClean="0">
                <a:latin typeface="Times New Roman" panose="02020603050405020304" pitchFamily="18" charset="0"/>
              </a:rPr>
              <a:t>Header length (data offset)</a:t>
            </a:r>
          </a:p>
          <a:p>
            <a:pPr lvl="1"/>
            <a:r>
              <a:rPr lang="en-US" altLang="zh-TW" sz="2000" b="1" dirty="0" smtClean="0">
                <a:latin typeface="Times New Roman" panose="02020603050405020304" pitchFamily="18" charset="0"/>
              </a:rPr>
              <a:t>Indicates the number of 32-bit (four-byte) words in the TCP Header</a:t>
            </a:r>
          </a:p>
          <a:p>
            <a:pPr lvl="1"/>
            <a:r>
              <a:rPr lang="en-US" altLang="zh-TW" sz="2000" b="1" dirty="0" smtClean="0">
                <a:latin typeface="Times New Roman" panose="02020603050405020304" pitchFamily="18" charset="0"/>
              </a:rPr>
              <a:t>Length of header in bytes / 4</a:t>
            </a:r>
          </a:p>
          <a:p>
            <a:r>
              <a:rPr lang="en-US" altLang="zh-TW" sz="2400" b="1" dirty="0" smtClean="0">
                <a:latin typeface="Times New Roman" panose="02020603050405020304" pitchFamily="18" charset="0"/>
              </a:rPr>
              <a:t>Reserved</a:t>
            </a:r>
          </a:p>
          <a:p>
            <a:pPr lvl="1"/>
            <a:r>
              <a:rPr lang="en-US" altLang="zh-TW" sz="2000" b="1" dirty="0" smtClean="0">
                <a:latin typeface="Times New Roman" panose="02020603050405020304" pitchFamily="18" charset="0"/>
              </a:rPr>
              <a:t>Reserved for future use</a:t>
            </a:r>
          </a:p>
          <a:p>
            <a:r>
              <a:rPr lang="en-US" altLang="zh-TW" sz="2400" b="1" dirty="0" smtClean="0">
                <a:latin typeface="Times New Roman" panose="02020603050405020304" pitchFamily="18" charset="0"/>
              </a:rPr>
              <a:t>Control</a:t>
            </a:r>
          </a:p>
          <a:p>
            <a:pPr lvl="1"/>
            <a:r>
              <a:rPr lang="en-US" altLang="zh-TW" sz="2000" b="1" dirty="0" smtClean="0">
                <a:latin typeface="Times New Roman" panose="02020603050405020304" pitchFamily="18" charset="0"/>
              </a:rPr>
              <a:t>6 flags</a:t>
            </a:r>
          </a:p>
          <a:p>
            <a:r>
              <a:rPr lang="en-US" altLang="zh-TW" sz="2400" b="1" dirty="0" smtClean="0">
                <a:latin typeface="Times New Roman" panose="02020603050405020304" pitchFamily="18" charset="0"/>
              </a:rPr>
              <a:t>Window Size</a:t>
            </a:r>
          </a:p>
          <a:p>
            <a:pPr lvl="1"/>
            <a:r>
              <a:rPr lang="en-US" altLang="zh-TW" sz="2000" b="1" dirty="0" smtClean="0">
                <a:latin typeface="Times New Roman" panose="02020603050405020304" pitchFamily="18" charset="0"/>
              </a:rPr>
              <a:t>Advertised window size</a:t>
            </a:r>
          </a:p>
          <a:p>
            <a:r>
              <a:rPr lang="en-US" altLang="zh-TW" sz="2400" b="1" dirty="0" smtClean="0">
                <a:latin typeface="Times New Roman" panose="02020603050405020304" pitchFamily="18" charset="0"/>
              </a:rPr>
              <a:t>Urgent Pointer</a:t>
            </a:r>
          </a:p>
          <a:p>
            <a:pPr lvl="1"/>
            <a:r>
              <a:rPr lang="en-US" altLang="zh-TW" sz="2000" b="1" dirty="0" smtClean="0">
                <a:latin typeface="Times New Roman" panose="02020603050405020304" pitchFamily="18" charset="0"/>
              </a:rPr>
              <a:t>Inform the receiver that where the urgent data are (if the URG flag is set)</a:t>
            </a:r>
          </a:p>
          <a:p>
            <a:r>
              <a:rPr lang="en-US" altLang="zh-TW" sz="2400" b="1" dirty="0" smtClean="0">
                <a:latin typeface="Times New Roman" panose="02020603050405020304" pitchFamily="18" charset="0"/>
              </a:rPr>
              <a:t>Options &amp; padding bits</a:t>
            </a:r>
          </a:p>
          <a:p>
            <a:pPr lvl="1"/>
            <a:r>
              <a:rPr lang="en-US" altLang="zh-TW" sz="2000" b="1" dirty="0" smtClean="0">
                <a:latin typeface="Times New Roman" panose="02020603050405020304" pitchFamily="18" charset="0"/>
              </a:rPr>
              <a:t>Convey additional information to the receiver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EF55F2-F1D9-4595-B0B4-F27C12B44302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91927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ABE6366-C426-4136-A758-BA22F3AC23C1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59490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96050" y="228600"/>
            <a:ext cx="196215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28600"/>
            <a:ext cx="573405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38FC39E-826B-4B54-904F-FDFF76404D43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61595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B66B35-EC64-4EB2-BA9A-B9A8CCBCC1BD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09150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CE70C3E-40B0-4048-A4D9-7C67075290A9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9254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38100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38100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A18C0D1-5B45-4E21-B230-022744D513A3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57848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ADE72D-EC98-4915-91CB-817F72D04496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53497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446712-09A6-4E7E-8C36-66E81260396F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78170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22C9A8-FDD2-4CCD-A119-8896905A86AC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75031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A1EAB29-85CA-4797-B5A1-6B24AEC416D9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11681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C380E2B-C36C-4214-8A46-5AE97625BCCC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43039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28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524000"/>
            <a:ext cx="7772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Times New Roman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Times New Roman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C52F9D4A-F746-4B2C-8CCC-A27D07B13D8F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charset="0"/>
          <a:ea typeface="新細明體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charset="0"/>
          <a:ea typeface="新細明體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charset="0"/>
          <a:ea typeface="新細明體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charset="0"/>
          <a:ea typeface="新細明體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7" Type="http://schemas.openxmlformats.org/officeDocument/2006/relationships/image" Target="../media/image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dirty="0" smtClean="0"/>
              <a:t>TCP Exploits (Part I)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"/>
            <a:ext cx="7772400" cy="6172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dirty="0" smtClean="0">
                <a:solidFill>
                  <a:schemeClr val="accent2"/>
                </a:solidFill>
              </a:rPr>
              <a:t>User Datagram Protocol (UDP)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dirty="0" smtClean="0"/>
              <a:t>Unreliable, connectionless Transport Layer protocol.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dirty="0" smtClean="0"/>
              <a:t>Provides only two additional services beyond </a:t>
            </a:r>
            <a:r>
              <a:rPr lang="en-US" altLang="zh-TW" dirty="0" smtClean="0"/>
              <a:t>IP in the Internet layer:</a:t>
            </a:r>
            <a:endParaRPr lang="en-US" altLang="zh-TW" dirty="0" smtClean="0"/>
          </a:p>
          <a:p>
            <a:pPr lvl="2" eaLnBrk="1" hangingPunct="1">
              <a:lnSpc>
                <a:spcPct val="90000"/>
              </a:lnSpc>
            </a:pPr>
            <a:r>
              <a:rPr lang="en-US" altLang="zh-TW" dirty="0" err="1" smtClean="0"/>
              <a:t>Demultiplexing</a:t>
            </a:r>
            <a:r>
              <a:rPr lang="en-US" altLang="zh-TW" dirty="0" smtClean="0"/>
              <a:t> </a:t>
            </a:r>
          </a:p>
          <a:p>
            <a:pPr lvl="3" eaLnBrk="1" hangingPunct="1">
              <a:lnSpc>
                <a:spcPct val="90000"/>
              </a:lnSpc>
            </a:pPr>
            <a:r>
              <a:rPr lang="en-US" altLang="zh-TW" sz="2400" dirty="0" smtClean="0"/>
              <a:t>IP knows how to deliver packets to a host, but does not know how to deliver them to the specific application.</a:t>
            </a:r>
          </a:p>
          <a:p>
            <a:pPr lvl="3" eaLnBrk="1" hangingPunct="1">
              <a:lnSpc>
                <a:spcPct val="90000"/>
              </a:lnSpc>
            </a:pPr>
            <a:r>
              <a:rPr lang="en-US" altLang="zh-TW" sz="2400" dirty="0" smtClean="0"/>
              <a:t>UDP adds a mechanism that distinguishes among multiple applications.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dirty="0" smtClean="0"/>
              <a:t>Error checking</a:t>
            </a:r>
          </a:p>
          <a:p>
            <a:pPr lvl="3" eaLnBrk="1" hangingPunct="1">
              <a:lnSpc>
                <a:spcPct val="90000"/>
              </a:lnSpc>
            </a:pPr>
            <a:r>
              <a:rPr lang="en-US" altLang="zh-TW" sz="2400" dirty="0" smtClean="0"/>
              <a:t>IP checks only the integrity of its header.</a:t>
            </a:r>
          </a:p>
          <a:p>
            <a:pPr lvl="3" eaLnBrk="1" hangingPunct="1">
              <a:lnSpc>
                <a:spcPct val="90000"/>
              </a:lnSpc>
            </a:pPr>
            <a:r>
              <a:rPr lang="en-US" altLang="zh-TW" sz="2400" dirty="0" smtClean="0"/>
              <a:t>UDP can optionally check the integrity of the entire UDP datagram</a:t>
            </a:r>
            <a:r>
              <a:rPr lang="en-US" altLang="zh-TW" dirty="0" smtClean="0"/>
              <a:t>.</a:t>
            </a:r>
          </a:p>
          <a:p>
            <a:pPr lvl="2" eaLnBrk="1" hangingPunct="1">
              <a:lnSpc>
                <a:spcPct val="90000"/>
              </a:lnSpc>
            </a:pPr>
            <a:endParaRPr lang="en-US" altLang="zh-TW" dirty="0" smtClean="0"/>
          </a:p>
        </p:txBody>
      </p:sp>
      <p:sp>
        <p:nvSpPr>
          <p:cNvPr id="11267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F80E492D-2843-4642-BF2C-2F12B583BA3E}" type="slidenum">
              <a:rPr lang="en-US" altLang="zh-TW" sz="1400"/>
              <a:pPr eaLnBrk="1" hangingPunct="1">
                <a:spcBef>
                  <a:spcPct val="0"/>
                </a:spcBef>
                <a:buFontTx/>
                <a:buNone/>
              </a:pPr>
              <a:t>10</a:t>
            </a:fld>
            <a:endParaRPr lang="en-US" altLang="zh-TW" sz="1400"/>
          </a:p>
        </p:txBody>
      </p:sp>
    </p:spTree>
    <p:extLst>
      <p:ext uri="{BB962C8B-B14F-4D97-AF65-F5344CB8AC3E}">
        <p14:creationId xmlns:p14="http://schemas.microsoft.com/office/powerpoint/2010/main" val="25213978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lvl="1" eaLnBrk="1" hangingPunct="1"/>
            <a:r>
              <a:rPr lang="en-US" altLang="zh-TW" smtClean="0"/>
              <a:t>Applications that uses UDP include</a:t>
            </a:r>
          </a:p>
          <a:p>
            <a:pPr lvl="2" eaLnBrk="1" hangingPunct="1"/>
            <a:r>
              <a:rPr lang="en-US" altLang="zh-TW" smtClean="0"/>
              <a:t>Trivial File Transfer Protocol.</a:t>
            </a:r>
          </a:p>
          <a:p>
            <a:pPr lvl="2" eaLnBrk="1" hangingPunct="1"/>
            <a:r>
              <a:rPr lang="en-US" altLang="zh-TW" smtClean="0"/>
              <a:t>Domain Name System (DNS)</a:t>
            </a:r>
          </a:p>
          <a:p>
            <a:pPr lvl="2" eaLnBrk="1" hangingPunct="1"/>
            <a:r>
              <a:rPr lang="en-US" altLang="zh-TW" smtClean="0"/>
              <a:t>Simple Network Management Protocol (SNMP)</a:t>
            </a:r>
          </a:p>
          <a:p>
            <a:pPr lvl="2" eaLnBrk="1" hangingPunct="1"/>
            <a:r>
              <a:rPr lang="en-US" altLang="zh-TW" smtClean="0"/>
              <a:t>Real-time Transport Protocol (RTP)</a:t>
            </a:r>
          </a:p>
          <a:p>
            <a:pPr lvl="1" eaLnBrk="1" hangingPunct="1"/>
            <a:endParaRPr lang="en-US" altLang="zh-TW" smtClean="0"/>
          </a:p>
        </p:txBody>
      </p:sp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2659063" y="3757613"/>
            <a:ext cx="441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600">
                <a:solidFill>
                  <a:srgbClr val="000000"/>
                </a:solidFill>
              </a:rPr>
              <a:t>Source Port                                          Destination Port</a:t>
            </a:r>
            <a:endParaRPr kumimoji="0" lang="en-US" altLang="zh-TW" sz="1600"/>
          </a:p>
        </p:txBody>
      </p: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2659063" y="4270375"/>
            <a:ext cx="44577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600">
                <a:solidFill>
                  <a:srgbClr val="000000"/>
                </a:solidFill>
              </a:rPr>
              <a:t>UDP Length                                         UDP Checksum</a:t>
            </a:r>
            <a:endParaRPr kumimoji="0" lang="en-US" altLang="zh-TW" sz="1600"/>
          </a:p>
        </p:txBody>
      </p:sp>
      <p:sp>
        <p:nvSpPr>
          <p:cNvPr id="12293" name="Rectangle 5"/>
          <p:cNvSpPr>
            <a:spLocks noChangeArrowheads="1"/>
          </p:cNvSpPr>
          <p:nvPr/>
        </p:nvSpPr>
        <p:spPr bwMode="auto">
          <a:xfrm>
            <a:off x="1616075" y="3659188"/>
            <a:ext cx="6378575" cy="1960562"/>
          </a:xfrm>
          <a:prstGeom prst="rect">
            <a:avLst/>
          </a:prstGeom>
          <a:noFill/>
          <a:ln w="111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2294" name="Line 6"/>
          <p:cNvSpPr>
            <a:spLocks noChangeShapeType="1"/>
          </p:cNvSpPr>
          <p:nvPr/>
        </p:nvSpPr>
        <p:spPr bwMode="auto">
          <a:xfrm>
            <a:off x="1611313" y="4146550"/>
            <a:ext cx="6389687" cy="1588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>
            <a:off x="1628775" y="4621213"/>
            <a:ext cx="6372225" cy="1587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6" name="Line 8"/>
          <p:cNvSpPr>
            <a:spLocks noChangeShapeType="1"/>
          </p:cNvSpPr>
          <p:nvPr/>
        </p:nvSpPr>
        <p:spPr bwMode="auto">
          <a:xfrm flipV="1">
            <a:off x="4795838" y="3654425"/>
            <a:ext cx="1587" cy="969963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7" name="Rectangle 9"/>
          <p:cNvSpPr>
            <a:spLocks noChangeArrowheads="1"/>
          </p:cNvSpPr>
          <p:nvPr/>
        </p:nvSpPr>
        <p:spPr bwMode="auto">
          <a:xfrm>
            <a:off x="4183063" y="4989513"/>
            <a:ext cx="122872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600">
                <a:solidFill>
                  <a:srgbClr val="000000"/>
                </a:solidFill>
              </a:rPr>
              <a:t>Data (payload)</a:t>
            </a:r>
            <a:endParaRPr kumimoji="0" lang="en-US" altLang="zh-TW" sz="1600"/>
          </a:p>
        </p:txBody>
      </p:sp>
      <p:sp>
        <p:nvSpPr>
          <p:cNvPr id="12298" name="Rectangle 10"/>
          <p:cNvSpPr>
            <a:spLocks noChangeArrowheads="1"/>
          </p:cNvSpPr>
          <p:nvPr/>
        </p:nvSpPr>
        <p:spPr bwMode="auto">
          <a:xfrm>
            <a:off x="1379538" y="3408363"/>
            <a:ext cx="701675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600" dirty="0">
                <a:solidFill>
                  <a:srgbClr val="000000"/>
                </a:solidFill>
              </a:rPr>
              <a:t>bit 0                                                            </a:t>
            </a:r>
            <a:r>
              <a:rPr kumimoji="0" lang="en-US" altLang="zh-TW" sz="1600" dirty="0" smtClean="0">
                <a:solidFill>
                  <a:srgbClr val="000000"/>
                </a:solidFill>
              </a:rPr>
              <a:t> 16                                                      </a:t>
            </a:r>
            <a:r>
              <a:rPr kumimoji="0" lang="en-US" altLang="zh-TW" sz="1600" dirty="0">
                <a:solidFill>
                  <a:srgbClr val="000000"/>
                </a:solidFill>
              </a:rPr>
              <a:t>31</a:t>
            </a:r>
            <a:endParaRPr kumimoji="0" lang="en-US" altLang="zh-TW" sz="1600" dirty="0"/>
          </a:p>
        </p:txBody>
      </p:sp>
      <p:sp>
        <p:nvSpPr>
          <p:cNvPr id="12299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80517BC8-191E-45BF-B186-DBC2BB5AA2A2}" type="slidenum">
              <a:rPr lang="en-US" altLang="zh-TW" sz="1400"/>
              <a:pPr eaLnBrk="1" hangingPunct="1">
                <a:spcBef>
                  <a:spcPct val="0"/>
                </a:spcBef>
                <a:buFontTx/>
                <a:buNone/>
              </a:pPr>
              <a:t>11</a:t>
            </a:fld>
            <a:endParaRPr lang="en-US" altLang="zh-TW" sz="1400"/>
          </a:p>
        </p:txBody>
      </p:sp>
      <p:sp>
        <p:nvSpPr>
          <p:cNvPr id="12300" name="Rectangle 1"/>
          <p:cNvSpPr>
            <a:spLocks noChangeArrowheads="1"/>
          </p:cNvSpPr>
          <p:nvPr/>
        </p:nvSpPr>
        <p:spPr bwMode="auto">
          <a:xfrm>
            <a:off x="214313" y="5791200"/>
            <a:ext cx="8701087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/>
              <a:t>UDP Length : Total length of the datagram, i.e. header + payload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/>
              <a:t>Checksum : Checksum includes header, pseudo header  (see next page), and payload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1800"/>
          </a:p>
        </p:txBody>
      </p:sp>
    </p:spTree>
    <p:extLst>
      <p:ext uri="{BB962C8B-B14F-4D97-AF65-F5344CB8AC3E}">
        <p14:creationId xmlns:p14="http://schemas.microsoft.com/office/powerpoint/2010/main" val="3557400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1419225" y="1014413"/>
            <a:ext cx="6959600" cy="1589087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3315" name="Line 3"/>
          <p:cNvSpPr>
            <a:spLocks noChangeShapeType="1"/>
          </p:cNvSpPr>
          <p:nvPr/>
        </p:nvSpPr>
        <p:spPr bwMode="auto">
          <a:xfrm>
            <a:off x="1412875" y="1541463"/>
            <a:ext cx="6956425" cy="15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16" name="Line 4"/>
          <p:cNvSpPr>
            <a:spLocks noChangeShapeType="1"/>
          </p:cNvSpPr>
          <p:nvPr/>
        </p:nvSpPr>
        <p:spPr bwMode="auto">
          <a:xfrm>
            <a:off x="1431925" y="2055813"/>
            <a:ext cx="6937375" cy="15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17" name="Line 5"/>
          <p:cNvSpPr>
            <a:spLocks noChangeShapeType="1"/>
          </p:cNvSpPr>
          <p:nvPr/>
        </p:nvSpPr>
        <p:spPr bwMode="auto">
          <a:xfrm flipV="1">
            <a:off x="3151188" y="2055813"/>
            <a:ext cx="1587" cy="5556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18" name="Rectangle 6"/>
          <p:cNvSpPr>
            <a:spLocks noChangeArrowheads="1"/>
          </p:cNvSpPr>
          <p:nvPr/>
        </p:nvSpPr>
        <p:spPr bwMode="auto">
          <a:xfrm>
            <a:off x="1708150" y="2208213"/>
            <a:ext cx="54435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600">
                <a:solidFill>
                  <a:srgbClr val="000000"/>
                </a:solidFill>
              </a:rPr>
              <a:t>0 0 0 0 0 0 0 0            Protocol = 17                              UDP Length</a:t>
            </a:r>
            <a:endParaRPr kumimoji="0" lang="en-US" altLang="zh-TW" sz="1600"/>
          </a:p>
        </p:txBody>
      </p:sp>
      <p:sp>
        <p:nvSpPr>
          <p:cNvPr id="13319" name="Rectangle 7"/>
          <p:cNvSpPr>
            <a:spLocks noChangeArrowheads="1"/>
          </p:cNvSpPr>
          <p:nvPr/>
        </p:nvSpPr>
        <p:spPr bwMode="auto">
          <a:xfrm>
            <a:off x="4167188" y="1169988"/>
            <a:ext cx="15144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600">
                <a:solidFill>
                  <a:srgbClr val="000000"/>
                </a:solidFill>
              </a:rPr>
              <a:t>Source IP Address</a:t>
            </a:r>
            <a:endParaRPr kumimoji="0" lang="en-US" altLang="zh-TW" sz="1600"/>
          </a:p>
        </p:txBody>
      </p:sp>
      <p:sp>
        <p:nvSpPr>
          <p:cNvPr id="13320" name="Rectangle 8"/>
          <p:cNvSpPr>
            <a:spLocks noChangeArrowheads="1"/>
          </p:cNvSpPr>
          <p:nvPr/>
        </p:nvSpPr>
        <p:spPr bwMode="auto">
          <a:xfrm>
            <a:off x="4019550" y="1674813"/>
            <a:ext cx="18891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600">
                <a:solidFill>
                  <a:srgbClr val="000000"/>
                </a:solidFill>
              </a:rPr>
              <a:t>Destination IP Address</a:t>
            </a:r>
            <a:endParaRPr kumimoji="0" lang="en-US" altLang="zh-TW" sz="1600"/>
          </a:p>
        </p:txBody>
      </p:sp>
      <p:sp>
        <p:nvSpPr>
          <p:cNvPr id="13321" name="Line 9"/>
          <p:cNvSpPr>
            <a:spLocks noChangeShapeType="1"/>
          </p:cNvSpPr>
          <p:nvPr/>
        </p:nvSpPr>
        <p:spPr bwMode="auto">
          <a:xfrm flipV="1">
            <a:off x="4889500" y="2055813"/>
            <a:ext cx="1588" cy="5556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2" name="Rectangle 10"/>
          <p:cNvSpPr>
            <a:spLocks noChangeArrowheads="1"/>
          </p:cNvSpPr>
          <p:nvPr/>
        </p:nvSpPr>
        <p:spPr bwMode="auto">
          <a:xfrm>
            <a:off x="1143000" y="762000"/>
            <a:ext cx="7330533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600" dirty="0" smtClean="0">
                <a:solidFill>
                  <a:srgbClr val="000000"/>
                </a:solidFill>
              </a:rPr>
              <a:t>bit 0                           </a:t>
            </a:r>
            <a:r>
              <a:rPr kumimoji="0" lang="en-US" altLang="zh-TW" sz="1600" dirty="0" smtClean="0">
                <a:solidFill>
                  <a:srgbClr val="000000"/>
                </a:solidFill>
              </a:rPr>
              <a:t>      </a:t>
            </a:r>
            <a:r>
              <a:rPr kumimoji="0" lang="en-US" altLang="zh-TW" sz="1600" dirty="0">
                <a:solidFill>
                  <a:srgbClr val="000000"/>
                </a:solidFill>
              </a:rPr>
              <a:t>8   </a:t>
            </a:r>
            <a:r>
              <a:rPr kumimoji="0" lang="en-US" altLang="zh-TW" sz="1600" dirty="0" smtClean="0">
                <a:solidFill>
                  <a:srgbClr val="000000"/>
                </a:solidFill>
              </a:rPr>
              <a:t>                             </a:t>
            </a:r>
            <a:r>
              <a:rPr kumimoji="0" lang="en-US" altLang="zh-TW" sz="1600" dirty="0">
                <a:solidFill>
                  <a:srgbClr val="000000"/>
                </a:solidFill>
              </a:rPr>
              <a:t>16     </a:t>
            </a:r>
            <a:r>
              <a:rPr kumimoji="0" lang="en-US" altLang="zh-TW" sz="1600" dirty="0" smtClean="0">
                <a:solidFill>
                  <a:srgbClr val="000000"/>
                </a:solidFill>
              </a:rPr>
              <a:t>                                                       </a:t>
            </a:r>
            <a:r>
              <a:rPr kumimoji="0" lang="en-US" altLang="zh-TW" sz="1600" dirty="0">
                <a:solidFill>
                  <a:srgbClr val="000000"/>
                </a:solidFill>
              </a:rPr>
              <a:t>31</a:t>
            </a:r>
            <a:endParaRPr kumimoji="0" lang="en-US" altLang="zh-TW" sz="1600" dirty="0"/>
          </a:p>
        </p:txBody>
      </p:sp>
      <p:sp>
        <p:nvSpPr>
          <p:cNvPr id="13323" name="Text Box 11"/>
          <p:cNvSpPr txBox="1">
            <a:spLocks noChangeArrowheads="1"/>
          </p:cNvSpPr>
          <p:nvPr/>
        </p:nvSpPr>
        <p:spPr bwMode="auto">
          <a:xfrm>
            <a:off x="7639050" y="2697163"/>
            <a:ext cx="7699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kumimoji="0" lang="en-US" altLang="zh-TW" sz="1000"/>
              <a:t>Figure 8.17</a:t>
            </a:r>
          </a:p>
        </p:txBody>
      </p:sp>
      <p:sp>
        <p:nvSpPr>
          <p:cNvPr id="13324" name="Text Box 12"/>
          <p:cNvSpPr txBox="1">
            <a:spLocks noChangeArrowheads="1"/>
          </p:cNvSpPr>
          <p:nvPr/>
        </p:nvSpPr>
        <p:spPr bwMode="auto">
          <a:xfrm>
            <a:off x="990600" y="3276600"/>
            <a:ext cx="7162800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zh-TW" sz="2400" dirty="0" smtClean="0"/>
          </a:p>
          <a:p>
            <a:pPr marL="342900" indent="-342900" eaLnBrk="1" hangingPunct="1">
              <a:spcBef>
                <a:spcPct val="0"/>
              </a:spcBef>
              <a:defRPr/>
            </a:pPr>
            <a:r>
              <a:rPr lang="en-US" altLang="zh-TW" sz="2400" dirty="0" smtClean="0"/>
              <a:t>UDP </a:t>
            </a:r>
            <a:r>
              <a:rPr lang="en-US" altLang="zh-TW" sz="2400" dirty="0" err="1" smtClean="0"/>
              <a:t>pseudoheader</a:t>
            </a:r>
            <a:endParaRPr lang="en-US" altLang="zh-TW" sz="2400" dirty="0" smtClean="0"/>
          </a:p>
          <a:p>
            <a:pPr lvl="1" eaLnBrk="1" hangingPunct="1">
              <a:spcBef>
                <a:spcPct val="0"/>
              </a:spcBef>
            </a:pPr>
            <a:r>
              <a:rPr lang="en-US" altLang="zh-TW" sz="2000" dirty="0"/>
              <a:t>Added to the beginning of the </a:t>
            </a:r>
            <a:r>
              <a:rPr lang="en-US" altLang="zh-TW" sz="2000" dirty="0" smtClean="0"/>
              <a:t>datagram </a:t>
            </a:r>
            <a:r>
              <a:rPr lang="en-US" altLang="zh-TW" sz="2000" dirty="0"/>
              <a:t>when performing the checksum computation.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zh-TW" sz="2000" dirty="0"/>
              <a:t>The </a:t>
            </a:r>
            <a:r>
              <a:rPr lang="en-US" altLang="zh-TW" sz="2000" dirty="0" err="1"/>
              <a:t>pseudoheader</a:t>
            </a:r>
            <a:r>
              <a:rPr lang="en-US" altLang="zh-TW" sz="2000" dirty="0"/>
              <a:t> is created by the source and destination hosts during the checksum computation but is </a:t>
            </a:r>
            <a:r>
              <a:rPr lang="en-US" altLang="zh-TW" sz="2000" u="sng" dirty="0"/>
              <a:t>not</a:t>
            </a:r>
            <a:r>
              <a:rPr lang="en-US" altLang="zh-TW" sz="2000" dirty="0"/>
              <a:t> transmitted.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zh-TW" sz="2000" dirty="0"/>
              <a:t>This mechanism ensures that the datagram</a:t>
            </a:r>
            <a:r>
              <a:rPr lang="en-US" altLang="zh-TW" sz="2000" dirty="0" smtClean="0"/>
              <a:t> </a:t>
            </a:r>
            <a:r>
              <a:rPr lang="en-US" altLang="zh-TW" sz="2000" dirty="0"/>
              <a:t>has indeed reached the correct destination.</a:t>
            </a:r>
          </a:p>
        </p:txBody>
      </p:sp>
      <p:sp>
        <p:nvSpPr>
          <p:cNvPr id="13325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D824C058-063C-4B39-A982-593C297F095A}" type="slidenum">
              <a:rPr lang="en-US" altLang="zh-TW" sz="1400"/>
              <a:pPr eaLnBrk="1" hangingPunct="1">
                <a:spcBef>
                  <a:spcPct val="0"/>
                </a:spcBef>
                <a:buFontTx/>
                <a:buNone/>
              </a:pPr>
              <a:t>12</a:t>
            </a:fld>
            <a:endParaRPr lang="en-US" altLang="zh-TW" sz="1400"/>
          </a:p>
        </p:txBody>
      </p:sp>
    </p:spTree>
    <p:extLst>
      <p:ext uri="{BB962C8B-B14F-4D97-AF65-F5344CB8AC3E}">
        <p14:creationId xmlns:p14="http://schemas.microsoft.com/office/powerpoint/2010/main" val="4309420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381000"/>
            <a:ext cx="7772400" cy="5715000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solidFill>
                  <a:schemeClr val="accent2"/>
                </a:solidFill>
              </a:rPr>
              <a:t>Transmission Control Protocol (TCP)</a:t>
            </a:r>
          </a:p>
          <a:p>
            <a:pPr lvl="1" eaLnBrk="1" hangingPunct="1"/>
            <a:r>
              <a:rPr lang="en-US" altLang="zh-TW" dirty="0" smtClean="0"/>
              <a:t>Provides a logical full-duplex connection between two application layer processes across a datagram network.</a:t>
            </a:r>
          </a:p>
          <a:p>
            <a:pPr lvl="2" eaLnBrk="1" hangingPunct="1"/>
            <a:r>
              <a:rPr lang="en-US" altLang="zh-TW" dirty="0" smtClean="0"/>
              <a:t>Full-duplex: allow transfer of data in both direction simultaneously</a:t>
            </a:r>
          </a:p>
          <a:p>
            <a:pPr lvl="1" eaLnBrk="1" hangingPunct="1"/>
            <a:r>
              <a:rPr lang="en-US" altLang="zh-TW" dirty="0" smtClean="0"/>
              <a:t>Before data transfer, TCP establishes a connection between the two application processes by setting up variables that are used in the protocol.</a:t>
            </a:r>
          </a:p>
          <a:p>
            <a:pPr lvl="2" eaLnBrk="1" hangingPunct="1"/>
            <a:r>
              <a:rPr lang="en-US" altLang="zh-TW" dirty="0" smtClean="0"/>
              <a:t>3-way handshake (SYN </a:t>
            </a:r>
            <a:r>
              <a:rPr lang="en-US" altLang="zh-TW" dirty="0" smtClean="0">
                <a:sym typeface="Wingdings" panose="05000000000000000000" pitchFamily="2" charset="2"/>
              </a:rPr>
              <a:t></a:t>
            </a:r>
            <a:r>
              <a:rPr lang="en-US" altLang="zh-TW" dirty="0" smtClean="0"/>
              <a:t> SYN+ACK </a:t>
            </a:r>
            <a:r>
              <a:rPr lang="en-US" altLang="zh-TW" dirty="0" smtClean="0">
                <a:sym typeface="Wingdings" panose="05000000000000000000" pitchFamily="2" charset="2"/>
              </a:rPr>
              <a:t></a:t>
            </a:r>
            <a:r>
              <a:rPr lang="en-US" altLang="zh-TW" dirty="0" smtClean="0"/>
              <a:t> ACK)</a:t>
            </a:r>
          </a:p>
          <a:p>
            <a:pPr lvl="2" eaLnBrk="1" hangingPunct="1"/>
            <a:r>
              <a:rPr lang="en-US" altLang="zh-TW" dirty="0" smtClean="0"/>
              <a:t>The variables are stored in the </a:t>
            </a:r>
            <a:r>
              <a:rPr lang="en-US" altLang="zh-TW" b="1" dirty="0" smtClean="0">
                <a:solidFill>
                  <a:srgbClr val="0070C0"/>
                </a:solidFill>
              </a:rPr>
              <a:t>Transmission Control Block (TCB)</a:t>
            </a:r>
            <a:r>
              <a:rPr lang="en-US" altLang="zh-TW" dirty="0" smtClean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14339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366061E3-9135-4B6B-BE11-67B99C1CEABC}" type="slidenum">
              <a:rPr lang="en-US" altLang="zh-TW" sz="1400"/>
              <a:pPr eaLnBrk="1" hangingPunct="1">
                <a:spcBef>
                  <a:spcPct val="0"/>
                </a:spcBef>
                <a:buFontTx/>
                <a:buNone/>
              </a:pPr>
              <a:t>13</a:t>
            </a:fld>
            <a:endParaRPr lang="en-US" altLang="zh-TW" sz="1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57200"/>
            <a:ext cx="7772400" cy="5638800"/>
          </a:xfrm>
        </p:spPr>
        <p:txBody>
          <a:bodyPr/>
          <a:lstStyle/>
          <a:p>
            <a:pPr lvl="1" eaLnBrk="1" hangingPunct="1"/>
            <a:r>
              <a:rPr lang="en-US" altLang="zh-TW" dirty="0" smtClean="0"/>
              <a:t>TCP operates over IP and does not assume that the underlying network service is reliable.</a:t>
            </a:r>
          </a:p>
          <a:p>
            <a:pPr lvl="1" eaLnBrk="1" hangingPunct="1"/>
            <a:r>
              <a:rPr lang="en-US" altLang="zh-TW" dirty="0" smtClean="0"/>
              <a:t>TCP uses a form of Selective Repeat ARQ to implement reliability.</a:t>
            </a:r>
          </a:p>
          <a:p>
            <a:pPr lvl="2" eaLnBrk="1" hangingPunct="1"/>
            <a:r>
              <a:rPr lang="en-US" altLang="zh-TW" dirty="0" smtClean="0"/>
              <a:t>ARQ: Automatic Repeat-Request</a:t>
            </a:r>
          </a:p>
          <a:p>
            <a:pPr lvl="2" eaLnBrk="1" hangingPunct="1"/>
            <a:r>
              <a:rPr lang="en-US" altLang="zh-TW" dirty="0" smtClean="0"/>
              <a:t>Selective Repeat ARQ: if a packet is missed, the sender only needs to resend the missed packet and does not need to resend all the packets after that.</a:t>
            </a:r>
          </a:p>
          <a:p>
            <a:pPr lvl="2" eaLnBrk="1" hangingPunct="1"/>
            <a:r>
              <a:rPr lang="en-US" altLang="zh-TW" dirty="0" smtClean="0"/>
              <a:t>Use </a:t>
            </a:r>
            <a:r>
              <a:rPr lang="en-US" altLang="zh-TW" b="1" dirty="0" smtClean="0">
                <a:solidFill>
                  <a:srgbClr val="0070C0"/>
                </a:solidFill>
              </a:rPr>
              <a:t>sequence numbers </a:t>
            </a:r>
            <a:r>
              <a:rPr lang="en-US" altLang="zh-TW" dirty="0" smtClean="0"/>
              <a:t>and </a:t>
            </a:r>
            <a:r>
              <a:rPr lang="en-US" altLang="zh-TW" b="1" dirty="0" smtClean="0">
                <a:solidFill>
                  <a:srgbClr val="0070C0"/>
                </a:solidFill>
              </a:rPr>
              <a:t>acknowledge numbers</a:t>
            </a:r>
          </a:p>
          <a:p>
            <a:pPr lvl="1" eaLnBrk="1" hangingPunct="1"/>
            <a:r>
              <a:rPr lang="en-US" altLang="zh-TW" dirty="0" smtClean="0"/>
              <a:t>TCP uses checksum to ensure integrity</a:t>
            </a:r>
          </a:p>
          <a:p>
            <a:pPr lvl="2" eaLnBrk="1" hangingPunct="1"/>
            <a:r>
              <a:rPr lang="en-US" altLang="zh-TW" dirty="0" smtClean="0"/>
              <a:t>If the checksum is not correct, </a:t>
            </a:r>
            <a:r>
              <a:rPr lang="en-US" altLang="zh-TW" dirty="0" smtClean="0"/>
              <a:t>the receiver ignores </a:t>
            </a:r>
            <a:r>
              <a:rPr lang="en-US" altLang="zh-TW" dirty="0" smtClean="0"/>
              <a:t>the packet and </a:t>
            </a:r>
            <a:r>
              <a:rPr lang="en-US" altLang="zh-TW" dirty="0" smtClean="0"/>
              <a:t>waits </a:t>
            </a:r>
            <a:r>
              <a:rPr lang="en-US" altLang="zh-TW" dirty="0" smtClean="0"/>
              <a:t>the sender to resend again.</a:t>
            </a:r>
          </a:p>
          <a:p>
            <a:pPr lvl="1" eaLnBrk="1" hangingPunct="1"/>
            <a:r>
              <a:rPr lang="en-US" altLang="zh-TW" dirty="0" smtClean="0"/>
              <a:t>TCP uses sequence numbers to know the correct order of the packets.</a:t>
            </a:r>
          </a:p>
        </p:txBody>
      </p:sp>
      <p:sp>
        <p:nvSpPr>
          <p:cNvPr id="15363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1E134235-324D-41C9-8748-C749349A5F4F}" type="slidenum">
              <a:rPr lang="en-US" altLang="zh-TW" sz="1400"/>
              <a:pPr eaLnBrk="1" hangingPunct="1">
                <a:spcBef>
                  <a:spcPct val="0"/>
                </a:spcBef>
                <a:buFontTx/>
                <a:buNone/>
              </a:pPr>
              <a:t>14</a:t>
            </a:fld>
            <a:endParaRPr lang="en-US" altLang="zh-TW" sz="1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57200"/>
            <a:ext cx="7772400" cy="5638800"/>
          </a:xfrm>
        </p:spPr>
        <p:txBody>
          <a:bodyPr/>
          <a:lstStyle/>
          <a:p>
            <a:pPr lvl="1" eaLnBrk="1" hangingPunct="1"/>
            <a:r>
              <a:rPr lang="en-US" altLang="zh-TW" dirty="0" smtClean="0"/>
              <a:t>TCP terminates each direction of the connection independently.</a:t>
            </a:r>
          </a:p>
          <a:p>
            <a:pPr lvl="2" eaLnBrk="1" hangingPunct="1"/>
            <a:r>
              <a:rPr lang="en-US" altLang="zh-TW" dirty="0" smtClean="0"/>
              <a:t>4-way handshake (FIN </a:t>
            </a:r>
            <a:r>
              <a:rPr lang="en-US" altLang="zh-TW" dirty="0" smtClean="0">
                <a:sym typeface="Wingdings" panose="05000000000000000000" pitchFamily="2" charset="2"/>
              </a:rPr>
              <a:t></a:t>
            </a:r>
            <a:r>
              <a:rPr lang="en-US" altLang="zh-TW" dirty="0" smtClean="0"/>
              <a:t> ACK </a:t>
            </a:r>
            <a:r>
              <a:rPr lang="en-US" altLang="zh-TW" dirty="0" smtClean="0">
                <a:sym typeface="Wingdings" panose="05000000000000000000" pitchFamily="2" charset="2"/>
              </a:rPr>
              <a:t></a:t>
            </a:r>
            <a:r>
              <a:rPr lang="en-US" altLang="zh-TW" dirty="0" smtClean="0"/>
              <a:t> FIN </a:t>
            </a:r>
            <a:r>
              <a:rPr lang="en-US" altLang="zh-TW" dirty="0" smtClean="0">
                <a:sym typeface="Wingdings" panose="05000000000000000000" pitchFamily="2" charset="2"/>
              </a:rPr>
              <a:t></a:t>
            </a:r>
            <a:r>
              <a:rPr lang="en-US" altLang="zh-TW" dirty="0" smtClean="0"/>
              <a:t> ACK)</a:t>
            </a:r>
          </a:p>
          <a:p>
            <a:pPr lvl="1" eaLnBrk="1" hangingPunct="1"/>
            <a:r>
              <a:rPr lang="en-US" altLang="zh-TW" dirty="0" smtClean="0"/>
              <a:t>TCP does not preserve message boundaries and treats the data it gets from the application layer as a byte stream.</a:t>
            </a:r>
          </a:p>
          <a:p>
            <a:pPr lvl="2" eaLnBrk="1" hangingPunct="1"/>
            <a:r>
              <a:rPr lang="en-US" altLang="zh-TW" dirty="0" smtClean="0"/>
              <a:t>E.g., When </a:t>
            </a:r>
            <a:r>
              <a:rPr lang="en-US" altLang="zh-TW" dirty="0" smtClean="0"/>
              <a:t>the sender sends </a:t>
            </a:r>
            <a:r>
              <a:rPr lang="en-US" altLang="zh-TW" dirty="0" smtClean="0"/>
              <a:t>1000 bytes in a single chunk (one write), the destination may receive the message in:</a:t>
            </a:r>
          </a:p>
          <a:p>
            <a:pPr lvl="3" eaLnBrk="1" hangingPunct="1"/>
            <a:r>
              <a:rPr lang="en-US" altLang="zh-TW" dirty="0" smtClean="0"/>
              <a:t>two chunks of 500 bytes, or</a:t>
            </a:r>
          </a:p>
          <a:p>
            <a:pPr lvl="3" eaLnBrk="1" hangingPunct="1"/>
            <a:r>
              <a:rPr lang="en-US" altLang="zh-TW" dirty="0" smtClean="0"/>
              <a:t>three chunk of 400 bytes, 300 bytes, and 300 bytes, or</a:t>
            </a:r>
          </a:p>
          <a:p>
            <a:pPr lvl="3" eaLnBrk="1" hangingPunct="1"/>
            <a:r>
              <a:rPr lang="en-US" altLang="zh-TW" dirty="0" smtClean="0"/>
              <a:t>any other combination.</a:t>
            </a:r>
          </a:p>
        </p:txBody>
      </p:sp>
      <p:sp>
        <p:nvSpPr>
          <p:cNvPr id="16387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1C947CD7-8285-4447-96D3-8605F9BBE3FC}" type="slidenum">
              <a:rPr lang="en-US" altLang="zh-TW" sz="1400"/>
              <a:pPr eaLnBrk="1" hangingPunct="1">
                <a:spcBef>
                  <a:spcPct val="0"/>
                </a:spcBef>
                <a:buFontTx/>
                <a:buNone/>
              </a:pPr>
              <a:t>15</a:t>
            </a:fld>
            <a:endParaRPr lang="en-US" altLang="zh-TW" sz="1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2547938" y="1281113"/>
            <a:ext cx="492442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600">
                <a:solidFill>
                  <a:srgbClr val="000000"/>
                </a:solidFill>
              </a:rPr>
              <a:t>Source Port                                                   Destination Port</a:t>
            </a:r>
            <a:endParaRPr kumimoji="0" lang="en-US" altLang="zh-TW" sz="1600"/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4105275" y="1831975"/>
            <a:ext cx="149701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600">
                <a:solidFill>
                  <a:srgbClr val="000000"/>
                </a:solidFill>
              </a:rPr>
              <a:t>Sequence Number</a:t>
            </a:r>
            <a:endParaRPr kumimoji="0" lang="en-US" altLang="zh-TW" sz="1600"/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1163638" y="1123950"/>
            <a:ext cx="7359650" cy="4833938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7413" name="Line 5"/>
          <p:cNvSpPr>
            <a:spLocks noChangeShapeType="1"/>
          </p:cNvSpPr>
          <p:nvPr/>
        </p:nvSpPr>
        <p:spPr bwMode="auto">
          <a:xfrm>
            <a:off x="1157288" y="1685925"/>
            <a:ext cx="7373937" cy="15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14" name="Line 6"/>
          <p:cNvSpPr>
            <a:spLocks noChangeShapeType="1"/>
          </p:cNvSpPr>
          <p:nvPr/>
        </p:nvSpPr>
        <p:spPr bwMode="auto">
          <a:xfrm flipV="1">
            <a:off x="1176338" y="2220913"/>
            <a:ext cx="7354887" cy="142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15" name="Line 7"/>
          <p:cNvSpPr>
            <a:spLocks noChangeShapeType="1"/>
          </p:cNvSpPr>
          <p:nvPr/>
        </p:nvSpPr>
        <p:spPr bwMode="auto">
          <a:xfrm>
            <a:off x="1157288" y="2824163"/>
            <a:ext cx="7373937" cy="15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16" name="Line 8"/>
          <p:cNvSpPr>
            <a:spLocks noChangeShapeType="1"/>
          </p:cNvSpPr>
          <p:nvPr/>
        </p:nvSpPr>
        <p:spPr bwMode="auto">
          <a:xfrm>
            <a:off x="1176338" y="3411538"/>
            <a:ext cx="7354887" cy="15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17" name="Line 9"/>
          <p:cNvSpPr>
            <a:spLocks noChangeShapeType="1"/>
          </p:cNvSpPr>
          <p:nvPr/>
        </p:nvSpPr>
        <p:spPr bwMode="auto">
          <a:xfrm>
            <a:off x="1157288" y="4040188"/>
            <a:ext cx="7373937" cy="15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18" name="Line 10"/>
          <p:cNvSpPr>
            <a:spLocks noChangeShapeType="1"/>
          </p:cNvSpPr>
          <p:nvPr/>
        </p:nvSpPr>
        <p:spPr bwMode="auto">
          <a:xfrm flipV="1">
            <a:off x="4832350" y="1117600"/>
            <a:ext cx="1588" cy="5715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19" name="Line 11"/>
          <p:cNvSpPr>
            <a:spLocks noChangeShapeType="1"/>
          </p:cNvSpPr>
          <p:nvPr/>
        </p:nvSpPr>
        <p:spPr bwMode="auto">
          <a:xfrm flipV="1">
            <a:off x="4832350" y="2824163"/>
            <a:ext cx="1588" cy="12192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0" name="Rectangle 12"/>
          <p:cNvSpPr>
            <a:spLocks noChangeArrowheads="1"/>
          </p:cNvSpPr>
          <p:nvPr/>
        </p:nvSpPr>
        <p:spPr bwMode="auto">
          <a:xfrm>
            <a:off x="3787775" y="2393950"/>
            <a:ext cx="22542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600">
                <a:solidFill>
                  <a:srgbClr val="000000"/>
                </a:solidFill>
              </a:rPr>
              <a:t>Acknowledgement Number</a:t>
            </a:r>
            <a:endParaRPr kumimoji="0" lang="en-US" altLang="zh-TW" sz="1600"/>
          </a:p>
        </p:txBody>
      </p:sp>
      <p:sp>
        <p:nvSpPr>
          <p:cNvPr id="17421" name="Rectangle 13"/>
          <p:cNvSpPr>
            <a:spLocks noChangeArrowheads="1"/>
          </p:cNvSpPr>
          <p:nvPr/>
        </p:nvSpPr>
        <p:spPr bwMode="auto">
          <a:xfrm>
            <a:off x="2525713" y="3609975"/>
            <a:ext cx="49085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600">
                <a:solidFill>
                  <a:srgbClr val="000000"/>
                </a:solidFill>
              </a:rPr>
              <a:t>Checksum                                                     Urgent Pointer</a:t>
            </a:r>
            <a:endParaRPr kumimoji="0" lang="en-US" altLang="zh-TW" sz="1600"/>
          </a:p>
        </p:txBody>
      </p:sp>
      <p:sp>
        <p:nvSpPr>
          <p:cNvPr id="17422" name="Line 14"/>
          <p:cNvSpPr>
            <a:spLocks noChangeShapeType="1"/>
          </p:cNvSpPr>
          <p:nvPr/>
        </p:nvSpPr>
        <p:spPr bwMode="auto">
          <a:xfrm flipV="1">
            <a:off x="6689725" y="4040188"/>
            <a:ext cx="1588" cy="59213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3" name="Rectangle 15"/>
          <p:cNvSpPr>
            <a:spLocks noChangeArrowheads="1"/>
          </p:cNvSpPr>
          <p:nvPr/>
        </p:nvSpPr>
        <p:spPr bwMode="auto">
          <a:xfrm>
            <a:off x="3532188" y="4208463"/>
            <a:ext cx="4505325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600">
                <a:solidFill>
                  <a:srgbClr val="000000"/>
                </a:solidFill>
              </a:rPr>
              <a:t>Options                                                              Padding</a:t>
            </a:r>
            <a:endParaRPr kumimoji="0" lang="en-US" altLang="zh-TW" sz="1600"/>
          </a:p>
        </p:txBody>
      </p:sp>
      <p:sp>
        <p:nvSpPr>
          <p:cNvPr id="17424" name="Rectangle 16"/>
          <p:cNvSpPr>
            <a:spLocks noChangeArrowheads="1"/>
          </p:cNvSpPr>
          <p:nvPr/>
        </p:nvSpPr>
        <p:spPr bwMode="auto">
          <a:xfrm>
            <a:off x="914400" y="855663"/>
            <a:ext cx="786112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600" dirty="0" smtClean="0">
                <a:solidFill>
                  <a:srgbClr val="000000"/>
                </a:solidFill>
              </a:rPr>
              <a:t>bit 0                </a:t>
            </a:r>
            <a:r>
              <a:rPr kumimoji="0" lang="en-US" altLang="zh-TW" sz="1600" dirty="0" smtClean="0">
                <a:solidFill>
                  <a:srgbClr val="000000"/>
                </a:solidFill>
              </a:rPr>
              <a:t> 4                         10                       16                                </a:t>
            </a:r>
            <a:r>
              <a:rPr kumimoji="0" lang="en-US" altLang="zh-TW" sz="1600" dirty="0">
                <a:solidFill>
                  <a:srgbClr val="000000"/>
                </a:solidFill>
              </a:rPr>
              <a:t>24                       </a:t>
            </a:r>
            <a:r>
              <a:rPr kumimoji="0" lang="en-US" altLang="zh-TW" sz="1600" dirty="0" smtClean="0">
                <a:solidFill>
                  <a:srgbClr val="000000"/>
                </a:solidFill>
              </a:rPr>
              <a:t>     </a:t>
            </a:r>
            <a:r>
              <a:rPr kumimoji="0" lang="en-US" altLang="zh-TW" sz="1600" dirty="0" smtClean="0">
                <a:solidFill>
                  <a:srgbClr val="000000"/>
                </a:solidFill>
              </a:rPr>
              <a:t>31</a:t>
            </a:r>
            <a:endParaRPr kumimoji="0" lang="en-US" altLang="zh-TW" sz="1600" dirty="0"/>
          </a:p>
        </p:txBody>
      </p:sp>
      <p:sp>
        <p:nvSpPr>
          <p:cNvPr id="17425" name="Line 17"/>
          <p:cNvSpPr>
            <a:spLocks noChangeShapeType="1"/>
          </p:cNvSpPr>
          <p:nvPr/>
        </p:nvSpPr>
        <p:spPr bwMode="auto">
          <a:xfrm flipV="1">
            <a:off x="4597400" y="2820988"/>
            <a:ext cx="1588" cy="5715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6" name="Line 18"/>
          <p:cNvSpPr>
            <a:spLocks noChangeShapeType="1"/>
          </p:cNvSpPr>
          <p:nvPr/>
        </p:nvSpPr>
        <p:spPr bwMode="auto">
          <a:xfrm flipV="1">
            <a:off x="4364038" y="2820988"/>
            <a:ext cx="1587" cy="5715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7" name="Line 19"/>
          <p:cNvSpPr>
            <a:spLocks noChangeShapeType="1"/>
          </p:cNvSpPr>
          <p:nvPr/>
        </p:nvSpPr>
        <p:spPr bwMode="auto">
          <a:xfrm flipV="1">
            <a:off x="4129088" y="2820988"/>
            <a:ext cx="1587" cy="5715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8" name="Line 20"/>
          <p:cNvSpPr>
            <a:spLocks noChangeShapeType="1"/>
          </p:cNvSpPr>
          <p:nvPr/>
        </p:nvSpPr>
        <p:spPr bwMode="auto">
          <a:xfrm flipV="1">
            <a:off x="3913188" y="2820988"/>
            <a:ext cx="1587" cy="5715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9" name="Line 21"/>
          <p:cNvSpPr>
            <a:spLocks noChangeShapeType="1"/>
          </p:cNvSpPr>
          <p:nvPr/>
        </p:nvSpPr>
        <p:spPr bwMode="auto">
          <a:xfrm flipH="1" flipV="1">
            <a:off x="3681413" y="2808288"/>
            <a:ext cx="9525" cy="6080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0" name="Line 22"/>
          <p:cNvSpPr>
            <a:spLocks noChangeShapeType="1"/>
          </p:cNvSpPr>
          <p:nvPr/>
        </p:nvSpPr>
        <p:spPr bwMode="auto">
          <a:xfrm flipV="1">
            <a:off x="3463925" y="2820988"/>
            <a:ext cx="1588" cy="5715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1" name="Line 23"/>
          <p:cNvSpPr>
            <a:spLocks noChangeShapeType="1"/>
          </p:cNvSpPr>
          <p:nvPr/>
        </p:nvSpPr>
        <p:spPr bwMode="auto">
          <a:xfrm flipV="1">
            <a:off x="2076450" y="2833688"/>
            <a:ext cx="1588" cy="5715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2" name="Rectangle 24"/>
          <p:cNvSpPr>
            <a:spLocks noChangeArrowheads="1"/>
          </p:cNvSpPr>
          <p:nvPr/>
        </p:nvSpPr>
        <p:spPr bwMode="auto">
          <a:xfrm>
            <a:off x="3522663" y="2830513"/>
            <a:ext cx="1460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600">
                <a:solidFill>
                  <a:srgbClr val="000000"/>
                </a:solidFill>
              </a:rPr>
              <a:t>U</a:t>
            </a:r>
            <a:endParaRPr kumimoji="0" lang="en-US" altLang="zh-TW" sz="1600"/>
          </a:p>
        </p:txBody>
      </p:sp>
      <p:sp>
        <p:nvSpPr>
          <p:cNvPr id="17433" name="Rectangle 25"/>
          <p:cNvSpPr>
            <a:spLocks noChangeArrowheads="1"/>
          </p:cNvSpPr>
          <p:nvPr/>
        </p:nvSpPr>
        <p:spPr bwMode="auto">
          <a:xfrm>
            <a:off x="3525838" y="3017838"/>
            <a:ext cx="13493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600">
                <a:solidFill>
                  <a:srgbClr val="000000"/>
                </a:solidFill>
              </a:rPr>
              <a:t>R</a:t>
            </a:r>
            <a:endParaRPr kumimoji="0" lang="en-US" altLang="zh-TW" sz="1600"/>
          </a:p>
        </p:txBody>
      </p:sp>
      <p:sp>
        <p:nvSpPr>
          <p:cNvPr id="17434" name="Rectangle 26"/>
          <p:cNvSpPr>
            <a:spLocks noChangeArrowheads="1"/>
          </p:cNvSpPr>
          <p:nvPr/>
        </p:nvSpPr>
        <p:spPr bwMode="auto">
          <a:xfrm>
            <a:off x="3535363" y="3206750"/>
            <a:ext cx="1460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600">
                <a:solidFill>
                  <a:srgbClr val="000000"/>
                </a:solidFill>
              </a:rPr>
              <a:t>G</a:t>
            </a:r>
            <a:endParaRPr kumimoji="0" lang="en-US" altLang="zh-TW" sz="1600"/>
          </a:p>
        </p:txBody>
      </p:sp>
      <p:sp>
        <p:nvSpPr>
          <p:cNvPr id="17435" name="Rectangle 27"/>
          <p:cNvSpPr>
            <a:spLocks noChangeArrowheads="1"/>
          </p:cNvSpPr>
          <p:nvPr/>
        </p:nvSpPr>
        <p:spPr bwMode="auto">
          <a:xfrm>
            <a:off x="3748088" y="2830513"/>
            <a:ext cx="1460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600">
                <a:solidFill>
                  <a:srgbClr val="000000"/>
                </a:solidFill>
              </a:rPr>
              <a:t>A</a:t>
            </a:r>
            <a:endParaRPr kumimoji="0" lang="en-US" altLang="zh-TW" sz="1600"/>
          </a:p>
        </p:txBody>
      </p:sp>
      <p:sp>
        <p:nvSpPr>
          <p:cNvPr id="17436" name="Rectangle 28"/>
          <p:cNvSpPr>
            <a:spLocks noChangeArrowheads="1"/>
          </p:cNvSpPr>
          <p:nvPr/>
        </p:nvSpPr>
        <p:spPr bwMode="auto">
          <a:xfrm>
            <a:off x="3751263" y="3017838"/>
            <a:ext cx="13493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600">
                <a:solidFill>
                  <a:srgbClr val="000000"/>
                </a:solidFill>
              </a:rPr>
              <a:t>C</a:t>
            </a:r>
            <a:endParaRPr kumimoji="0" lang="en-US" altLang="zh-TW" sz="1600"/>
          </a:p>
        </p:txBody>
      </p:sp>
      <p:sp>
        <p:nvSpPr>
          <p:cNvPr id="17437" name="Rectangle 29"/>
          <p:cNvSpPr>
            <a:spLocks noChangeArrowheads="1"/>
          </p:cNvSpPr>
          <p:nvPr/>
        </p:nvSpPr>
        <p:spPr bwMode="auto">
          <a:xfrm>
            <a:off x="3748088" y="3206750"/>
            <a:ext cx="1460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600">
                <a:solidFill>
                  <a:srgbClr val="000000"/>
                </a:solidFill>
              </a:rPr>
              <a:t>K</a:t>
            </a:r>
            <a:endParaRPr kumimoji="0" lang="en-US" altLang="zh-TW" sz="1600"/>
          </a:p>
        </p:txBody>
      </p:sp>
      <p:sp>
        <p:nvSpPr>
          <p:cNvPr id="17438" name="Rectangle 30"/>
          <p:cNvSpPr>
            <a:spLocks noChangeArrowheads="1"/>
          </p:cNvSpPr>
          <p:nvPr/>
        </p:nvSpPr>
        <p:spPr bwMode="auto">
          <a:xfrm>
            <a:off x="3975100" y="2830513"/>
            <a:ext cx="11271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600">
                <a:solidFill>
                  <a:srgbClr val="000000"/>
                </a:solidFill>
              </a:rPr>
              <a:t>P</a:t>
            </a:r>
            <a:endParaRPr kumimoji="0" lang="en-US" altLang="zh-TW" sz="1600"/>
          </a:p>
        </p:txBody>
      </p:sp>
      <p:sp>
        <p:nvSpPr>
          <p:cNvPr id="17439" name="Rectangle 31"/>
          <p:cNvSpPr>
            <a:spLocks noChangeArrowheads="1"/>
          </p:cNvSpPr>
          <p:nvPr/>
        </p:nvSpPr>
        <p:spPr bwMode="auto">
          <a:xfrm>
            <a:off x="3975100" y="3017838"/>
            <a:ext cx="11271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600">
                <a:solidFill>
                  <a:srgbClr val="000000"/>
                </a:solidFill>
              </a:rPr>
              <a:t>S</a:t>
            </a:r>
            <a:endParaRPr kumimoji="0" lang="en-US" altLang="zh-TW" sz="1600"/>
          </a:p>
        </p:txBody>
      </p:sp>
      <p:sp>
        <p:nvSpPr>
          <p:cNvPr id="17440" name="Rectangle 32"/>
          <p:cNvSpPr>
            <a:spLocks noChangeArrowheads="1"/>
          </p:cNvSpPr>
          <p:nvPr/>
        </p:nvSpPr>
        <p:spPr bwMode="auto">
          <a:xfrm>
            <a:off x="3962400" y="3206750"/>
            <a:ext cx="1460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600">
                <a:solidFill>
                  <a:srgbClr val="000000"/>
                </a:solidFill>
              </a:rPr>
              <a:t>H</a:t>
            </a:r>
            <a:endParaRPr kumimoji="0" lang="en-US" altLang="zh-TW" sz="1600"/>
          </a:p>
        </p:txBody>
      </p:sp>
      <p:sp>
        <p:nvSpPr>
          <p:cNvPr id="17441" name="Rectangle 33"/>
          <p:cNvSpPr>
            <a:spLocks noChangeArrowheads="1"/>
          </p:cNvSpPr>
          <p:nvPr/>
        </p:nvSpPr>
        <p:spPr bwMode="auto">
          <a:xfrm>
            <a:off x="4206875" y="2830513"/>
            <a:ext cx="1349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600">
                <a:solidFill>
                  <a:srgbClr val="000000"/>
                </a:solidFill>
              </a:rPr>
              <a:t>R</a:t>
            </a:r>
            <a:endParaRPr kumimoji="0" lang="en-US" altLang="zh-TW" sz="1600"/>
          </a:p>
        </p:txBody>
      </p:sp>
      <p:sp>
        <p:nvSpPr>
          <p:cNvPr id="17442" name="Rectangle 34"/>
          <p:cNvSpPr>
            <a:spLocks noChangeArrowheads="1"/>
          </p:cNvSpPr>
          <p:nvPr/>
        </p:nvSpPr>
        <p:spPr bwMode="auto">
          <a:xfrm>
            <a:off x="4214813" y="3017838"/>
            <a:ext cx="11271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600">
                <a:solidFill>
                  <a:srgbClr val="000000"/>
                </a:solidFill>
              </a:rPr>
              <a:t>S</a:t>
            </a:r>
            <a:endParaRPr kumimoji="0" lang="en-US" altLang="zh-TW" sz="1600"/>
          </a:p>
        </p:txBody>
      </p:sp>
      <p:sp>
        <p:nvSpPr>
          <p:cNvPr id="17443" name="Rectangle 35"/>
          <p:cNvSpPr>
            <a:spLocks noChangeArrowheads="1"/>
          </p:cNvSpPr>
          <p:nvPr/>
        </p:nvSpPr>
        <p:spPr bwMode="auto">
          <a:xfrm>
            <a:off x="4210050" y="3206750"/>
            <a:ext cx="1238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600">
                <a:solidFill>
                  <a:srgbClr val="000000"/>
                </a:solidFill>
              </a:rPr>
              <a:t>T</a:t>
            </a:r>
            <a:endParaRPr kumimoji="0" lang="en-US" altLang="zh-TW" sz="1600"/>
          </a:p>
        </p:txBody>
      </p:sp>
      <p:sp>
        <p:nvSpPr>
          <p:cNvPr id="17444" name="Rectangle 36"/>
          <p:cNvSpPr>
            <a:spLocks noChangeArrowheads="1"/>
          </p:cNvSpPr>
          <p:nvPr/>
        </p:nvSpPr>
        <p:spPr bwMode="auto">
          <a:xfrm>
            <a:off x="4445000" y="2830513"/>
            <a:ext cx="11271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600">
                <a:solidFill>
                  <a:srgbClr val="000000"/>
                </a:solidFill>
              </a:rPr>
              <a:t>S</a:t>
            </a:r>
            <a:endParaRPr kumimoji="0" lang="en-US" altLang="zh-TW" sz="1600"/>
          </a:p>
        </p:txBody>
      </p:sp>
      <p:sp>
        <p:nvSpPr>
          <p:cNvPr id="17445" name="Rectangle 37"/>
          <p:cNvSpPr>
            <a:spLocks noChangeArrowheads="1"/>
          </p:cNvSpPr>
          <p:nvPr/>
        </p:nvSpPr>
        <p:spPr bwMode="auto">
          <a:xfrm>
            <a:off x="4432300" y="3017838"/>
            <a:ext cx="1460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600">
                <a:solidFill>
                  <a:srgbClr val="000000"/>
                </a:solidFill>
              </a:rPr>
              <a:t>Y</a:t>
            </a:r>
            <a:endParaRPr kumimoji="0" lang="en-US" altLang="zh-TW" sz="1600"/>
          </a:p>
        </p:txBody>
      </p:sp>
      <p:sp>
        <p:nvSpPr>
          <p:cNvPr id="17446" name="Rectangle 38"/>
          <p:cNvSpPr>
            <a:spLocks noChangeArrowheads="1"/>
          </p:cNvSpPr>
          <p:nvPr/>
        </p:nvSpPr>
        <p:spPr bwMode="auto">
          <a:xfrm>
            <a:off x="4432300" y="3206750"/>
            <a:ext cx="1460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600">
                <a:solidFill>
                  <a:srgbClr val="000000"/>
                </a:solidFill>
              </a:rPr>
              <a:t>N</a:t>
            </a:r>
            <a:endParaRPr kumimoji="0" lang="en-US" altLang="zh-TW" sz="1600"/>
          </a:p>
        </p:txBody>
      </p:sp>
      <p:sp>
        <p:nvSpPr>
          <p:cNvPr id="17447" name="Rectangle 39"/>
          <p:cNvSpPr>
            <a:spLocks noChangeArrowheads="1"/>
          </p:cNvSpPr>
          <p:nvPr/>
        </p:nvSpPr>
        <p:spPr bwMode="auto">
          <a:xfrm>
            <a:off x="4670425" y="2830513"/>
            <a:ext cx="11271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600">
                <a:solidFill>
                  <a:srgbClr val="000000"/>
                </a:solidFill>
              </a:rPr>
              <a:t>F</a:t>
            </a:r>
            <a:endParaRPr kumimoji="0" lang="en-US" altLang="zh-TW" sz="1600"/>
          </a:p>
        </p:txBody>
      </p:sp>
      <p:sp>
        <p:nvSpPr>
          <p:cNvPr id="17448" name="Rectangle 40"/>
          <p:cNvSpPr>
            <a:spLocks noChangeArrowheads="1"/>
          </p:cNvSpPr>
          <p:nvPr/>
        </p:nvSpPr>
        <p:spPr bwMode="auto">
          <a:xfrm>
            <a:off x="4686300" y="3017838"/>
            <a:ext cx="6826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600">
                <a:solidFill>
                  <a:srgbClr val="000000"/>
                </a:solidFill>
              </a:rPr>
              <a:t>I</a:t>
            </a:r>
            <a:endParaRPr kumimoji="0" lang="en-US" altLang="zh-TW" sz="1600"/>
          </a:p>
        </p:txBody>
      </p:sp>
      <p:sp>
        <p:nvSpPr>
          <p:cNvPr id="17449" name="Rectangle 41"/>
          <p:cNvSpPr>
            <a:spLocks noChangeArrowheads="1"/>
          </p:cNvSpPr>
          <p:nvPr/>
        </p:nvSpPr>
        <p:spPr bwMode="auto">
          <a:xfrm>
            <a:off x="4656138" y="3206750"/>
            <a:ext cx="1460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600">
                <a:solidFill>
                  <a:srgbClr val="000000"/>
                </a:solidFill>
              </a:rPr>
              <a:t>N</a:t>
            </a:r>
            <a:endParaRPr kumimoji="0" lang="en-US" altLang="zh-TW" sz="1600"/>
          </a:p>
        </p:txBody>
      </p:sp>
      <p:sp>
        <p:nvSpPr>
          <p:cNvPr id="17450" name="Rectangle 42"/>
          <p:cNvSpPr>
            <a:spLocks noChangeArrowheads="1"/>
          </p:cNvSpPr>
          <p:nvPr/>
        </p:nvSpPr>
        <p:spPr bwMode="auto">
          <a:xfrm>
            <a:off x="1373188" y="2865438"/>
            <a:ext cx="592137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600">
                <a:solidFill>
                  <a:srgbClr val="000000"/>
                </a:solidFill>
              </a:rPr>
              <a:t>Header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600">
                <a:solidFill>
                  <a:srgbClr val="000000"/>
                </a:solidFill>
              </a:rPr>
              <a:t>Length</a:t>
            </a:r>
            <a:endParaRPr kumimoji="0" lang="en-US" altLang="zh-TW" sz="1600"/>
          </a:p>
        </p:txBody>
      </p:sp>
      <p:sp>
        <p:nvSpPr>
          <p:cNvPr id="17451" name="Rectangle 44"/>
          <p:cNvSpPr>
            <a:spLocks noChangeArrowheads="1"/>
          </p:cNvSpPr>
          <p:nvPr/>
        </p:nvSpPr>
        <p:spPr bwMode="auto">
          <a:xfrm>
            <a:off x="2417763" y="3003550"/>
            <a:ext cx="75723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600">
                <a:solidFill>
                  <a:srgbClr val="000000"/>
                </a:solidFill>
              </a:rPr>
              <a:t>Reserved</a:t>
            </a:r>
            <a:endParaRPr kumimoji="0" lang="en-US" altLang="zh-TW" sz="1600"/>
          </a:p>
        </p:txBody>
      </p:sp>
      <p:sp>
        <p:nvSpPr>
          <p:cNvPr id="17452" name="Rectangle 45"/>
          <p:cNvSpPr>
            <a:spLocks noChangeArrowheads="1"/>
          </p:cNvSpPr>
          <p:nvPr/>
        </p:nvSpPr>
        <p:spPr bwMode="auto">
          <a:xfrm>
            <a:off x="6119813" y="3003550"/>
            <a:ext cx="11017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600" dirty="0">
                <a:solidFill>
                  <a:srgbClr val="000000"/>
                </a:solidFill>
              </a:rPr>
              <a:t>Window Size</a:t>
            </a:r>
            <a:endParaRPr kumimoji="0" lang="en-US" altLang="zh-TW" sz="1600" dirty="0"/>
          </a:p>
        </p:txBody>
      </p:sp>
      <p:sp>
        <p:nvSpPr>
          <p:cNvPr id="17453" name="Line 46"/>
          <p:cNvSpPr>
            <a:spLocks noChangeShapeType="1"/>
          </p:cNvSpPr>
          <p:nvPr/>
        </p:nvSpPr>
        <p:spPr bwMode="auto">
          <a:xfrm>
            <a:off x="1157288" y="4648200"/>
            <a:ext cx="7373937" cy="15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54" name="Rectangle 47"/>
          <p:cNvSpPr>
            <a:spLocks noChangeArrowheads="1"/>
          </p:cNvSpPr>
          <p:nvPr/>
        </p:nvSpPr>
        <p:spPr bwMode="auto">
          <a:xfrm>
            <a:off x="4630738" y="5176838"/>
            <a:ext cx="3841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600">
                <a:solidFill>
                  <a:srgbClr val="000000"/>
                </a:solidFill>
              </a:rPr>
              <a:t>Data</a:t>
            </a:r>
            <a:endParaRPr kumimoji="0" lang="en-US" altLang="zh-TW" sz="1600"/>
          </a:p>
        </p:txBody>
      </p:sp>
      <p:sp>
        <p:nvSpPr>
          <p:cNvPr id="17455" name="Text Box 48"/>
          <p:cNvSpPr txBox="1">
            <a:spLocks noChangeArrowheads="1"/>
          </p:cNvSpPr>
          <p:nvPr/>
        </p:nvSpPr>
        <p:spPr bwMode="auto">
          <a:xfrm>
            <a:off x="7761288" y="5991225"/>
            <a:ext cx="76993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kumimoji="0" lang="en-US" altLang="zh-TW" sz="1000"/>
              <a:t>Figure 8.20</a:t>
            </a:r>
          </a:p>
        </p:txBody>
      </p:sp>
      <p:sp>
        <p:nvSpPr>
          <p:cNvPr id="17456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1ADB6073-8230-4221-BA98-68204CE5352B}" type="slidenum">
              <a:rPr lang="en-US" altLang="zh-TW" sz="1400"/>
              <a:pPr eaLnBrk="1" hangingPunct="1">
                <a:spcBef>
                  <a:spcPct val="0"/>
                </a:spcBef>
                <a:buFontTx/>
                <a:buNone/>
              </a:pPr>
              <a:t>16</a:t>
            </a:fld>
            <a:endParaRPr lang="en-US" altLang="zh-TW" sz="1400"/>
          </a:p>
        </p:txBody>
      </p:sp>
      <p:sp>
        <p:nvSpPr>
          <p:cNvPr id="2" name="Rectangle 1"/>
          <p:cNvSpPr/>
          <p:nvPr/>
        </p:nvSpPr>
        <p:spPr>
          <a:xfrm>
            <a:off x="290759" y="175289"/>
            <a:ext cx="26098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TCP </a:t>
            </a:r>
            <a:r>
              <a:rPr lang="en-US" altLang="zh-TW" dirty="0" smtClean="0"/>
              <a:t>Header + Data</a:t>
            </a:r>
            <a:endParaRPr lang="en-US" altLang="zh-TW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57200"/>
            <a:ext cx="7772400" cy="5943600"/>
          </a:xfrm>
        </p:spPr>
        <p:txBody>
          <a:bodyPr/>
          <a:lstStyle/>
          <a:p>
            <a:r>
              <a:rPr lang="en-US" altLang="zh-TW" sz="2400" dirty="0" smtClean="0"/>
              <a:t>Header length (data offset)</a:t>
            </a:r>
          </a:p>
          <a:p>
            <a:pPr lvl="1"/>
            <a:r>
              <a:rPr lang="en-US" altLang="zh-TW" sz="2000" dirty="0" smtClean="0"/>
              <a:t>Indicates the number of 32-bit (four-byte) words in the TCP Header</a:t>
            </a:r>
          </a:p>
          <a:p>
            <a:pPr lvl="1"/>
            <a:r>
              <a:rPr lang="en-US" altLang="zh-TW" sz="2000" dirty="0" smtClean="0"/>
              <a:t>Length of header in bytes / 4</a:t>
            </a:r>
          </a:p>
          <a:p>
            <a:r>
              <a:rPr lang="en-US" altLang="zh-TW" sz="2400" dirty="0" smtClean="0"/>
              <a:t>Reserved</a:t>
            </a:r>
          </a:p>
          <a:p>
            <a:pPr lvl="1"/>
            <a:r>
              <a:rPr lang="en-US" altLang="zh-TW" sz="2000" dirty="0" smtClean="0"/>
              <a:t>Reserved for future use</a:t>
            </a:r>
          </a:p>
          <a:p>
            <a:r>
              <a:rPr lang="en-US" altLang="zh-TW" sz="2400" dirty="0" smtClean="0"/>
              <a:t>Control</a:t>
            </a:r>
          </a:p>
          <a:p>
            <a:pPr lvl="1"/>
            <a:r>
              <a:rPr lang="en-US" altLang="zh-TW" sz="2000" dirty="0" smtClean="0"/>
              <a:t>6 flags</a:t>
            </a:r>
          </a:p>
          <a:p>
            <a:r>
              <a:rPr lang="en-US" altLang="zh-TW" sz="2400" dirty="0" smtClean="0"/>
              <a:t>Window Size</a:t>
            </a:r>
          </a:p>
          <a:p>
            <a:pPr lvl="1"/>
            <a:r>
              <a:rPr lang="en-US" altLang="zh-TW" sz="2000" dirty="0" smtClean="0"/>
              <a:t>Advertised window size</a:t>
            </a:r>
          </a:p>
          <a:p>
            <a:r>
              <a:rPr lang="en-US" altLang="zh-TW" sz="2400" dirty="0" smtClean="0"/>
              <a:t>Urgent Pointer</a:t>
            </a:r>
          </a:p>
          <a:p>
            <a:pPr lvl="1"/>
            <a:r>
              <a:rPr lang="en-US" altLang="zh-TW" sz="2000" dirty="0" smtClean="0"/>
              <a:t>Inform the receiver that where the urgent data are (if the URG flag is set)</a:t>
            </a:r>
          </a:p>
          <a:p>
            <a:r>
              <a:rPr lang="en-US" altLang="zh-TW" sz="2400" dirty="0" smtClean="0"/>
              <a:t>Options &amp; padding bits</a:t>
            </a:r>
          </a:p>
          <a:p>
            <a:pPr lvl="1"/>
            <a:r>
              <a:rPr lang="en-US" altLang="zh-TW" sz="2000" dirty="0" smtClean="0"/>
              <a:t>Convey additional information to the receiver</a:t>
            </a:r>
          </a:p>
        </p:txBody>
      </p:sp>
      <p:sp>
        <p:nvSpPr>
          <p:cNvPr id="18435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C538B084-83B6-460B-BFCA-1086ECF037E9}" type="slidenum">
              <a:rPr lang="en-US" altLang="zh-TW" sz="1400"/>
              <a:pPr eaLnBrk="1" hangingPunct="1">
                <a:spcBef>
                  <a:spcPct val="0"/>
                </a:spcBef>
                <a:buFontTx/>
                <a:buNone/>
              </a:pPr>
              <a:t>17</a:t>
            </a:fld>
            <a:endParaRPr lang="en-US" altLang="zh-TW" sz="14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1419225" y="1243013"/>
            <a:ext cx="6959600" cy="1589087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9459" name="Line 3"/>
          <p:cNvSpPr>
            <a:spLocks noChangeShapeType="1"/>
          </p:cNvSpPr>
          <p:nvPr/>
        </p:nvSpPr>
        <p:spPr bwMode="auto">
          <a:xfrm>
            <a:off x="1412875" y="1770063"/>
            <a:ext cx="6956425" cy="15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0" name="Line 4"/>
          <p:cNvSpPr>
            <a:spLocks noChangeShapeType="1"/>
          </p:cNvSpPr>
          <p:nvPr/>
        </p:nvSpPr>
        <p:spPr bwMode="auto">
          <a:xfrm>
            <a:off x="1431925" y="2284413"/>
            <a:ext cx="6937375" cy="15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1" name="Line 5"/>
          <p:cNvSpPr>
            <a:spLocks noChangeShapeType="1"/>
          </p:cNvSpPr>
          <p:nvPr/>
        </p:nvSpPr>
        <p:spPr bwMode="auto">
          <a:xfrm flipV="1">
            <a:off x="3151188" y="2284413"/>
            <a:ext cx="1587" cy="5556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2" name="Rectangle 6"/>
          <p:cNvSpPr>
            <a:spLocks noChangeArrowheads="1"/>
          </p:cNvSpPr>
          <p:nvPr/>
        </p:nvSpPr>
        <p:spPr bwMode="auto">
          <a:xfrm>
            <a:off x="1708150" y="2462213"/>
            <a:ext cx="570865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solidFill>
                  <a:srgbClr val="000000"/>
                </a:solidFill>
              </a:rPr>
              <a:t>0 0 0 0 0 0 0 0                  Protocol = 6                                 TCP Segment Length</a:t>
            </a:r>
            <a:endParaRPr kumimoji="0" lang="en-US" altLang="zh-TW" sz="2400"/>
          </a:p>
        </p:txBody>
      </p:sp>
      <p:sp>
        <p:nvSpPr>
          <p:cNvPr id="19463" name="Rectangle 7"/>
          <p:cNvSpPr>
            <a:spLocks noChangeArrowheads="1"/>
          </p:cNvSpPr>
          <p:nvPr/>
        </p:nvSpPr>
        <p:spPr bwMode="auto">
          <a:xfrm>
            <a:off x="4167188" y="1449388"/>
            <a:ext cx="132397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solidFill>
                  <a:srgbClr val="000000"/>
                </a:solidFill>
              </a:rPr>
              <a:t>Source IP Address</a:t>
            </a:r>
            <a:endParaRPr kumimoji="0" lang="en-US" altLang="zh-TW" sz="2400"/>
          </a:p>
        </p:txBody>
      </p:sp>
      <p:sp>
        <p:nvSpPr>
          <p:cNvPr id="19464" name="Rectangle 8"/>
          <p:cNvSpPr>
            <a:spLocks noChangeArrowheads="1"/>
          </p:cNvSpPr>
          <p:nvPr/>
        </p:nvSpPr>
        <p:spPr bwMode="auto">
          <a:xfrm>
            <a:off x="4019550" y="1928813"/>
            <a:ext cx="16510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solidFill>
                  <a:srgbClr val="000000"/>
                </a:solidFill>
              </a:rPr>
              <a:t>Destination IP Address</a:t>
            </a:r>
            <a:endParaRPr kumimoji="0" lang="en-US" altLang="zh-TW" sz="2400"/>
          </a:p>
        </p:txBody>
      </p:sp>
      <p:sp>
        <p:nvSpPr>
          <p:cNvPr id="19465" name="Line 9"/>
          <p:cNvSpPr>
            <a:spLocks noChangeShapeType="1"/>
          </p:cNvSpPr>
          <p:nvPr/>
        </p:nvSpPr>
        <p:spPr bwMode="auto">
          <a:xfrm flipV="1">
            <a:off x="4889500" y="2284413"/>
            <a:ext cx="1588" cy="5556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6" name="Rectangle 10"/>
          <p:cNvSpPr>
            <a:spLocks noChangeArrowheads="1"/>
          </p:cNvSpPr>
          <p:nvPr/>
        </p:nvSpPr>
        <p:spPr bwMode="auto">
          <a:xfrm>
            <a:off x="1219200" y="990600"/>
            <a:ext cx="7266413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dirty="0" smtClean="0">
                <a:solidFill>
                  <a:srgbClr val="000000"/>
                </a:solidFill>
              </a:rPr>
              <a:t>bit 0                                     </a:t>
            </a:r>
            <a:r>
              <a:rPr kumimoji="0" lang="en-US" altLang="zh-TW" sz="1400" dirty="0">
                <a:solidFill>
                  <a:srgbClr val="000000"/>
                </a:solidFill>
              </a:rPr>
              <a:t>8                                     16                                                                      31</a:t>
            </a:r>
            <a:endParaRPr kumimoji="0" lang="en-US" altLang="zh-TW" sz="2400" dirty="0"/>
          </a:p>
        </p:txBody>
      </p:sp>
      <p:sp>
        <p:nvSpPr>
          <p:cNvPr id="19467" name="Text Box 11"/>
          <p:cNvSpPr txBox="1">
            <a:spLocks noChangeArrowheads="1"/>
          </p:cNvSpPr>
          <p:nvPr/>
        </p:nvSpPr>
        <p:spPr bwMode="auto">
          <a:xfrm>
            <a:off x="7599363" y="2894013"/>
            <a:ext cx="76993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kumimoji="0" lang="en-US" altLang="zh-TW" sz="1000"/>
              <a:t>Figure 8.21</a:t>
            </a:r>
          </a:p>
        </p:txBody>
      </p:sp>
      <p:sp>
        <p:nvSpPr>
          <p:cNvPr id="19468" name="Text Box 12"/>
          <p:cNvSpPr txBox="1">
            <a:spLocks noChangeArrowheads="1"/>
          </p:cNvSpPr>
          <p:nvPr/>
        </p:nvSpPr>
        <p:spPr bwMode="auto">
          <a:xfrm>
            <a:off x="757238" y="3505200"/>
            <a:ext cx="7635875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1085850" indent="-34290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TW" sz="2400" dirty="0"/>
              <a:t>TCP </a:t>
            </a:r>
            <a:r>
              <a:rPr lang="en-US" altLang="zh-TW" sz="2400" dirty="0" err="1"/>
              <a:t>pseudoheader</a:t>
            </a:r>
            <a:endParaRPr lang="en-US" altLang="zh-TW" sz="2400" dirty="0"/>
          </a:p>
          <a:p>
            <a:pPr lvl="1" eaLnBrk="1" hangingPunct="1">
              <a:spcBef>
                <a:spcPct val="0"/>
              </a:spcBef>
            </a:pPr>
            <a:r>
              <a:rPr lang="en-US" altLang="zh-TW" sz="2000" dirty="0"/>
              <a:t>Added to the beginning of the segment when performing the checksum computation.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zh-TW" sz="2000" dirty="0"/>
              <a:t>The </a:t>
            </a:r>
            <a:r>
              <a:rPr lang="en-US" altLang="zh-TW" sz="2000" dirty="0" err="1"/>
              <a:t>pseudoheader</a:t>
            </a:r>
            <a:r>
              <a:rPr lang="en-US" altLang="zh-TW" sz="2000" dirty="0"/>
              <a:t> is created by the source and destination hosts during the checksum computation but is </a:t>
            </a:r>
            <a:r>
              <a:rPr lang="en-US" altLang="zh-TW" sz="2000" u="sng" dirty="0"/>
              <a:t>not</a:t>
            </a:r>
            <a:r>
              <a:rPr lang="en-US" altLang="zh-TW" sz="2000" dirty="0"/>
              <a:t> transmitted.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zh-TW" sz="2000" dirty="0"/>
              <a:t>This mechanism ensures that the segment has indeed reached the correct destination.</a:t>
            </a:r>
          </a:p>
        </p:txBody>
      </p:sp>
      <p:sp>
        <p:nvSpPr>
          <p:cNvPr id="19469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198ABD9C-379D-4980-B106-7F26591E4EC7}" type="slidenum">
              <a:rPr lang="en-US" altLang="zh-TW" sz="1400"/>
              <a:pPr eaLnBrk="1" hangingPunct="1">
                <a:spcBef>
                  <a:spcPct val="0"/>
                </a:spcBef>
                <a:buFontTx/>
                <a:buNone/>
              </a:pPr>
              <a:t>18</a:t>
            </a:fld>
            <a:endParaRPr lang="en-US" altLang="zh-TW" sz="14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533400"/>
            <a:ext cx="7772400" cy="5562600"/>
          </a:xfrm>
        </p:spPr>
        <p:txBody>
          <a:bodyPr/>
          <a:lstStyle/>
          <a:p>
            <a:pPr eaLnBrk="1" hangingPunct="1"/>
            <a:r>
              <a:rPr lang="en-US" altLang="zh-TW" smtClean="0">
                <a:solidFill>
                  <a:schemeClr val="accent2"/>
                </a:solidFill>
              </a:rPr>
              <a:t>TCP operation</a:t>
            </a:r>
          </a:p>
          <a:p>
            <a:pPr lvl="1" eaLnBrk="1" hangingPunct="1"/>
            <a:endParaRPr lang="en-US" altLang="zh-TW" smtClean="0"/>
          </a:p>
        </p:txBody>
      </p:sp>
      <p:sp>
        <p:nvSpPr>
          <p:cNvPr id="20483" name="Line 3"/>
          <p:cNvSpPr>
            <a:spLocks noChangeShapeType="1"/>
          </p:cNvSpPr>
          <p:nvPr/>
        </p:nvSpPr>
        <p:spPr bwMode="auto">
          <a:xfrm>
            <a:off x="2212975" y="2800350"/>
            <a:ext cx="217488" cy="12684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1798638" y="2498725"/>
            <a:ext cx="1241425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800"/>
              <a:t>byte stream</a:t>
            </a:r>
          </a:p>
        </p:txBody>
      </p:sp>
      <p:sp>
        <p:nvSpPr>
          <p:cNvPr id="20485" name="Rectangle 5"/>
          <p:cNvSpPr>
            <a:spLocks noChangeArrowheads="1"/>
          </p:cNvSpPr>
          <p:nvPr/>
        </p:nvSpPr>
        <p:spPr bwMode="auto">
          <a:xfrm>
            <a:off x="1992313" y="4162425"/>
            <a:ext cx="1243012" cy="2603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20486" name="Rectangle 6"/>
          <p:cNvSpPr>
            <a:spLocks noChangeArrowheads="1"/>
          </p:cNvSpPr>
          <p:nvPr/>
        </p:nvSpPr>
        <p:spPr bwMode="auto">
          <a:xfrm>
            <a:off x="1992313" y="4459288"/>
            <a:ext cx="1254125" cy="36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800"/>
              <a:t>Send buffer</a:t>
            </a:r>
          </a:p>
        </p:txBody>
      </p:sp>
      <p:sp>
        <p:nvSpPr>
          <p:cNvPr id="20487" name="Line 7"/>
          <p:cNvSpPr>
            <a:spLocks noChangeShapeType="1"/>
          </p:cNvSpPr>
          <p:nvPr/>
        </p:nvSpPr>
        <p:spPr bwMode="auto">
          <a:xfrm>
            <a:off x="3552825" y="4346575"/>
            <a:ext cx="24511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88" name="Rectangle 8"/>
          <p:cNvSpPr>
            <a:spLocks noChangeArrowheads="1"/>
          </p:cNvSpPr>
          <p:nvPr/>
        </p:nvSpPr>
        <p:spPr bwMode="auto">
          <a:xfrm>
            <a:off x="4194175" y="3427413"/>
            <a:ext cx="1031875" cy="36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800"/>
              <a:t>segments</a:t>
            </a:r>
          </a:p>
        </p:txBody>
      </p:sp>
      <p:sp>
        <p:nvSpPr>
          <p:cNvPr id="20489" name="Rectangle 9"/>
          <p:cNvSpPr>
            <a:spLocks noChangeArrowheads="1"/>
          </p:cNvSpPr>
          <p:nvPr/>
        </p:nvSpPr>
        <p:spPr bwMode="auto">
          <a:xfrm>
            <a:off x="6346825" y="4200525"/>
            <a:ext cx="723900" cy="241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20490" name="Rectangle 10"/>
          <p:cNvSpPr>
            <a:spLocks noChangeArrowheads="1"/>
          </p:cNvSpPr>
          <p:nvPr/>
        </p:nvSpPr>
        <p:spPr bwMode="auto">
          <a:xfrm>
            <a:off x="6054725" y="4478338"/>
            <a:ext cx="1533525" cy="36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800"/>
              <a:t>Receive buffer</a:t>
            </a:r>
          </a:p>
        </p:txBody>
      </p:sp>
      <p:sp>
        <p:nvSpPr>
          <p:cNvPr id="20491" name="Line 11"/>
          <p:cNvSpPr>
            <a:spLocks noChangeShapeType="1"/>
          </p:cNvSpPr>
          <p:nvPr/>
        </p:nvSpPr>
        <p:spPr bwMode="auto">
          <a:xfrm flipV="1">
            <a:off x="6742113" y="2895600"/>
            <a:ext cx="334962" cy="12811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92" name="Rectangle 12"/>
          <p:cNvSpPr>
            <a:spLocks noChangeArrowheads="1"/>
          </p:cNvSpPr>
          <p:nvPr/>
        </p:nvSpPr>
        <p:spPr bwMode="auto">
          <a:xfrm>
            <a:off x="6434138" y="2486025"/>
            <a:ext cx="1241425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800"/>
              <a:t>byte stream</a:t>
            </a:r>
          </a:p>
        </p:txBody>
      </p:sp>
      <p:sp>
        <p:nvSpPr>
          <p:cNvPr id="20493" name="Rectangle 13"/>
          <p:cNvSpPr>
            <a:spLocks noChangeArrowheads="1"/>
          </p:cNvSpPr>
          <p:nvPr/>
        </p:nvSpPr>
        <p:spPr bwMode="auto">
          <a:xfrm>
            <a:off x="2071688" y="1933575"/>
            <a:ext cx="1260475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800"/>
              <a:t>Application</a:t>
            </a:r>
          </a:p>
        </p:txBody>
      </p:sp>
      <p:sp>
        <p:nvSpPr>
          <p:cNvPr id="20494" name="Rectangle 14"/>
          <p:cNvSpPr>
            <a:spLocks noChangeArrowheads="1"/>
          </p:cNvSpPr>
          <p:nvPr/>
        </p:nvSpPr>
        <p:spPr bwMode="auto">
          <a:xfrm>
            <a:off x="5927725" y="2025650"/>
            <a:ext cx="1260475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800"/>
              <a:t>Application</a:t>
            </a:r>
          </a:p>
        </p:txBody>
      </p:sp>
      <p:sp>
        <p:nvSpPr>
          <p:cNvPr id="20495" name="Rectangle 15"/>
          <p:cNvSpPr>
            <a:spLocks noChangeArrowheads="1"/>
          </p:cNvSpPr>
          <p:nvPr/>
        </p:nvSpPr>
        <p:spPr bwMode="auto">
          <a:xfrm>
            <a:off x="4402138" y="5030788"/>
            <a:ext cx="752475" cy="36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800"/>
              <a:t>ACKs</a:t>
            </a:r>
          </a:p>
        </p:txBody>
      </p:sp>
      <p:sp>
        <p:nvSpPr>
          <p:cNvPr id="20496" name="Line 16"/>
          <p:cNvSpPr>
            <a:spLocks noChangeShapeType="1"/>
          </p:cNvSpPr>
          <p:nvPr/>
        </p:nvSpPr>
        <p:spPr bwMode="auto">
          <a:xfrm>
            <a:off x="1490663" y="3257550"/>
            <a:ext cx="200025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97" name="Line 17"/>
          <p:cNvSpPr>
            <a:spLocks noChangeShapeType="1"/>
          </p:cNvSpPr>
          <p:nvPr/>
        </p:nvSpPr>
        <p:spPr bwMode="auto">
          <a:xfrm>
            <a:off x="5984875" y="3302000"/>
            <a:ext cx="200025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98" name="Rectangle 18"/>
          <p:cNvSpPr>
            <a:spLocks noChangeArrowheads="1"/>
          </p:cNvSpPr>
          <p:nvPr/>
        </p:nvSpPr>
        <p:spPr bwMode="auto">
          <a:xfrm>
            <a:off x="574675" y="4137025"/>
            <a:ext cx="1371082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800" b="1" dirty="0"/>
              <a:t>Transmitter</a:t>
            </a:r>
          </a:p>
        </p:txBody>
      </p:sp>
      <p:sp>
        <p:nvSpPr>
          <p:cNvPr id="20499" name="Rectangle 19"/>
          <p:cNvSpPr>
            <a:spLocks noChangeArrowheads="1"/>
          </p:cNvSpPr>
          <p:nvPr/>
        </p:nvSpPr>
        <p:spPr bwMode="auto">
          <a:xfrm>
            <a:off x="7489825" y="4194175"/>
            <a:ext cx="1041953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800" b="1" dirty="0"/>
              <a:t>Receiver</a:t>
            </a:r>
          </a:p>
        </p:txBody>
      </p:sp>
      <p:sp>
        <p:nvSpPr>
          <p:cNvPr id="20500" name="Line 20"/>
          <p:cNvSpPr>
            <a:spLocks noChangeShapeType="1"/>
          </p:cNvSpPr>
          <p:nvPr/>
        </p:nvSpPr>
        <p:spPr bwMode="auto">
          <a:xfrm>
            <a:off x="3541713" y="4527550"/>
            <a:ext cx="24511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01" name="Rectangle 21"/>
          <p:cNvSpPr>
            <a:spLocks noChangeArrowheads="1"/>
          </p:cNvSpPr>
          <p:nvPr/>
        </p:nvSpPr>
        <p:spPr bwMode="auto">
          <a:xfrm>
            <a:off x="4306888" y="3903663"/>
            <a:ext cx="803275" cy="1651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20502" name="Rectangle 22"/>
          <p:cNvSpPr>
            <a:spLocks noChangeArrowheads="1"/>
          </p:cNvSpPr>
          <p:nvPr/>
        </p:nvSpPr>
        <p:spPr bwMode="auto">
          <a:xfrm>
            <a:off x="4470400" y="3894138"/>
            <a:ext cx="503238" cy="173037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20503" name="Rectangle 23"/>
          <p:cNvSpPr>
            <a:spLocks noChangeArrowheads="1"/>
          </p:cNvSpPr>
          <p:nvPr/>
        </p:nvSpPr>
        <p:spPr bwMode="auto">
          <a:xfrm>
            <a:off x="4510088" y="4748213"/>
            <a:ext cx="206375" cy="1365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20504" name="Rectangle 24"/>
          <p:cNvSpPr>
            <a:spLocks noChangeArrowheads="1"/>
          </p:cNvSpPr>
          <p:nvPr/>
        </p:nvSpPr>
        <p:spPr bwMode="auto">
          <a:xfrm>
            <a:off x="4743450" y="4749800"/>
            <a:ext cx="206375" cy="1365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20505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6BAFEA9E-8B0A-4A8F-A015-619FB00749CB}" type="slidenum">
              <a:rPr lang="en-US" altLang="zh-TW" sz="1400"/>
              <a:pPr eaLnBrk="1" hangingPunct="1">
                <a:spcBef>
                  <a:spcPct val="0"/>
                </a:spcBef>
                <a:buFontTx/>
                <a:buNone/>
              </a:pPr>
              <a:t>19</a:t>
            </a:fld>
            <a:endParaRPr lang="en-US" altLang="zh-TW"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57200"/>
            <a:ext cx="7772400" cy="6019800"/>
          </a:xfrm>
        </p:spPr>
        <p:txBody>
          <a:bodyPr/>
          <a:lstStyle/>
          <a:p>
            <a:pPr eaLnBrk="1" hangingPunct="1"/>
            <a:r>
              <a:rPr lang="en-US" altLang="zh-TW" dirty="0" smtClean="0"/>
              <a:t>We will discuss several exploits based on the design weaknesses of </a:t>
            </a:r>
            <a:r>
              <a:rPr lang="en-US" altLang="zh-TW" dirty="0" smtClean="0"/>
              <a:t>TCP and their defensive measures.</a:t>
            </a:r>
            <a:endParaRPr lang="en-US" altLang="zh-TW" dirty="0" smtClean="0"/>
          </a:p>
          <a:p>
            <a:pPr eaLnBrk="1" hangingPunct="1"/>
            <a:r>
              <a:rPr lang="en-US" altLang="zh-TW" dirty="0" smtClean="0"/>
              <a:t>TCP</a:t>
            </a:r>
          </a:p>
          <a:p>
            <a:pPr lvl="1" eaLnBrk="1" hangingPunct="1"/>
            <a:r>
              <a:rPr lang="en-US" altLang="zh-TW" dirty="0" smtClean="0"/>
              <a:t>Connection based.</a:t>
            </a:r>
          </a:p>
          <a:p>
            <a:pPr lvl="1" eaLnBrk="1" hangingPunct="1"/>
            <a:r>
              <a:rPr lang="en-US" altLang="zh-TW" dirty="0" smtClean="0"/>
              <a:t>More complicated header with sequence number.</a:t>
            </a:r>
          </a:p>
          <a:p>
            <a:pPr lvl="1" eaLnBrk="1" hangingPunct="1"/>
            <a:r>
              <a:rPr lang="en-US" altLang="zh-TW" dirty="0" smtClean="0"/>
              <a:t>More work is needed to fake </a:t>
            </a:r>
            <a:r>
              <a:rPr lang="en-US" altLang="zh-TW" dirty="0" smtClean="0"/>
              <a:t>a TCP </a:t>
            </a:r>
            <a:r>
              <a:rPr lang="en-US" altLang="zh-TW" dirty="0" smtClean="0"/>
              <a:t>packet.</a:t>
            </a:r>
            <a:endParaRPr lang="en-US" altLang="zh-TW" dirty="0" smtClean="0"/>
          </a:p>
          <a:p>
            <a:pPr eaLnBrk="1" hangingPunct="1"/>
            <a:r>
              <a:rPr lang="en-US" altLang="zh-TW" dirty="0"/>
              <a:t>UDP</a:t>
            </a:r>
          </a:p>
          <a:p>
            <a:pPr lvl="1" eaLnBrk="1" hangingPunct="1"/>
            <a:r>
              <a:rPr lang="en-US" altLang="zh-TW" dirty="0"/>
              <a:t>Connectionless.</a:t>
            </a:r>
          </a:p>
          <a:p>
            <a:pPr lvl="1" eaLnBrk="1" hangingPunct="1"/>
            <a:r>
              <a:rPr lang="en-US" altLang="zh-TW" dirty="0"/>
              <a:t>Header is simple.</a:t>
            </a:r>
          </a:p>
          <a:p>
            <a:pPr lvl="1" eaLnBrk="1" hangingPunct="1"/>
            <a:r>
              <a:rPr lang="en-US" altLang="zh-TW" dirty="0"/>
              <a:t>Fake a UDP packet is easy.</a:t>
            </a:r>
          </a:p>
          <a:p>
            <a:pPr lvl="1" eaLnBrk="1" hangingPunct="1"/>
            <a:endParaRPr lang="en-US" altLang="zh-TW" dirty="0" smtClean="0"/>
          </a:p>
        </p:txBody>
      </p:sp>
      <p:sp>
        <p:nvSpPr>
          <p:cNvPr id="3075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9CFEA324-D30F-4B28-B983-9FEF53C8A35C}" type="slidenum">
              <a:rPr lang="en-US" altLang="zh-TW" sz="1400"/>
              <a:pPr eaLnBrk="1" hangingPunct="1">
                <a:spcBef>
                  <a:spcPct val="0"/>
                </a:spcBef>
                <a:buFontTx/>
                <a:buNone/>
              </a:pPr>
              <a:t>2</a:t>
            </a:fld>
            <a:endParaRPr lang="en-US" altLang="zh-TW" sz="1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57200"/>
            <a:ext cx="7772400" cy="5638800"/>
          </a:xfrm>
        </p:spPr>
        <p:txBody>
          <a:bodyPr/>
          <a:lstStyle/>
          <a:p>
            <a:pPr lvl="1" eaLnBrk="1" hangingPunct="1"/>
            <a:r>
              <a:rPr lang="en-US" altLang="zh-TW" dirty="0" smtClean="0"/>
              <a:t>TCP was designed to deliver a connection-oriented service in an Internet environment, which itself offers connectionless packet transfer server.</a:t>
            </a:r>
          </a:p>
          <a:p>
            <a:pPr lvl="1" eaLnBrk="1" hangingPunct="1"/>
            <a:r>
              <a:rPr lang="en-US" altLang="zh-TW" dirty="0" smtClean="0"/>
              <a:t>Different packets can traverse a different path from the same source to the same destination.</a:t>
            </a:r>
          </a:p>
          <a:p>
            <a:pPr lvl="1" eaLnBrk="1" hangingPunct="1"/>
            <a:r>
              <a:rPr lang="en-US" altLang="zh-TW" dirty="0" smtClean="0"/>
              <a:t>Packets can arrive out of order.</a:t>
            </a:r>
          </a:p>
          <a:p>
            <a:pPr lvl="1" eaLnBrk="1" hangingPunct="1"/>
            <a:r>
              <a:rPr lang="en-US" altLang="zh-TW" dirty="0" smtClean="0"/>
              <a:t>Old messages from previous connections may arrive at a receiver, thus complicating the task of eliminating duplicate messages.</a:t>
            </a:r>
          </a:p>
        </p:txBody>
      </p:sp>
      <p:sp>
        <p:nvSpPr>
          <p:cNvPr id="21507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D384ADC6-C719-4E4B-BE62-2BF4F2544DFB}" type="slidenum">
              <a:rPr lang="en-US" altLang="zh-TW" sz="1400"/>
              <a:pPr eaLnBrk="1" hangingPunct="1">
                <a:spcBef>
                  <a:spcPct val="0"/>
                </a:spcBef>
                <a:buFontTx/>
                <a:buNone/>
              </a:pPr>
              <a:t>20</a:t>
            </a:fld>
            <a:endParaRPr lang="en-US" altLang="zh-TW" sz="14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533400"/>
            <a:ext cx="7772400" cy="5562600"/>
          </a:xfrm>
        </p:spPr>
        <p:txBody>
          <a:bodyPr/>
          <a:lstStyle/>
          <a:p>
            <a:pPr lvl="1" eaLnBrk="1" hangingPunct="1"/>
            <a:r>
              <a:rPr lang="en-US" altLang="zh-TW" dirty="0" smtClean="0"/>
              <a:t>TCP uses 32-bit </a:t>
            </a:r>
            <a:r>
              <a:rPr lang="en-US" altLang="zh-TW" b="1" dirty="0" smtClean="0">
                <a:solidFill>
                  <a:srgbClr val="0070C0"/>
                </a:solidFill>
              </a:rPr>
              <a:t>sequence numbers</a:t>
            </a:r>
          </a:p>
          <a:p>
            <a:pPr lvl="1" eaLnBrk="1" hangingPunct="1"/>
            <a:r>
              <a:rPr lang="en-US" altLang="zh-TW" dirty="0" smtClean="0"/>
              <a:t>Initial sequence numbers are selected randomly during connection setup.</a:t>
            </a:r>
          </a:p>
          <a:p>
            <a:pPr lvl="1" eaLnBrk="1" hangingPunct="1"/>
            <a:r>
              <a:rPr lang="en-US" altLang="zh-TW" dirty="0" smtClean="0"/>
              <a:t>Next sequence number = current sequence number + length of data.</a:t>
            </a:r>
          </a:p>
          <a:p>
            <a:pPr lvl="2" eaLnBrk="1" hangingPunct="1"/>
            <a:r>
              <a:rPr lang="en-US" altLang="zh-TW" dirty="0" smtClean="0"/>
              <a:t>E.g., After the transmitter sends the packet with </a:t>
            </a:r>
            <a:r>
              <a:rPr lang="en-US" altLang="zh-TW" b="1" dirty="0" smtClean="0">
                <a:solidFill>
                  <a:srgbClr val="0070C0"/>
                </a:solidFill>
              </a:rPr>
              <a:t>sequence number = 10 </a:t>
            </a:r>
            <a:r>
              <a:rPr lang="en-US" altLang="zh-TW" dirty="0" smtClean="0"/>
              <a:t>and</a:t>
            </a:r>
            <a:r>
              <a:rPr lang="en-US" altLang="zh-TW" b="1" dirty="0" smtClean="0"/>
              <a:t> </a:t>
            </a:r>
            <a:r>
              <a:rPr lang="en-US" altLang="zh-TW" b="1" dirty="0" smtClean="0">
                <a:solidFill>
                  <a:srgbClr val="0070C0"/>
                </a:solidFill>
              </a:rPr>
              <a:t>data length = 5</a:t>
            </a:r>
            <a:r>
              <a:rPr lang="en-US" altLang="zh-TW" dirty="0" smtClean="0"/>
              <a:t>,</a:t>
            </a:r>
            <a:r>
              <a:rPr lang="en-US" altLang="zh-TW" b="1" dirty="0" smtClean="0"/>
              <a:t> </a:t>
            </a:r>
            <a:r>
              <a:rPr lang="en-US" altLang="zh-TW" dirty="0" smtClean="0"/>
              <a:t>the sequence number of the next packet will have </a:t>
            </a:r>
            <a:r>
              <a:rPr lang="en-US" altLang="zh-TW" b="1" dirty="0" smtClean="0">
                <a:solidFill>
                  <a:srgbClr val="0070C0"/>
                </a:solidFill>
              </a:rPr>
              <a:t>sequence number 15</a:t>
            </a:r>
            <a:r>
              <a:rPr lang="en-US" altLang="zh-TW" dirty="0" smtClean="0">
                <a:solidFill>
                  <a:srgbClr val="0070C0"/>
                </a:solidFill>
              </a:rPr>
              <a:t> </a:t>
            </a:r>
            <a:r>
              <a:rPr lang="en-US" altLang="zh-TW" dirty="0" smtClean="0"/>
              <a:t>(=10 + 5).</a:t>
            </a:r>
          </a:p>
          <a:p>
            <a:pPr lvl="1" eaLnBrk="1" hangingPunct="1"/>
            <a:r>
              <a:rPr lang="en-US" altLang="zh-TW" dirty="0" smtClean="0"/>
              <a:t>The receiver is accepting sequence numbers from a much smaller window, so the likelihood of accepting a very old message is very low.</a:t>
            </a:r>
          </a:p>
          <a:p>
            <a:pPr lvl="2" eaLnBrk="1" hangingPunct="1"/>
            <a:endParaRPr lang="en-US" altLang="zh-TW" dirty="0" smtClean="0"/>
          </a:p>
        </p:txBody>
      </p:sp>
      <p:sp>
        <p:nvSpPr>
          <p:cNvPr id="22531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68E204B9-4347-4AC4-8B8D-B03170C46BAB}" type="slidenum">
              <a:rPr lang="en-US" altLang="zh-TW" sz="1400"/>
              <a:pPr eaLnBrk="1" hangingPunct="1">
                <a:spcBef>
                  <a:spcPct val="0"/>
                </a:spcBef>
                <a:buFontTx/>
                <a:buNone/>
              </a:pPr>
              <a:t>21</a:t>
            </a:fld>
            <a:endParaRPr lang="en-US" altLang="zh-TW" sz="14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533400"/>
            <a:ext cx="7772400" cy="5562600"/>
          </a:xfrm>
        </p:spPr>
        <p:txBody>
          <a:bodyPr/>
          <a:lstStyle/>
          <a:p>
            <a:pPr lvl="1" eaLnBrk="1" hangingPunct="1"/>
            <a:r>
              <a:rPr lang="en-US" altLang="zh-TW" dirty="0" smtClean="0"/>
              <a:t>The receiver will tell the transmitter that the packet is received successfully by sending a packet with </a:t>
            </a:r>
            <a:r>
              <a:rPr lang="en-US" altLang="zh-TW" b="1" dirty="0" smtClean="0">
                <a:solidFill>
                  <a:srgbClr val="0070C0"/>
                </a:solidFill>
              </a:rPr>
              <a:t>acknowledge number </a:t>
            </a:r>
            <a:r>
              <a:rPr lang="en-US" altLang="zh-TW" dirty="0" smtClean="0"/>
              <a:t>= next expected sequence number</a:t>
            </a:r>
          </a:p>
          <a:p>
            <a:pPr lvl="2" eaLnBrk="1" hangingPunct="1"/>
            <a:r>
              <a:rPr lang="en-US" altLang="zh-TW" dirty="0" smtClean="0"/>
              <a:t>E.g., After the receiver receives the aforesaid packet (</a:t>
            </a:r>
            <a:r>
              <a:rPr lang="en-US" altLang="zh-TW" b="1" dirty="0" smtClean="0">
                <a:solidFill>
                  <a:srgbClr val="0070C0"/>
                </a:solidFill>
              </a:rPr>
              <a:t>sequence number = 10 </a:t>
            </a:r>
            <a:r>
              <a:rPr lang="en-US" altLang="zh-TW" dirty="0" smtClean="0"/>
              <a:t>and</a:t>
            </a:r>
            <a:r>
              <a:rPr lang="en-US" altLang="zh-TW" b="1" dirty="0" smtClean="0"/>
              <a:t> </a:t>
            </a:r>
            <a:r>
              <a:rPr lang="en-US" altLang="zh-TW" b="1" dirty="0" smtClean="0">
                <a:solidFill>
                  <a:srgbClr val="0070C0"/>
                </a:solidFill>
              </a:rPr>
              <a:t>data length = 5</a:t>
            </a:r>
            <a:r>
              <a:rPr lang="en-US" altLang="zh-TW" dirty="0" smtClean="0"/>
              <a:t>), it will send a packet with </a:t>
            </a:r>
            <a:r>
              <a:rPr lang="en-US" altLang="zh-TW" b="1" dirty="0" smtClean="0">
                <a:solidFill>
                  <a:srgbClr val="0070C0"/>
                </a:solidFill>
              </a:rPr>
              <a:t>acknowledge number 15</a:t>
            </a:r>
            <a:r>
              <a:rPr lang="en-US" altLang="zh-TW" dirty="0" smtClean="0"/>
              <a:t>, saying that it is expecting a packet with sequence number 15 and all previous data has received successfully</a:t>
            </a:r>
          </a:p>
          <a:p>
            <a:pPr lvl="1" eaLnBrk="1" hangingPunct="1"/>
            <a:r>
              <a:rPr lang="en-US" altLang="zh-TW" dirty="0" smtClean="0"/>
              <a:t>TCP uses a sliding-window mechanism, as shown on the next page</a:t>
            </a:r>
          </a:p>
          <a:p>
            <a:pPr lvl="2" eaLnBrk="1" hangingPunct="1"/>
            <a:endParaRPr lang="en-US" altLang="zh-TW" dirty="0" smtClean="0"/>
          </a:p>
        </p:txBody>
      </p:sp>
      <p:sp>
        <p:nvSpPr>
          <p:cNvPr id="23555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37481152-1925-4B1A-8F12-2E8AFE90D363}" type="slidenum">
              <a:rPr lang="en-US" altLang="zh-TW" sz="1400"/>
              <a:pPr eaLnBrk="1" hangingPunct="1">
                <a:spcBef>
                  <a:spcPct val="0"/>
                </a:spcBef>
                <a:buFontTx/>
                <a:buNone/>
              </a:pPr>
              <a:t>22</a:t>
            </a:fld>
            <a:endParaRPr lang="en-US" altLang="zh-TW" sz="14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1603375" y="2432050"/>
            <a:ext cx="6324600" cy="169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cmpd="dbl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24579" name="Line 3"/>
          <p:cNvSpPr>
            <a:spLocks noChangeShapeType="1"/>
          </p:cNvSpPr>
          <p:nvPr/>
        </p:nvSpPr>
        <p:spPr bwMode="auto">
          <a:xfrm>
            <a:off x="4765675" y="744538"/>
            <a:ext cx="0" cy="49784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2005013" y="561975"/>
            <a:ext cx="1371082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800" b="1" dirty="0"/>
              <a:t>Transmitter</a:t>
            </a:r>
          </a:p>
        </p:txBody>
      </p:sp>
      <p:sp>
        <p:nvSpPr>
          <p:cNvPr id="24581" name="Rectangle 5"/>
          <p:cNvSpPr>
            <a:spLocks noChangeArrowheads="1"/>
          </p:cNvSpPr>
          <p:nvPr/>
        </p:nvSpPr>
        <p:spPr bwMode="auto">
          <a:xfrm>
            <a:off x="6334125" y="598488"/>
            <a:ext cx="1050925" cy="36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800" b="1" dirty="0"/>
              <a:t>Receiver</a:t>
            </a:r>
          </a:p>
        </p:txBody>
      </p:sp>
      <p:sp>
        <p:nvSpPr>
          <p:cNvPr id="24582" name="Rectangle 6"/>
          <p:cNvSpPr>
            <a:spLocks noChangeArrowheads="1"/>
          </p:cNvSpPr>
          <p:nvPr/>
        </p:nvSpPr>
        <p:spPr bwMode="auto">
          <a:xfrm>
            <a:off x="6027738" y="974725"/>
            <a:ext cx="1762125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800" dirty="0"/>
              <a:t>Receive Window</a:t>
            </a:r>
          </a:p>
        </p:txBody>
      </p:sp>
      <p:sp>
        <p:nvSpPr>
          <p:cNvPr id="24583" name="Line 7"/>
          <p:cNvSpPr>
            <a:spLocks noChangeShapeType="1"/>
          </p:cNvSpPr>
          <p:nvPr/>
        </p:nvSpPr>
        <p:spPr bwMode="auto">
          <a:xfrm>
            <a:off x="581025" y="2921000"/>
            <a:ext cx="37211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4" name="Line 8"/>
          <p:cNvSpPr>
            <a:spLocks noChangeShapeType="1"/>
          </p:cNvSpPr>
          <p:nvPr/>
        </p:nvSpPr>
        <p:spPr bwMode="auto">
          <a:xfrm>
            <a:off x="831850" y="2825750"/>
            <a:ext cx="0" cy="88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5" name="Line 9"/>
          <p:cNvSpPr>
            <a:spLocks noChangeShapeType="1"/>
          </p:cNvSpPr>
          <p:nvPr/>
        </p:nvSpPr>
        <p:spPr bwMode="auto">
          <a:xfrm>
            <a:off x="1219200" y="2825750"/>
            <a:ext cx="0" cy="88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6" name="Line 11"/>
          <p:cNvSpPr>
            <a:spLocks noChangeShapeType="1"/>
          </p:cNvSpPr>
          <p:nvPr/>
        </p:nvSpPr>
        <p:spPr bwMode="auto">
          <a:xfrm>
            <a:off x="1889125" y="2813050"/>
            <a:ext cx="0" cy="88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7" name="Line 12"/>
          <p:cNvSpPr>
            <a:spLocks noChangeShapeType="1"/>
          </p:cNvSpPr>
          <p:nvPr/>
        </p:nvSpPr>
        <p:spPr bwMode="auto">
          <a:xfrm>
            <a:off x="2198688" y="2813050"/>
            <a:ext cx="0" cy="88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8" name="Line 13"/>
          <p:cNvSpPr>
            <a:spLocks noChangeShapeType="1"/>
          </p:cNvSpPr>
          <p:nvPr/>
        </p:nvSpPr>
        <p:spPr bwMode="auto">
          <a:xfrm>
            <a:off x="2459038" y="2813050"/>
            <a:ext cx="0" cy="88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9" name="Line 14"/>
          <p:cNvSpPr>
            <a:spLocks noChangeShapeType="1"/>
          </p:cNvSpPr>
          <p:nvPr/>
        </p:nvSpPr>
        <p:spPr bwMode="auto">
          <a:xfrm>
            <a:off x="2933700" y="2787650"/>
            <a:ext cx="0" cy="88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0" name="Line 15"/>
          <p:cNvSpPr>
            <a:spLocks noChangeShapeType="1"/>
          </p:cNvSpPr>
          <p:nvPr/>
        </p:nvSpPr>
        <p:spPr bwMode="auto">
          <a:xfrm>
            <a:off x="1762125" y="2982913"/>
            <a:ext cx="0" cy="317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1" name="Rectangle 16"/>
          <p:cNvSpPr>
            <a:spLocks noChangeArrowheads="1"/>
          </p:cNvSpPr>
          <p:nvPr/>
        </p:nvSpPr>
        <p:spPr bwMode="auto">
          <a:xfrm>
            <a:off x="1576388" y="3317875"/>
            <a:ext cx="520700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800"/>
              <a:t>S</a:t>
            </a:r>
            <a:r>
              <a:rPr kumimoji="0" lang="en-US" altLang="zh-TW" sz="1800" baseline="-25000"/>
              <a:t>last</a:t>
            </a:r>
          </a:p>
        </p:txBody>
      </p:sp>
      <p:sp>
        <p:nvSpPr>
          <p:cNvPr id="24592" name="Line 17"/>
          <p:cNvSpPr>
            <a:spLocks noChangeShapeType="1"/>
          </p:cNvSpPr>
          <p:nvPr/>
        </p:nvSpPr>
        <p:spPr bwMode="auto">
          <a:xfrm>
            <a:off x="3751263" y="2982913"/>
            <a:ext cx="0" cy="317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3" name="Rectangle 18"/>
          <p:cNvSpPr>
            <a:spLocks noChangeArrowheads="1"/>
          </p:cNvSpPr>
          <p:nvPr/>
        </p:nvSpPr>
        <p:spPr bwMode="auto">
          <a:xfrm>
            <a:off x="3427413" y="3436938"/>
            <a:ext cx="1150957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800" dirty="0" smtClean="0"/>
              <a:t>S</a:t>
            </a:r>
            <a:r>
              <a:rPr kumimoji="0" lang="en-US" altLang="zh-TW" sz="1800" baseline="-25000" dirty="0" smtClean="0"/>
              <a:t>last</a:t>
            </a:r>
            <a:r>
              <a:rPr kumimoji="0" lang="en-US" altLang="zh-TW" sz="1800" dirty="0" smtClean="0"/>
              <a:t>+W</a:t>
            </a:r>
            <a:r>
              <a:rPr kumimoji="0" lang="en-US" altLang="zh-TW" sz="1800" baseline="-25000" dirty="0" smtClean="0"/>
              <a:t>S</a:t>
            </a:r>
            <a:r>
              <a:rPr kumimoji="0" lang="en-US" altLang="zh-TW" sz="1800" dirty="0" smtClean="0"/>
              <a:t>-1</a:t>
            </a:r>
            <a:endParaRPr kumimoji="0" lang="en-US" altLang="zh-TW" sz="1800" dirty="0"/>
          </a:p>
        </p:txBody>
      </p:sp>
      <p:sp>
        <p:nvSpPr>
          <p:cNvPr id="24594" name="Rectangle 19"/>
          <p:cNvSpPr>
            <a:spLocks noChangeArrowheads="1"/>
          </p:cNvSpPr>
          <p:nvPr/>
        </p:nvSpPr>
        <p:spPr bwMode="auto">
          <a:xfrm>
            <a:off x="2554288" y="2565400"/>
            <a:ext cx="352425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800"/>
              <a:t>...</a:t>
            </a:r>
          </a:p>
        </p:txBody>
      </p:sp>
      <p:sp>
        <p:nvSpPr>
          <p:cNvPr id="24595" name="Rectangle 20"/>
          <p:cNvSpPr>
            <a:spLocks noChangeArrowheads="1"/>
          </p:cNvSpPr>
          <p:nvPr/>
        </p:nvSpPr>
        <p:spPr bwMode="auto">
          <a:xfrm>
            <a:off x="1941513" y="974725"/>
            <a:ext cx="1482725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800" dirty="0"/>
              <a:t>Send Window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156447" y="2995613"/>
            <a:ext cx="682625" cy="674687"/>
            <a:chOff x="2156447" y="2960689"/>
            <a:chExt cx="682625" cy="674687"/>
          </a:xfrm>
        </p:grpSpPr>
        <p:sp>
          <p:nvSpPr>
            <p:cNvPr id="24596" name="Line 22"/>
            <p:cNvSpPr>
              <a:spLocks noChangeShapeType="1"/>
            </p:cNvSpPr>
            <p:nvPr/>
          </p:nvSpPr>
          <p:spPr bwMode="auto">
            <a:xfrm>
              <a:off x="2362200" y="2960689"/>
              <a:ext cx="0" cy="3175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97" name="Rectangle 23"/>
            <p:cNvSpPr>
              <a:spLocks noChangeArrowheads="1"/>
            </p:cNvSpPr>
            <p:nvPr/>
          </p:nvSpPr>
          <p:spPr bwMode="auto">
            <a:xfrm>
              <a:off x="2156447" y="3271838"/>
              <a:ext cx="682625" cy="3635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800" dirty="0" err="1"/>
                <a:t>S</a:t>
              </a:r>
              <a:r>
                <a:rPr kumimoji="0" lang="en-US" altLang="zh-TW" sz="1800" baseline="-25000" dirty="0" err="1"/>
                <a:t>recent</a:t>
              </a:r>
              <a:endParaRPr kumimoji="0" lang="en-US" altLang="zh-TW" sz="1800" baseline="-25000" dirty="0"/>
            </a:p>
          </p:txBody>
        </p:sp>
      </p:grpSp>
      <p:sp>
        <p:nvSpPr>
          <p:cNvPr id="24598" name="Rectangle 24"/>
          <p:cNvSpPr>
            <a:spLocks noChangeArrowheads="1"/>
          </p:cNvSpPr>
          <p:nvPr/>
        </p:nvSpPr>
        <p:spPr bwMode="auto">
          <a:xfrm>
            <a:off x="461963" y="3175000"/>
            <a:ext cx="1144587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en-US" altLang="zh-TW" sz="1600"/>
              <a:t>Octets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kumimoji="0" lang="en-US" altLang="zh-TW" sz="1600"/>
              <a:t>transmitted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kumimoji="0" lang="en-US" altLang="zh-TW" sz="1600"/>
              <a:t>and ACKed</a:t>
            </a:r>
          </a:p>
        </p:txBody>
      </p:sp>
      <p:sp>
        <p:nvSpPr>
          <p:cNvPr id="24599" name="Line 25"/>
          <p:cNvSpPr>
            <a:spLocks noChangeShapeType="1"/>
          </p:cNvSpPr>
          <p:nvPr/>
        </p:nvSpPr>
        <p:spPr bwMode="auto">
          <a:xfrm flipH="1" flipV="1">
            <a:off x="522288" y="3087688"/>
            <a:ext cx="1058862" cy="4762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00" name="Line 26"/>
          <p:cNvSpPr>
            <a:spLocks noChangeShapeType="1"/>
          </p:cNvSpPr>
          <p:nvPr/>
        </p:nvSpPr>
        <p:spPr bwMode="auto">
          <a:xfrm>
            <a:off x="5429250" y="2889250"/>
            <a:ext cx="29337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01" name="Line 27"/>
          <p:cNvSpPr>
            <a:spLocks noChangeShapeType="1"/>
          </p:cNvSpPr>
          <p:nvPr/>
        </p:nvSpPr>
        <p:spPr bwMode="auto">
          <a:xfrm>
            <a:off x="5626100" y="2794000"/>
            <a:ext cx="0" cy="88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02" name="Line 28"/>
          <p:cNvSpPr>
            <a:spLocks noChangeShapeType="1"/>
          </p:cNvSpPr>
          <p:nvPr/>
        </p:nvSpPr>
        <p:spPr bwMode="auto">
          <a:xfrm>
            <a:off x="5930900" y="2794000"/>
            <a:ext cx="0" cy="88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03" name="Line 29"/>
          <p:cNvSpPr>
            <a:spLocks noChangeShapeType="1"/>
          </p:cNvSpPr>
          <p:nvPr/>
        </p:nvSpPr>
        <p:spPr bwMode="auto">
          <a:xfrm>
            <a:off x="6235700" y="2794000"/>
            <a:ext cx="0" cy="88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04" name="Line 30"/>
          <p:cNvSpPr>
            <a:spLocks noChangeShapeType="1"/>
          </p:cNvSpPr>
          <p:nvPr/>
        </p:nvSpPr>
        <p:spPr bwMode="auto">
          <a:xfrm>
            <a:off x="6540500" y="2794000"/>
            <a:ext cx="0" cy="88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05" name="Line 31"/>
          <p:cNvSpPr>
            <a:spLocks noChangeShapeType="1"/>
          </p:cNvSpPr>
          <p:nvPr/>
        </p:nvSpPr>
        <p:spPr bwMode="auto">
          <a:xfrm>
            <a:off x="6845300" y="2794000"/>
            <a:ext cx="0" cy="88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06" name="Rectangle 32"/>
          <p:cNvSpPr>
            <a:spLocks noChangeArrowheads="1"/>
          </p:cNvSpPr>
          <p:nvPr/>
        </p:nvSpPr>
        <p:spPr bwMode="auto">
          <a:xfrm>
            <a:off x="6424613" y="3154363"/>
            <a:ext cx="593112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800" dirty="0" err="1" smtClean="0"/>
              <a:t>R</a:t>
            </a:r>
            <a:r>
              <a:rPr kumimoji="0" lang="en-US" altLang="zh-TW" sz="1800" baseline="-25000" dirty="0" err="1" smtClean="0"/>
              <a:t>new</a:t>
            </a:r>
            <a:endParaRPr kumimoji="0" lang="en-US" altLang="zh-TW" sz="1800" baseline="-25000" dirty="0"/>
          </a:p>
        </p:txBody>
      </p:sp>
      <p:sp>
        <p:nvSpPr>
          <p:cNvPr id="24607" name="Line 33"/>
          <p:cNvSpPr>
            <a:spLocks noChangeShapeType="1"/>
          </p:cNvSpPr>
          <p:nvPr/>
        </p:nvSpPr>
        <p:spPr bwMode="auto">
          <a:xfrm>
            <a:off x="6711950" y="2928938"/>
            <a:ext cx="0" cy="317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08" name="Rectangle 34"/>
          <p:cNvSpPr>
            <a:spLocks noChangeArrowheads="1"/>
          </p:cNvSpPr>
          <p:nvPr/>
        </p:nvSpPr>
        <p:spPr bwMode="auto">
          <a:xfrm>
            <a:off x="1868488" y="2590800"/>
            <a:ext cx="352425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800"/>
              <a:t>...</a:t>
            </a:r>
          </a:p>
        </p:txBody>
      </p:sp>
      <p:sp>
        <p:nvSpPr>
          <p:cNvPr id="24609" name="Line 35"/>
          <p:cNvSpPr>
            <a:spLocks noChangeShapeType="1"/>
          </p:cNvSpPr>
          <p:nvPr/>
        </p:nvSpPr>
        <p:spPr bwMode="auto">
          <a:xfrm>
            <a:off x="3644900" y="2813050"/>
            <a:ext cx="0" cy="88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10" name="Line 36"/>
          <p:cNvSpPr>
            <a:spLocks noChangeShapeType="1"/>
          </p:cNvSpPr>
          <p:nvPr/>
        </p:nvSpPr>
        <p:spPr bwMode="auto">
          <a:xfrm>
            <a:off x="3090863" y="2513013"/>
            <a:ext cx="0" cy="317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11" name="Line 37"/>
          <p:cNvSpPr>
            <a:spLocks noChangeShapeType="1"/>
          </p:cNvSpPr>
          <p:nvPr/>
        </p:nvSpPr>
        <p:spPr bwMode="auto">
          <a:xfrm>
            <a:off x="3263900" y="2787650"/>
            <a:ext cx="0" cy="88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12" name="Rectangle 38"/>
          <p:cNvSpPr>
            <a:spLocks noChangeArrowheads="1"/>
          </p:cNvSpPr>
          <p:nvPr/>
        </p:nvSpPr>
        <p:spPr bwMode="auto">
          <a:xfrm>
            <a:off x="3252788" y="2603500"/>
            <a:ext cx="352425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800"/>
              <a:t>...</a:t>
            </a:r>
          </a:p>
        </p:txBody>
      </p:sp>
      <p:sp>
        <p:nvSpPr>
          <p:cNvPr id="24613" name="Rectangle 39"/>
          <p:cNvSpPr>
            <a:spLocks noChangeArrowheads="1"/>
          </p:cNvSpPr>
          <p:nvPr/>
        </p:nvSpPr>
        <p:spPr bwMode="auto">
          <a:xfrm>
            <a:off x="2576513" y="2065338"/>
            <a:ext cx="1123950" cy="36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800" dirty="0"/>
              <a:t>S</a:t>
            </a:r>
            <a:r>
              <a:rPr kumimoji="0" lang="en-US" altLang="zh-TW" sz="1800" baseline="-25000" dirty="0"/>
              <a:t>last</a:t>
            </a:r>
            <a:r>
              <a:rPr kumimoji="0" lang="en-US" altLang="zh-TW" sz="1800" dirty="0"/>
              <a:t>+W</a:t>
            </a:r>
            <a:r>
              <a:rPr kumimoji="0" lang="en-US" altLang="zh-TW" sz="1800" baseline="-25000" dirty="0"/>
              <a:t>a</a:t>
            </a:r>
            <a:r>
              <a:rPr kumimoji="0" lang="en-US" altLang="zh-TW" sz="1800" dirty="0"/>
              <a:t>-1</a:t>
            </a:r>
          </a:p>
        </p:txBody>
      </p:sp>
      <p:sp>
        <p:nvSpPr>
          <p:cNvPr id="24614" name="Line 40"/>
          <p:cNvSpPr>
            <a:spLocks noChangeShapeType="1"/>
          </p:cNvSpPr>
          <p:nvPr/>
        </p:nvSpPr>
        <p:spPr bwMode="auto">
          <a:xfrm>
            <a:off x="5783263" y="2500313"/>
            <a:ext cx="0" cy="317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15" name="Rectangle 41"/>
          <p:cNvSpPr>
            <a:spLocks noChangeArrowheads="1"/>
          </p:cNvSpPr>
          <p:nvPr/>
        </p:nvSpPr>
        <p:spPr bwMode="auto">
          <a:xfrm>
            <a:off x="5421313" y="2162175"/>
            <a:ext cx="546100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800"/>
              <a:t>R</a:t>
            </a:r>
            <a:r>
              <a:rPr kumimoji="0" lang="en-US" altLang="zh-TW" sz="1800" baseline="-25000"/>
              <a:t>last</a:t>
            </a:r>
          </a:p>
        </p:txBody>
      </p:sp>
      <p:sp>
        <p:nvSpPr>
          <p:cNvPr id="24616" name="Line 42"/>
          <p:cNvSpPr>
            <a:spLocks noChangeShapeType="1"/>
          </p:cNvSpPr>
          <p:nvPr/>
        </p:nvSpPr>
        <p:spPr bwMode="auto">
          <a:xfrm>
            <a:off x="7404100" y="2755900"/>
            <a:ext cx="0" cy="88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17" name="Line 43"/>
          <p:cNvSpPr>
            <a:spLocks noChangeShapeType="1"/>
          </p:cNvSpPr>
          <p:nvPr/>
        </p:nvSpPr>
        <p:spPr bwMode="auto">
          <a:xfrm>
            <a:off x="7708900" y="2755900"/>
            <a:ext cx="0" cy="88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18" name="Line 44"/>
          <p:cNvSpPr>
            <a:spLocks noChangeShapeType="1"/>
          </p:cNvSpPr>
          <p:nvPr/>
        </p:nvSpPr>
        <p:spPr bwMode="auto">
          <a:xfrm>
            <a:off x="7561263" y="2513013"/>
            <a:ext cx="0" cy="317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19" name="Rectangle 45"/>
          <p:cNvSpPr>
            <a:spLocks noChangeArrowheads="1"/>
          </p:cNvSpPr>
          <p:nvPr/>
        </p:nvSpPr>
        <p:spPr bwMode="auto">
          <a:xfrm>
            <a:off x="7199313" y="2124075"/>
            <a:ext cx="1182687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800"/>
              <a:t>R</a:t>
            </a:r>
            <a:r>
              <a:rPr kumimoji="0" lang="en-US" altLang="zh-TW" sz="1800" baseline="-25000"/>
              <a:t>last</a:t>
            </a:r>
            <a:r>
              <a:rPr kumimoji="0" lang="en-US" altLang="zh-TW" sz="1800"/>
              <a:t>+W</a:t>
            </a:r>
            <a:r>
              <a:rPr kumimoji="0" lang="en-US" altLang="zh-TW" sz="1800" baseline="-25000"/>
              <a:t>R</a:t>
            </a:r>
            <a:r>
              <a:rPr kumimoji="0" lang="en-US" altLang="zh-TW" sz="1800"/>
              <a:t>-1</a:t>
            </a:r>
          </a:p>
        </p:txBody>
      </p:sp>
      <p:sp>
        <p:nvSpPr>
          <p:cNvPr id="24620" name="Line 46"/>
          <p:cNvSpPr>
            <a:spLocks noChangeShapeType="1"/>
          </p:cNvSpPr>
          <p:nvPr/>
        </p:nvSpPr>
        <p:spPr bwMode="auto">
          <a:xfrm>
            <a:off x="7112000" y="2781300"/>
            <a:ext cx="0" cy="88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21" name="Rectangle 47"/>
          <p:cNvSpPr>
            <a:spLocks noChangeArrowheads="1"/>
          </p:cNvSpPr>
          <p:nvPr/>
        </p:nvSpPr>
        <p:spPr bwMode="auto">
          <a:xfrm>
            <a:off x="630238" y="4622736"/>
            <a:ext cx="4025900" cy="1751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800" dirty="0" err="1"/>
              <a:t>S</a:t>
            </a:r>
            <a:r>
              <a:rPr kumimoji="0" lang="en-US" altLang="zh-TW" sz="1800" baseline="-25000" dirty="0" err="1"/>
              <a:t>last</a:t>
            </a:r>
            <a:r>
              <a:rPr kumimoji="0" lang="en-US" altLang="zh-TW" sz="1800" dirty="0"/>
              <a:t> oldest unacknowledged octet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800" dirty="0" err="1"/>
              <a:t>S</a:t>
            </a:r>
            <a:r>
              <a:rPr kumimoji="0" lang="en-US" altLang="zh-TW" sz="1800" baseline="-25000" dirty="0" err="1"/>
              <a:t>recent</a:t>
            </a:r>
            <a:r>
              <a:rPr kumimoji="0" lang="en-US" altLang="zh-TW" sz="1800" baseline="-25000" dirty="0"/>
              <a:t> </a:t>
            </a:r>
            <a:r>
              <a:rPr kumimoji="0" lang="en-US" altLang="zh-TW" sz="1800" dirty="0"/>
              <a:t>highest-numbered transmitted octet</a:t>
            </a:r>
          </a:p>
          <a:p>
            <a:pPr>
              <a:spcBef>
                <a:spcPct val="0"/>
              </a:spcBef>
              <a:buNone/>
            </a:pPr>
            <a:r>
              <a:rPr kumimoji="0" lang="en-US" altLang="zh-TW" sz="1800" dirty="0"/>
              <a:t>S</a:t>
            </a:r>
            <a:r>
              <a:rPr kumimoji="0" lang="en-US" altLang="zh-TW" sz="1800" baseline="-25000" dirty="0"/>
              <a:t>last</a:t>
            </a:r>
            <a:r>
              <a:rPr kumimoji="0" lang="en-US" altLang="zh-TW" sz="1800" dirty="0"/>
              <a:t>+W</a:t>
            </a:r>
            <a:r>
              <a:rPr kumimoji="0" lang="en-US" altLang="zh-TW" sz="1800" baseline="-25000" dirty="0"/>
              <a:t>S</a:t>
            </a:r>
            <a:r>
              <a:rPr kumimoji="0" lang="en-US" altLang="zh-TW" sz="1800" dirty="0"/>
              <a:t>-1 highest-numbered octet that can be accepted from the application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800" dirty="0" smtClean="0"/>
              <a:t>S</a:t>
            </a:r>
            <a:r>
              <a:rPr kumimoji="0" lang="en-US" altLang="zh-TW" sz="1800" baseline="-25000" dirty="0" smtClean="0"/>
              <a:t>last</a:t>
            </a:r>
            <a:r>
              <a:rPr kumimoji="0" lang="en-US" altLang="zh-TW" sz="1800" dirty="0" smtClean="0"/>
              <a:t>+W</a:t>
            </a:r>
            <a:r>
              <a:rPr kumimoji="0" lang="en-US" altLang="zh-TW" sz="1800" baseline="-25000" dirty="0" smtClean="0"/>
              <a:t>a</a:t>
            </a:r>
            <a:r>
              <a:rPr kumimoji="0" lang="en-US" altLang="zh-TW" sz="1800" dirty="0" smtClean="0"/>
              <a:t>-1 </a:t>
            </a:r>
            <a:r>
              <a:rPr kumimoji="0" lang="en-US" altLang="zh-TW" sz="1800" dirty="0"/>
              <a:t>highest-numbered octet that can be </a:t>
            </a:r>
            <a:r>
              <a:rPr kumimoji="0" lang="en-US" altLang="zh-TW" sz="1800" dirty="0" smtClean="0"/>
              <a:t>transmitted</a:t>
            </a:r>
            <a:endParaRPr kumimoji="0" lang="en-US" altLang="zh-TW" sz="1800" dirty="0"/>
          </a:p>
        </p:txBody>
      </p:sp>
      <p:sp>
        <p:nvSpPr>
          <p:cNvPr id="24622" name="Rectangle 48"/>
          <p:cNvSpPr>
            <a:spLocks noChangeArrowheads="1"/>
          </p:cNvSpPr>
          <p:nvPr/>
        </p:nvSpPr>
        <p:spPr bwMode="auto">
          <a:xfrm>
            <a:off x="5030788" y="4152900"/>
            <a:ext cx="4025900" cy="20287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800" dirty="0" err="1" smtClean="0"/>
              <a:t>R</a:t>
            </a:r>
            <a:r>
              <a:rPr kumimoji="0" lang="en-US" altLang="zh-TW" sz="1800" baseline="-25000" dirty="0" err="1" smtClean="0"/>
              <a:t>last</a:t>
            </a:r>
            <a:r>
              <a:rPr kumimoji="0" lang="en-US" altLang="zh-TW" sz="1800" dirty="0" smtClean="0"/>
              <a:t> </a:t>
            </a:r>
            <a:r>
              <a:rPr lang="en-US" altLang="zh-TW" sz="1800" dirty="0" smtClean="0"/>
              <a:t>lowest-numbered </a:t>
            </a:r>
            <a:r>
              <a:rPr kumimoji="0" lang="en-US" altLang="zh-TW" sz="1800" dirty="0" smtClean="0"/>
              <a:t>octet received and not yet read by the application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800" dirty="0" err="1" smtClean="0"/>
              <a:t>R</a:t>
            </a:r>
            <a:r>
              <a:rPr kumimoji="0" lang="en-US" altLang="zh-TW" sz="1800" baseline="-25000" dirty="0" err="1" smtClean="0"/>
              <a:t>new</a:t>
            </a:r>
            <a:r>
              <a:rPr kumimoji="0" lang="en-US" altLang="zh-TW" sz="1800" dirty="0" smtClean="0"/>
              <a:t> </a:t>
            </a:r>
            <a:r>
              <a:rPr kumimoji="0" lang="en-US" altLang="zh-TW" sz="1800" dirty="0"/>
              <a:t>highest-numbered octet received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800" dirty="0" smtClean="0"/>
              <a:t>correctly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800" dirty="0" err="1" smtClean="0"/>
              <a:t>R</a:t>
            </a:r>
            <a:r>
              <a:rPr kumimoji="0" lang="en-US" altLang="zh-TW" sz="1800" baseline="-25000" dirty="0" err="1" smtClean="0"/>
              <a:t>next</a:t>
            </a:r>
            <a:r>
              <a:rPr kumimoji="0" lang="en-US" altLang="zh-TW" sz="1800" baseline="-25000" dirty="0" smtClean="0"/>
              <a:t> </a:t>
            </a:r>
            <a:r>
              <a:rPr kumimoji="0" lang="en-US" altLang="zh-TW" sz="1800" dirty="0" smtClean="0"/>
              <a:t>next expected </a:t>
            </a:r>
            <a:r>
              <a:rPr kumimoji="0" lang="en-US" altLang="zh-TW" sz="1800" dirty="0" smtClean="0"/>
              <a:t>octet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800" dirty="0" smtClean="0"/>
              <a:t>R</a:t>
            </a:r>
            <a:r>
              <a:rPr kumimoji="0" lang="en-US" altLang="zh-TW" sz="1800" baseline="-25000" dirty="0" smtClean="0"/>
              <a:t>last</a:t>
            </a:r>
            <a:r>
              <a:rPr kumimoji="0" lang="en-US" altLang="zh-TW" sz="1800" dirty="0" smtClean="0"/>
              <a:t>+W</a:t>
            </a:r>
            <a:r>
              <a:rPr kumimoji="0" lang="en-US" altLang="zh-TW" sz="1800" baseline="-25000" dirty="0" smtClean="0"/>
              <a:t>R</a:t>
            </a:r>
            <a:r>
              <a:rPr kumimoji="0" lang="en-US" altLang="zh-TW" sz="1800" dirty="0" smtClean="0"/>
              <a:t>-1 </a:t>
            </a:r>
            <a:r>
              <a:rPr kumimoji="0" lang="en-US" altLang="zh-TW" sz="1800" dirty="0"/>
              <a:t>highest-numbered octet that can be accommodated in receive buffer</a:t>
            </a:r>
          </a:p>
        </p:txBody>
      </p:sp>
      <p:sp>
        <p:nvSpPr>
          <p:cNvPr id="24623" name="Line 49"/>
          <p:cNvSpPr>
            <a:spLocks noChangeShapeType="1"/>
          </p:cNvSpPr>
          <p:nvPr/>
        </p:nvSpPr>
        <p:spPr bwMode="auto">
          <a:xfrm>
            <a:off x="7017725" y="2928938"/>
            <a:ext cx="0" cy="317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24" name="Rectangle 50"/>
          <p:cNvSpPr>
            <a:spLocks noChangeArrowheads="1"/>
          </p:cNvSpPr>
          <p:nvPr/>
        </p:nvSpPr>
        <p:spPr bwMode="auto">
          <a:xfrm>
            <a:off x="6958013" y="3154363"/>
            <a:ext cx="602730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800" dirty="0" err="1" smtClean="0"/>
              <a:t>R</a:t>
            </a:r>
            <a:r>
              <a:rPr kumimoji="0" lang="en-US" altLang="zh-TW" sz="1800" baseline="-25000" dirty="0" err="1" smtClean="0"/>
              <a:t>next</a:t>
            </a:r>
            <a:endParaRPr kumimoji="0" lang="en-US" altLang="zh-TW" sz="1800" baseline="-25000" dirty="0"/>
          </a:p>
        </p:txBody>
      </p:sp>
      <p:sp>
        <p:nvSpPr>
          <p:cNvPr id="24625" name="Text Box 51"/>
          <p:cNvSpPr txBox="1">
            <a:spLocks noChangeArrowheads="1"/>
          </p:cNvSpPr>
          <p:nvPr/>
        </p:nvSpPr>
        <p:spPr bwMode="auto">
          <a:xfrm>
            <a:off x="7961313" y="3535363"/>
            <a:ext cx="76993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kumimoji="0" lang="en-US" altLang="zh-TW" sz="1000"/>
              <a:t>Figure 8.19</a:t>
            </a:r>
          </a:p>
        </p:txBody>
      </p:sp>
      <p:sp>
        <p:nvSpPr>
          <p:cNvPr id="24626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1669F7DF-25F2-4834-AAD7-4A5B5B363FEC}" type="slidenum">
              <a:rPr lang="en-US" altLang="zh-TW" sz="1400"/>
              <a:pPr eaLnBrk="1" hangingPunct="1">
                <a:spcBef>
                  <a:spcPct val="0"/>
                </a:spcBef>
                <a:buFontTx/>
                <a:buNone/>
              </a:pPr>
              <a:t>23</a:t>
            </a:fld>
            <a:endParaRPr lang="en-US" altLang="zh-TW" sz="1400"/>
          </a:p>
        </p:txBody>
      </p:sp>
      <p:sp>
        <p:nvSpPr>
          <p:cNvPr id="24627" name="Line 10"/>
          <p:cNvSpPr>
            <a:spLocks noChangeShapeType="1"/>
          </p:cNvSpPr>
          <p:nvPr/>
        </p:nvSpPr>
        <p:spPr bwMode="auto">
          <a:xfrm flipH="1">
            <a:off x="3970338" y="2620963"/>
            <a:ext cx="0" cy="2778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28" name="Line 10"/>
          <p:cNvSpPr>
            <a:spLocks noChangeShapeType="1"/>
          </p:cNvSpPr>
          <p:nvPr/>
        </p:nvSpPr>
        <p:spPr bwMode="auto">
          <a:xfrm flipH="1">
            <a:off x="1568450" y="2633663"/>
            <a:ext cx="0" cy="279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4629" name="Straight Connector 2"/>
          <p:cNvCxnSpPr>
            <a:cxnSpLocks noChangeShapeType="1"/>
          </p:cNvCxnSpPr>
          <p:nvPr/>
        </p:nvCxnSpPr>
        <p:spPr bwMode="auto">
          <a:xfrm>
            <a:off x="5786438" y="2030413"/>
            <a:ext cx="1762125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630" name="Rectangle 45"/>
          <p:cNvSpPr>
            <a:spLocks noChangeArrowheads="1"/>
          </p:cNvSpPr>
          <p:nvPr/>
        </p:nvSpPr>
        <p:spPr bwMode="auto">
          <a:xfrm>
            <a:off x="5365750" y="1600200"/>
            <a:ext cx="25098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800" dirty="0"/>
              <a:t>W</a:t>
            </a:r>
            <a:r>
              <a:rPr kumimoji="0" lang="en-US" altLang="zh-TW" sz="1800" baseline="-25000" dirty="0"/>
              <a:t>R</a:t>
            </a:r>
            <a:r>
              <a:rPr kumimoji="0" lang="en-US" altLang="zh-TW" sz="1800" dirty="0"/>
              <a:t>: receive window size</a:t>
            </a:r>
          </a:p>
        </p:txBody>
      </p:sp>
      <p:cxnSp>
        <p:nvCxnSpPr>
          <p:cNvPr id="24631" name="Straight Connector 58"/>
          <p:cNvCxnSpPr>
            <a:cxnSpLocks noChangeShapeType="1"/>
          </p:cNvCxnSpPr>
          <p:nvPr/>
        </p:nvCxnSpPr>
        <p:spPr bwMode="auto">
          <a:xfrm>
            <a:off x="1743075" y="1998663"/>
            <a:ext cx="2008188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632" name="Rectangle 45"/>
          <p:cNvSpPr>
            <a:spLocks noChangeArrowheads="1"/>
          </p:cNvSpPr>
          <p:nvPr/>
        </p:nvSpPr>
        <p:spPr bwMode="auto">
          <a:xfrm>
            <a:off x="1636713" y="1568450"/>
            <a:ext cx="23002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800" dirty="0"/>
              <a:t>W</a:t>
            </a:r>
            <a:r>
              <a:rPr kumimoji="0" lang="en-US" altLang="zh-TW" sz="1800" baseline="-25000" dirty="0"/>
              <a:t>S</a:t>
            </a:r>
            <a:r>
              <a:rPr kumimoji="0" lang="en-US" altLang="zh-TW" sz="1800" dirty="0"/>
              <a:t>: send window size</a:t>
            </a:r>
          </a:p>
        </p:txBody>
      </p:sp>
      <p:cxnSp>
        <p:nvCxnSpPr>
          <p:cNvPr id="24633" name="Straight Connector 61"/>
          <p:cNvCxnSpPr>
            <a:cxnSpLocks noChangeShapeType="1"/>
          </p:cNvCxnSpPr>
          <p:nvPr/>
        </p:nvCxnSpPr>
        <p:spPr bwMode="auto">
          <a:xfrm>
            <a:off x="1725613" y="3886200"/>
            <a:ext cx="1412875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634" name="Rectangle 45"/>
          <p:cNvSpPr>
            <a:spLocks noChangeArrowheads="1"/>
          </p:cNvSpPr>
          <p:nvPr/>
        </p:nvSpPr>
        <p:spPr bwMode="auto">
          <a:xfrm>
            <a:off x="1196975" y="3957638"/>
            <a:ext cx="2740303" cy="643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800" dirty="0" err="1"/>
              <a:t>W</a:t>
            </a:r>
            <a:r>
              <a:rPr kumimoji="0" lang="en-US" altLang="zh-TW" sz="1800" baseline="-25000" dirty="0" err="1"/>
              <a:t>a</a:t>
            </a:r>
            <a:r>
              <a:rPr kumimoji="0" lang="en-US" altLang="zh-TW" sz="1800" dirty="0"/>
              <a:t>: advertised window </a:t>
            </a:r>
            <a:r>
              <a:rPr kumimoji="0" lang="en-US" altLang="zh-TW" sz="1800" dirty="0" smtClean="0"/>
              <a:t>size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800" dirty="0"/>
              <a:t> </a:t>
            </a:r>
            <a:r>
              <a:rPr kumimoji="0" lang="en-US" altLang="zh-TW" sz="1800" dirty="0" smtClean="0"/>
              <a:t>     (see later for details)</a:t>
            </a:r>
            <a:endParaRPr kumimoji="0" lang="en-US" altLang="zh-TW" sz="1800" dirty="0"/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381000"/>
            <a:ext cx="7772400" cy="1295400"/>
          </a:xfrm>
        </p:spPr>
        <p:txBody>
          <a:bodyPr/>
          <a:lstStyle/>
          <a:p>
            <a:pPr lvl="1" eaLnBrk="1" hangingPunct="1"/>
            <a:r>
              <a:rPr lang="en-US" altLang="zh-TW" sz="2400" dirty="0" smtClean="0"/>
              <a:t>Normally, R</a:t>
            </a:r>
            <a:r>
              <a:rPr lang="en-US" altLang="zh-TW" sz="2400" baseline="-25000" dirty="0" smtClean="0"/>
              <a:t>new</a:t>
            </a:r>
            <a:r>
              <a:rPr lang="en-US" altLang="zh-TW" sz="2400" dirty="0" smtClean="0"/>
              <a:t>+1 = </a:t>
            </a:r>
            <a:r>
              <a:rPr lang="en-US" altLang="zh-TW" sz="2400" dirty="0" err="1" smtClean="0"/>
              <a:t>R</a:t>
            </a:r>
            <a:r>
              <a:rPr lang="en-US" altLang="zh-TW" sz="2400" baseline="-25000" dirty="0" err="1" smtClean="0"/>
              <a:t>next</a:t>
            </a:r>
            <a:endParaRPr lang="en-US" altLang="zh-TW" sz="2400" baseline="-25000" dirty="0" smtClean="0"/>
          </a:p>
          <a:p>
            <a:pPr lvl="1" eaLnBrk="1" hangingPunct="1"/>
            <a:r>
              <a:rPr lang="en-US" altLang="zh-TW" sz="2400" dirty="0" smtClean="0"/>
              <a:t>But when the </a:t>
            </a:r>
            <a:r>
              <a:rPr lang="en-US" altLang="zh-TW" sz="2400" dirty="0"/>
              <a:t>receiver </a:t>
            </a:r>
            <a:r>
              <a:rPr lang="en-US" altLang="zh-TW" sz="2400" dirty="0" smtClean="0"/>
              <a:t>accepts </a:t>
            </a:r>
            <a:r>
              <a:rPr lang="en-US" altLang="zh-TW" sz="2400" dirty="0"/>
              <a:t>out-of-sequence error-free </a:t>
            </a:r>
            <a:r>
              <a:rPr lang="en-US" altLang="zh-TW" sz="2400" dirty="0" smtClean="0"/>
              <a:t>bytes, </a:t>
            </a:r>
            <a:r>
              <a:rPr lang="en-US" altLang="zh-TW" sz="2400" dirty="0" err="1" smtClean="0"/>
              <a:t>R</a:t>
            </a:r>
            <a:r>
              <a:rPr lang="en-US" altLang="zh-TW" sz="1400" dirty="0" err="1" smtClean="0"/>
              <a:t>new</a:t>
            </a:r>
            <a:r>
              <a:rPr lang="en-US" altLang="zh-TW" sz="1400" dirty="0" smtClean="0"/>
              <a:t>  </a:t>
            </a:r>
            <a:r>
              <a:rPr lang="en-US" altLang="zh-TW" sz="2400" dirty="0" smtClean="0"/>
              <a:t>can be greater than </a:t>
            </a:r>
            <a:r>
              <a:rPr lang="en-US" altLang="zh-TW" sz="2400" dirty="0" err="1" smtClean="0"/>
              <a:t>R</a:t>
            </a:r>
            <a:r>
              <a:rPr lang="en-US" altLang="zh-TW" sz="1400" dirty="0" err="1" smtClean="0"/>
              <a:t>next</a:t>
            </a:r>
            <a:r>
              <a:rPr lang="en-US" altLang="zh-TW" sz="2400" dirty="0" smtClean="0"/>
              <a:t>.</a:t>
            </a:r>
          </a:p>
          <a:p>
            <a:pPr lvl="1" eaLnBrk="1" hangingPunct="1"/>
            <a:endParaRPr lang="en-US" altLang="zh-TW" sz="2400" dirty="0" smtClean="0">
              <a:solidFill>
                <a:srgbClr val="FF0000"/>
              </a:solidFill>
            </a:endParaRPr>
          </a:p>
          <a:p>
            <a:pPr lvl="1" eaLnBrk="1" hangingPunct="1"/>
            <a:endParaRPr lang="en-US" altLang="zh-TW" sz="2400" dirty="0" smtClean="0"/>
          </a:p>
        </p:txBody>
      </p:sp>
      <p:sp>
        <p:nvSpPr>
          <p:cNvPr id="25603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8CF048CA-EC70-46D6-A8AB-1F74C1B3F5CF}" type="slidenum">
              <a:rPr lang="en-US" altLang="zh-TW" sz="1400"/>
              <a:pPr eaLnBrk="1" hangingPunct="1">
                <a:spcBef>
                  <a:spcPct val="0"/>
                </a:spcBef>
                <a:buFontTx/>
                <a:buNone/>
              </a:pPr>
              <a:t>24</a:t>
            </a:fld>
            <a:endParaRPr lang="en-US" altLang="zh-TW" sz="140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760164"/>
              </p:ext>
            </p:extLst>
          </p:nvPr>
        </p:nvGraphicFramePr>
        <p:xfrm>
          <a:off x="533400" y="1828800"/>
          <a:ext cx="8001000" cy="175260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Packet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Send</a:t>
                      </a:r>
                      <a:r>
                        <a:rPr lang="en-US" altLang="zh-TW" baseline="0" dirty="0" smtClean="0"/>
                        <a:t> order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Sequence number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Length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Receive  order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A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B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u="sng" dirty="0" smtClean="0"/>
                        <a:t>3</a:t>
                      </a:r>
                      <a:endParaRPr lang="zh-TW" altLang="en-US" b="1" u="sng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C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u="sng" dirty="0" smtClean="0"/>
                        <a:t>2</a:t>
                      </a:r>
                      <a:endParaRPr lang="zh-TW" altLang="en-US" b="1" u="sng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533400" y="3733800"/>
          <a:ext cx="8000999" cy="2522539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2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9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9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430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02053">
                <a:tc>
                  <a:txBody>
                    <a:bodyPr/>
                    <a:lstStyle/>
                    <a:p>
                      <a:pPr algn="ctr"/>
                      <a:endParaRPr lang="zh-TW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697" marB="45697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 err="1" smtClean="0"/>
                        <a:t>R</a:t>
                      </a:r>
                      <a:r>
                        <a:rPr lang="en-US" altLang="zh-TW" sz="1800" baseline="-25000" dirty="0" err="1" smtClean="0"/>
                        <a:t>new</a:t>
                      </a:r>
                      <a:endParaRPr lang="zh-TW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697" marB="4569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err="1" smtClean="0"/>
                        <a:t>R</a:t>
                      </a:r>
                      <a:r>
                        <a:rPr lang="en-US" altLang="zh-TW" sz="1800" baseline="-25000" dirty="0" err="1" smtClean="0"/>
                        <a:t>next</a:t>
                      </a:r>
                      <a:endParaRPr lang="zh-TW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697" marB="45697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 smtClean="0"/>
                        <a:t>ACK (= </a:t>
                      </a:r>
                      <a:r>
                        <a:rPr lang="en-US" altLang="zh-TW" sz="1800" dirty="0" err="1" smtClean="0"/>
                        <a:t>R</a:t>
                      </a:r>
                      <a:r>
                        <a:rPr lang="en-US" altLang="zh-TW" sz="1800" baseline="-25000" dirty="0" err="1" smtClean="0"/>
                        <a:t>next</a:t>
                      </a:r>
                      <a:r>
                        <a:rPr lang="en-US" altLang="zh-TW" sz="1800" dirty="0" smtClean="0"/>
                        <a:t>)</a:t>
                      </a:r>
                      <a:endParaRPr lang="zh-TW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697" marB="45697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16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After receiving  packet A</a:t>
                      </a:r>
                      <a:endParaRPr lang="zh-TW" altLang="en-US" sz="180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marT="45697" marB="4569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14</a:t>
                      </a:r>
                      <a:endParaRPr lang="zh-TW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697" marB="4569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15</a:t>
                      </a:r>
                      <a:endParaRPr lang="zh-TW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697" marB="4569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15</a:t>
                      </a:r>
                      <a:endParaRPr lang="zh-TW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697" marB="4569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1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 smtClean="0"/>
                        <a:t>After receiving packet C</a:t>
                      </a:r>
                      <a:endParaRPr lang="zh-TW" altLang="en-US" sz="180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marT="45697" marB="4569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zh-TW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697" marB="4569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15</a:t>
                      </a:r>
                      <a:endParaRPr lang="zh-TW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697" marB="4569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15</a:t>
                      </a:r>
                      <a:endParaRPr lang="zh-TW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697" marB="4569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1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 smtClean="0"/>
                        <a:t>After receiving packet B</a:t>
                      </a:r>
                      <a:endParaRPr lang="zh-TW" altLang="en-US" sz="18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T="45697" marB="4569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21</a:t>
                      </a:r>
                      <a:endParaRPr lang="zh-TW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697" marB="4569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22</a:t>
                      </a:r>
                      <a:endParaRPr lang="zh-TW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697" marB="4569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22</a:t>
                      </a:r>
                      <a:endParaRPr lang="zh-TW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697" marB="4569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57200"/>
            <a:ext cx="7772400" cy="5638800"/>
          </a:xfrm>
        </p:spPr>
        <p:txBody>
          <a:bodyPr/>
          <a:lstStyle/>
          <a:p>
            <a:pPr lvl="1" eaLnBrk="1" hangingPunct="1"/>
            <a:r>
              <a:rPr lang="en-US" altLang="zh-TW" smtClean="0"/>
              <a:t>The transmitter arranges a consecutive string of bytes into a Protocol Data Unit (PDU) that is called a </a:t>
            </a:r>
            <a:r>
              <a:rPr lang="en-US" altLang="zh-TW" smtClean="0">
                <a:solidFill>
                  <a:srgbClr val="0070C0"/>
                </a:solidFill>
              </a:rPr>
              <a:t>segment</a:t>
            </a:r>
            <a:r>
              <a:rPr lang="en-US" altLang="zh-TW" smtClean="0"/>
              <a:t>.</a:t>
            </a:r>
          </a:p>
          <a:p>
            <a:pPr lvl="1" eaLnBrk="1" hangingPunct="1"/>
            <a:r>
              <a:rPr lang="en-US" altLang="zh-TW" smtClean="0"/>
              <a:t>The segment contains a </a:t>
            </a:r>
            <a:r>
              <a:rPr lang="en-US" altLang="zh-TW" smtClean="0">
                <a:solidFill>
                  <a:srgbClr val="0070C0"/>
                </a:solidFill>
              </a:rPr>
              <a:t>sequence number</a:t>
            </a:r>
            <a:r>
              <a:rPr lang="en-US" altLang="zh-TW" smtClean="0">
                <a:solidFill>
                  <a:srgbClr val="FF0000"/>
                </a:solidFill>
              </a:rPr>
              <a:t> </a:t>
            </a:r>
            <a:r>
              <a:rPr lang="en-US" altLang="zh-TW" smtClean="0"/>
              <a:t>which corresponds to </a:t>
            </a:r>
            <a:r>
              <a:rPr lang="en-US" altLang="zh-TW" smtClean="0">
                <a:solidFill>
                  <a:srgbClr val="0070C0"/>
                </a:solidFill>
              </a:rPr>
              <a:t>the number of the first byte</a:t>
            </a:r>
            <a:r>
              <a:rPr lang="en-US" altLang="zh-TW" smtClean="0"/>
              <a:t> in the string that is being transmitted.</a:t>
            </a:r>
          </a:p>
          <a:p>
            <a:pPr lvl="1" eaLnBrk="1" hangingPunct="1"/>
            <a:r>
              <a:rPr lang="en-US" altLang="zh-TW" smtClean="0"/>
              <a:t>The transmitter decides to transmit a segment when the number of bytes in the send buffer exceeds some specified threshold or when a timer expires.</a:t>
            </a:r>
          </a:p>
          <a:p>
            <a:pPr lvl="1" eaLnBrk="1" hangingPunct="1"/>
            <a:r>
              <a:rPr lang="en-US" altLang="zh-TW" smtClean="0"/>
              <a:t>The sending applications can also use a </a:t>
            </a:r>
            <a:r>
              <a:rPr lang="en-US" altLang="zh-TW" smtClean="0">
                <a:solidFill>
                  <a:srgbClr val="0070C0"/>
                </a:solidFill>
              </a:rPr>
              <a:t>push command</a:t>
            </a:r>
            <a:r>
              <a:rPr lang="en-US" altLang="zh-TW" smtClean="0"/>
              <a:t> to forces the transmitter to send a segment.</a:t>
            </a:r>
          </a:p>
          <a:p>
            <a:pPr lvl="1" eaLnBrk="1" hangingPunct="1"/>
            <a:endParaRPr lang="en-US" altLang="zh-TW" smtClean="0"/>
          </a:p>
          <a:p>
            <a:pPr lvl="1" eaLnBrk="1" hangingPunct="1"/>
            <a:endParaRPr lang="en-US" altLang="zh-TW" smtClean="0">
              <a:solidFill>
                <a:srgbClr val="FF0000"/>
              </a:solidFill>
            </a:endParaRPr>
          </a:p>
          <a:p>
            <a:pPr lvl="1" eaLnBrk="1" hangingPunct="1"/>
            <a:endParaRPr lang="en-US" altLang="zh-TW" smtClean="0"/>
          </a:p>
        </p:txBody>
      </p:sp>
      <p:sp>
        <p:nvSpPr>
          <p:cNvPr id="26627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4E5D62F0-0F6D-4C15-998A-0A0B0A98DBD0}" type="slidenum">
              <a:rPr lang="en-US" altLang="zh-TW" sz="1400"/>
              <a:pPr eaLnBrk="1" hangingPunct="1">
                <a:spcBef>
                  <a:spcPct val="0"/>
                </a:spcBef>
                <a:buFontTx/>
                <a:buNone/>
              </a:pPr>
              <a:t>25</a:t>
            </a:fld>
            <a:endParaRPr lang="en-US" altLang="zh-TW" sz="14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57200"/>
            <a:ext cx="7772400" cy="5638800"/>
          </a:xfrm>
        </p:spPr>
        <p:txBody>
          <a:bodyPr/>
          <a:lstStyle/>
          <a:p>
            <a:pPr lvl="1" eaLnBrk="1" hangingPunct="1">
              <a:lnSpc>
                <a:spcPct val="90000"/>
              </a:lnSpc>
            </a:pPr>
            <a:r>
              <a:rPr lang="en-US" altLang="zh-TW" dirty="0" smtClean="0"/>
              <a:t>When a segment arrives at the receiver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dirty="0" smtClean="0"/>
              <a:t>If it is error free and is not a duplicate segment, the bytes will be inserted into the appropriate locations in the receive buffer.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dirty="0" smtClean="0"/>
              <a:t>The receiver will accept out-of-order error-free segment.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dirty="0" smtClean="0"/>
              <a:t>If the segment contains the byte corresponding to </a:t>
            </a:r>
            <a:r>
              <a:rPr lang="en-US" altLang="zh-TW" dirty="0" err="1" smtClean="0"/>
              <a:t>R</a:t>
            </a:r>
            <a:r>
              <a:rPr lang="en-US" altLang="zh-TW" sz="1600" dirty="0" err="1" smtClean="0"/>
              <a:t>next</a:t>
            </a:r>
            <a:r>
              <a:rPr lang="en-US" altLang="zh-TW" dirty="0" smtClean="0"/>
              <a:t>, the </a:t>
            </a:r>
            <a:r>
              <a:rPr lang="en-US" altLang="zh-TW" dirty="0" err="1" smtClean="0"/>
              <a:t>R</a:t>
            </a:r>
            <a:r>
              <a:rPr lang="en-US" altLang="zh-TW" sz="1600" dirty="0" err="1" smtClean="0"/>
              <a:t>next</a:t>
            </a:r>
            <a:r>
              <a:rPr lang="en-US" altLang="zh-TW" dirty="0" smtClean="0"/>
              <a:t> pointer will be moved forward to the location of the next byte that has not yet been received.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dirty="0" smtClean="0"/>
              <a:t>The packet with acknowledgement number = </a:t>
            </a:r>
            <a:r>
              <a:rPr lang="en-US" altLang="zh-TW" dirty="0" err="1" smtClean="0"/>
              <a:t>R</a:t>
            </a:r>
            <a:r>
              <a:rPr lang="en-US" altLang="zh-TW" sz="1600" dirty="0" err="1" smtClean="0"/>
              <a:t>next</a:t>
            </a:r>
            <a:r>
              <a:rPr lang="en-US" altLang="zh-TW" dirty="0" smtClean="0"/>
              <a:t> </a:t>
            </a:r>
            <a:r>
              <a:rPr lang="en-US" altLang="zh-TW" dirty="0" smtClean="0"/>
              <a:t>(the updated one) is </a:t>
            </a:r>
            <a:r>
              <a:rPr lang="en-US" altLang="zh-TW" dirty="0" smtClean="0"/>
              <a:t>sent back to the transmitter.</a:t>
            </a:r>
          </a:p>
          <a:p>
            <a:pPr lvl="1" eaLnBrk="1" hangingPunct="1">
              <a:lnSpc>
                <a:spcPct val="90000"/>
              </a:lnSpc>
            </a:pPr>
            <a:endParaRPr lang="en-US" altLang="zh-TW" dirty="0" smtClean="0"/>
          </a:p>
        </p:txBody>
      </p:sp>
      <p:sp>
        <p:nvSpPr>
          <p:cNvPr id="27651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23CF3B30-2346-4C5E-8202-FCF519258668}" type="slidenum">
              <a:rPr lang="en-US" altLang="zh-TW" sz="1400"/>
              <a:pPr eaLnBrk="1" hangingPunct="1">
                <a:spcBef>
                  <a:spcPct val="0"/>
                </a:spcBef>
                <a:buFontTx/>
                <a:buNone/>
              </a:pPr>
              <a:t>26</a:t>
            </a:fld>
            <a:endParaRPr lang="en-US" altLang="zh-TW" sz="14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57200"/>
            <a:ext cx="7772400" cy="5638800"/>
          </a:xfrm>
        </p:spPr>
        <p:txBody>
          <a:bodyPr/>
          <a:lstStyle/>
          <a:p>
            <a:pPr lvl="1" eaLnBrk="1" hangingPunct="1"/>
            <a:r>
              <a:rPr lang="en-US" altLang="zh-TW" dirty="0" smtClean="0"/>
              <a:t>The flow control function is implemented through an </a:t>
            </a:r>
            <a:r>
              <a:rPr lang="en-US" altLang="zh-TW" b="1" dirty="0" smtClean="0">
                <a:solidFill>
                  <a:srgbClr val="0070C0"/>
                </a:solidFill>
              </a:rPr>
              <a:t>advertised window </a:t>
            </a:r>
            <a:r>
              <a:rPr lang="en-US" altLang="zh-TW" dirty="0" smtClean="0"/>
              <a:t>field in the segment header.</a:t>
            </a:r>
          </a:p>
          <a:p>
            <a:pPr lvl="2" eaLnBrk="1" hangingPunct="1"/>
            <a:r>
              <a:rPr lang="en-US" altLang="zh-TW" dirty="0" smtClean="0"/>
              <a:t>Indicates the available free space in the receive buffer</a:t>
            </a:r>
          </a:p>
          <a:p>
            <a:pPr lvl="1" eaLnBrk="1" hangingPunct="1"/>
            <a:r>
              <a:rPr lang="en-US" altLang="zh-TW" dirty="0" smtClean="0"/>
              <a:t>The advertised window size is given by</a:t>
            </a:r>
          </a:p>
          <a:p>
            <a:pPr lvl="1" eaLnBrk="1" hangingPunct="1"/>
            <a:endParaRPr lang="en-US" altLang="zh-TW" dirty="0" smtClean="0"/>
          </a:p>
          <a:p>
            <a:pPr lvl="1" eaLnBrk="1" hangingPunct="1"/>
            <a:r>
              <a:rPr lang="en-US" altLang="zh-TW" dirty="0" smtClean="0"/>
              <a:t>The transmitter should keep the number of outstanding bytes below the advertised window size</a:t>
            </a:r>
          </a:p>
          <a:p>
            <a:pPr lvl="1" eaLnBrk="1" hangingPunct="1"/>
            <a:endParaRPr lang="en-US" altLang="zh-TW" dirty="0" smtClean="0"/>
          </a:p>
          <a:p>
            <a:pPr lvl="1" eaLnBrk="1" hangingPunct="1">
              <a:buFontTx/>
              <a:buNone/>
            </a:pPr>
            <a:endParaRPr lang="en-US" altLang="zh-TW" dirty="0" smtClean="0">
              <a:solidFill>
                <a:srgbClr val="FF0000"/>
              </a:solidFill>
            </a:endParaRPr>
          </a:p>
        </p:txBody>
      </p:sp>
      <p:graphicFrame>
        <p:nvGraphicFramePr>
          <p:cNvPr id="2867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5949419"/>
              </p:ext>
            </p:extLst>
          </p:nvPr>
        </p:nvGraphicFramePr>
        <p:xfrm>
          <a:off x="1607255" y="3200400"/>
          <a:ext cx="3322637" cy="52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98" name="方程式" r:id="rId4" imgW="1435100" imgH="228600" progId="Equation.3">
                  <p:embed/>
                </p:oleObj>
              </mc:Choice>
              <mc:Fallback>
                <p:oleObj name="方程式" r:id="rId4" imgW="1435100" imgH="228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7255" y="3200400"/>
                        <a:ext cx="3322637" cy="528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4893456"/>
              </p:ext>
            </p:extLst>
          </p:nvPr>
        </p:nvGraphicFramePr>
        <p:xfrm>
          <a:off x="1612899" y="5105400"/>
          <a:ext cx="2259013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99" name="方程式" r:id="rId6" imgW="1054100" imgH="228600" progId="Equation.3">
                  <p:embed/>
                </p:oleObj>
              </mc:Choice>
              <mc:Fallback>
                <p:oleObj name="方程式" r:id="rId6" imgW="105410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2899" y="5105400"/>
                        <a:ext cx="2259013" cy="490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7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CF2957D5-0153-4CC0-85CC-CB0323692FDA}" type="slidenum">
              <a:rPr lang="en-US" altLang="zh-TW" sz="1400"/>
              <a:pPr eaLnBrk="1" hangingPunct="1">
                <a:spcBef>
                  <a:spcPct val="0"/>
                </a:spcBef>
                <a:buFontTx/>
                <a:buNone/>
              </a:pPr>
              <a:t>27</a:t>
            </a:fld>
            <a:endParaRPr lang="en-US" altLang="zh-TW"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572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mtClean="0"/>
              <a:t>Revision of TCP/IP Architecture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05000"/>
            <a:ext cx="7772400" cy="4572000"/>
          </a:xfrm>
        </p:spPr>
        <p:txBody>
          <a:bodyPr/>
          <a:lstStyle/>
          <a:p>
            <a:pPr eaLnBrk="1" hangingPunct="1"/>
            <a:r>
              <a:rPr lang="en-US" altLang="zh-TW" dirty="0" smtClean="0"/>
              <a:t>At the time that it took to develop the OSI 7-layer protocol standards, the TCP/IP 4-layer network architecture emerged as an alternative for OSI.</a:t>
            </a:r>
          </a:p>
          <a:p>
            <a:pPr eaLnBrk="1" hangingPunct="1"/>
            <a:r>
              <a:rPr lang="en-US" altLang="zh-TW" dirty="0" smtClean="0"/>
              <a:t>The free distribution of TCP/IP </a:t>
            </a:r>
            <a:r>
              <a:rPr lang="en-US" altLang="zh-TW" dirty="0" smtClean="0"/>
              <a:t>ensured </a:t>
            </a:r>
            <a:r>
              <a:rPr lang="en-US" altLang="zh-TW" dirty="0" smtClean="0"/>
              <a:t>the development of numerous applications.</a:t>
            </a:r>
          </a:p>
        </p:txBody>
      </p:sp>
      <p:sp>
        <p:nvSpPr>
          <p:cNvPr id="4100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E75D309A-BD98-45C4-8E6C-CABCC1F04B55}" type="slidenum">
              <a:rPr lang="en-US" altLang="zh-TW" sz="1400"/>
              <a:pPr eaLnBrk="1" hangingPunct="1">
                <a:spcBef>
                  <a:spcPct val="0"/>
                </a:spcBef>
                <a:buFontTx/>
                <a:buNone/>
              </a:pPr>
              <a:t>3</a:t>
            </a:fld>
            <a:endParaRPr lang="en-US" altLang="zh-TW"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86000" y="990600"/>
            <a:ext cx="6248400" cy="5257800"/>
          </a:xfrm>
        </p:spPr>
        <p:txBody>
          <a:bodyPr/>
          <a:lstStyle/>
          <a:p>
            <a:pPr lvl="1" eaLnBrk="1" hangingPunct="1"/>
            <a:r>
              <a:rPr lang="en-US" altLang="zh-TW" b="1" dirty="0" smtClean="0">
                <a:solidFill>
                  <a:srgbClr val="0070C0"/>
                </a:solidFill>
              </a:rPr>
              <a:t>Application Layer</a:t>
            </a:r>
            <a:r>
              <a:rPr lang="en-US" altLang="zh-TW" dirty="0" smtClean="0">
                <a:solidFill>
                  <a:srgbClr val="0070C0"/>
                </a:solidFill>
              </a:rPr>
              <a:t> </a:t>
            </a:r>
            <a:r>
              <a:rPr lang="en-US" altLang="zh-TW" dirty="0" smtClean="0"/>
              <a:t>programs are intended to run directly over the </a:t>
            </a:r>
            <a:r>
              <a:rPr lang="en-US" altLang="zh-TW" b="1" dirty="0" smtClean="0">
                <a:solidFill>
                  <a:srgbClr val="0070C0"/>
                </a:solidFill>
              </a:rPr>
              <a:t>Transport Layer</a:t>
            </a:r>
          </a:p>
          <a:p>
            <a:pPr lvl="1" eaLnBrk="1" hangingPunct="1"/>
            <a:r>
              <a:rPr lang="en-US" altLang="zh-TW" dirty="0" smtClean="0"/>
              <a:t>Two basic types of services are offered in the Transport Layer.</a:t>
            </a:r>
          </a:p>
          <a:p>
            <a:pPr lvl="2" eaLnBrk="1" hangingPunct="1"/>
            <a:r>
              <a:rPr lang="en-US" altLang="zh-TW" b="1" dirty="0" smtClean="0">
                <a:solidFill>
                  <a:srgbClr val="0070C0"/>
                </a:solidFill>
              </a:rPr>
              <a:t>Transmission Control Protocol (TCP)</a:t>
            </a:r>
          </a:p>
          <a:p>
            <a:pPr lvl="3" eaLnBrk="1" hangingPunct="1"/>
            <a:r>
              <a:rPr lang="en-US" altLang="zh-TW" dirty="0" smtClean="0"/>
              <a:t>Reliable connection-oriented transfer of a byte stream</a:t>
            </a:r>
          </a:p>
          <a:p>
            <a:pPr lvl="2" eaLnBrk="1" hangingPunct="1"/>
            <a:r>
              <a:rPr lang="en-US" altLang="zh-TW" b="1" dirty="0" smtClean="0">
                <a:solidFill>
                  <a:srgbClr val="0070C0"/>
                </a:solidFill>
              </a:rPr>
              <a:t>User Datagram Protocol (UDP)</a:t>
            </a:r>
          </a:p>
          <a:p>
            <a:pPr lvl="3" eaLnBrk="1" hangingPunct="1"/>
            <a:r>
              <a:rPr lang="en-US" altLang="zh-TW" dirty="0" smtClean="0"/>
              <a:t>Best-effort connectionless transfer</a:t>
            </a:r>
          </a:p>
          <a:p>
            <a:pPr lvl="4" eaLnBrk="1" hangingPunct="1"/>
            <a:r>
              <a:rPr lang="en-US" altLang="zh-TW" sz="1800" dirty="0" smtClean="0"/>
              <a:t>Do not guarantee to be delivered successfully</a:t>
            </a:r>
            <a:endParaRPr lang="zh-TW" altLang="en-US" sz="1800" dirty="0" smtClean="0"/>
          </a:p>
          <a:p>
            <a:pPr lvl="3" eaLnBrk="1" hangingPunct="1"/>
            <a:r>
              <a:rPr lang="en-US" altLang="zh-TW" dirty="0" smtClean="0"/>
              <a:t>No error recovery or flow control.</a:t>
            </a:r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811213" y="938213"/>
            <a:ext cx="1779587" cy="769937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811213" y="1790700"/>
            <a:ext cx="1779587" cy="769938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811213" y="2644775"/>
            <a:ext cx="1779587" cy="769938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5126" name="Rectangle 6"/>
          <p:cNvSpPr>
            <a:spLocks noChangeArrowheads="1"/>
          </p:cNvSpPr>
          <p:nvPr/>
        </p:nvSpPr>
        <p:spPr bwMode="auto">
          <a:xfrm>
            <a:off x="811213" y="3497263"/>
            <a:ext cx="1779587" cy="769937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5127" name="Rectangle 7"/>
          <p:cNvSpPr>
            <a:spLocks noChangeArrowheads="1"/>
          </p:cNvSpPr>
          <p:nvPr/>
        </p:nvSpPr>
        <p:spPr bwMode="auto">
          <a:xfrm>
            <a:off x="838200" y="1031875"/>
            <a:ext cx="1752600" cy="58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en-US" altLang="zh-TW" sz="1600"/>
              <a:t>Application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kumimoji="0" lang="en-US" altLang="zh-TW" sz="1600"/>
              <a:t>Layer</a:t>
            </a:r>
          </a:p>
        </p:txBody>
      </p:sp>
      <p:sp>
        <p:nvSpPr>
          <p:cNvPr id="5128" name="Rectangle 8"/>
          <p:cNvSpPr>
            <a:spLocks noChangeArrowheads="1"/>
          </p:cNvSpPr>
          <p:nvPr/>
        </p:nvSpPr>
        <p:spPr bwMode="auto">
          <a:xfrm>
            <a:off x="823913" y="1884363"/>
            <a:ext cx="1752600" cy="58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en-US" altLang="zh-TW" sz="1600"/>
              <a:t>Transport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kumimoji="0" lang="en-US" altLang="zh-TW" sz="1600"/>
              <a:t>Layer</a:t>
            </a:r>
          </a:p>
        </p:txBody>
      </p:sp>
      <p:sp>
        <p:nvSpPr>
          <p:cNvPr id="5129" name="Rectangle 9"/>
          <p:cNvSpPr>
            <a:spLocks noChangeArrowheads="1"/>
          </p:cNvSpPr>
          <p:nvPr/>
        </p:nvSpPr>
        <p:spPr bwMode="auto">
          <a:xfrm>
            <a:off x="811213" y="2738438"/>
            <a:ext cx="1739900" cy="58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en-US" altLang="zh-TW" sz="1600"/>
              <a:t>Internet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kumimoji="0" lang="en-US" altLang="zh-TW" sz="1600"/>
              <a:t>Layer</a:t>
            </a:r>
          </a:p>
        </p:txBody>
      </p:sp>
      <p:sp>
        <p:nvSpPr>
          <p:cNvPr id="5130" name="Rectangle 10"/>
          <p:cNvSpPr>
            <a:spLocks noChangeArrowheads="1"/>
          </p:cNvSpPr>
          <p:nvPr/>
        </p:nvSpPr>
        <p:spPr bwMode="auto">
          <a:xfrm>
            <a:off x="823913" y="3590925"/>
            <a:ext cx="1752600" cy="58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en-US" altLang="zh-TW" sz="1600"/>
              <a:t>Network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kumimoji="0" lang="en-US" altLang="zh-TW" sz="1600"/>
              <a:t>Interface</a:t>
            </a:r>
          </a:p>
        </p:txBody>
      </p:sp>
      <p:sp>
        <p:nvSpPr>
          <p:cNvPr id="5131" name="Text Box 11"/>
          <p:cNvSpPr txBox="1">
            <a:spLocks noChangeArrowheads="1"/>
          </p:cNvSpPr>
          <p:nvPr/>
        </p:nvSpPr>
        <p:spPr bwMode="auto">
          <a:xfrm>
            <a:off x="838200" y="4572000"/>
            <a:ext cx="15351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en-US" altLang="zh-TW" sz="1800"/>
              <a:t>Fig 2.10(a)</a:t>
            </a:r>
          </a:p>
        </p:txBody>
      </p:sp>
      <p:sp>
        <p:nvSpPr>
          <p:cNvPr id="5132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41B21D64-BE60-4D4D-B551-C33DD8D5B635}" type="slidenum">
              <a:rPr lang="en-US" altLang="zh-TW" sz="1400"/>
              <a:pPr eaLnBrk="1" hangingPunct="1">
                <a:spcBef>
                  <a:spcPct val="0"/>
                </a:spcBef>
                <a:buFontTx/>
                <a:buNone/>
              </a:pPr>
              <a:t>4</a:t>
            </a:fld>
            <a:endParaRPr lang="en-US" altLang="zh-TW"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657600" y="914400"/>
            <a:ext cx="4953000" cy="4572000"/>
          </a:xfrm>
        </p:spPr>
        <p:txBody>
          <a:bodyPr/>
          <a:lstStyle/>
          <a:p>
            <a:pPr lvl="1" eaLnBrk="1" hangingPunct="1"/>
            <a:r>
              <a:rPr lang="en-US" altLang="zh-TW" smtClean="0"/>
              <a:t>The TCP/IP model does not require strict layering.</a:t>
            </a:r>
          </a:p>
          <a:p>
            <a:pPr lvl="1" eaLnBrk="1" hangingPunct="1"/>
            <a:r>
              <a:rPr lang="en-US" altLang="zh-TW" smtClean="0"/>
              <a:t>Application layer has the option of bypassing intermediate layers.</a:t>
            </a:r>
            <a:endParaRPr lang="en-US" altLang="zh-TW" smtClean="0">
              <a:solidFill>
                <a:srgbClr val="FF0066"/>
              </a:solidFill>
            </a:endParaRPr>
          </a:p>
          <a:p>
            <a:pPr lvl="1" eaLnBrk="1" hangingPunct="1">
              <a:buFontTx/>
              <a:buNone/>
            </a:pPr>
            <a:endParaRPr lang="en-US" altLang="zh-TW" smtClean="0"/>
          </a:p>
          <a:p>
            <a:pPr lvl="1" eaLnBrk="1" hangingPunct="1">
              <a:buFontTx/>
              <a:buNone/>
            </a:pPr>
            <a:endParaRPr lang="en-US" altLang="zh-TW" smtClean="0"/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228600" y="922338"/>
            <a:ext cx="3654425" cy="342265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228600" y="1782763"/>
            <a:ext cx="1974850" cy="84455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149" name="Rectangle 5"/>
          <p:cNvSpPr>
            <a:spLocks noChangeArrowheads="1"/>
          </p:cNvSpPr>
          <p:nvPr/>
        </p:nvSpPr>
        <p:spPr bwMode="auto">
          <a:xfrm>
            <a:off x="228600" y="2644775"/>
            <a:ext cx="2822575" cy="84455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150" name="Rectangle 6"/>
          <p:cNvSpPr>
            <a:spLocks noChangeArrowheads="1"/>
          </p:cNvSpPr>
          <p:nvPr/>
        </p:nvSpPr>
        <p:spPr bwMode="auto">
          <a:xfrm>
            <a:off x="228600" y="3505200"/>
            <a:ext cx="3654425" cy="844550"/>
          </a:xfrm>
          <a:prstGeom prst="rect">
            <a:avLst/>
          </a:prstGeom>
          <a:noFill/>
          <a:ln w="158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151" name="Rectangle 7"/>
          <p:cNvSpPr>
            <a:spLocks noChangeArrowheads="1"/>
          </p:cNvSpPr>
          <p:nvPr/>
        </p:nvSpPr>
        <p:spPr bwMode="auto">
          <a:xfrm>
            <a:off x="2425700" y="1320800"/>
            <a:ext cx="1143000" cy="57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en-US" altLang="zh-TW" sz="1600"/>
              <a:t>Application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kumimoji="0" lang="en-US" altLang="zh-TW" sz="1600"/>
              <a:t>Layer</a:t>
            </a:r>
          </a:p>
        </p:txBody>
      </p:sp>
      <p:sp>
        <p:nvSpPr>
          <p:cNvPr id="6152" name="Rectangle 8"/>
          <p:cNvSpPr>
            <a:spLocks noChangeArrowheads="1"/>
          </p:cNvSpPr>
          <p:nvPr/>
        </p:nvSpPr>
        <p:spPr bwMode="auto">
          <a:xfrm>
            <a:off x="228600" y="1898650"/>
            <a:ext cx="1974850" cy="58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en-US" altLang="zh-TW" sz="1600"/>
              <a:t>Transport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kumimoji="0" lang="en-US" altLang="zh-TW" sz="1600"/>
              <a:t>Layer</a:t>
            </a:r>
          </a:p>
        </p:txBody>
      </p:sp>
      <p:sp>
        <p:nvSpPr>
          <p:cNvPr id="6153" name="Rectangle 9"/>
          <p:cNvSpPr>
            <a:spLocks noChangeArrowheads="1"/>
          </p:cNvSpPr>
          <p:nvPr/>
        </p:nvSpPr>
        <p:spPr bwMode="auto">
          <a:xfrm>
            <a:off x="252413" y="2776538"/>
            <a:ext cx="282257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en-US" altLang="zh-TW" sz="1600"/>
              <a:t>Internet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kumimoji="0" lang="en-US" altLang="zh-TW" sz="1600"/>
              <a:t>Layer</a:t>
            </a:r>
          </a:p>
        </p:txBody>
      </p:sp>
      <p:sp>
        <p:nvSpPr>
          <p:cNvPr id="6154" name="Rectangle 10"/>
          <p:cNvSpPr>
            <a:spLocks noChangeArrowheads="1"/>
          </p:cNvSpPr>
          <p:nvPr/>
        </p:nvSpPr>
        <p:spPr bwMode="auto">
          <a:xfrm>
            <a:off x="239713" y="3636963"/>
            <a:ext cx="36322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en-US" altLang="zh-TW" sz="1600"/>
              <a:t>Network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kumimoji="0" lang="en-US" altLang="zh-TW" sz="1600"/>
              <a:t>Interface</a:t>
            </a:r>
          </a:p>
        </p:txBody>
      </p:sp>
      <p:sp>
        <p:nvSpPr>
          <p:cNvPr id="6155" name="Text Box 11"/>
          <p:cNvSpPr txBox="1">
            <a:spLocks noChangeArrowheads="1"/>
          </p:cNvSpPr>
          <p:nvPr/>
        </p:nvSpPr>
        <p:spPr bwMode="auto">
          <a:xfrm>
            <a:off x="1620838" y="4618038"/>
            <a:ext cx="450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en-US" altLang="zh-TW" sz="1800"/>
              <a:t>(b)</a:t>
            </a:r>
          </a:p>
        </p:txBody>
      </p:sp>
      <p:sp>
        <p:nvSpPr>
          <p:cNvPr id="6156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32B0F629-A591-4A7D-ABDB-55F24AEA17F7}" type="slidenum">
              <a:rPr lang="en-US" altLang="zh-TW" sz="1400"/>
              <a:pPr eaLnBrk="1" hangingPunct="1">
                <a:spcBef>
                  <a:spcPct val="0"/>
                </a:spcBef>
                <a:buFontTx/>
                <a:buNone/>
              </a:pPr>
              <a:t>5</a:t>
            </a:fld>
            <a:endParaRPr lang="en-US" altLang="zh-TW" sz="1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2722563" y="234950"/>
            <a:ext cx="1162050" cy="425450"/>
          </a:xfrm>
          <a:prstGeom prst="rect">
            <a:avLst/>
          </a:prstGeom>
          <a:noFill/>
          <a:ln w="1428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2763838" y="311150"/>
            <a:ext cx="10795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800">
                <a:solidFill>
                  <a:srgbClr val="000000"/>
                </a:solidFill>
              </a:rPr>
              <a:t>Application</a:t>
            </a:r>
            <a:endParaRPr kumimoji="0" lang="en-US" altLang="zh-TW" sz="1800"/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2811463" y="1323975"/>
            <a:ext cx="982662" cy="425450"/>
          </a:xfrm>
          <a:prstGeom prst="rect">
            <a:avLst/>
          </a:prstGeom>
          <a:noFill/>
          <a:ln w="1428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3094038" y="1400175"/>
            <a:ext cx="4191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800">
                <a:solidFill>
                  <a:srgbClr val="000000"/>
                </a:solidFill>
              </a:rPr>
              <a:t>TCP</a:t>
            </a:r>
            <a:endParaRPr kumimoji="0" lang="en-US" altLang="zh-TW" sz="1800"/>
          </a:p>
        </p:txBody>
      </p:sp>
      <p:sp>
        <p:nvSpPr>
          <p:cNvPr id="7174" name="Rectangle 6"/>
          <p:cNvSpPr>
            <a:spLocks noChangeArrowheads="1"/>
          </p:cNvSpPr>
          <p:nvPr/>
        </p:nvSpPr>
        <p:spPr bwMode="auto">
          <a:xfrm>
            <a:off x="4606925" y="1323975"/>
            <a:ext cx="982663" cy="425450"/>
          </a:xfrm>
          <a:prstGeom prst="rect">
            <a:avLst/>
          </a:prstGeom>
          <a:noFill/>
          <a:ln w="1428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175" name="Rectangle 7"/>
          <p:cNvSpPr>
            <a:spLocks noChangeArrowheads="1"/>
          </p:cNvSpPr>
          <p:nvPr/>
        </p:nvSpPr>
        <p:spPr bwMode="auto">
          <a:xfrm>
            <a:off x="4868863" y="1400175"/>
            <a:ext cx="457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800">
                <a:solidFill>
                  <a:srgbClr val="000000"/>
                </a:solidFill>
              </a:rPr>
              <a:t>UDP</a:t>
            </a:r>
            <a:endParaRPr kumimoji="0" lang="en-US" altLang="zh-TW" sz="1800"/>
          </a:p>
        </p:txBody>
      </p:sp>
      <p:sp>
        <p:nvSpPr>
          <p:cNvPr id="7176" name="Rectangle 8"/>
          <p:cNvSpPr>
            <a:spLocks noChangeArrowheads="1"/>
          </p:cNvSpPr>
          <p:nvPr/>
        </p:nvSpPr>
        <p:spPr bwMode="auto">
          <a:xfrm>
            <a:off x="3751263" y="2635250"/>
            <a:ext cx="982662" cy="427038"/>
          </a:xfrm>
          <a:prstGeom prst="rect">
            <a:avLst/>
          </a:prstGeom>
          <a:noFill/>
          <a:ln w="1428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177" name="Rectangle 9"/>
          <p:cNvSpPr>
            <a:spLocks noChangeArrowheads="1"/>
          </p:cNvSpPr>
          <p:nvPr/>
        </p:nvSpPr>
        <p:spPr bwMode="auto">
          <a:xfrm>
            <a:off x="4141788" y="2722563"/>
            <a:ext cx="2032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800">
                <a:solidFill>
                  <a:srgbClr val="000000"/>
                </a:solidFill>
              </a:rPr>
              <a:t>IP</a:t>
            </a:r>
            <a:endParaRPr kumimoji="0" lang="en-US" altLang="zh-TW" sz="1800"/>
          </a:p>
        </p:txBody>
      </p:sp>
      <p:sp>
        <p:nvSpPr>
          <p:cNvPr id="7178" name="Rectangle 10"/>
          <p:cNvSpPr>
            <a:spLocks noChangeArrowheads="1"/>
          </p:cNvSpPr>
          <p:nvPr/>
        </p:nvSpPr>
        <p:spPr bwMode="auto">
          <a:xfrm>
            <a:off x="2305050" y="2635250"/>
            <a:ext cx="982663" cy="427038"/>
          </a:xfrm>
          <a:prstGeom prst="rect">
            <a:avLst/>
          </a:prstGeom>
          <a:noFill/>
          <a:ln w="1428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179" name="Rectangle 11"/>
          <p:cNvSpPr>
            <a:spLocks noChangeArrowheads="1"/>
          </p:cNvSpPr>
          <p:nvPr/>
        </p:nvSpPr>
        <p:spPr bwMode="auto">
          <a:xfrm>
            <a:off x="2516188" y="2713038"/>
            <a:ext cx="5588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800">
                <a:solidFill>
                  <a:srgbClr val="000000"/>
                </a:solidFill>
              </a:rPr>
              <a:t>ICMP</a:t>
            </a:r>
            <a:endParaRPr kumimoji="0" lang="en-US" altLang="zh-TW" sz="1800"/>
          </a:p>
        </p:txBody>
      </p:sp>
      <p:sp>
        <p:nvSpPr>
          <p:cNvPr id="7180" name="Rectangle 12"/>
          <p:cNvSpPr>
            <a:spLocks noChangeArrowheads="1"/>
          </p:cNvSpPr>
          <p:nvPr/>
        </p:nvSpPr>
        <p:spPr bwMode="auto">
          <a:xfrm>
            <a:off x="5103813" y="2635250"/>
            <a:ext cx="982662" cy="427038"/>
          </a:xfrm>
          <a:prstGeom prst="rect">
            <a:avLst/>
          </a:prstGeom>
          <a:noFill/>
          <a:ln w="1428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181" name="Rectangle 13"/>
          <p:cNvSpPr>
            <a:spLocks noChangeArrowheads="1"/>
          </p:cNvSpPr>
          <p:nvPr/>
        </p:nvSpPr>
        <p:spPr bwMode="auto">
          <a:xfrm>
            <a:off x="5372100" y="2711450"/>
            <a:ext cx="4445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800">
                <a:solidFill>
                  <a:srgbClr val="000000"/>
                </a:solidFill>
              </a:rPr>
              <a:t>ARP</a:t>
            </a:r>
            <a:endParaRPr kumimoji="0" lang="en-US" altLang="zh-TW" sz="1800"/>
          </a:p>
        </p:txBody>
      </p:sp>
      <p:sp>
        <p:nvSpPr>
          <p:cNvPr id="7182" name="Rectangle 14"/>
          <p:cNvSpPr>
            <a:spLocks noChangeArrowheads="1"/>
          </p:cNvSpPr>
          <p:nvPr/>
        </p:nvSpPr>
        <p:spPr bwMode="auto">
          <a:xfrm>
            <a:off x="6467475" y="2635250"/>
            <a:ext cx="982663" cy="427038"/>
          </a:xfrm>
          <a:prstGeom prst="rect">
            <a:avLst/>
          </a:prstGeom>
          <a:noFill/>
          <a:ln w="1428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183" name="Rectangle 15"/>
          <p:cNvSpPr>
            <a:spLocks noChangeArrowheads="1"/>
          </p:cNvSpPr>
          <p:nvPr/>
        </p:nvSpPr>
        <p:spPr bwMode="auto">
          <a:xfrm>
            <a:off x="6659563" y="2711450"/>
            <a:ext cx="5969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800">
                <a:solidFill>
                  <a:srgbClr val="000000"/>
                </a:solidFill>
              </a:rPr>
              <a:t>RARP</a:t>
            </a:r>
            <a:endParaRPr kumimoji="0" lang="en-US" altLang="zh-TW" sz="1800"/>
          </a:p>
        </p:txBody>
      </p:sp>
      <p:sp>
        <p:nvSpPr>
          <p:cNvPr id="7184" name="Rectangle 16"/>
          <p:cNvSpPr>
            <a:spLocks noChangeArrowheads="1"/>
          </p:cNvSpPr>
          <p:nvPr/>
        </p:nvSpPr>
        <p:spPr bwMode="auto">
          <a:xfrm>
            <a:off x="3544888" y="3729038"/>
            <a:ext cx="1395412" cy="717550"/>
          </a:xfrm>
          <a:prstGeom prst="rect">
            <a:avLst/>
          </a:prstGeom>
          <a:noFill/>
          <a:ln w="1428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185" name="Rectangle 17"/>
          <p:cNvSpPr>
            <a:spLocks noChangeArrowheads="1"/>
          </p:cNvSpPr>
          <p:nvPr/>
        </p:nvSpPr>
        <p:spPr bwMode="auto">
          <a:xfrm>
            <a:off x="3846513" y="3811588"/>
            <a:ext cx="78105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800">
                <a:solidFill>
                  <a:srgbClr val="000000"/>
                </a:solidFill>
              </a:rPr>
              <a:t>Physical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800">
                <a:solidFill>
                  <a:srgbClr val="000000"/>
                </a:solidFill>
              </a:rPr>
              <a:t>network</a:t>
            </a:r>
            <a:endParaRPr kumimoji="0" lang="en-US" altLang="zh-TW" sz="1800"/>
          </a:p>
        </p:txBody>
      </p:sp>
      <p:sp>
        <p:nvSpPr>
          <p:cNvPr id="7186" name="Line 19"/>
          <p:cNvSpPr>
            <a:spLocks noChangeShapeType="1"/>
          </p:cNvSpPr>
          <p:nvPr/>
        </p:nvSpPr>
        <p:spPr bwMode="auto">
          <a:xfrm flipH="1">
            <a:off x="3289300" y="749300"/>
            <a:ext cx="0" cy="533400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7" name="Freeform 20"/>
          <p:cNvSpPr>
            <a:spLocks/>
          </p:cNvSpPr>
          <p:nvPr/>
        </p:nvSpPr>
        <p:spPr bwMode="auto">
          <a:xfrm>
            <a:off x="3238500" y="661988"/>
            <a:ext cx="88900" cy="90487"/>
          </a:xfrm>
          <a:custGeom>
            <a:avLst/>
            <a:gdLst>
              <a:gd name="T0" fmla="*/ 2147483647 w 56"/>
              <a:gd name="T1" fmla="*/ 2147483647 h 115"/>
              <a:gd name="T2" fmla="*/ 2147483647 w 56"/>
              <a:gd name="T3" fmla="*/ 2147483647 h 115"/>
              <a:gd name="T4" fmla="*/ 0 w 56"/>
              <a:gd name="T5" fmla="*/ 2147483647 h 115"/>
              <a:gd name="T6" fmla="*/ 2147483647 w 56"/>
              <a:gd name="T7" fmla="*/ 0 h 115"/>
              <a:gd name="T8" fmla="*/ 2147483647 w 56"/>
              <a:gd name="T9" fmla="*/ 2147483647 h 11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6"/>
              <a:gd name="T16" fmla="*/ 0 h 115"/>
              <a:gd name="T17" fmla="*/ 56 w 56"/>
              <a:gd name="T18" fmla="*/ 115 h 11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6" h="115">
                <a:moveTo>
                  <a:pt x="56" y="115"/>
                </a:moveTo>
                <a:lnTo>
                  <a:pt x="28" y="98"/>
                </a:lnTo>
                <a:lnTo>
                  <a:pt x="0" y="115"/>
                </a:lnTo>
                <a:lnTo>
                  <a:pt x="28" y="0"/>
                </a:lnTo>
                <a:lnTo>
                  <a:pt x="56" y="11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8" name="Freeform 21"/>
          <p:cNvSpPr>
            <a:spLocks/>
          </p:cNvSpPr>
          <p:nvPr/>
        </p:nvSpPr>
        <p:spPr bwMode="auto">
          <a:xfrm>
            <a:off x="3232150" y="1225550"/>
            <a:ext cx="88900" cy="92075"/>
          </a:xfrm>
          <a:custGeom>
            <a:avLst/>
            <a:gdLst>
              <a:gd name="T0" fmla="*/ 0 w 56"/>
              <a:gd name="T1" fmla="*/ 0 h 115"/>
              <a:gd name="T2" fmla="*/ 2147483647 w 56"/>
              <a:gd name="T3" fmla="*/ 2147483647 h 115"/>
              <a:gd name="T4" fmla="*/ 2147483647 w 56"/>
              <a:gd name="T5" fmla="*/ 0 h 115"/>
              <a:gd name="T6" fmla="*/ 2147483647 w 56"/>
              <a:gd name="T7" fmla="*/ 2147483647 h 115"/>
              <a:gd name="T8" fmla="*/ 0 w 56"/>
              <a:gd name="T9" fmla="*/ 0 h 11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6"/>
              <a:gd name="T16" fmla="*/ 0 h 115"/>
              <a:gd name="T17" fmla="*/ 56 w 56"/>
              <a:gd name="T18" fmla="*/ 115 h 11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6" h="115">
                <a:moveTo>
                  <a:pt x="0" y="0"/>
                </a:moveTo>
                <a:lnTo>
                  <a:pt x="28" y="17"/>
                </a:lnTo>
                <a:lnTo>
                  <a:pt x="56" y="0"/>
                </a:lnTo>
                <a:lnTo>
                  <a:pt x="28" y="11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9" name="Line 22"/>
          <p:cNvSpPr>
            <a:spLocks noChangeShapeType="1"/>
          </p:cNvSpPr>
          <p:nvPr/>
        </p:nvSpPr>
        <p:spPr bwMode="auto">
          <a:xfrm>
            <a:off x="5097463" y="730250"/>
            <a:ext cx="1587" cy="522288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90" name="Freeform 23"/>
          <p:cNvSpPr>
            <a:spLocks/>
          </p:cNvSpPr>
          <p:nvPr/>
        </p:nvSpPr>
        <p:spPr bwMode="auto">
          <a:xfrm>
            <a:off x="5053013" y="661988"/>
            <a:ext cx="88900" cy="90487"/>
          </a:xfrm>
          <a:custGeom>
            <a:avLst/>
            <a:gdLst>
              <a:gd name="T0" fmla="*/ 2147483647 w 56"/>
              <a:gd name="T1" fmla="*/ 2147483647 h 115"/>
              <a:gd name="T2" fmla="*/ 2147483647 w 56"/>
              <a:gd name="T3" fmla="*/ 2147483647 h 115"/>
              <a:gd name="T4" fmla="*/ 0 w 56"/>
              <a:gd name="T5" fmla="*/ 2147483647 h 115"/>
              <a:gd name="T6" fmla="*/ 2147483647 w 56"/>
              <a:gd name="T7" fmla="*/ 0 h 115"/>
              <a:gd name="T8" fmla="*/ 2147483647 w 56"/>
              <a:gd name="T9" fmla="*/ 2147483647 h 11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6"/>
              <a:gd name="T16" fmla="*/ 0 h 115"/>
              <a:gd name="T17" fmla="*/ 56 w 56"/>
              <a:gd name="T18" fmla="*/ 115 h 11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6" h="115">
                <a:moveTo>
                  <a:pt x="56" y="115"/>
                </a:moveTo>
                <a:lnTo>
                  <a:pt x="28" y="98"/>
                </a:lnTo>
                <a:lnTo>
                  <a:pt x="0" y="115"/>
                </a:lnTo>
                <a:lnTo>
                  <a:pt x="28" y="0"/>
                </a:lnTo>
                <a:lnTo>
                  <a:pt x="56" y="11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91" name="Freeform 24"/>
          <p:cNvSpPr>
            <a:spLocks/>
          </p:cNvSpPr>
          <p:nvPr/>
        </p:nvSpPr>
        <p:spPr bwMode="auto">
          <a:xfrm>
            <a:off x="5053013" y="1225550"/>
            <a:ext cx="88900" cy="92075"/>
          </a:xfrm>
          <a:custGeom>
            <a:avLst/>
            <a:gdLst>
              <a:gd name="T0" fmla="*/ 0 w 56"/>
              <a:gd name="T1" fmla="*/ 0 h 115"/>
              <a:gd name="T2" fmla="*/ 2147483647 w 56"/>
              <a:gd name="T3" fmla="*/ 2147483647 h 115"/>
              <a:gd name="T4" fmla="*/ 2147483647 w 56"/>
              <a:gd name="T5" fmla="*/ 0 h 115"/>
              <a:gd name="T6" fmla="*/ 2147483647 w 56"/>
              <a:gd name="T7" fmla="*/ 2147483647 h 115"/>
              <a:gd name="T8" fmla="*/ 0 w 56"/>
              <a:gd name="T9" fmla="*/ 0 h 11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6"/>
              <a:gd name="T16" fmla="*/ 0 h 115"/>
              <a:gd name="T17" fmla="*/ 56 w 56"/>
              <a:gd name="T18" fmla="*/ 115 h 11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6" h="115">
                <a:moveTo>
                  <a:pt x="0" y="0"/>
                </a:moveTo>
                <a:lnTo>
                  <a:pt x="28" y="17"/>
                </a:lnTo>
                <a:lnTo>
                  <a:pt x="56" y="0"/>
                </a:lnTo>
                <a:lnTo>
                  <a:pt x="28" y="11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92" name="Line 25"/>
          <p:cNvSpPr>
            <a:spLocks noChangeShapeType="1"/>
          </p:cNvSpPr>
          <p:nvPr/>
        </p:nvSpPr>
        <p:spPr bwMode="auto">
          <a:xfrm>
            <a:off x="3255963" y="1804988"/>
            <a:ext cx="728662" cy="771525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93" name="Freeform 26"/>
          <p:cNvSpPr>
            <a:spLocks/>
          </p:cNvSpPr>
          <p:nvPr/>
        </p:nvSpPr>
        <p:spPr bwMode="auto">
          <a:xfrm>
            <a:off x="3206750" y="1754188"/>
            <a:ext cx="103188" cy="96837"/>
          </a:xfrm>
          <a:custGeom>
            <a:avLst/>
            <a:gdLst>
              <a:gd name="T0" fmla="*/ 2147483647 w 65"/>
              <a:gd name="T1" fmla="*/ 2147483647 h 120"/>
              <a:gd name="T2" fmla="*/ 2147483647 w 65"/>
              <a:gd name="T3" fmla="*/ 2147483647 h 120"/>
              <a:gd name="T4" fmla="*/ 2147483647 w 65"/>
              <a:gd name="T5" fmla="*/ 2147483647 h 120"/>
              <a:gd name="T6" fmla="*/ 0 w 65"/>
              <a:gd name="T7" fmla="*/ 0 h 120"/>
              <a:gd name="T8" fmla="*/ 2147483647 w 65"/>
              <a:gd name="T9" fmla="*/ 2147483647 h 1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5"/>
              <a:gd name="T16" fmla="*/ 0 h 120"/>
              <a:gd name="T17" fmla="*/ 65 w 65"/>
              <a:gd name="T18" fmla="*/ 120 h 1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5" h="120">
                <a:moveTo>
                  <a:pt x="65" y="55"/>
                </a:moveTo>
                <a:lnTo>
                  <a:pt x="36" y="74"/>
                </a:lnTo>
                <a:lnTo>
                  <a:pt x="21" y="120"/>
                </a:lnTo>
                <a:lnTo>
                  <a:pt x="0" y="0"/>
                </a:lnTo>
                <a:lnTo>
                  <a:pt x="65" y="5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94" name="Freeform 27"/>
          <p:cNvSpPr>
            <a:spLocks/>
          </p:cNvSpPr>
          <p:nvPr/>
        </p:nvSpPr>
        <p:spPr bwMode="auto">
          <a:xfrm>
            <a:off x="3935413" y="2533650"/>
            <a:ext cx="100012" cy="95250"/>
          </a:xfrm>
          <a:custGeom>
            <a:avLst/>
            <a:gdLst>
              <a:gd name="T0" fmla="*/ 0 w 63"/>
              <a:gd name="T1" fmla="*/ 2147483647 h 120"/>
              <a:gd name="T2" fmla="*/ 2147483647 w 63"/>
              <a:gd name="T3" fmla="*/ 2147483647 h 120"/>
              <a:gd name="T4" fmla="*/ 2147483647 w 63"/>
              <a:gd name="T5" fmla="*/ 0 h 120"/>
              <a:gd name="T6" fmla="*/ 2147483647 w 63"/>
              <a:gd name="T7" fmla="*/ 2147483647 h 120"/>
              <a:gd name="T8" fmla="*/ 0 w 63"/>
              <a:gd name="T9" fmla="*/ 2147483647 h 1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3"/>
              <a:gd name="T16" fmla="*/ 0 h 120"/>
              <a:gd name="T17" fmla="*/ 63 w 63"/>
              <a:gd name="T18" fmla="*/ 120 h 1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3" h="120">
                <a:moveTo>
                  <a:pt x="0" y="63"/>
                </a:moveTo>
                <a:lnTo>
                  <a:pt x="28" y="46"/>
                </a:lnTo>
                <a:lnTo>
                  <a:pt x="43" y="0"/>
                </a:lnTo>
                <a:lnTo>
                  <a:pt x="63" y="120"/>
                </a:lnTo>
                <a:lnTo>
                  <a:pt x="0" y="6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95" name="Line 28"/>
          <p:cNvSpPr>
            <a:spLocks noChangeShapeType="1"/>
          </p:cNvSpPr>
          <p:nvPr/>
        </p:nvSpPr>
        <p:spPr bwMode="auto">
          <a:xfrm flipH="1">
            <a:off x="4491038" y="1811338"/>
            <a:ext cx="577850" cy="762000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96" name="Freeform 29"/>
          <p:cNvSpPr>
            <a:spLocks/>
          </p:cNvSpPr>
          <p:nvPr/>
        </p:nvSpPr>
        <p:spPr bwMode="auto">
          <a:xfrm>
            <a:off x="5016500" y="1754188"/>
            <a:ext cx="95250" cy="98425"/>
          </a:xfrm>
          <a:custGeom>
            <a:avLst/>
            <a:gdLst>
              <a:gd name="T0" fmla="*/ 2147483647 w 60"/>
              <a:gd name="T1" fmla="*/ 2147483647 h 122"/>
              <a:gd name="T2" fmla="*/ 2147483647 w 60"/>
              <a:gd name="T3" fmla="*/ 2147483647 h 122"/>
              <a:gd name="T4" fmla="*/ 0 w 60"/>
              <a:gd name="T5" fmla="*/ 2147483647 h 122"/>
              <a:gd name="T6" fmla="*/ 2147483647 w 60"/>
              <a:gd name="T7" fmla="*/ 0 h 122"/>
              <a:gd name="T8" fmla="*/ 2147483647 w 60"/>
              <a:gd name="T9" fmla="*/ 2147483647 h 1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"/>
              <a:gd name="T16" fmla="*/ 0 h 122"/>
              <a:gd name="T17" fmla="*/ 60 w 60"/>
              <a:gd name="T18" fmla="*/ 122 h 12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" h="122">
                <a:moveTo>
                  <a:pt x="48" y="122"/>
                </a:moveTo>
                <a:lnTo>
                  <a:pt x="29" y="82"/>
                </a:lnTo>
                <a:lnTo>
                  <a:pt x="0" y="68"/>
                </a:lnTo>
                <a:lnTo>
                  <a:pt x="60" y="0"/>
                </a:lnTo>
                <a:lnTo>
                  <a:pt x="48" y="12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97" name="Freeform 30"/>
          <p:cNvSpPr>
            <a:spLocks/>
          </p:cNvSpPr>
          <p:nvPr/>
        </p:nvSpPr>
        <p:spPr bwMode="auto">
          <a:xfrm>
            <a:off x="4449763" y="2532063"/>
            <a:ext cx="93662" cy="96837"/>
          </a:xfrm>
          <a:custGeom>
            <a:avLst/>
            <a:gdLst>
              <a:gd name="T0" fmla="*/ 2147483647 w 59"/>
              <a:gd name="T1" fmla="*/ 0 h 122"/>
              <a:gd name="T2" fmla="*/ 2147483647 w 59"/>
              <a:gd name="T3" fmla="*/ 2147483647 h 122"/>
              <a:gd name="T4" fmla="*/ 2147483647 w 59"/>
              <a:gd name="T5" fmla="*/ 2147483647 h 122"/>
              <a:gd name="T6" fmla="*/ 0 w 59"/>
              <a:gd name="T7" fmla="*/ 2147483647 h 122"/>
              <a:gd name="T8" fmla="*/ 2147483647 w 59"/>
              <a:gd name="T9" fmla="*/ 0 h 1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9"/>
              <a:gd name="T16" fmla="*/ 0 h 122"/>
              <a:gd name="T17" fmla="*/ 59 w 59"/>
              <a:gd name="T18" fmla="*/ 122 h 12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9" h="122">
                <a:moveTo>
                  <a:pt x="13" y="0"/>
                </a:moveTo>
                <a:lnTo>
                  <a:pt x="30" y="42"/>
                </a:lnTo>
                <a:lnTo>
                  <a:pt x="59" y="56"/>
                </a:lnTo>
                <a:lnTo>
                  <a:pt x="0" y="122"/>
                </a:lnTo>
                <a:lnTo>
                  <a:pt x="13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98" name="Line 31"/>
          <p:cNvSpPr>
            <a:spLocks noChangeShapeType="1"/>
          </p:cNvSpPr>
          <p:nvPr/>
        </p:nvSpPr>
        <p:spPr bwMode="auto">
          <a:xfrm>
            <a:off x="3367088" y="2847975"/>
            <a:ext cx="304800" cy="1588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99" name="Freeform 32"/>
          <p:cNvSpPr>
            <a:spLocks/>
          </p:cNvSpPr>
          <p:nvPr/>
        </p:nvSpPr>
        <p:spPr bwMode="auto">
          <a:xfrm>
            <a:off x="3290888" y="2808288"/>
            <a:ext cx="103187" cy="79375"/>
          </a:xfrm>
          <a:custGeom>
            <a:avLst/>
            <a:gdLst>
              <a:gd name="T0" fmla="*/ 2147483647 w 65"/>
              <a:gd name="T1" fmla="*/ 0 h 100"/>
              <a:gd name="T2" fmla="*/ 2147483647 w 65"/>
              <a:gd name="T3" fmla="*/ 2147483647 h 100"/>
              <a:gd name="T4" fmla="*/ 2147483647 w 65"/>
              <a:gd name="T5" fmla="*/ 2147483647 h 100"/>
              <a:gd name="T6" fmla="*/ 0 w 65"/>
              <a:gd name="T7" fmla="*/ 2147483647 h 100"/>
              <a:gd name="T8" fmla="*/ 2147483647 w 65"/>
              <a:gd name="T9" fmla="*/ 0 h 1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5"/>
              <a:gd name="T16" fmla="*/ 0 h 100"/>
              <a:gd name="T17" fmla="*/ 65 w 65"/>
              <a:gd name="T18" fmla="*/ 100 h 1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5" h="100">
                <a:moveTo>
                  <a:pt x="65" y="0"/>
                </a:moveTo>
                <a:lnTo>
                  <a:pt x="55" y="50"/>
                </a:lnTo>
                <a:lnTo>
                  <a:pt x="65" y="100"/>
                </a:lnTo>
                <a:lnTo>
                  <a:pt x="0" y="50"/>
                </a:lnTo>
                <a:lnTo>
                  <a:pt x="6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00" name="Freeform 33"/>
          <p:cNvSpPr>
            <a:spLocks/>
          </p:cNvSpPr>
          <p:nvPr/>
        </p:nvSpPr>
        <p:spPr bwMode="auto">
          <a:xfrm>
            <a:off x="3641725" y="2808288"/>
            <a:ext cx="103188" cy="79375"/>
          </a:xfrm>
          <a:custGeom>
            <a:avLst/>
            <a:gdLst>
              <a:gd name="T0" fmla="*/ 0 w 65"/>
              <a:gd name="T1" fmla="*/ 2147483647 h 100"/>
              <a:gd name="T2" fmla="*/ 2147483647 w 65"/>
              <a:gd name="T3" fmla="*/ 2147483647 h 100"/>
              <a:gd name="T4" fmla="*/ 0 w 65"/>
              <a:gd name="T5" fmla="*/ 0 h 100"/>
              <a:gd name="T6" fmla="*/ 2147483647 w 65"/>
              <a:gd name="T7" fmla="*/ 2147483647 h 100"/>
              <a:gd name="T8" fmla="*/ 0 w 65"/>
              <a:gd name="T9" fmla="*/ 2147483647 h 1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5"/>
              <a:gd name="T16" fmla="*/ 0 h 100"/>
              <a:gd name="T17" fmla="*/ 65 w 65"/>
              <a:gd name="T18" fmla="*/ 100 h 1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5" h="100">
                <a:moveTo>
                  <a:pt x="0" y="100"/>
                </a:moveTo>
                <a:lnTo>
                  <a:pt x="10" y="50"/>
                </a:lnTo>
                <a:lnTo>
                  <a:pt x="0" y="0"/>
                </a:lnTo>
                <a:lnTo>
                  <a:pt x="65" y="50"/>
                </a:lnTo>
                <a:lnTo>
                  <a:pt x="0" y="10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01" name="Line 34"/>
          <p:cNvSpPr>
            <a:spLocks noChangeShapeType="1"/>
          </p:cNvSpPr>
          <p:nvPr/>
        </p:nvSpPr>
        <p:spPr bwMode="auto">
          <a:xfrm flipH="1">
            <a:off x="4243388" y="3135313"/>
            <a:ext cx="11112" cy="522287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02" name="Freeform 35"/>
          <p:cNvSpPr>
            <a:spLocks/>
          </p:cNvSpPr>
          <p:nvPr/>
        </p:nvSpPr>
        <p:spPr bwMode="auto">
          <a:xfrm>
            <a:off x="4210050" y="3067050"/>
            <a:ext cx="88900" cy="90488"/>
          </a:xfrm>
          <a:custGeom>
            <a:avLst/>
            <a:gdLst>
              <a:gd name="T0" fmla="*/ 2147483647 w 56"/>
              <a:gd name="T1" fmla="*/ 2147483647 h 115"/>
              <a:gd name="T2" fmla="*/ 2147483647 w 56"/>
              <a:gd name="T3" fmla="*/ 2147483647 h 115"/>
              <a:gd name="T4" fmla="*/ 0 w 56"/>
              <a:gd name="T5" fmla="*/ 2147483647 h 115"/>
              <a:gd name="T6" fmla="*/ 2147483647 w 56"/>
              <a:gd name="T7" fmla="*/ 0 h 115"/>
              <a:gd name="T8" fmla="*/ 2147483647 w 56"/>
              <a:gd name="T9" fmla="*/ 2147483647 h 11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6"/>
              <a:gd name="T16" fmla="*/ 0 h 115"/>
              <a:gd name="T17" fmla="*/ 56 w 56"/>
              <a:gd name="T18" fmla="*/ 115 h 11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6" h="115">
                <a:moveTo>
                  <a:pt x="56" y="115"/>
                </a:moveTo>
                <a:lnTo>
                  <a:pt x="28" y="98"/>
                </a:lnTo>
                <a:lnTo>
                  <a:pt x="0" y="115"/>
                </a:lnTo>
                <a:lnTo>
                  <a:pt x="28" y="0"/>
                </a:lnTo>
                <a:lnTo>
                  <a:pt x="56" y="11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03" name="Freeform 36"/>
          <p:cNvSpPr>
            <a:spLocks/>
          </p:cNvSpPr>
          <p:nvPr/>
        </p:nvSpPr>
        <p:spPr bwMode="auto">
          <a:xfrm>
            <a:off x="4210050" y="3632200"/>
            <a:ext cx="88900" cy="90488"/>
          </a:xfrm>
          <a:custGeom>
            <a:avLst/>
            <a:gdLst>
              <a:gd name="T0" fmla="*/ 0 w 56"/>
              <a:gd name="T1" fmla="*/ 0 h 115"/>
              <a:gd name="T2" fmla="*/ 2147483647 w 56"/>
              <a:gd name="T3" fmla="*/ 2147483647 h 115"/>
              <a:gd name="T4" fmla="*/ 2147483647 w 56"/>
              <a:gd name="T5" fmla="*/ 0 h 115"/>
              <a:gd name="T6" fmla="*/ 2147483647 w 56"/>
              <a:gd name="T7" fmla="*/ 2147483647 h 115"/>
              <a:gd name="T8" fmla="*/ 0 w 56"/>
              <a:gd name="T9" fmla="*/ 0 h 11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6"/>
              <a:gd name="T16" fmla="*/ 0 h 115"/>
              <a:gd name="T17" fmla="*/ 56 w 56"/>
              <a:gd name="T18" fmla="*/ 115 h 11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6" h="115">
                <a:moveTo>
                  <a:pt x="0" y="0"/>
                </a:moveTo>
                <a:lnTo>
                  <a:pt x="28" y="17"/>
                </a:lnTo>
                <a:lnTo>
                  <a:pt x="56" y="0"/>
                </a:lnTo>
                <a:lnTo>
                  <a:pt x="28" y="11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04" name="Line 37"/>
          <p:cNvSpPr>
            <a:spLocks noChangeShapeType="1"/>
          </p:cNvSpPr>
          <p:nvPr/>
        </p:nvSpPr>
        <p:spPr bwMode="auto">
          <a:xfrm flipH="1">
            <a:off x="4538663" y="3103563"/>
            <a:ext cx="992187" cy="581025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05" name="Freeform 38"/>
          <p:cNvSpPr>
            <a:spLocks/>
          </p:cNvSpPr>
          <p:nvPr/>
        </p:nvSpPr>
        <p:spPr bwMode="auto">
          <a:xfrm>
            <a:off x="5483225" y="3067050"/>
            <a:ext cx="111125" cy="82550"/>
          </a:xfrm>
          <a:custGeom>
            <a:avLst/>
            <a:gdLst>
              <a:gd name="T0" fmla="*/ 2147483647 w 70"/>
              <a:gd name="T1" fmla="*/ 2147483647 h 106"/>
              <a:gd name="T2" fmla="*/ 2147483647 w 70"/>
              <a:gd name="T3" fmla="*/ 2147483647 h 106"/>
              <a:gd name="T4" fmla="*/ 0 w 70"/>
              <a:gd name="T5" fmla="*/ 2147483647 h 106"/>
              <a:gd name="T6" fmla="*/ 2147483647 w 70"/>
              <a:gd name="T7" fmla="*/ 0 h 106"/>
              <a:gd name="T8" fmla="*/ 2147483647 w 70"/>
              <a:gd name="T9" fmla="*/ 2147483647 h 10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0"/>
              <a:gd name="T16" fmla="*/ 0 h 106"/>
              <a:gd name="T17" fmla="*/ 70 w 70"/>
              <a:gd name="T18" fmla="*/ 106 h 10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0" h="106">
                <a:moveTo>
                  <a:pt x="32" y="106"/>
                </a:moveTo>
                <a:lnTo>
                  <a:pt x="24" y="54"/>
                </a:lnTo>
                <a:lnTo>
                  <a:pt x="0" y="23"/>
                </a:lnTo>
                <a:lnTo>
                  <a:pt x="70" y="0"/>
                </a:lnTo>
                <a:lnTo>
                  <a:pt x="32" y="10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06" name="Freeform 39"/>
          <p:cNvSpPr>
            <a:spLocks/>
          </p:cNvSpPr>
          <p:nvPr/>
        </p:nvSpPr>
        <p:spPr bwMode="auto">
          <a:xfrm>
            <a:off x="4476750" y="3638550"/>
            <a:ext cx="109538" cy="84138"/>
          </a:xfrm>
          <a:custGeom>
            <a:avLst/>
            <a:gdLst>
              <a:gd name="T0" fmla="*/ 2147483647 w 69"/>
              <a:gd name="T1" fmla="*/ 0 h 105"/>
              <a:gd name="T2" fmla="*/ 2147483647 w 69"/>
              <a:gd name="T3" fmla="*/ 2147483647 h 105"/>
              <a:gd name="T4" fmla="*/ 2147483647 w 69"/>
              <a:gd name="T5" fmla="*/ 2147483647 h 105"/>
              <a:gd name="T6" fmla="*/ 0 w 69"/>
              <a:gd name="T7" fmla="*/ 2147483647 h 105"/>
              <a:gd name="T8" fmla="*/ 2147483647 w 69"/>
              <a:gd name="T9" fmla="*/ 0 h 1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9"/>
              <a:gd name="T16" fmla="*/ 0 h 105"/>
              <a:gd name="T17" fmla="*/ 69 w 69"/>
              <a:gd name="T18" fmla="*/ 105 h 1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9" h="105">
                <a:moveTo>
                  <a:pt x="38" y="0"/>
                </a:moveTo>
                <a:lnTo>
                  <a:pt x="46" y="51"/>
                </a:lnTo>
                <a:lnTo>
                  <a:pt x="69" y="82"/>
                </a:lnTo>
                <a:lnTo>
                  <a:pt x="0" y="105"/>
                </a:lnTo>
                <a:lnTo>
                  <a:pt x="3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07" name="Line 40"/>
          <p:cNvSpPr>
            <a:spLocks noChangeShapeType="1"/>
          </p:cNvSpPr>
          <p:nvPr/>
        </p:nvSpPr>
        <p:spPr bwMode="auto">
          <a:xfrm flipH="1">
            <a:off x="4879975" y="3089275"/>
            <a:ext cx="1993900" cy="622300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08" name="Freeform 41"/>
          <p:cNvSpPr>
            <a:spLocks/>
          </p:cNvSpPr>
          <p:nvPr/>
        </p:nvSpPr>
        <p:spPr bwMode="auto">
          <a:xfrm>
            <a:off x="6834188" y="3060700"/>
            <a:ext cx="111125" cy="74613"/>
          </a:xfrm>
          <a:custGeom>
            <a:avLst/>
            <a:gdLst>
              <a:gd name="T0" fmla="*/ 2147483647 w 70"/>
              <a:gd name="T1" fmla="*/ 2147483647 h 94"/>
              <a:gd name="T2" fmla="*/ 2147483647 w 70"/>
              <a:gd name="T3" fmla="*/ 2147483647 h 94"/>
              <a:gd name="T4" fmla="*/ 0 w 70"/>
              <a:gd name="T5" fmla="*/ 0 h 94"/>
              <a:gd name="T6" fmla="*/ 2147483647 w 70"/>
              <a:gd name="T7" fmla="*/ 2147483647 h 94"/>
              <a:gd name="T8" fmla="*/ 2147483647 w 70"/>
              <a:gd name="T9" fmla="*/ 2147483647 h 9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0"/>
              <a:gd name="T16" fmla="*/ 0 h 94"/>
              <a:gd name="T17" fmla="*/ 70 w 70"/>
              <a:gd name="T18" fmla="*/ 94 h 9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0" h="94">
                <a:moveTo>
                  <a:pt x="18" y="94"/>
                </a:moveTo>
                <a:lnTo>
                  <a:pt x="18" y="40"/>
                </a:lnTo>
                <a:lnTo>
                  <a:pt x="0" y="0"/>
                </a:lnTo>
                <a:lnTo>
                  <a:pt x="70" y="7"/>
                </a:lnTo>
                <a:lnTo>
                  <a:pt x="18" y="9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09" name="Freeform 42"/>
          <p:cNvSpPr>
            <a:spLocks/>
          </p:cNvSpPr>
          <p:nvPr/>
        </p:nvSpPr>
        <p:spPr bwMode="auto">
          <a:xfrm>
            <a:off x="4808538" y="3667125"/>
            <a:ext cx="111125" cy="73025"/>
          </a:xfrm>
          <a:custGeom>
            <a:avLst/>
            <a:gdLst>
              <a:gd name="T0" fmla="*/ 2147483647 w 70"/>
              <a:gd name="T1" fmla="*/ 0 h 94"/>
              <a:gd name="T2" fmla="*/ 2147483647 w 70"/>
              <a:gd name="T3" fmla="*/ 2147483647 h 94"/>
              <a:gd name="T4" fmla="*/ 2147483647 w 70"/>
              <a:gd name="T5" fmla="*/ 2147483647 h 94"/>
              <a:gd name="T6" fmla="*/ 0 w 70"/>
              <a:gd name="T7" fmla="*/ 2147483647 h 94"/>
              <a:gd name="T8" fmla="*/ 2147483647 w 70"/>
              <a:gd name="T9" fmla="*/ 0 h 9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0"/>
              <a:gd name="T16" fmla="*/ 0 h 94"/>
              <a:gd name="T17" fmla="*/ 70 w 70"/>
              <a:gd name="T18" fmla="*/ 94 h 9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0" h="94">
                <a:moveTo>
                  <a:pt x="52" y="0"/>
                </a:moveTo>
                <a:lnTo>
                  <a:pt x="52" y="54"/>
                </a:lnTo>
                <a:lnTo>
                  <a:pt x="70" y="94"/>
                </a:lnTo>
                <a:lnTo>
                  <a:pt x="0" y="86"/>
                </a:lnTo>
                <a:lnTo>
                  <a:pt x="52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10" name="Rectangle 43"/>
          <p:cNvSpPr>
            <a:spLocks noChangeArrowheads="1"/>
          </p:cNvSpPr>
          <p:nvPr/>
        </p:nvSpPr>
        <p:spPr bwMode="auto">
          <a:xfrm>
            <a:off x="4518025" y="234950"/>
            <a:ext cx="1160463" cy="425450"/>
          </a:xfrm>
          <a:prstGeom prst="rect">
            <a:avLst/>
          </a:prstGeom>
          <a:noFill/>
          <a:ln w="1428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211" name="Rectangle 44"/>
          <p:cNvSpPr>
            <a:spLocks noChangeArrowheads="1"/>
          </p:cNvSpPr>
          <p:nvPr/>
        </p:nvSpPr>
        <p:spPr bwMode="auto">
          <a:xfrm>
            <a:off x="4575175" y="311150"/>
            <a:ext cx="113347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800">
                <a:solidFill>
                  <a:srgbClr val="000000"/>
                </a:solidFill>
              </a:rPr>
              <a:t>Application</a:t>
            </a:r>
            <a:endParaRPr kumimoji="0" lang="en-US" altLang="zh-TW" sz="1800"/>
          </a:p>
        </p:txBody>
      </p:sp>
      <p:sp>
        <p:nvSpPr>
          <p:cNvPr id="7212" name="Text Box 45"/>
          <p:cNvSpPr txBox="1">
            <a:spLocks noChangeArrowheads="1"/>
          </p:cNvSpPr>
          <p:nvPr/>
        </p:nvSpPr>
        <p:spPr bwMode="auto">
          <a:xfrm>
            <a:off x="6996113" y="749300"/>
            <a:ext cx="70643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kumimoji="0" lang="en-US" altLang="zh-TW" sz="1000" dirty="0"/>
              <a:t>Figure 8.1</a:t>
            </a:r>
          </a:p>
        </p:txBody>
      </p:sp>
      <p:sp>
        <p:nvSpPr>
          <p:cNvPr id="7213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A633FD44-3CCB-439C-BECF-81E05B3FA9C1}" type="slidenum">
              <a:rPr lang="en-US" altLang="zh-TW" sz="1400"/>
              <a:pPr eaLnBrk="1" hangingPunct="1">
                <a:spcBef>
                  <a:spcPct val="0"/>
                </a:spcBef>
                <a:buFontTx/>
                <a:buNone/>
              </a:pPr>
              <a:t>6</a:t>
            </a:fld>
            <a:endParaRPr lang="en-US" altLang="zh-TW" sz="1400"/>
          </a:p>
        </p:txBody>
      </p:sp>
      <p:sp>
        <p:nvSpPr>
          <p:cNvPr id="7214" name="TextBox 2"/>
          <p:cNvSpPr txBox="1">
            <a:spLocks noChangeArrowheads="1"/>
          </p:cNvSpPr>
          <p:nvPr/>
        </p:nvSpPr>
        <p:spPr bwMode="auto">
          <a:xfrm>
            <a:off x="125413" y="4800600"/>
            <a:ext cx="8942387" cy="184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800100" indent="-34290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2000" dirty="0"/>
              <a:t>Internet Control Message Protocol (ICMP)</a:t>
            </a:r>
          </a:p>
          <a:p>
            <a:pPr lvl="1" eaLnBrk="1" hangingPunct="1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 sz="1800" dirty="0" smtClean="0"/>
              <a:t>E.g., sent </a:t>
            </a:r>
            <a:r>
              <a:rPr lang="en-US" altLang="en-US" sz="1800" dirty="0"/>
              <a:t>by a router to tell a device that there is a shorter route to the destination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z="2000" dirty="0"/>
              <a:t>Address Resolution Protocol (ARP)</a:t>
            </a:r>
          </a:p>
          <a:p>
            <a:pPr lvl="1" eaLnBrk="1" hangingPunct="1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 sz="1800" dirty="0"/>
              <a:t>Given an IP address, query for the MAC address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z="2000" dirty="0"/>
              <a:t>Reverse Address Resolution Protocol (RARP)</a:t>
            </a:r>
          </a:p>
          <a:p>
            <a:pPr lvl="1" eaLnBrk="1" hangingPunct="1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 sz="1800" dirty="0"/>
              <a:t>Given a MAC address, query for the IP address (obsoleted)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2562225" y="3379788"/>
            <a:ext cx="24288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grpSp>
        <p:nvGrpSpPr>
          <p:cNvPr id="8195" name="Group 3"/>
          <p:cNvGrpSpPr>
            <a:grpSpLocks/>
          </p:cNvGrpSpPr>
          <p:nvPr/>
        </p:nvGrpSpPr>
        <p:grpSpPr bwMode="auto">
          <a:xfrm>
            <a:off x="5099050" y="454025"/>
            <a:ext cx="3048000" cy="742950"/>
            <a:chOff x="2418" y="290"/>
            <a:chExt cx="2189" cy="468"/>
          </a:xfrm>
        </p:grpSpPr>
        <p:sp>
          <p:nvSpPr>
            <p:cNvPr id="8219" name="Rectangle 4"/>
            <p:cNvSpPr>
              <a:spLocks noChangeArrowheads="1"/>
            </p:cNvSpPr>
            <p:nvPr/>
          </p:nvSpPr>
          <p:spPr bwMode="auto">
            <a:xfrm>
              <a:off x="2418" y="290"/>
              <a:ext cx="2189" cy="46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8220" name="Rectangle 5"/>
            <p:cNvSpPr>
              <a:spLocks noChangeArrowheads="1"/>
            </p:cNvSpPr>
            <p:nvPr/>
          </p:nvSpPr>
          <p:spPr bwMode="auto">
            <a:xfrm>
              <a:off x="2970" y="409"/>
              <a:ext cx="1083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800"/>
                <a:t>HTTP Request</a:t>
              </a:r>
            </a:p>
          </p:txBody>
        </p:sp>
      </p:grpSp>
      <p:sp>
        <p:nvSpPr>
          <p:cNvPr id="8196" name="AutoShape 6"/>
          <p:cNvSpPr>
            <a:spLocks noChangeArrowheads="1"/>
          </p:cNvSpPr>
          <p:nvPr/>
        </p:nvSpPr>
        <p:spPr bwMode="auto">
          <a:xfrm>
            <a:off x="6521450" y="1365250"/>
            <a:ext cx="201613" cy="382588"/>
          </a:xfrm>
          <a:prstGeom prst="downArrow">
            <a:avLst>
              <a:gd name="adj1" fmla="val 50000"/>
              <a:gd name="adj2" fmla="val 47441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8197" name="Rectangle 7"/>
          <p:cNvSpPr>
            <a:spLocks noChangeArrowheads="1"/>
          </p:cNvSpPr>
          <p:nvPr/>
        </p:nvSpPr>
        <p:spPr bwMode="auto">
          <a:xfrm>
            <a:off x="4294188" y="2000250"/>
            <a:ext cx="939800" cy="57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en-US" altLang="zh-TW" sz="1600"/>
              <a:t>TCP Header</a:t>
            </a:r>
          </a:p>
        </p:txBody>
      </p:sp>
      <p:sp>
        <p:nvSpPr>
          <p:cNvPr id="8198" name="Rectangle 8"/>
          <p:cNvSpPr>
            <a:spLocks noChangeArrowheads="1"/>
          </p:cNvSpPr>
          <p:nvPr/>
        </p:nvSpPr>
        <p:spPr bwMode="auto">
          <a:xfrm>
            <a:off x="4392613" y="1898650"/>
            <a:ext cx="3754437" cy="7302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8199" name="Line 9"/>
          <p:cNvSpPr>
            <a:spLocks noChangeShapeType="1"/>
          </p:cNvSpPr>
          <p:nvPr/>
        </p:nvSpPr>
        <p:spPr bwMode="auto">
          <a:xfrm flipH="1">
            <a:off x="5099050" y="1909763"/>
            <a:ext cx="0" cy="7286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00" name="AutoShape 10"/>
          <p:cNvSpPr>
            <a:spLocks/>
          </p:cNvSpPr>
          <p:nvPr/>
        </p:nvSpPr>
        <p:spPr bwMode="auto">
          <a:xfrm rot="-5400000">
            <a:off x="6170613" y="989013"/>
            <a:ext cx="198437" cy="3754437"/>
          </a:xfrm>
          <a:prstGeom prst="leftBrace">
            <a:avLst>
              <a:gd name="adj1" fmla="val 138572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8201" name="AutoShape 11"/>
          <p:cNvSpPr>
            <a:spLocks noChangeArrowheads="1"/>
          </p:cNvSpPr>
          <p:nvPr/>
        </p:nvSpPr>
        <p:spPr bwMode="auto">
          <a:xfrm>
            <a:off x="6169025" y="3117850"/>
            <a:ext cx="201613" cy="382588"/>
          </a:xfrm>
          <a:prstGeom prst="downArrow">
            <a:avLst>
              <a:gd name="adj1" fmla="val 50000"/>
              <a:gd name="adj2" fmla="val 47441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8202" name="Rectangle 14"/>
          <p:cNvSpPr>
            <a:spLocks noChangeArrowheads="1"/>
          </p:cNvSpPr>
          <p:nvPr/>
        </p:nvSpPr>
        <p:spPr bwMode="auto">
          <a:xfrm>
            <a:off x="2409825" y="5208588"/>
            <a:ext cx="24288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8203" name="Rectangle 15"/>
          <p:cNvSpPr>
            <a:spLocks noChangeArrowheads="1"/>
          </p:cNvSpPr>
          <p:nvPr/>
        </p:nvSpPr>
        <p:spPr bwMode="auto">
          <a:xfrm>
            <a:off x="3651250" y="3727450"/>
            <a:ext cx="4521200" cy="7921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8204" name="Line 16"/>
          <p:cNvSpPr>
            <a:spLocks noChangeShapeType="1"/>
          </p:cNvSpPr>
          <p:nvPr/>
        </p:nvSpPr>
        <p:spPr bwMode="auto">
          <a:xfrm>
            <a:off x="4394200" y="3727450"/>
            <a:ext cx="0" cy="7921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05" name="Rectangle 17"/>
          <p:cNvSpPr>
            <a:spLocks noChangeArrowheads="1"/>
          </p:cNvSpPr>
          <p:nvPr/>
        </p:nvSpPr>
        <p:spPr bwMode="auto">
          <a:xfrm>
            <a:off x="3575050" y="3832225"/>
            <a:ext cx="906463" cy="58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en-US" altLang="zh-TW" sz="1600"/>
              <a:t>IP Header</a:t>
            </a:r>
          </a:p>
        </p:txBody>
      </p:sp>
      <p:sp>
        <p:nvSpPr>
          <p:cNvPr id="8206" name="AutoShape 18"/>
          <p:cNvSpPr>
            <a:spLocks/>
          </p:cNvSpPr>
          <p:nvPr/>
        </p:nvSpPr>
        <p:spPr bwMode="auto">
          <a:xfrm rot="-5400000">
            <a:off x="5784850" y="2508250"/>
            <a:ext cx="177800" cy="4445000"/>
          </a:xfrm>
          <a:prstGeom prst="leftBrace">
            <a:avLst>
              <a:gd name="adj1" fmla="val 239236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8207" name="AutoShape 19"/>
          <p:cNvSpPr>
            <a:spLocks noChangeArrowheads="1"/>
          </p:cNvSpPr>
          <p:nvPr/>
        </p:nvSpPr>
        <p:spPr bwMode="auto">
          <a:xfrm>
            <a:off x="5772150" y="4946650"/>
            <a:ext cx="201613" cy="382588"/>
          </a:xfrm>
          <a:prstGeom prst="downArrow">
            <a:avLst>
              <a:gd name="adj1" fmla="val 50000"/>
              <a:gd name="adj2" fmla="val 47441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8208" name="Rectangle 21"/>
          <p:cNvSpPr>
            <a:spLocks noChangeArrowheads="1"/>
          </p:cNvSpPr>
          <p:nvPr/>
        </p:nvSpPr>
        <p:spPr bwMode="auto">
          <a:xfrm>
            <a:off x="2898775" y="5486400"/>
            <a:ext cx="6169025" cy="7921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8209" name="Line 22"/>
          <p:cNvSpPr>
            <a:spLocks noChangeShapeType="1"/>
          </p:cNvSpPr>
          <p:nvPr/>
        </p:nvSpPr>
        <p:spPr bwMode="auto">
          <a:xfrm>
            <a:off x="3670300" y="5486400"/>
            <a:ext cx="0" cy="7921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10" name="Line 23"/>
          <p:cNvSpPr>
            <a:spLocks noChangeShapeType="1"/>
          </p:cNvSpPr>
          <p:nvPr/>
        </p:nvSpPr>
        <p:spPr bwMode="auto">
          <a:xfrm>
            <a:off x="8172450" y="5497513"/>
            <a:ext cx="0" cy="7794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11" name="Rectangle 24"/>
          <p:cNvSpPr>
            <a:spLocks noChangeArrowheads="1"/>
          </p:cNvSpPr>
          <p:nvPr/>
        </p:nvSpPr>
        <p:spPr bwMode="auto">
          <a:xfrm>
            <a:off x="8172450" y="5519738"/>
            <a:ext cx="911225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b="1"/>
              <a:t>Frame Check Sequence</a:t>
            </a:r>
          </a:p>
        </p:txBody>
      </p:sp>
      <p:sp>
        <p:nvSpPr>
          <p:cNvPr id="8212" name="Rectangle 25"/>
          <p:cNvSpPr>
            <a:spLocks noChangeArrowheads="1"/>
          </p:cNvSpPr>
          <p:nvPr/>
        </p:nvSpPr>
        <p:spPr bwMode="auto">
          <a:xfrm>
            <a:off x="2771775" y="5599113"/>
            <a:ext cx="1065213" cy="57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en-US" altLang="zh-TW" sz="1600"/>
              <a:t>Ethernet Header</a:t>
            </a:r>
          </a:p>
        </p:txBody>
      </p:sp>
      <p:sp>
        <p:nvSpPr>
          <p:cNvPr id="8213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AB6693A5-5A69-4442-BC92-6081CCC068DB}" type="slidenum">
              <a:rPr lang="en-US" altLang="zh-TW" sz="1400"/>
              <a:pPr eaLnBrk="1" hangingPunct="1">
                <a:spcBef>
                  <a:spcPct val="0"/>
                </a:spcBef>
                <a:buFontTx/>
                <a:buNone/>
              </a:pPr>
              <a:t>7</a:t>
            </a:fld>
            <a:endParaRPr lang="en-US" altLang="zh-TW" sz="1400"/>
          </a:p>
        </p:txBody>
      </p:sp>
      <p:sp>
        <p:nvSpPr>
          <p:cNvPr id="8214" name="TextBox 1"/>
          <p:cNvSpPr txBox="1">
            <a:spLocks noChangeArrowheads="1"/>
          </p:cNvSpPr>
          <p:nvPr/>
        </p:nvSpPr>
        <p:spPr bwMode="auto">
          <a:xfrm>
            <a:off x="3035300" y="658813"/>
            <a:ext cx="19859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1"/>
              <a:t>Application Layer</a:t>
            </a:r>
          </a:p>
        </p:txBody>
      </p:sp>
      <p:sp>
        <p:nvSpPr>
          <p:cNvPr id="8215" name="TextBox 2"/>
          <p:cNvSpPr txBox="1">
            <a:spLocks noChangeArrowheads="1"/>
          </p:cNvSpPr>
          <p:nvPr/>
        </p:nvSpPr>
        <p:spPr bwMode="auto">
          <a:xfrm>
            <a:off x="1524000" y="1752600"/>
            <a:ext cx="2852738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1"/>
              <a:t>Transport Layer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TW" sz="1800"/>
              <a:t>Header contains source and destination port numbers</a:t>
            </a:r>
            <a:endParaRPr lang="en-US" altLang="zh-TW" sz="1800"/>
          </a:p>
        </p:txBody>
      </p:sp>
      <p:sp>
        <p:nvSpPr>
          <p:cNvPr id="8216" name="TextBox 3"/>
          <p:cNvSpPr txBox="1">
            <a:spLocks noChangeArrowheads="1"/>
          </p:cNvSpPr>
          <p:nvPr/>
        </p:nvSpPr>
        <p:spPr bwMode="auto">
          <a:xfrm>
            <a:off x="936625" y="3500438"/>
            <a:ext cx="2709863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1" dirty="0"/>
              <a:t>Internet Layer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TW" sz="1800" dirty="0"/>
              <a:t>Header contains source and destination </a:t>
            </a:r>
            <a:r>
              <a:rPr kumimoji="0" lang="en-US" altLang="zh-TW" sz="1800" b="1" dirty="0"/>
              <a:t>IP addresses</a:t>
            </a:r>
            <a:r>
              <a:rPr kumimoji="0" lang="en-US" altLang="zh-TW" sz="1800" dirty="0"/>
              <a:t>; transport protocol type</a:t>
            </a:r>
            <a:endParaRPr lang="en-US" altLang="zh-TW" sz="1800" dirty="0"/>
          </a:p>
        </p:txBody>
      </p:sp>
      <p:sp>
        <p:nvSpPr>
          <p:cNvPr id="8217" name="TextBox 4"/>
          <p:cNvSpPr txBox="1">
            <a:spLocks noChangeArrowheads="1"/>
          </p:cNvSpPr>
          <p:nvPr/>
        </p:nvSpPr>
        <p:spPr bwMode="auto">
          <a:xfrm>
            <a:off x="76200" y="5283200"/>
            <a:ext cx="29591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1" dirty="0"/>
              <a:t>Network Interface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TW" sz="1800" dirty="0"/>
              <a:t>Header contains source and destination </a:t>
            </a:r>
            <a:r>
              <a:rPr kumimoji="0" lang="en-US" altLang="zh-TW" sz="1800" b="1" dirty="0"/>
              <a:t>MAC addresses</a:t>
            </a:r>
            <a:r>
              <a:rPr kumimoji="0" lang="en-US" altLang="zh-TW" sz="1800" dirty="0"/>
              <a:t>;  network protocol type</a:t>
            </a:r>
            <a:endParaRPr lang="en-US" altLang="zh-TW" sz="1800" dirty="0"/>
          </a:p>
        </p:txBody>
      </p:sp>
      <p:sp>
        <p:nvSpPr>
          <p:cNvPr id="8218" name="TextBox 6"/>
          <p:cNvSpPr txBox="1">
            <a:spLocks noChangeArrowheads="1"/>
          </p:cNvSpPr>
          <p:nvPr/>
        </p:nvSpPr>
        <p:spPr bwMode="auto">
          <a:xfrm>
            <a:off x="228600" y="152400"/>
            <a:ext cx="320198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 b="1"/>
              <a:t>TCP/IP 4-Layer Model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1030288" y="1363663"/>
            <a:ext cx="1550987" cy="18176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9219" name="Line 3"/>
          <p:cNvSpPr>
            <a:spLocks noChangeShapeType="1"/>
          </p:cNvSpPr>
          <p:nvPr/>
        </p:nvSpPr>
        <p:spPr bwMode="auto">
          <a:xfrm>
            <a:off x="1030288" y="2252663"/>
            <a:ext cx="15652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0" name="Line 4"/>
          <p:cNvSpPr>
            <a:spLocks noChangeShapeType="1"/>
          </p:cNvSpPr>
          <p:nvPr/>
        </p:nvSpPr>
        <p:spPr bwMode="auto">
          <a:xfrm>
            <a:off x="1016000" y="2713038"/>
            <a:ext cx="15652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1" name="Line 5"/>
          <p:cNvSpPr>
            <a:spLocks noChangeShapeType="1"/>
          </p:cNvSpPr>
          <p:nvPr/>
        </p:nvSpPr>
        <p:spPr bwMode="auto">
          <a:xfrm>
            <a:off x="1028700" y="1809750"/>
            <a:ext cx="15652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2" name="Rectangle 6"/>
          <p:cNvSpPr>
            <a:spLocks noChangeArrowheads="1"/>
          </p:cNvSpPr>
          <p:nvPr/>
        </p:nvSpPr>
        <p:spPr bwMode="auto">
          <a:xfrm>
            <a:off x="1111250" y="1384300"/>
            <a:ext cx="14446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2000"/>
              <a:t>Application</a:t>
            </a:r>
          </a:p>
        </p:txBody>
      </p:sp>
      <p:sp>
        <p:nvSpPr>
          <p:cNvPr id="9223" name="Rectangle 7"/>
          <p:cNvSpPr>
            <a:spLocks noChangeArrowheads="1"/>
          </p:cNvSpPr>
          <p:nvPr/>
        </p:nvSpPr>
        <p:spPr bwMode="auto">
          <a:xfrm>
            <a:off x="1204913" y="1831975"/>
            <a:ext cx="1201737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kumimoji="0" lang="en-US" altLang="zh-TW" sz="2000"/>
              <a:t>Transport</a:t>
            </a:r>
          </a:p>
        </p:txBody>
      </p:sp>
      <p:sp>
        <p:nvSpPr>
          <p:cNvPr id="9224" name="Rectangle 8"/>
          <p:cNvSpPr>
            <a:spLocks noChangeArrowheads="1"/>
          </p:cNvSpPr>
          <p:nvPr/>
        </p:nvSpPr>
        <p:spPr bwMode="auto">
          <a:xfrm>
            <a:off x="1320800" y="2301875"/>
            <a:ext cx="96837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2000"/>
              <a:t>Internet</a:t>
            </a:r>
          </a:p>
        </p:txBody>
      </p:sp>
      <p:sp>
        <p:nvSpPr>
          <p:cNvPr id="9225" name="Rectangle 9"/>
          <p:cNvSpPr>
            <a:spLocks noChangeArrowheads="1"/>
          </p:cNvSpPr>
          <p:nvPr/>
        </p:nvSpPr>
        <p:spPr bwMode="auto">
          <a:xfrm>
            <a:off x="990600" y="2797175"/>
            <a:ext cx="17732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600"/>
              <a:t>Network Interface</a:t>
            </a:r>
          </a:p>
        </p:txBody>
      </p:sp>
      <p:grpSp>
        <p:nvGrpSpPr>
          <p:cNvPr id="9226" name="Group 19"/>
          <p:cNvGrpSpPr>
            <a:grpSpLocks/>
          </p:cNvGrpSpPr>
          <p:nvPr/>
        </p:nvGrpSpPr>
        <p:grpSpPr bwMode="auto">
          <a:xfrm>
            <a:off x="3473450" y="2232025"/>
            <a:ext cx="1792288" cy="941388"/>
            <a:chOff x="2258" y="1465"/>
            <a:chExt cx="1092" cy="593"/>
          </a:xfrm>
        </p:grpSpPr>
        <p:sp>
          <p:nvSpPr>
            <p:cNvPr id="9249" name="Rectangle 20"/>
            <p:cNvSpPr>
              <a:spLocks noChangeArrowheads="1"/>
            </p:cNvSpPr>
            <p:nvPr/>
          </p:nvSpPr>
          <p:spPr bwMode="auto">
            <a:xfrm>
              <a:off x="2282" y="1465"/>
              <a:ext cx="950" cy="59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9250" name="Line 21"/>
            <p:cNvSpPr>
              <a:spLocks noChangeShapeType="1"/>
            </p:cNvSpPr>
            <p:nvPr/>
          </p:nvSpPr>
          <p:spPr bwMode="auto">
            <a:xfrm>
              <a:off x="2278" y="1770"/>
              <a:ext cx="95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51" name="Rectangle 22"/>
            <p:cNvSpPr>
              <a:spLocks noChangeArrowheads="1"/>
            </p:cNvSpPr>
            <p:nvPr/>
          </p:nvSpPr>
          <p:spPr bwMode="auto">
            <a:xfrm>
              <a:off x="2440" y="1494"/>
              <a:ext cx="633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2000"/>
                <a:t>Internet</a:t>
              </a:r>
            </a:p>
          </p:txBody>
        </p:sp>
        <p:sp>
          <p:nvSpPr>
            <p:cNvPr id="9252" name="Rectangle 23"/>
            <p:cNvSpPr>
              <a:spLocks noChangeArrowheads="1"/>
            </p:cNvSpPr>
            <p:nvPr/>
          </p:nvSpPr>
          <p:spPr bwMode="auto">
            <a:xfrm>
              <a:off x="2258" y="1816"/>
              <a:ext cx="109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600"/>
                <a:t>Network Interface</a:t>
              </a:r>
            </a:p>
          </p:txBody>
        </p:sp>
      </p:grpSp>
      <p:sp>
        <p:nvSpPr>
          <p:cNvPr id="9227" name="Oval 24"/>
          <p:cNvSpPr>
            <a:spLocks noChangeArrowheads="1"/>
          </p:cNvSpPr>
          <p:nvPr/>
        </p:nvSpPr>
        <p:spPr bwMode="auto">
          <a:xfrm>
            <a:off x="2105025" y="4037013"/>
            <a:ext cx="1671638" cy="10033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9228" name="Oval 25"/>
          <p:cNvSpPr>
            <a:spLocks noChangeArrowheads="1"/>
          </p:cNvSpPr>
          <p:nvPr/>
        </p:nvSpPr>
        <p:spPr bwMode="auto">
          <a:xfrm>
            <a:off x="4957763" y="4083050"/>
            <a:ext cx="1671637" cy="10033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9229" name="Rectangle 26"/>
          <p:cNvSpPr>
            <a:spLocks noChangeArrowheads="1"/>
          </p:cNvSpPr>
          <p:nvPr/>
        </p:nvSpPr>
        <p:spPr bwMode="auto">
          <a:xfrm>
            <a:off x="2330450" y="4319588"/>
            <a:ext cx="126047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2000"/>
              <a:t>Network 1</a:t>
            </a:r>
          </a:p>
        </p:txBody>
      </p:sp>
      <p:sp>
        <p:nvSpPr>
          <p:cNvPr id="9230" name="Rectangle 27"/>
          <p:cNvSpPr>
            <a:spLocks noChangeArrowheads="1"/>
          </p:cNvSpPr>
          <p:nvPr/>
        </p:nvSpPr>
        <p:spPr bwMode="auto">
          <a:xfrm>
            <a:off x="5195888" y="4391025"/>
            <a:ext cx="126047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2000"/>
              <a:t>Network 2</a:t>
            </a:r>
          </a:p>
        </p:txBody>
      </p:sp>
      <p:sp>
        <p:nvSpPr>
          <p:cNvPr id="9231" name="Line 28"/>
          <p:cNvSpPr>
            <a:spLocks noChangeShapeType="1"/>
          </p:cNvSpPr>
          <p:nvPr/>
        </p:nvSpPr>
        <p:spPr bwMode="auto">
          <a:xfrm>
            <a:off x="1757363" y="3302000"/>
            <a:ext cx="776287" cy="749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32" name="Line 30"/>
          <p:cNvSpPr>
            <a:spLocks noChangeShapeType="1"/>
          </p:cNvSpPr>
          <p:nvPr/>
        </p:nvSpPr>
        <p:spPr bwMode="auto">
          <a:xfrm flipV="1">
            <a:off x="3384550" y="3341688"/>
            <a:ext cx="673100" cy="7080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33" name="Line 31"/>
          <p:cNvSpPr>
            <a:spLocks noChangeShapeType="1"/>
          </p:cNvSpPr>
          <p:nvPr/>
        </p:nvSpPr>
        <p:spPr bwMode="auto">
          <a:xfrm>
            <a:off x="4489450" y="3362325"/>
            <a:ext cx="776288" cy="749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34" name="Rectangle 32"/>
          <p:cNvSpPr>
            <a:spLocks noChangeArrowheads="1"/>
          </p:cNvSpPr>
          <p:nvPr/>
        </p:nvSpPr>
        <p:spPr bwMode="auto">
          <a:xfrm>
            <a:off x="1158875" y="896938"/>
            <a:ext cx="155257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2000"/>
              <a:t>Machine A</a:t>
            </a:r>
          </a:p>
        </p:txBody>
      </p:sp>
      <p:sp>
        <p:nvSpPr>
          <p:cNvPr id="9235" name="Rectangle 33"/>
          <p:cNvSpPr>
            <a:spLocks noChangeArrowheads="1"/>
          </p:cNvSpPr>
          <p:nvPr/>
        </p:nvSpPr>
        <p:spPr bwMode="auto">
          <a:xfrm>
            <a:off x="6257925" y="882650"/>
            <a:ext cx="130175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2000"/>
              <a:t>Machine B</a:t>
            </a:r>
          </a:p>
        </p:txBody>
      </p:sp>
      <p:sp>
        <p:nvSpPr>
          <p:cNvPr id="9236" name="Rectangle 34"/>
          <p:cNvSpPr>
            <a:spLocks noChangeArrowheads="1"/>
          </p:cNvSpPr>
          <p:nvPr/>
        </p:nvSpPr>
        <p:spPr bwMode="auto">
          <a:xfrm>
            <a:off x="3327400" y="1738313"/>
            <a:ext cx="1990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2000"/>
              <a:t>Router / Gateway</a:t>
            </a:r>
          </a:p>
        </p:txBody>
      </p:sp>
      <p:sp>
        <p:nvSpPr>
          <p:cNvPr id="9237" name="Text Box 35"/>
          <p:cNvSpPr txBox="1">
            <a:spLocks noChangeArrowheads="1"/>
          </p:cNvSpPr>
          <p:nvPr/>
        </p:nvSpPr>
        <p:spPr bwMode="auto">
          <a:xfrm>
            <a:off x="990600" y="5554663"/>
            <a:ext cx="6858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400"/>
          </a:p>
        </p:txBody>
      </p:sp>
      <p:sp>
        <p:nvSpPr>
          <p:cNvPr id="9238" name="Rectangle 36"/>
          <p:cNvSpPr>
            <a:spLocks noChangeArrowheads="1"/>
          </p:cNvSpPr>
          <p:nvPr/>
        </p:nvSpPr>
        <p:spPr bwMode="auto">
          <a:xfrm>
            <a:off x="533400" y="5410200"/>
            <a:ext cx="78486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lvl="1" eaLnBrk="1" hangingPunct="1">
              <a:buFontTx/>
              <a:buNone/>
            </a:pPr>
            <a:r>
              <a:rPr lang="en-US" altLang="zh-TW" b="1">
                <a:solidFill>
                  <a:srgbClr val="0070C0"/>
                </a:solidFill>
              </a:rPr>
              <a:t>Internet Layer</a:t>
            </a:r>
            <a:r>
              <a:rPr lang="en-US" altLang="zh-TW"/>
              <a:t> handles the transfer of information across multiple networks.</a:t>
            </a:r>
          </a:p>
        </p:txBody>
      </p:sp>
      <p:sp>
        <p:nvSpPr>
          <p:cNvPr id="9239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15D40F86-14E1-4F9E-96F6-D446DA615E61}" type="slidenum">
              <a:rPr lang="en-US" altLang="zh-TW" sz="1400"/>
              <a:pPr eaLnBrk="1" hangingPunct="1">
                <a:spcBef>
                  <a:spcPct val="0"/>
                </a:spcBef>
                <a:buFontTx/>
                <a:buNone/>
              </a:pPr>
              <a:t>8</a:t>
            </a:fld>
            <a:endParaRPr lang="en-US" altLang="zh-TW" sz="1400"/>
          </a:p>
        </p:txBody>
      </p:sp>
      <p:sp>
        <p:nvSpPr>
          <p:cNvPr id="9240" name="Rectangle 2"/>
          <p:cNvSpPr>
            <a:spLocks noChangeArrowheads="1"/>
          </p:cNvSpPr>
          <p:nvPr/>
        </p:nvSpPr>
        <p:spPr bwMode="auto">
          <a:xfrm>
            <a:off x="6134100" y="1343025"/>
            <a:ext cx="1550988" cy="18176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9241" name="Line 3"/>
          <p:cNvSpPr>
            <a:spLocks noChangeShapeType="1"/>
          </p:cNvSpPr>
          <p:nvPr/>
        </p:nvSpPr>
        <p:spPr bwMode="auto">
          <a:xfrm>
            <a:off x="6134100" y="2232025"/>
            <a:ext cx="15652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42" name="Line 4"/>
          <p:cNvSpPr>
            <a:spLocks noChangeShapeType="1"/>
          </p:cNvSpPr>
          <p:nvPr/>
        </p:nvSpPr>
        <p:spPr bwMode="auto">
          <a:xfrm>
            <a:off x="6134100" y="2692400"/>
            <a:ext cx="15652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43" name="Line 5"/>
          <p:cNvSpPr>
            <a:spLocks noChangeShapeType="1"/>
          </p:cNvSpPr>
          <p:nvPr/>
        </p:nvSpPr>
        <p:spPr bwMode="auto">
          <a:xfrm>
            <a:off x="6132513" y="1789113"/>
            <a:ext cx="15652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44" name="Rectangle 6"/>
          <p:cNvSpPr>
            <a:spLocks noChangeArrowheads="1"/>
          </p:cNvSpPr>
          <p:nvPr/>
        </p:nvSpPr>
        <p:spPr bwMode="auto">
          <a:xfrm>
            <a:off x="6215063" y="1363663"/>
            <a:ext cx="14446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2000"/>
              <a:t>Application</a:t>
            </a:r>
          </a:p>
        </p:txBody>
      </p:sp>
      <p:sp>
        <p:nvSpPr>
          <p:cNvPr id="9245" name="Rectangle 7"/>
          <p:cNvSpPr>
            <a:spLocks noChangeArrowheads="1"/>
          </p:cNvSpPr>
          <p:nvPr/>
        </p:nvSpPr>
        <p:spPr bwMode="auto">
          <a:xfrm>
            <a:off x="6307138" y="1811338"/>
            <a:ext cx="120332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kumimoji="0" lang="en-US" altLang="zh-TW" sz="2000"/>
              <a:t>Transport</a:t>
            </a:r>
          </a:p>
        </p:txBody>
      </p:sp>
      <p:sp>
        <p:nvSpPr>
          <p:cNvPr id="9246" name="Rectangle 8"/>
          <p:cNvSpPr>
            <a:spLocks noChangeArrowheads="1"/>
          </p:cNvSpPr>
          <p:nvPr/>
        </p:nvSpPr>
        <p:spPr bwMode="auto">
          <a:xfrm>
            <a:off x="6424613" y="2281238"/>
            <a:ext cx="96837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2000"/>
              <a:t>Internet</a:t>
            </a:r>
          </a:p>
        </p:txBody>
      </p:sp>
      <p:sp>
        <p:nvSpPr>
          <p:cNvPr id="9247" name="Rectangle 9"/>
          <p:cNvSpPr>
            <a:spLocks noChangeArrowheads="1"/>
          </p:cNvSpPr>
          <p:nvPr/>
        </p:nvSpPr>
        <p:spPr bwMode="auto">
          <a:xfrm>
            <a:off x="6094413" y="2776538"/>
            <a:ext cx="17732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600"/>
              <a:t>Network Interface</a:t>
            </a:r>
          </a:p>
        </p:txBody>
      </p:sp>
      <p:sp>
        <p:nvSpPr>
          <p:cNvPr id="9248" name="Line 30"/>
          <p:cNvSpPr>
            <a:spLocks noChangeShapeType="1"/>
          </p:cNvSpPr>
          <p:nvPr/>
        </p:nvSpPr>
        <p:spPr bwMode="auto">
          <a:xfrm flipV="1">
            <a:off x="6307138" y="3362325"/>
            <a:ext cx="673100" cy="7080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609600"/>
            <a:ext cx="7772400" cy="6096000"/>
          </a:xfrm>
        </p:spPr>
        <p:txBody>
          <a:bodyPr/>
          <a:lstStyle/>
          <a:p>
            <a:pPr lvl="1" eaLnBrk="1" hangingPunct="1"/>
            <a:r>
              <a:rPr lang="en-US" altLang="zh-TW" sz="2400" dirty="0" smtClean="0"/>
              <a:t>A key aspect of the Internet Layer is the definition of globally unique addresses.</a:t>
            </a:r>
          </a:p>
          <a:p>
            <a:pPr lvl="2" eaLnBrk="1" hangingPunct="1"/>
            <a:r>
              <a:rPr lang="en-US" altLang="zh-TW" sz="2000" dirty="0" smtClean="0"/>
              <a:t>IPv4</a:t>
            </a:r>
          </a:p>
          <a:p>
            <a:pPr lvl="3" eaLnBrk="1" hangingPunct="1"/>
            <a:r>
              <a:rPr lang="en-US" altLang="zh-TW" sz="1800" dirty="0" smtClean="0"/>
              <a:t>32 bit (4 bytes) address</a:t>
            </a:r>
          </a:p>
          <a:p>
            <a:pPr lvl="3" eaLnBrk="1" hangingPunct="1"/>
            <a:r>
              <a:rPr lang="en-US" altLang="zh-TW" sz="1800" dirty="0" smtClean="0"/>
              <a:t>Only about 4 billion (=2</a:t>
            </a:r>
            <a:r>
              <a:rPr lang="en-US" altLang="zh-TW" sz="1800" baseline="30000" dirty="0" smtClean="0"/>
              <a:t>32</a:t>
            </a:r>
            <a:r>
              <a:rPr lang="en-US" altLang="zh-TW" sz="1800" dirty="0" smtClean="0"/>
              <a:t>) combinations</a:t>
            </a:r>
          </a:p>
          <a:p>
            <a:pPr lvl="3" eaLnBrk="1" hangingPunct="1"/>
            <a:r>
              <a:rPr lang="en-US" altLang="zh-TW" sz="1800" dirty="0" smtClean="0"/>
              <a:t>Suffer from IPv4 address exhaustion</a:t>
            </a:r>
          </a:p>
          <a:p>
            <a:pPr lvl="2" eaLnBrk="1" hangingPunct="1"/>
            <a:r>
              <a:rPr lang="en-US" altLang="zh-TW" sz="2000" dirty="0" smtClean="0"/>
              <a:t>IPv6</a:t>
            </a:r>
          </a:p>
          <a:p>
            <a:pPr lvl="3" eaLnBrk="1" hangingPunct="1"/>
            <a:r>
              <a:rPr lang="en-US" altLang="zh-TW" sz="1800" dirty="0" smtClean="0"/>
              <a:t>128 bit (16 bytes) address</a:t>
            </a:r>
          </a:p>
          <a:p>
            <a:pPr lvl="1" eaLnBrk="1" hangingPunct="1"/>
            <a:r>
              <a:rPr lang="en-US" altLang="zh-TW" sz="2400" dirty="0"/>
              <a:t>IP packets are also called </a:t>
            </a:r>
            <a:r>
              <a:rPr lang="en-US" altLang="zh-TW" sz="2400" dirty="0" smtClean="0"/>
              <a:t>datagrams.</a:t>
            </a:r>
          </a:p>
          <a:p>
            <a:pPr lvl="1" eaLnBrk="1" hangingPunct="1"/>
            <a:r>
              <a:rPr lang="en-US" altLang="zh-TW" sz="2400" dirty="0" smtClean="0"/>
              <a:t>IP packets </a:t>
            </a:r>
            <a:r>
              <a:rPr lang="en-US" altLang="zh-TW" sz="2400" dirty="0"/>
              <a:t>are routed independently</a:t>
            </a:r>
            <a:r>
              <a:rPr lang="en-US" altLang="zh-TW" sz="2400" dirty="0" smtClean="0"/>
              <a:t>.</a:t>
            </a:r>
            <a:endParaRPr lang="en-US" altLang="zh-TW" sz="2400" dirty="0"/>
          </a:p>
          <a:p>
            <a:pPr lvl="1" eaLnBrk="1" hangingPunct="1"/>
            <a:r>
              <a:rPr lang="en-US" altLang="zh-TW" sz="2400" dirty="0" smtClean="0"/>
              <a:t>Provides a best-effort connectionless packet transfer.</a:t>
            </a:r>
          </a:p>
          <a:p>
            <a:pPr lvl="2" eaLnBrk="1" hangingPunct="1"/>
            <a:r>
              <a:rPr lang="en-US" altLang="zh-TW" sz="2000" dirty="0"/>
              <a:t>Do not guarantee to be delivered successfully</a:t>
            </a:r>
            <a:endParaRPr lang="zh-TW" altLang="en-US" sz="2000" dirty="0"/>
          </a:p>
          <a:p>
            <a:pPr lvl="1" eaLnBrk="1" hangingPunct="1"/>
            <a:r>
              <a:rPr lang="en-US" altLang="zh-TW" sz="2400" dirty="0" smtClean="0"/>
              <a:t>To recover from the loss of datagram, it relies on the Transport Layer (when TCP is used).</a:t>
            </a:r>
          </a:p>
        </p:txBody>
      </p:sp>
      <p:sp>
        <p:nvSpPr>
          <p:cNvPr id="10243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5FAEC27F-E9B7-424A-8109-F77BC13FE38F}" type="slidenum">
              <a:rPr lang="en-US" altLang="zh-TW" sz="1400"/>
              <a:pPr eaLnBrk="1" hangingPunct="1">
                <a:spcBef>
                  <a:spcPct val="0"/>
                </a:spcBef>
                <a:buFontTx/>
                <a:buNone/>
              </a:pPr>
              <a:t>9</a:t>
            </a:fld>
            <a:endParaRPr lang="en-US" altLang="zh-TW"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ystyle">
  <a:themeElements>
    <a:clrScheme name="mystyle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mystyle">
      <a:majorFont>
        <a:latin typeface="Times New Roman"/>
        <a:ea typeface="新細明體"/>
        <a:cs typeface=""/>
      </a:majorFont>
      <a:minorFont>
        <a:latin typeface="Times New Roman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新細明體" pitchFamily="18" charset="-120"/>
          </a:defRPr>
        </a:defPPr>
      </a:lstStyle>
    </a:lnDef>
  </a:objectDefaults>
  <a:extraClrSchemeLst>
    <a:extraClrScheme>
      <a:clrScheme name="mystyl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ystyl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ystyl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ystyl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ystyl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ystyl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ystyl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Settings\mhwong\Application Data\Microsoft\Templates\mystyle.pot</Template>
  <TotalTime>3867</TotalTime>
  <Words>2020</Words>
  <PresentationFormat>On-screen Show (4:3)</PresentationFormat>
  <Paragraphs>381</Paragraphs>
  <Slides>27</Slides>
  <Notes>18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新細明體</vt:lpstr>
      <vt:lpstr>Times New Roman</vt:lpstr>
      <vt:lpstr>Wingdings</vt:lpstr>
      <vt:lpstr>mystyle</vt:lpstr>
      <vt:lpstr>方程式</vt:lpstr>
      <vt:lpstr>TCP Exploits (Part I)</vt:lpstr>
      <vt:lpstr>PowerPoint Presentation</vt:lpstr>
      <vt:lpstr>Revision of TCP/IP Architecture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1601-01-01T00:00:00Z</dcterms:created>
  <dcterms:modified xsi:type="dcterms:W3CDTF">2020-02-20T14:05:38Z</dcterms:modified>
</cp:coreProperties>
</file>