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329" r:id="rId7"/>
    <p:sldId id="262" r:id="rId8"/>
    <p:sldId id="330" r:id="rId9"/>
    <p:sldId id="263" r:id="rId10"/>
    <p:sldId id="311" r:id="rId11"/>
    <p:sldId id="264" r:id="rId12"/>
    <p:sldId id="265" r:id="rId13"/>
    <p:sldId id="266" r:id="rId14"/>
    <p:sldId id="267" r:id="rId15"/>
    <p:sldId id="324" r:id="rId16"/>
    <p:sldId id="358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14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42" autoAdjust="0"/>
    <p:restoredTop sz="84746" autoAdjust="0"/>
  </p:normalViewPr>
  <p:slideViewPr>
    <p:cSldViewPr>
      <p:cViewPr varScale="1">
        <p:scale>
          <a:sx n="99" d="100"/>
          <a:sy n="99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F60CB8-425C-4709-B5B8-CB7AAE524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B57EF3-BD83-47D3-B69B-E4233371F1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0D92D8-B9E3-4DCE-A133-667FD6A8AEC5}" type="slidenum">
              <a:rPr lang="en-US" altLang="zh-TW"/>
              <a:pPr eaLnBrk="1" hangingPunct="1">
                <a:spcBef>
                  <a:spcPct val="0"/>
                </a:spcBef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FEFFF9-A5DE-4948-9314-F5A14749A1AD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316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97213B-47E7-4379-9014-EF904AD95BA0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64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EB537B-90BC-417C-8551-9D71BCC8768A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00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9C10CE-0FF3-4556-82E9-C2A8391F989F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604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7021AA-9F78-4359-83A6-9114A4415580}" type="slidenum">
              <a:rPr lang="en-US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667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</a:rPr>
              <a:t>Demo on telnet</a:t>
            </a:r>
          </a:p>
          <a:p>
            <a:endParaRPr lang="en-US" altLang="en-US" b="1" dirty="0" smtClean="0">
              <a:latin typeface="Times New Roman" panose="02020603050405020304" pitchFamily="18" charset="0"/>
            </a:endParaRPr>
          </a:p>
          <a:p>
            <a:r>
              <a:rPr lang="en-US" altLang="en-US" b="1" dirty="0" smtClean="0">
                <a:latin typeface="Times New Roman" panose="02020603050405020304" pitchFamily="18" charset="0"/>
              </a:rPr>
              <a:t>Kill the telnet connection from the server side: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lsof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 –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 tcp:23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kill &lt;PID of the telnet connection&gt;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charset="0"/>
              <a:ea typeface="+mn-ea"/>
              <a:cs typeface="+mn-cs"/>
            </a:endParaRPr>
          </a:p>
          <a:p>
            <a:endParaRPr lang="en-US" altLang="en-US" b="1" dirty="0" smtClean="0">
              <a:latin typeface="Times New Roman" panose="02020603050405020304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43F137-E11C-4005-9C83-AA633DDCD47B}" type="slidenum">
              <a:rPr lang="en-US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52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Hijack demo on ssh</a:t>
            </a:r>
            <a:endParaRPr lang="en-US" altLang="en-US" smtClean="0">
              <a:latin typeface="Times New Roman" panose="02020603050405020304" pitchFamily="18" charset="0"/>
            </a:endParaRP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85384E-C3B3-4C3D-9AD2-2778B2F227F2}" type="slidenum">
              <a:rPr lang="en-US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03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Demo on telnet (both directions)</a:t>
            </a:r>
          </a:p>
          <a:p>
            <a:r>
              <a:rPr lang="en-US" altLang="en-US" b="1" smtClean="0">
                <a:latin typeface="Times New Roman" panose="02020603050405020304" pitchFamily="18" charset="0"/>
              </a:rPr>
              <a:t>Demo on ssh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7674FC-DCA7-469C-9416-06420A56A622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Demo (exiting a telnet session)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C6E39B-9CCA-41EF-A177-97F1EDEB364B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DDA35E-E631-4231-A1B5-EFB1124615D3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HK" altLang="zh-TW" b="1" dirty="0" smtClean="0">
                <a:latin typeface="Times New Roman" panose="02020603050405020304" pitchFamily="18" charset="0"/>
              </a:rPr>
              <a:t>The packet from A to B (previous page):</a:t>
            </a:r>
          </a:p>
          <a:p>
            <a:r>
              <a:rPr lang="en-HK" altLang="zh-TW" b="1" dirty="0" smtClean="0">
                <a:latin typeface="Times New Roman" panose="02020603050405020304" pitchFamily="18" charset="0"/>
              </a:rPr>
              <a:t>SEQ = </a:t>
            </a:r>
            <a:r>
              <a:rPr kumimoji="1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19C6B98B</a:t>
            </a:r>
          </a:p>
          <a:p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ACK = </a:t>
            </a:r>
            <a:r>
              <a:rPr kumimoji="1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69C5473E</a:t>
            </a:r>
          </a:p>
          <a:p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Length = 2</a:t>
            </a:r>
            <a:endParaRPr lang="zh-TW" altLang="en-US" b="1" dirty="0" smtClean="0">
              <a:latin typeface="Times New Roman" panose="02020603050405020304" pitchFamily="18" charset="0"/>
            </a:endParaRPr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D78718-9571-4C1E-8295-A24E93AF5718}" type="slidenum">
              <a:rPr lang="en-US" altLang="zh-TW"/>
              <a:pPr eaLnBrk="1" hangingPunct="1">
                <a:spcBef>
                  <a:spcPct val="0"/>
                </a:spcBef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HK" altLang="zh-TW" b="1" dirty="0" smtClean="0">
                <a:latin typeface="Times New Roman" panose="02020603050405020304" pitchFamily="18" charset="0"/>
              </a:rPr>
              <a:t>The packet from hacker (pretending to be B) to A (previous page):</a:t>
            </a:r>
          </a:p>
          <a:p>
            <a:r>
              <a:rPr lang="en-HK" altLang="zh-TW" b="1" dirty="0" smtClean="0">
                <a:latin typeface="Times New Roman" panose="02020603050405020304" pitchFamily="18" charset="0"/>
              </a:rPr>
              <a:t>SEQ = </a:t>
            </a:r>
            <a:r>
              <a:rPr kumimoji="1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69C5473E</a:t>
            </a:r>
          </a:p>
          <a:p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ACK = </a:t>
            </a:r>
            <a:r>
              <a:rPr kumimoji="1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19C6B98D</a:t>
            </a:r>
          </a:p>
          <a:p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Flag = FIN</a:t>
            </a:r>
            <a:endParaRPr lang="zh-TW" altLang="en-US" b="1" dirty="0" smtClean="0">
              <a:latin typeface="Times New Roman" panose="02020603050405020304" pitchFamily="18" charset="0"/>
            </a:endParaRPr>
          </a:p>
          <a:p>
            <a:endParaRPr lang="zh-TW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0689A4-95B1-479A-9094-8160424308E4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HK" altLang="zh-TW" b="1" dirty="0" smtClean="0">
                <a:latin typeface="Times New Roman" panose="02020603050405020304" pitchFamily="18" charset="0"/>
              </a:rPr>
              <a:t>The packet from A to B (previous page):</a:t>
            </a:r>
          </a:p>
          <a:p>
            <a:r>
              <a:rPr lang="en-HK" altLang="zh-TW" b="1" dirty="0" smtClean="0">
                <a:latin typeface="Times New Roman" panose="02020603050405020304" pitchFamily="18" charset="0"/>
              </a:rPr>
              <a:t>SEQ = </a:t>
            </a:r>
            <a:r>
              <a:rPr kumimoji="1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19C6B998</a:t>
            </a:r>
          </a:p>
          <a:p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ACK = </a:t>
            </a:r>
            <a:r>
              <a:rPr kumimoji="1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69C5473F</a:t>
            </a:r>
          </a:p>
          <a:p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Flag = FIN</a:t>
            </a:r>
            <a:endParaRPr lang="zh-TW" altLang="en-US" b="1" dirty="0" smtClean="0">
              <a:latin typeface="Times New Roman" panose="02020603050405020304" pitchFamily="18" charset="0"/>
            </a:endParaRPr>
          </a:p>
          <a:p>
            <a:endParaRPr lang="en-US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F07537-7114-46B1-B654-F36274F5CEDB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Demo on telnet (both directions)</a:t>
            </a:r>
          </a:p>
          <a:p>
            <a:r>
              <a:rPr lang="en-US" altLang="en-US" b="1" smtClean="0">
                <a:latin typeface="Times New Roman" panose="02020603050405020304" pitchFamily="18" charset="0"/>
              </a:rPr>
              <a:t>Demo on ssh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6696A2-4893-4F87-820C-6DC75722A781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D4FEC-FDB2-4FC9-B6D0-66F6C7B7FFB4}" type="slidenum">
              <a:rPr lang="en-US" altLang="zh-TW"/>
              <a:pPr eaLnBrk="1" hangingPunct="1">
                <a:spcBef>
                  <a:spcPct val="0"/>
                </a:spcBef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643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EFFAE-A4EC-41E4-8297-23914F6FFE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93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46C80-E6DA-4204-A502-0A46037E8F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41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F5D50-5D4B-4DE7-B6A3-6C4E3EC9A6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50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FB92D-DECA-4169-B8EB-D18FC7007A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788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D38F4-AA48-4B70-A22A-01528BBD3C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35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78880-6F0C-4958-B3A2-E811079799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6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5F7D3-0E25-4AF8-972C-658A46DFBB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24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ED39E-9241-42DB-81F7-B0DD30D7B2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895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DB637-D6A9-43E7-96AB-82108705D7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2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638EFD-E957-408F-90EE-4827E973E5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63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5D3EF-978B-45EC-9200-E9AC832325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38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FD800D-03F3-46EF-8179-8B35D618546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TCP Exploits (Part II)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Actual attack </a:t>
            </a:r>
            <a:r>
              <a:rPr lang="en-US" altLang="zh-TW" dirty="0" smtClean="0"/>
              <a:t>(from the paper)</a:t>
            </a:r>
          </a:p>
          <a:p>
            <a:pPr lvl="1" eaLnBrk="1" hangingPunct="1"/>
            <a:r>
              <a:rPr lang="en-US" altLang="zh-TW" dirty="0" smtClean="0"/>
              <a:t>Connection between A and B is running.</a:t>
            </a:r>
          </a:p>
          <a:p>
            <a:pPr lvl="1" eaLnBrk="1" hangingPunct="1"/>
            <a:r>
              <a:rPr lang="en-US" altLang="zh-TW" dirty="0" smtClean="0"/>
              <a:t>The </a:t>
            </a:r>
            <a:r>
              <a:rPr lang="en-US" altLang="zh-TW" dirty="0" smtClean="0">
                <a:sym typeface="Wingdings" panose="05000000000000000000" pitchFamily="2" charset="2"/>
              </a:rPr>
              <a:t>sniper </a:t>
            </a:r>
            <a:r>
              <a:rPr lang="en-US" altLang="zh-TW" dirty="0" smtClean="0"/>
              <a:t>is started on host S.</a:t>
            </a:r>
          </a:p>
          <a:p>
            <a:pPr lvl="1" eaLnBrk="1" hangingPunct="1"/>
            <a:r>
              <a:rPr lang="en-US" altLang="zh-TW" dirty="0" smtClean="0"/>
              <a:t>S waits for a packet to take action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Plus two bytes data.</a:t>
            </a:r>
          </a:p>
          <a:p>
            <a:pPr eaLnBrk="1" hangingPunct="1"/>
            <a:endParaRPr lang="zh-TW" altLang="en-US" dirty="0" smtClean="0"/>
          </a:p>
        </p:txBody>
      </p:sp>
      <p:graphicFrame>
        <p:nvGraphicFramePr>
          <p:cNvPr id="78852" name="Group 4"/>
          <p:cNvGraphicFramePr>
            <a:graphicFrameLocks noGrp="1"/>
          </p:cNvGraphicFramePr>
          <p:nvPr/>
        </p:nvGraphicFramePr>
        <p:xfrm>
          <a:off x="1219200" y="3733800"/>
          <a:ext cx="7162800" cy="701675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64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19C6B98B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69C5473E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AP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B54B1B-5652-4480-8F9E-051946DAB8F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943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Sniper detected it, and sends a bogus packet    (S as B </a:t>
            </a:r>
            <a:r>
              <a:rPr lang="en-US" altLang="zh-TW" sz="2400" dirty="0" smtClean="0">
                <a:sym typeface="Wingdings" panose="05000000000000000000" pitchFamily="2" charset="2"/>
              </a:rPr>
              <a:t> 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ym typeface="Wingdings" panose="05000000000000000000" pitchFamily="2" charset="2"/>
              </a:rPr>
              <a:t>Set SEQ as ACK of the above packet.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ym typeface="Wingdings" panose="05000000000000000000" pitchFamily="2" charset="2"/>
              </a:rPr>
              <a:t>S calculates his ACK 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sym typeface="Wingdings" panose="05000000000000000000" pitchFamily="2" charset="2"/>
              </a:rPr>
              <a:t>SEQ of the above packet + data length of that packet                     = 19C6B98B + 2 = 19C6B98D.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This bogus packet is for S (pretending to be B) to tell A that the last packet is received, and no further data will be transmitted.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latin typeface="Times New Roman" panose="02020603050405020304" pitchFamily="18" charset="0"/>
              </a:rPr>
              <a:t>If A trusts this bogus packet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and has </a:t>
            </a:r>
            <a:r>
              <a:rPr lang="en-US" altLang="zh-TW" sz="2000" dirty="0">
                <a:latin typeface="Times New Roman" panose="02020603050405020304" pitchFamily="18" charset="0"/>
              </a:rPr>
              <a:t>no remaining data to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send, </a:t>
            </a:r>
            <a:r>
              <a:rPr lang="en-US" altLang="zh-TW" sz="2000" dirty="0">
                <a:latin typeface="Times New Roman" panose="02020603050405020304" pitchFamily="18" charset="0"/>
              </a:rPr>
              <a:t>A will reply a packet with SEQ = </a:t>
            </a:r>
            <a:r>
              <a:rPr lang="en-US" altLang="en-US" sz="2000" dirty="0">
                <a:latin typeface="Times New Roman" panose="02020603050405020304" pitchFamily="18" charset="0"/>
                <a:ea typeface="新細明體" charset="-120"/>
              </a:rPr>
              <a:t>19C6B98D and ACK = </a:t>
            </a:r>
            <a:r>
              <a:rPr lang="en-US" altLang="en-US" sz="2000" dirty="0" smtClean="0">
                <a:latin typeface="Times New Roman" panose="02020603050405020304" pitchFamily="18" charset="0"/>
                <a:ea typeface="新細明體" charset="-120"/>
              </a:rPr>
              <a:t>69C5473F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 smtClean="0">
                <a:latin typeface="Times New Roman" panose="02020603050405020304" pitchFamily="18" charset="0"/>
              </a:rPr>
              <a:t>But in our case study, A has remaining data to send (see next page)</a:t>
            </a:r>
            <a:endParaRPr lang="zh-TW" altLang="en-US" sz="20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sz="2000" dirty="0" smtClean="0"/>
          </a:p>
        </p:txBody>
      </p:sp>
      <p:graphicFrame>
        <p:nvGraphicFramePr>
          <p:cNvPr id="1333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44339"/>
              </p:ext>
            </p:extLst>
          </p:nvPr>
        </p:nvGraphicFramePr>
        <p:xfrm>
          <a:off x="1391265" y="3026569"/>
          <a:ext cx="7162800" cy="71596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8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69C5473E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19C6B98D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AF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7C00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9DA86A-46E0-45A6-99C6-5EA36CF75CE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12310" name="文字方塊 4"/>
          <p:cNvSpPr txBox="1">
            <a:spLocks noChangeArrowheads="1"/>
          </p:cNvSpPr>
          <p:nvPr/>
        </p:nvSpPr>
        <p:spPr bwMode="auto">
          <a:xfrm>
            <a:off x="1295400" y="3742532"/>
            <a:ext cx="466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/>
              <a:t>[bogus packet fired from S (pretending to be B)]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Host A says: “Okay, you end the session, so here is my last data (A</a:t>
            </a:r>
            <a:r>
              <a:rPr lang="en-US" altLang="zh-TW" dirty="0" smtClean="0">
                <a:sym typeface="Wingdings" panose="05000000000000000000" pitchFamily="2" charset="2"/>
              </a:rPr>
              <a:t> B).</a:t>
            </a:r>
          </a:p>
          <a:p>
            <a:pPr lvl="1" eaLnBrk="1" hangingPunct="1"/>
            <a:endParaRPr lang="en-US" altLang="zh-TW" dirty="0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TW" dirty="0" smtClean="0">
                <a:sym typeface="Wingdings" panose="05000000000000000000" pitchFamily="2" charset="2"/>
              </a:rPr>
              <a:t>Host A now has flushed its buffer and on his turn to send the FIN packet (AB).</a:t>
            </a:r>
          </a:p>
          <a:p>
            <a:pPr lvl="1" eaLnBrk="1" hangingPunct="1"/>
            <a:endParaRPr lang="en-US" altLang="zh-TW" dirty="0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TW" dirty="0" smtClean="0">
                <a:sym typeface="Wingdings" panose="05000000000000000000" pitchFamily="2" charset="2"/>
              </a:rPr>
              <a:t>S intercepts this packet and now knows the hosts fell for the spoof and the connection killing is successful.</a:t>
            </a:r>
          </a:p>
          <a:p>
            <a:pPr lvl="1" eaLnBrk="1" hangingPunct="1"/>
            <a:endParaRPr lang="en-US" altLang="zh-TW" dirty="0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 smtClean="0">
              <a:sym typeface="Wingdings" panose="05000000000000000000" pitchFamily="2" charset="2"/>
            </a:endParaRPr>
          </a:p>
          <a:p>
            <a:pPr lvl="1" eaLnBrk="1" hangingPunct="1"/>
            <a:endParaRPr lang="zh-TW" altLang="en-US" dirty="0" smtClean="0"/>
          </a:p>
        </p:txBody>
      </p:sp>
      <p:graphicFrame>
        <p:nvGraphicFramePr>
          <p:cNvPr id="14538" name="Group 202"/>
          <p:cNvGraphicFramePr>
            <a:graphicFrameLocks noGrp="1"/>
          </p:cNvGraphicFramePr>
          <p:nvPr/>
        </p:nvGraphicFramePr>
        <p:xfrm>
          <a:off x="1447800" y="1752600"/>
          <a:ext cx="7162800" cy="1036637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8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19C6B98D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69C5473E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AP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19C6B998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69C5473F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760A13-8F36-4EF2-8B7B-216CC92B14A6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graphicFrame>
        <p:nvGraphicFramePr>
          <p:cNvPr id="5" name="Group 24"/>
          <p:cNvGraphicFramePr>
            <a:graphicFrameLocks noGrp="1"/>
          </p:cNvGraphicFramePr>
          <p:nvPr/>
        </p:nvGraphicFramePr>
        <p:xfrm>
          <a:off x="1447800" y="4114800"/>
          <a:ext cx="7162800" cy="71596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8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19C6B998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69C5473F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AF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987" y="1295400"/>
            <a:ext cx="1177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 smtClean="0"/>
              <a:t>This packet contains the remaining data</a:t>
            </a:r>
            <a:endParaRPr lang="en-HK" sz="16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295400" y="1895564"/>
            <a:ext cx="533400" cy="375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914400" y="2667000"/>
            <a:ext cx="803787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" y="3153697"/>
            <a:ext cx="1447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 smtClean="0"/>
              <a:t>This packet acknowledges the FIN packet</a:t>
            </a:r>
            <a:endParaRPr lang="en-HK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S impersonated B, making A believe B had no further data. But B doesn’t know that and keep sending data</a:t>
            </a:r>
          </a:p>
          <a:p>
            <a:pPr lvl="2" eaLnBrk="1" hangingPunct="1"/>
            <a:r>
              <a:rPr lang="en-US" altLang="en-US" dirty="0">
                <a:latin typeface="Times New Roman" panose="02020603050405020304" pitchFamily="18" charset="0"/>
              </a:rPr>
              <a:t>Note that </a:t>
            </a:r>
            <a:r>
              <a:rPr lang="en-US" altLang="en-US" dirty="0" smtClean="0">
                <a:latin typeface="Times New Roman" panose="02020603050405020304" pitchFamily="18" charset="0"/>
              </a:rPr>
              <a:t>B </a:t>
            </a:r>
            <a:r>
              <a:rPr lang="en-US" altLang="en-US" dirty="0">
                <a:latin typeface="Times New Roman" panose="02020603050405020304" pitchFamily="18" charset="0"/>
              </a:rPr>
              <a:t>is </a:t>
            </a:r>
            <a:r>
              <a:rPr lang="en-US" altLang="en-US" dirty="0" smtClean="0">
                <a:latin typeface="Times New Roman" panose="02020603050405020304" pitchFamily="18" charset="0"/>
              </a:rPr>
              <a:t>unware of S and still </a:t>
            </a:r>
            <a:r>
              <a:rPr lang="en-US" altLang="en-US" dirty="0">
                <a:latin typeface="Times New Roman" panose="02020603050405020304" pitchFamily="18" charset="0"/>
              </a:rPr>
              <a:t>using SEQ = 69C5473E</a:t>
            </a:r>
          </a:p>
          <a:p>
            <a:pPr lvl="2" eaLnBrk="1" hangingPunct="1"/>
            <a:endParaRPr lang="en-US" altLang="zh-TW" dirty="0" smtClean="0"/>
          </a:p>
        </p:txBody>
      </p:sp>
      <p:graphicFrame>
        <p:nvGraphicFramePr>
          <p:cNvPr id="1538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31613"/>
              </p:ext>
            </p:extLst>
          </p:nvPr>
        </p:nvGraphicFramePr>
        <p:xfrm>
          <a:off x="1219200" y="3352800"/>
          <a:ext cx="7162800" cy="71596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8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69C5473E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19C6B98D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3750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67CDA7-E4F4-4198-8046-3DECAA535F16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Host A has that connection closed, and thus thinks the real packets of B are bogus. So host A sends some RST packets.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This goes on for a couple of packets.</a:t>
            </a:r>
          </a:p>
        </p:txBody>
      </p:sp>
      <p:graphicFrame>
        <p:nvGraphicFramePr>
          <p:cNvPr id="16388" name="Group 4"/>
          <p:cNvGraphicFramePr>
            <a:graphicFrameLocks noGrp="1"/>
          </p:cNvGraphicFramePr>
          <p:nvPr/>
        </p:nvGraphicFramePr>
        <p:xfrm>
          <a:off x="1447800" y="2514600"/>
          <a:ext cx="7162800" cy="71596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8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19C6B98D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8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E8ADF6-5343-4EA9-9BE6-99E0579F4F42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Case Study</a:t>
            </a:r>
          </a:p>
          <a:p>
            <a:pPr lvl="1" eaLnBrk="1" hangingPunct="1"/>
            <a:r>
              <a:rPr lang="en-US" altLang="zh-TW" smtClean="0"/>
              <a:t>Study the code in </a:t>
            </a:r>
            <a:r>
              <a:rPr lang="en-US" altLang="zh-TW" smtClean="0">
                <a:solidFill>
                  <a:srgbClr val="0070C0"/>
                </a:solidFill>
              </a:rPr>
              <a:t>sniper-fin.c</a:t>
            </a:r>
          </a:p>
          <a:p>
            <a:pPr lvl="1" eaLnBrk="1" hangingPunct="1"/>
            <a:r>
              <a:rPr lang="en-US" altLang="zh-TW" smtClean="0"/>
              <a:t>In the class the FIN attack will be demonstrated.</a:t>
            </a:r>
          </a:p>
          <a:p>
            <a:pPr lvl="1" eaLnBrk="1" hangingPunct="1"/>
            <a:r>
              <a:rPr lang="en-US" altLang="zh-TW" smtClean="0"/>
              <a:t>We will capture and study the packets for the attack by using Ethereal.</a:t>
            </a: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A825EB-83FF-4895-96AA-FB036539387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Detection and Prevention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 sz="2800" dirty="0" smtClean="0"/>
              <a:t>Detection</a:t>
            </a:r>
          </a:p>
          <a:p>
            <a:pPr lvl="1"/>
            <a:r>
              <a:rPr lang="en-US" altLang="en-US" sz="2400" dirty="0" smtClean="0"/>
              <a:t>Notice and verify </a:t>
            </a:r>
            <a:r>
              <a:rPr lang="en-US" altLang="en-US" sz="2400" dirty="0"/>
              <a:t>the change of MAC </a:t>
            </a:r>
            <a:r>
              <a:rPr lang="en-US" altLang="en-US" sz="2400" dirty="0" smtClean="0"/>
              <a:t>address of the packets</a:t>
            </a:r>
          </a:p>
          <a:p>
            <a:pPr lvl="2"/>
            <a:r>
              <a:rPr lang="en-US" altLang="en-US" sz="2000" dirty="0" smtClean="0"/>
              <a:t>Assume that the MAC address cannot be changed by the policy restriction</a:t>
            </a:r>
          </a:p>
          <a:p>
            <a:r>
              <a:rPr lang="en-US" altLang="en-US" sz="2800" dirty="0" smtClean="0"/>
              <a:t>Prevention</a:t>
            </a:r>
          </a:p>
          <a:p>
            <a:pPr lvl="1" eaLnBrk="1" hangingPunct="1"/>
            <a:r>
              <a:rPr lang="en-US" altLang="zh-TW" sz="2400" dirty="0"/>
              <a:t>Use </a:t>
            </a:r>
            <a:r>
              <a:rPr lang="en-US" altLang="zh-TW" sz="2400" dirty="0" smtClean="0"/>
              <a:t>IPsec (E.g., IPsec VPN)</a:t>
            </a:r>
          </a:p>
          <a:p>
            <a:pPr lvl="2" eaLnBrk="1" hangingPunct="1"/>
            <a:r>
              <a:rPr lang="en-US" altLang="zh-TW" sz="2000" dirty="0" smtClean="0"/>
              <a:t>Operating </a:t>
            </a:r>
            <a:r>
              <a:rPr lang="en-US" altLang="zh-TW" sz="2000" dirty="0"/>
              <a:t>at the Internet </a:t>
            </a:r>
            <a:r>
              <a:rPr lang="en-US" altLang="zh-TW" sz="2000" dirty="0" smtClean="0"/>
              <a:t>layer</a:t>
            </a:r>
          </a:p>
          <a:p>
            <a:pPr lvl="3" eaLnBrk="1" hangingPunct="1"/>
            <a:r>
              <a:rPr lang="en-US" altLang="zh-TW" sz="1600" dirty="0" smtClean="0"/>
              <a:t>Or Layer 3 in the OSI 7 layer model</a:t>
            </a:r>
            <a:endParaRPr lang="en-US" altLang="zh-TW" sz="1600" dirty="0"/>
          </a:p>
          <a:p>
            <a:pPr lvl="2" eaLnBrk="1" hangingPunct="1"/>
            <a:r>
              <a:rPr lang="en-US" altLang="zh-TW" sz="2000" dirty="0"/>
              <a:t>The transport mode (the default mode) encrypts the IP payload, which includes the TCP header that contains the sequence number and the acknowledgement number.</a:t>
            </a:r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B10482-C867-453B-B9A5-A17510477EB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87549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and B have a TCP connection running (telnet)</a:t>
            </a:r>
          </a:p>
          <a:p>
            <a:pPr eaLnBrk="1" hangingPunct="1"/>
            <a:r>
              <a:rPr lang="en-US" altLang="en-US"/>
              <a:t>A and S are on the same subnet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1447800" y="17526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A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447800" y="32004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S</a:t>
            </a:r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29718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3657600" y="2133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 flipH="1">
            <a:off x="29718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>
            <a:off x="3657600" y="2895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6248400" y="24384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B</a:t>
            </a:r>
          </a:p>
        </p:txBody>
      </p:sp>
      <p:sp>
        <p:nvSpPr>
          <p:cNvPr id="174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055F78-6BB0-47F2-9755-680D8238C65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Connection Hijacking</a:t>
            </a:r>
          </a:p>
        </p:txBody>
      </p:sp>
    </p:spTree>
    <p:extLst>
      <p:ext uri="{BB962C8B-B14F-4D97-AF65-F5344CB8AC3E}">
        <p14:creationId xmlns:p14="http://schemas.microsoft.com/office/powerpoint/2010/main" val="7806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TCP separates good and faked packets by their SEQ/ACK numbers.</a:t>
            </a:r>
          </a:p>
          <a:p>
            <a:pPr lvl="1" eaLnBrk="1" hangingPunct="1"/>
            <a:r>
              <a:rPr lang="en-US" altLang="zh-TW" smtClean="0"/>
              <a:t>B trusts the packets from A because of its correct SEQ/ACK numbers.</a:t>
            </a:r>
          </a:p>
          <a:p>
            <a:pPr lvl="1" eaLnBrk="1" hangingPunct="1"/>
            <a:r>
              <a:rPr lang="en-US" altLang="zh-TW" smtClean="0"/>
              <a:t>If there was a way to mess up A’s SEQ/ACK, B would stop believing A’ real packets.</a:t>
            </a:r>
          </a:p>
          <a:p>
            <a:pPr lvl="1" eaLnBrk="1" hangingPunct="1"/>
            <a:r>
              <a:rPr lang="en-US" altLang="zh-TW" smtClean="0"/>
              <a:t>S could then impersonate A, but using correct SEQ/ACK numbers from the perspective of B.</a:t>
            </a:r>
          </a:p>
          <a:p>
            <a:pPr lvl="1" eaLnBrk="1" hangingPunct="1"/>
            <a:r>
              <a:rPr lang="en-US" altLang="zh-TW" smtClean="0"/>
              <a:t>S would now have taken over the connection, and sends “correct” data to B.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zh-TW" altLang="en-US" smtClean="0"/>
          </a:p>
        </p:txBody>
      </p:sp>
      <p:sp>
        <p:nvSpPr>
          <p:cNvPr id="184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D68D33-73DC-45ED-9A02-3D13F1D5279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39784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This is called hijacking the connection</a:t>
            </a:r>
          </a:p>
          <a:p>
            <a:pPr lvl="2" eaLnBrk="1" hangingPunct="1"/>
            <a:r>
              <a:rPr lang="en-US" altLang="zh-TW" smtClean="0"/>
              <a:t>The same technique can be applied to hijack TELNET, FTP, RLOGIN etc.</a:t>
            </a:r>
          </a:p>
          <a:p>
            <a:pPr lvl="1" eaLnBrk="1" hangingPunct="1"/>
            <a:r>
              <a:rPr lang="en-US" altLang="zh-TW" smtClean="0"/>
              <a:t>How could we mess up A’s SEQ/ACK numbers?</a:t>
            </a:r>
          </a:p>
          <a:p>
            <a:pPr lvl="2" eaLnBrk="1" hangingPunct="1"/>
            <a:r>
              <a:rPr lang="en-US" altLang="zh-TW" smtClean="0"/>
              <a:t>Simply inserting a data packet into the stream at the right time (S as A</a:t>
            </a:r>
            <a:r>
              <a:rPr lang="en-US" altLang="zh-TW" smtClean="0">
                <a:sym typeface="Wingdings" panose="05000000000000000000" pitchFamily="2" charset="2"/>
              </a:rPr>
              <a:t> B).</a:t>
            </a:r>
          </a:p>
          <a:p>
            <a:pPr lvl="2" eaLnBrk="1" hangingPunct="1"/>
            <a:r>
              <a:rPr lang="en-US" altLang="zh-TW" smtClean="0">
                <a:sym typeface="Wingdings" panose="05000000000000000000" pitchFamily="2" charset="2"/>
              </a:rPr>
              <a:t>B would accept this data, and update ACK number.</a:t>
            </a:r>
          </a:p>
          <a:p>
            <a:pPr lvl="2" eaLnBrk="1" hangingPunct="1"/>
            <a:r>
              <a:rPr lang="en-US" altLang="zh-TW" smtClean="0">
                <a:sym typeface="Wingdings" panose="05000000000000000000" pitchFamily="2" charset="2"/>
              </a:rPr>
              <a:t>A would continue to send it’s old SEQ numbers, as it’s unaware of our spoofed data.</a:t>
            </a:r>
            <a:endParaRPr lang="en-US" altLang="zh-TW" smtClean="0"/>
          </a:p>
        </p:txBody>
      </p:sp>
      <p:sp>
        <p:nvSpPr>
          <p:cNvPr id="194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1C6FAD-43AC-4663-8069-C0FD635E5C0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1718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Connection Killing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r>
              <a:rPr lang="en-US" altLang="zh-TW" dirty="0" smtClean="0"/>
              <a:t>A and B have a TCP connection running</a:t>
            </a:r>
          </a:p>
          <a:p>
            <a:pPr eaLnBrk="1" hangingPunct="1"/>
            <a:r>
              <a:rPr lang="en-US" altLang="zh-TW" dirty="0" smtClean="0"/>
              <a:t>A and S are on the same subnet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447800" y="17526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A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447800" y="32004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S</a:t>
            </a:r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auto">
          <a:xfrm>
            <a:off x="29718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3657600" y="2133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 flipH="1">
            <a:off x="29718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>
            <a:off x="3657600" y="2895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6248400" y="24384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B</a:t>
            </a:r>
          </a:p>
        </p:txBody>
      </p:sp>
      <p:sp>
        <p:nvSpPr>
          <p:cNvPr id="30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110B6A-6315-4B20-879E-6E9D4DAA51A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Actual Attack </a:t>
            </a:r>
            <a:r>
              <a:rPr lang="en-US" altLang="zh-TW" dirty="0" smtClean="0"/>
              <a:t>(from the paper)</a:t>
            </a:r>
          </a:p>
          <a:p>
            <a:pPr lvl="1" eaLnBrk="1" hangingPunct="1"/>
            <a:r>
              <a:rPr lang="en-US" altLang="zh-TW" dirty="0" smtClean="0"/>
              <a:t>Attacker S examines with a sniffer</a:t>
            </a:r>
          </a:p>
          <a:p>
            <a:pPr lvl="2" eaLnBrk="1" hangingPunct="1"/>
            <a:r>
              <a:rPr lang="en-US" altLang="zh-TW" dirty="0" smtClean="0"/>
              <a:t>The user is in an interactive shell via telnet</a:t>
            </a:r>
          </a:p>
          <a:p>
            <a:pPr lvl="2" eaLnBrk="1" hangingPunct="1"/>
            <a:r>
              <a:rPr lang="en-US" altLang="zh-TW" dirty="0" smtClean="0"/>
              <a:t>The hacker starts hijack</a:t>
            </a:r>
          </a:p>
          <a:p>
            <a:pPr lvl="1" eaLnBrk="1" hangingPunct="1"/>
            <a:r>
              <a:rPr lang="en-US" altLang="zh-TW" dirty="0" smtClean="0"/>
              <a:t>The following packet from A to B is detected</a:t>
            </a:r>
          </a:p>
          <a:p>
            <a:pPr lvl="2" eaLnBrk="1" hangingPunct="1"/>
            <a:r>
              <a:rPr lang="en-US" altLang="zh-TW" dirty="0" smtClean="0"/>
              <a:t>A’s IP address: 166.66.66.1</a:t>
            </a:r>
          </a:p>
          <a:p>
            <a:pPr lvl="2" eaLnBrk="1" hangingPunct="1"/>
            <a:r>
              <a:rPr lang="en-US" altLang="zh-TW" dirty="0" smtClean="0"/>
              <a:t>B’s IP address: 111.11.11.11</a:t>
            </a:r>
          </a:p>
          <a:p>
            <a:pPr lvl="2" eaLnBrk="1" hangingPunct="1"/>
            <a:endParaRPr lang="en-US" altLang="zh-TW" dirty="0" smtClean="0"/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228600" y="4114800"/>
            <a:ext cx="86931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TCP 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SEQ (hex): 5C8223EA   ACK (hex): C34A67F6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FLAGS: -AP---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45 E 00 . 00 . 29 ) CA . F3 . 40 @ 00 . 40 @ 06 . C5 . 0E . 9D . C1 . 45 E 3F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9D . C1 . 2A * 0B . 04 . 10 . 00 . 17 . 5C \ 82 . 23 # EA . C3 . 4A J 67 g F6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50 P 18 . 7C | 00 . 6D m 29 ) 00 . 00 . 6C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                                      ~~~~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817773-0116-4709-8FE2-DAA18A92CEC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2" name="TextBox 1"/>
          <p:cNvSpPr txBox="1"/>
          <p:nvPr/>
        </p:nvSpPr>
        <p:spPr>
          <a:xfrm>
            <a:off x="7848600" y="4419600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 smtClean="0"/>
              <a:t>A </a:t>
            </a:r>
            <a:r>
              <a:rPr lang="en-HK" sz="2000" dirty="0" smtClean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962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B echoes that data bytes (“l”)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A acknowledges</a:t>
            </a:r>
          </a:p>
          <a:p>
            <a:pPr lvl="2" eaLnBrk="1" hangingPunct="1">
              <a:buFontTx/>
              <a:buNone/>
            </a:pPr>
            <a:endParaRPr lang="en-US" altLang="zh-TW" smtClean="0"/>
          </a:p>
          <a:p>
            <a:pPr lvl="1" eaLnBrk="1" hangingPunct="1"/>
            <a:endParaRPr lang="zh-TW" altLang="en-US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450850" y="1371600"/>
            <a:ext cx="86931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C34A67F6   ACK (hex): 5C8223EB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-AP---   Window: 2238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45 E 00 . 00 . 29 ) B5 . BD . 40 @ 00 . FC . 06 . 1E . 44 D 9D . C1 . 2A * 0B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9D . C1 . 45 E 3F ? 00 . 17 . 04 . 10 . C3 . 4A J 67 g F6 . 5C \ 82 . 23 # EB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50 P 18 . 22 " 38 8 C6 . F0 . 00 . 00 . 6C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                                     ~~~~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09600" y="4343400"/>
            <a:ext cx="79486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TCP 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SEQ (hex): 5C8223EB   ACK (hex): C34A67F7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FLAGS: -A----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215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66438E-3494-4F83-8E9F-52766931DC9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2" name="TextBox 1"/>
          <p:cNvSpPr txBox="1"/>
          <p:nvPr/>
        </p:nvSpPr>
        <p:spPr>
          <a:xfrm>
            <a:off x="5990798" y="95071"/>
            <a:ext cx="302980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/>
              <a:t>Previous packet from A to B: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5C8223EA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ACK (hex): C34A67F6 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LEN (hex): </a:t>
            </a:r>
            <a:r>
              <a:rPr lang="en-US" altLang="zh-TW" sz="1800" dirty="0" smtClean="0">
                <a:latin typeface="Courier New" panose="02070309020205020404" pitchFamily="49" charset="0"/>
              </a:rPr>
              <a:t>1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8030605" y="3803393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 smtClean="0"/>
              <a:t>A </a:t>
            </a:r>
            <a:r>
              <a:rPr lang="en-HK" sz="2000" dirty="0" smtClean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004261" y="1686074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 smtClean="0"/>
              <a:t>B </a:t>
            </a:r>
            <a:r>
              <a:rPr lang="en-HK" sz="2000" dirty="0" smtClean="0">
                <a:sym typeface="Wingdings" panose="05000000000000000000" pitchFamily="2" charset="2"/>
              </a:rPr>
              <a:t>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314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2" eaLnBrk="1" hangingPunct="1"/>
            <a:r>
              <a:rPr lang="en-US" altLang="zh-TW" dirty="0" smtClean="0"/>
              <a:t>Hacker’s program impersonates A with further data to B.</a:t>
            </a:r>
          </a:p>
          <a:p>
            <a:pPr lvl="2" eaLnBrk="1" hangingPunct="1"/>
            <a:r>
              <a:rPr lang="en-US" altLang="zh-TW" dirty="0" smtClean="0"/>
              <a:t>Calculate SEQ/ACK based on the packet on page 5.</a:t>
            </a:r>
          </a:p>
          <a:p>
            <a:pPr lvl="2" eaLnBrk="1" hangingPunct="1"/>
            <a:r>
              <a:rPr lang="en-US" altLang="zh-TW" dirty="0" smtClean="0"/>
              <a:t>Sends a few backspaces (0x08) and some enters (0x0A) to clean up the command line.</a:t>
            </a:r>
          </a:p>
          <a:p>
            <a:pPr lvl="3" eaLnBrk="1" hangingPunct="1"/>
            <a:r>
              <a:rPr lang="en-US" altLang="zh-TW" dirty="0" smtClean="0"/>
              <a:t>May generate some error messages, but the program will handle it.</a:t>
            </a:r>
          </a:p>
          <a:p>
            <a:pPr lvl="2" eaLnBrk="1" hangingPunct="1"/>
            <a:endParaRPr lang="zh-TW" altLang="en-US" dirty="0" smtClean="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0850" y="3581400"/>
            <a:ext cx="86931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TCP 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SEQ (hex): 5C8223EB   ACK (hex): C34A67F6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FLAGS: -AP---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45 E 00 . 00 . 32 2 31 1 01 . 00 . 00 . 45 E 06 . 99 . F8 . 9D . C1 . 45 E 3F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9D . C1 . 2A * 0B . 04 . 10 . 00 . 17 . 5C \ 82 . 23 # EB . C3 . 4A J 67 g F6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50 P 18 . 7C | 00 . AE . F5 . 00 . 00 . 08 . 08 . 08 . 08 . 08 . 08 . 08 . 08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0A . 0A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065E2C-4293-4E3A-86C1-58E16AEFBBF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22533" name="文字方塊 4"/>
          <p:cNvSpPr txBox="1">
            <a:spLocks noChangeArrowheads="1"/>
          </p:cNvSpPr>
          <p:nvPr/>
        </p:nvSpPr>
        <p:spPr bwMode="auto">
          <a:xfrm>
            <a:off x="454058" y="5403056"/>
            <a:ext cx="422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[bogus packet from S (pretending to be A)]</a:t>
            </a:r>
            <a:endParaRPr lang="zh-TW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105400" y="5395880"/>
            <a:ext cx="294183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 smtClean="0"/>
              <a:t>Packet </a:t>
            </a:r>
            <a:r>
              <a:rPr lang="en-US" altLang="en-US" sz="1800" dirty="0"/>
              <a:t>(</a:t>
            </a:r>
            <a:r>
              <a:rPr lang="en-US" altLang="en-US" sz="1800"/>
              <a:t>page </a:t>
            </a:r>
            <a:r>
              <a:rPr lang="en-US" altLang="en-US" sz="1800" smtClean="0"/>
              <a:t>20) </a:t>
            </a:r>
            <a:r>
              <a:rPr lang="en-US" altLang="en-US" sz="1800" dirty="0"/>
              <a:t>from A to B: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5C8223EA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ACK (hex): C34A67F6 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LEN (hex): </a:t>
            </a:r>
            <a:r>
              <a:rPr lang="en-US" altLang="zh-TW" sz="1800" dirty="0" smtClean="0">
                <a:latin typeface="Courier New" panose="02070309020205020404" pitchFamily="49" charset="0"/>
              </a:rPr>
              <a:t>1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566467" y="3105090"/>
            <a:ext cx="123463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 smtClean="0"/>
              <a:t>S(A) </a:t>
            </a:r>
            <a:r>
              <a:rPr lang="en-HK" sz="2000" dirty="0" smtClean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456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Here is the echo of the spoofed data from B</a:t>
            </a:r>
          </a:p>
          <a:p>
            <a:pPr lvl="2" eaLnBrk="1" hangingPunct="1"/>
            <a:r>
              <a:rPr lang="en-US" altLang="zh-TW" dirty="0" smtClean="0"/>
              <a:t>ACK = 5C8223F5 = 5C8223EB + A</a:t>
            </a:r>
          </a:p>
          <a:p>
            <a:pPr lvl="2" eaLnBrk="1" hangingPunct="1"/>
            <a:r>
              <a:rPr lang="en-US" altLang="zh-TW" dirty="0" smtClean="0"/>
              <a:t>The connection belongs to the hacker now</a:t>
            </a:r>
          </a:p>
          <a:p>
            <a:pPr lvl="2" eaLnBrk="1" hangingPunct="1"/>
            <a:r>
              <a:rPr lang="en-US" altLang="zh-TW" dirty="0" smtClean="0"/>
              <a:t>The SEQ/ACK of A is completely messed up.</a:t>
            </a:r>
          </a:p>
          <a:p>
            <a:pPr lvl="1" eaLnBrk="1" hangingPunct="1"/>
            <a:endParaRPr lang="zh-TW" altLang="en-US" dirty="0" smtClean="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50850" y="2743200"/>
            <a:ext cx="86931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C34A67F7   ACK (hex): 5C8223F5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-AP---   Window: 2238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45 E 00 . 00 . 3C &lt; B5 . BE . 40 @ 00 . FC . 06 . 1E . 30 0 9D . C1 . 2A * 0B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9D . C1 . 45 E 3F ? 00 . 17 . 04 . 10 . C3 . 4A J 67 g F7 . 5C \ 82 . 23 # F5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50 P 18 . 22 " 38 8 26 &amp; 7C | 00 . 00 . 5E ^ 48 H 5E ^ 48 H 5E ^ 48 H 5E ^ 48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5E ^ 48 H 5E ^ 48 H 5E ^ 48 H 5E ^ 48 H 0D . 0A . 0D . 0A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E1A64A-E0EB-4A97-9133-E9F51BA554F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" name="TextBox 1"/>
          <p:cNvSpPr txBox="1"/>
          <p:nvPr/>
        </p:nvSpPr>
        <p:spPr>
          <a:xfrm>
            <a:off x="538213" y="4787205"/>
            <a:ext cx="539128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/>
              <a:t>Previous bogus packet from S (pretending to be A) to B: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5C8223EB 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LEN (hex): </a:t>
            </a:r>
            <a:r>
              <a:rPr lang="en-US" altLang="zh-TW" sz="1800" dirty="0" smtClean="0">
                <a:latin typeface="Courier New" panose="02070309020205020404" pitchFamily="49" charset="0"/>
              </a:rPr>
              <a:t>A </a:t>
            </a:r>
            <a:r>
              <a:rPr lang="en-US" altLang="zh-TW" sz="1800" dirty="0">
                <a:latin typeface="Courier New" panose="02070309020205020404" pitchFamily="49" charset="0"/>
              </a:rPr>
              <a:t>(i.e., 10 bytes</a:t>
            </a:r>
            <a:r>
              <a:rPr lang="en-US" altLang="zh-TW" sz="1800" dirty="0" smtClean="0"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38213" y="5791200"/>
            <a:ext cx="294183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/>
              <a:t>Previous </a:t>
            </a:r>
            <a:r>
              <a:rPr lang="en-US" altLang="en-US" sz="1800" dirty="0" smtClean="0"/>
              <a:t>packet </a:t>
            </a:r>
            <a:r>
              <a:rPr lang="en-US" altLang="en-US" sz="1800" dirty="0"/>
              <a:t>from </a:t>
            </a:r>
            <a:r>
              <a:rPr lang="en-US" altLang="en-US" sz="1800" dirty="0" smtClean="0"/>
              <a:t>B to A:</a:t>
            </a:r>
            <a:endParaRPr lang="en-US" altLang="en-US" sz="1800" dirty="0"/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C34A67F6</a:t>
            </a:r>
            <a:r>
              <a:rPr lang="en-US" altLang="zh-TW" sz="1800" dirty="0" smtClean="0">
                <a:latin typeface="Courier New" panose="02070309020205020404" pitchFamily="49" charset="0"/>
              </a:rPr>
              <a:t> </a:t>
            </a:r>
            <a:endParaRPr lang="en-US" altLang="zh-TW" sz="1800" dirty="0">
              <a:latin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</a:rPr>
              <a:t>LEN (hex): </a:t>
            </a:r>
            <a:r>
              <a:rPr lang="en-US" altLang="zh-TW" sz="1800" dirty="0" smtClean="0">
                <a:latin typeface="Courier New" panose="02070309020205020404" pitchFamily="49" charset="0"/>
              </a:rPr>
              <a:t>1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8004261" y="3048000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 smtClean="0"/>
              <a:t>B </a:t>
            </a:r>
            <a:r>
              <a:rPr lang="en-HK" sz="2000" dirty="0" smtClean="0">
                <a:sym typeface="Wingdings" panose="05000000000000000000" pitchFamily="2" charset="2"/>
              </a:rPr>
              <a:t>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0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80549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5C8223EB   ACK (hex): C34A67F7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-AP---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C34A680B   ACK (hex): 5C8223F5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-A----   Window: 2238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166.66.66.1.1040-157.193.42.11.23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5C8223EB   ACK (hex): C34A67F7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-AP---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C34A680B   ACK (hex): 5C8223F5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-A----   Window: 2238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560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BEBB73-E20B-4F34-A533-CFBDDF19084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6" name="TextBox 5"/>
          <p:cNvSpPr txBox="1"/>
          <p:nvPr/>
        </p:nvSpPr>
        <p:spPr>
          <a:xfrm>
            <a:off x="7372950" y="1371600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 smtClean="0"/>
              <a:t>A </a:t>
            </a:r>
            <a:r>
              <a:rPr lang="en-HK" sz="2000" dirty="0" smtClean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372952" y="3962400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 smtClean="0"/>
              <a:t>A </a:t>
            </a:r>
            <a:r>
              <a:rPr lang="en-HK" sz="2000" dirty="0" smtClean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372951" y="2688114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 smtClean="0"/>
              <a:t>B </a:t>
            </a:r>
            <a:r>
              <a:rPr lang="en-HK" sz="2000" dirty="0" smtClean="0">
                <a:sym typeface="Wingdings" panose="05000000000000000000" pitchFamily="2" charset="2"/>
              </a:rPr>
              <a:t> A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395410" y="5236686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 smtClean="0"/>
              <a:t>B </a:t>
            </a:r>
            <a:r>
              <a:rPr lang="en-HK" sz="2000" dirty="0" smtClean="0">
                <a:sym typeface="Wingdings" panose="05000000000000000000" pitchFamily="2" charset="2"/>
              </a:rPr>
              <a:t> A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38019"/>
            <a:ext cx="392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A keeps using old SEQ: </a:t>
            </a:r>
            <a:r>
              <a:rPr lang="en-US" altLang="zh-TW" sz="2000" dirty="0">
                <a:latin typeface="Courier New" panose="02070309020205020404" pitchFamily="49" charset="0"/>
              </a:rPr>
              <a:t>5C8223EB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1905000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B keeps asking for: </a:t>
            </a:r>
            <a:r>
              <a:rPr lang="en-US" altLang="zh-TW" sz="2000" dirty="0">
                <a:latin typeface="Courier New" panose="02070309020205020404" pitchFamily="49" charset="0"/>
              </a:rPr>
              <a:t>5C8223F5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393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At this point the real TELNET client’s session hangs, most people ignore this and re-login after a few secs.</a:t>
            </a:r>
          </a:p>
          <a:p>
            <a:pPr lvl="1" eaLnBrk="1" hangingPunct="1"/>
            <a:r>
              <a:rPr lang="en-US" altLang="zh-TW" dirty="0" smtClean="0"/>
              <a:t>Hacker will now try to get on track of SEQ/ACK.</a:t>
            </a:r>
          </a:p>
          <a:p>
            <a:pPr lvl="2" eaLnBrk="1" hangingPunct="1"/>
            <a:r>
              <a:rPr lang="en-US" altLang="zh-TW" dirty="0" smtClean="0"/>
              <a:t>Each time a packet “out of number” arrives at a host, the host should answer with correct SEQ/ACK.</a:t>
            </a:r>
          </a:p>
          <a:p>
            <a:pPr lvl="2" eaLnBrk="1" hangingPunct="1"/>
            <a:r>
              <a:rPr lang="en-US" altLang="zh-TW" dirty="0" smtClean="0"/>
              <a:t>This provides the hacker with certainty that a lot of packets are going to be sent with correct (and not changing) SEQ/ACK numbers.</a:t>
            </a:r>
          </a:p>
          <a:p>
            <a:pPr lvl="1" eaLnBrk="1" hangingPunct="1"/>
            <a:r>
              <a:rPr lang="en-US" altLang="zh-TW" dirty="0" smtClean="0"/>
              <a:t>After that, the hacker can send </a:t>
            </a:r>
            <a:r>
              <a:rPr lang="en-US" altLang="zh-TW" dirty="0"/>
              <a:t>data that </a:t>
            </a:r>
            <a:r>
              <a:rPr lang="en-US" altLang="zh-TW" dirty="0" smtClean="0"/>
              <a:t>he wants </a:t>
            </a:r>
            <a:r>
              <a:rPr lang="en-US" altLang="zh-TW" dirty="0"/>
              <a:t>to execute.</a:t>
            </a:r>
            <a:endParaRPr lang="en-US" altLang="zh-TW" dirty="0" smtClean="0"/>
          </a:p>
        </p:txBody>
      </p:sp>
      <p:sp>
        <p:nvSpPr>
          <p:cNvPr id="2457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6F22F4-691C-48C4-BC26-B3D03A062EF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841083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The hacker fires off the faked bash command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>
                <a:solidFill>
                  <a:srgbClr val="0070C0"/>
                </a:solidFill>
              </a:rPr>
              <a:t>Echo “echo HACKED” &gt;&gt; $HOME/.profile&lt;ENTER&gt;</a:t>
            </a:r>
          </a:p>
          <a:p>
            <a:pPr lvl="1" eaLnBrk="1" hangingPunct="1"/>
            <a:endParaRPr lang="zh-TW" altLang="en-US" smtClean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50850" y="1828800"/>
            <a:ext cx="86931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TCP 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SEQ (hex): 5C8223F5   ACK (hex): C34A680B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FLAGS: -AP---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Packet ID (from_IP.port-to_IP.port): 166.66.66.1-111.11.11.11.23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45 E 00 . 00 . 4D M 31 1 01 . 00 . 00 . 45 E 06 . 99 . DD . 9D . C1 . 45 E 3F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9D . C1 . 2A * 0B . 04 . 10 . 00 . 17 . 5C \ 82 . 23 # F5 . C3 . 4A J 68 h 0B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50 P 18 . 7C | 00 . 5A Z B6 . 00 . 00 . 65 e 63 c 68 h 6F o 20   22 " 65 e 63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68 h 6F o 20   48 H 41 A 43 C 4B K 45 E 44 D 22 " 20   3E &gt; 3E &gt; 24 $ 48 H 4F 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4D M 45 E 2F / 2E . 70 p 72 r 6F o 66 f 69 i 6C l 65 e 0A . 00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DF1F9C-0E6A-4C12-B48E-6CC95B94290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26629" name="文字方塊 4"/>
          <p:cNvSpPr txBox="1">
            <a:spLocks noChangeArrowheads="1"/>
          </p:cNvSpPr>
          <p:nvPr/>
        </p:nvSpPr>
        <p:spPr bwMode="auto">
          <a:xfrm>
            <a:off x="630238" y="3962400"/>
            <a:ext cx="416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[bogus packet from S (pretending to be A)]</a:t>
            </a:r>
            <a:endParaRPr lang="zh-TW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571931" y="4610397"/>
            <a:ext cx="294183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/>
              <a:t>Previous packet from B to A: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C34A680B 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ACK (hex): </a:t>
            </a:r>
            <a:r>
              <a:rPr lang="en-US" altLang="zh-TW" sz="1800" dirty="0" smtClean="0">
                <a:latin typeface="Courier New" panose="02070309020205020404" pitchFamily="49" charset="0"/>
              </a:rPr>
              <a:t>5C8223F5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1344582"/>
            <a:ext cx="123463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 smtClean="0"/>
              <a:t>S(A) </a:t>
            </a:r>
            <a:r>
              <a:rPr lang="en-HK" sz="2000" dirty="0" smtClean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83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Now wait for this data to be confirmed</a:t>
            </a:r>
          </a:p>
          <a:p>
            <a:pPr lvl="2" eaLnBrk="1" hangingPunct="1"/>
            <a:r>
              <a:rPr lang="en-US" altLang="zh-TW" dirty="0" smtClean="0"/>
              <a:t>ACK = 5C8223F5 + 25  (37 bytes)</a:t>
            </a:r>
          </a:p>
          <a:p>
            <a:pPr lvl="2" eaLnBrk="1" hangingPunct="1"/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The connection runs on.</a:t>
            </a:r>
          </a:p>
          <a:p>
            <a:pPr lvl="1" eaLnBrk="1" hangingPunct="1"/>
            <a:r>
              <a:rPr lang="en-US" altLang="zh-TW" dirty="0" smtClean="0"/>
              <a:t>Now the hacker can execute more command</a:t>
            </a:r>
          </a:p>
          <a:p>
            <a:pPr lvl="1" eaLnBrk="1" hangingPunct="1"/>
            <a:r>
              <a:rPr lang="en-US" altLang="zh-TW" dirty="0" smtClean="0"/>
              <a:t>Or finish the connection.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79486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TCP Packet ID (from_IP.port-to_IP.port):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SEQ (hex): C34A680B   ACK (hex): 5C82241A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FLAGS: -AP---   Window: 2238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Packet ID (from_IP.port-to_IP.port): 157.193.42.11.23-157.193.69.63.1040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2A5AEC-346F-4526-BCCC-2EA055A026B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5" name="TextBox 4"/>
          <p:cNvSpPr txBox="1"/>
          <p:nvPr/>
        </p:nvSpPr>
        <p:spPr>
          <a:xfrm>
            <a:off x="7798725" y="1352490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 smtClean="0"/>
              <a:t>B </a:t>
            </a:r>
            <a:r>
              <a:rPr lang="en-HK" sz="2000" dirty="0" smtClean="0">
                <a:sym typeface="Wingdings" panose="05000000000000000000" pitchFamily="2" charset="2"/>
              </a:rPr>
              <a:t> A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5105400"/>
            <a:ext cx="587859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/>
              <a:t>Previous bogus packet from hacker (pretending to be A) to B: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5C8223F5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ACK (hex): C34A680B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LEN (hex): 25 (i.e., 37 bytes</a:t>
            </a:r>
            <a:r>
              <a:rPr lang="en-US" altLang="zh-TW" sz="1800" dirty="0" smtClean="0"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0106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Case Study</a:t>
            </a:r>
          </a:p>
          <a:p>
            <a:pPr lvl="1" eaLnBrk="1" hangingPunct="1"/>
            <a:r>
              <a:rPr lang="en-US" altLang="zh-TW" smtClean="0"/>
              <a:t>Study the code in </a:t>
            </a:r>
            <a:r>
              <a:rPr lang="en-US" altLang="zh-TW" smtClean="0">
                <a:solidFill>
                  <a:srgbClr val="0070C0"/>
                </a:solidFill>
              </a:rPr>
              <a:t>hijack.c</a:t>
            </a:r>
          </a:p>
          <a:p>
            <a:pPr lvl="1" eaLnBrk="1" hangingPunct="1"/>
            <a:r>
              <a:rPr lang="en-US" altLang="zh-TW" smtClean="0"/>
              <a:t>In the class a telnet hijack will be demonstrated.</a:t>
            </a:r>
          </a:p>
          <a:p>
            <a:pPr lvl="1" eaLnBrk="1" hangingPunct="1"/>
            <a:r>
              <a:rPr lang="en-US" altLang="zh-TW" smtClean="0"/>
              <a:t>We will capture and study the packets for the attack by using Ethereal.</a:t>
            </a:r>
          </a:p>
        </p:txBody>
      </p:sp>
      <p:sp>
        <p:nvSpPr>
          <p:cNvPr id="286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2E4A9C-A7C4-4516-AC2D-7C3A51BF053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292951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Detection and Tracing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Network traffic monitoring</a:t>
            </a:r>
          </a:p>
          <a:p>
            <a:pPr lvl="1"/>
            <a:r>
              <a:rPr lang="en-US" altLang="en-US" sz="2400" dirty="0" smtClean="0"/>
              <a:t>TCP session hijacking can be very noisy.</a:t>
            </a:r>
          </a:p>
          <a:p>
            <a:pPr lvl="1"/>
            <a:r>
              <a:rPr lang="en-US" altLang="en-US" sz="2400" dirty="0" smtClean="0"/>
              <a:t>Most attacks that can only inject and can’t stop one of the original communications from sending.</a:t>
            </a:r>
          </a:p>
          <a:p>
            <a:pPr lvl="1"/>
            <a:r>
              <a:rPr lang="en-US" altLang="en-US" sz="2400" dirty="0" smtClean="0"/>
              <a:t>Tools can be written to watch for anomalous traffic or behavior due to hijacking</a:t>
            </a:r>
          </a:p>
          <a:p>
            <a:pPr lvl="2"/>
            <a:r>
              <a:rPr lang="en-US" altLang="en-US" sz="1800" dirty="0" smtClean="0"/>
              <a:t>Such as connections being reset, “hanging”, or strange garbage appearing onscreen.</a:t>
            </a:r>
          </a:p>
          <a:p>
            <a:r>
              <a:rPr lang="en-US" altLang="en-US" sz="2800" dirty="0" smtClean="0"/>
              <a:t>Notice and verify </a:t>
            </a:r>
            <a:r>
              <a:rPr lang="en-US" altLang="en-US" sz="2800" dirty="0"/>
              <a:t>the change of MAC </a:t>
            </a:r>
            <a:r>
              <a:rPr lang="en-US" altLang="en-US" sz="2800" dirty="0" smtClean="0"/>
              <a:t>address of the packets</a:t>
            </a:r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B10482-C867-453B-B9A5-A17510477EB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418361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Reset by RST</a:t>
            </a:r>
          </a:p>
          <a:p>
            <a:pPr lvl="1" eaLnBrk="1" hangingPunct="1"/>
            <a:r>
              <a:rPr lang="en-US" altLang="zh-TW" dirty="0" smtClean="0"/>
              <a:t>TCP packets have flags that indicate the status of the packet.</a:t>
            </a:r>
          </a:p>
          <a:p>
            <a:pPr lvl="1" eaLnBrk="1" hangingPunct="1"/>
            <a:r>
              <a:rPr lang="en-US" altLang="zh-TW" dirty="0" smtClean="0"/>
              <a:t>RST: used to reset a connection</a:t>
            </a:r>
          </a:p>
          <a:p>
            <a:pPr lvl="1" eaLnBrk="1" hangingPunct="1"/>
            <a:r>
              <a:rPr lang="en-US" altLang="zh-TW" dirty="0" smtClean="0"/>
              <a:t>A RST packet is accepted only when the sequence number is correct.</a:t>
            </a:r>
          </a:p>
          <a:p>
            <a:pPr lvl="1" eaLnBrk="1" hangingPunct="1"/>
            <a:r>
              <a:rPr lang="en-US" altLang="zh-TW" dirty="0" smtClean="0"/>
              <a:t>Idea of RST attack</a:t>
            </a:r>
          </a:p>
          <a:p>
            <a:pPr lvl="2" eaLnBrk="1" hangingPunct="1"/>
            <a:r>
              <a:rPr lang="en-US" altLang="zh-TW" dirty="0" smtClean="0"/>
              <a:t>S waits for packets in a connection between A and B</a:t>
            </a:r>
          </a:p>
          <a:p>
            <a:pPr lvl="2" eaLnBrk="1" hangingPunct="1"/>
            <a:r>
              <a:rPr lang="en-US" altLang="zh-TW" dirty="0" smtClean="0"/>
              <a:t>From a packet from A to B, S calculates the next sequence number that will be used by B from A’s ACK</a:t>
            </a:r>
          </a:p>
          <a:p>
            <a:pPr lvl="2" eaLnBrk="1" hangingPunct="1"/>
            <a:r>
              <a:rPr lang="en-US" altLang="zh-TW" dirty="0" smtClean="0"/>
              <a:t>S (pretending to be B) fires a bogus RST packet to A with a correct sequence number.</a:t>
            </a: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1BAFAD-D6F8-4F26-8377-63B9C44FE31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Prevention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Encryption</a:t>
            </a:r>
          </a:p>
          <a:p>
            <a:pPr lvl="1" eaLnBrk="1" hangingPunct="1"/>
            <a:r>
              <a:rPr lang="en-US" altLang="zh-TW" sz="2400" dirty="0" smtClean="0"/>
              <a:t>E.g. use SSH, SFTP, </a:t>
            </a:r>
            <a:r>
              <a:rPr lang="en-US" altLang="zh-TW" sz="2400" dirty="0" err="1" smtClean="0"/>
              <a:t>etc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Even if a hacker hijacked your session, the hacker cannot execute any command easily.</a:t>
            </a:r>
          </a:p>
          <a:p>
            <a:pPr eaLnBrk="1" hangingPunct="1"/>
            <a:r>
              <a:rPr lang="en-US" altLang="zh-TW" sz="2800" dirty="0" smtClean="0"/>
              <a:t>Use IPsec</a:t>
            </a:r>
          </a:p>
          <a:p>
            <a:pPr lvl="1" eaLnBrk="1" hangingPunct="1"/>
            <a:r>
              <a:rPr lang="en-US" altLang="zh-TW" sz="2400" dirty="0" smtClean="0"/>
              <a:t>Operating at the Internet layer</a:t>
            </a:r>
          </a:p>
          <a:p>
            <a:pPr lvl="1" eaLnBrk="1" hangingPunct="1"/>
            <a:r>
              <a:rPr lang="en-US" altLang="zh-TW" sz="2400" dirty="0" smtClean="0"/>
              <a:t>The transport mode (the default mode) encrypts the IP payload, which includes the TCP header that contains the sequence number and the acknowledgement number.</a:t>
            </a:r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7186A3-1A90-4229-9778-01966067654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761859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Reference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Brecht </a:t>
            </a:r>
            <a:r>
              <a:rPr lang="en-US" altLang="zh-TW" dirty="0" err="1" smtClean="0"/>
              <a:t>Claerhout</a:t>
            </a:r>
            <a:r>
              <a:rPr lang="en-US" altLang="zh-TW" dirty="0" smtClean="0"/>
              <a:t>, “A short overview of IP spoofing: Part I”.  This paper can be found in many web archives, but does not seem to be published formally.</a:t>
            </a:r>
          </a:p>
          <a:p>
            <a:pPr eaLnBrk="1" hangingPunct="1"/>
            <a:r>
              <a:rPr lang="en-US" altLang="zh-TW" dirty="0" smtClean="0"/>
              <a:t>The programs sniper-</a:t>
            </a:r>
            <a:r>
              <a:rPr lang="en-US" altLang="zh-TW" dirty="0" err="1" smtClean="0"/>
              <a:t>rst.c</a:t>
            </a:r>
            <a:r>
              <a:rPr lang="en-US" altLang="zh-TW" dirty="0" smtClean="0"/>
              <a:t>, sniper-</a:t>
            </a:r>
            <a:r>
              <a:rPr lang="en-US" altLang="zh-TW" dirty="0" err="1" smtClean="0"/>
              <a:t>fin.c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hijack.c</a:t>
            </a:r>
            <a:r>
              <a:rPr lang="en-US" altLang="zh-TW" dirty="0" smtClean="0"/>
              <a:t> are extracted from this paper.</a:t>
            </a: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734436-0290-4C62-B049-01903B20EA8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Actual attack (from the paper):</a:t>
            </a:r>
          </a:p>
          <a:p>
            <a:pPr lvl="1" eaLnBrk="1" hangingPunct="1"/>
            <a:r>
              <a:rPr lang="en-US" altLang="zh-TW" dirty="0" smtClean="0"/>
              <a:t>Attacker S waits for a packet to get current SEQ/ACK.  Several packets, as seen by S, are shown below. S is ready to send his RST after the packets.</a:t>
            </a:r>
          </a:p>
          <a:p>
            <a:pPr lvl="1" eaLnBrk="1" hangingPunct="1"/>
            <a:endParaRPr lang="zh-TW" altLang="en-US" dirty="0" smtClean="0"/>
          </a:p>
        </p:txBody>
      </p:sp>
      <p:graphicFrame>
        <p:nvGraphicFramePr>
          <p:cNvPr id="9629" name="Group 413"/>
          <p:cNvGraphicFramePr>
            <a:graphicFrameLocks noGrp="1"/>
          </p:cNvGraphicFramePr>
          <p:nvPr/>
        </p:nvGraphicFramePr>
        <p:xfrm>
          <a:off x="1143000" y="3429000"/>
          <a:ext cx="7162800" cy="226060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57E1F2A6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57E1F2A8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2238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57E1F2A8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B8BD767B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B8BD767B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57E1F2A8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2238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57E1F2A8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B8BD7691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6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6D63C0-9AE9-4B84-A15B-16C6827BE37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sz="2400" dirty="0" smtClean="0"/>
              <a:t>The attacker sends his bogus RST packets to A, with source IP address forged as B.</a:t>
            </a:r>
          </a:p>
          <a:p>
            <a:pPr lvl="1" eaLnBrk="1" hangingPunct="1"/>
            <a:r>
              <a:rPr lang="en-US" altLang="zh-TW" sz="2400" dirty="0" smtClean="0"/>
              <a:t>In the particular attack, 2 RST packets were sent.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ea typeface="新細明體" charset="-120"/>
              </a:rPr>
              <a:t>The SEQ of the first packet is calculated from the first packet in the table on the previous page.</a:t>
            </a:r>
          </a:p>
          <a:p>
            <a:pPr lvl="2" eaLnBrk="1" hangingPunct="1"/>
            <a:r>
              <a:rPr lang="en-US" altLang="zh-TW" sz="2000" dirty="0" smtClean="0"/>
              <a:t>But the </a:t>
            </a:r>
            <a:r>
              <a:rPr lang="en-US" altLang="zh-TW" sz="2000" dirty="0"/>
              <a:t>first RST packet has been buffered somewhere on the system, because the Ethernet segment was busy</a:t>
            </a:r>
            <a:r>
              <a:rPr lang="en-US" altLang="zh-TW" sz="2000" dirty="0" smtClean="0"/>
              <a:t>.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新細明體" charset="-120"/>
              </a:rPr>
              <a:t>The SEQ </a:t>
            </a:r>
            <a:r>
              <a:rPr lang="en-US" altLang="en-US" sz="2400" dirty="0" smtClean="0">
                <a:latin typeface="Times New Roman" panose="02020603050405020304" pitchFamily="18" charset="0"/>
                <a:ea typeface="新細明體" charset="-120"/>
              </a:rPr>
              <a:t>of the second packet is </a:t>
            </a:r>
            <a:r>
              <a:rPr lang="en-US" altLang="en-US" sz="2400" dirty="0">
                <a:latin typeface="Times New Roman" panose="02020603050405020304" pitchFamily="18" charset="0"/>
                <a:ea typeface="新細明體" charset="-120"/>
              </a:rPr>
              <a:t>calculated from the fifth packet in the table on the previous page.</a:t>
            </a:r>
            <a:endParaRPr lang="en-US" altLang="zh-TW" sz="2400" dirty="0" smtClean="0"/>
          </a:p>
          <a:p>
            <a:pPr lvl="2"/>
            <a:r>
              <a:rPr lang="en-US" altLang="zh-TW" sz="2000" dirty="0"/>
              <a:t>T</a:t>
            </a:r>
            <a:r>
              <a:rPr lang="en-US" altLang="zh-TW" sz="2000" dirty="0" smtClean="0"/>
              <a:t>he second RST packet actually kills the connection.</a:t>
            </a:r>
          </a:p>
          <a:p>
            <a:pPr lvl="2" eaLnBrk="1" hangingPunct="1"/>
            <a:endParaRPr lang="zh-TW" altLang="en-US" sz="20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TW" sz="2400" dirty="0" smtClean="0"/>
          </a:p>
          <a:p>
            <a:pPr lvl="1" eaLnBrk="1" hangingPunct="1"/>
            <a:endParaRPr lang="en-US" altLang="zh-TW" sz="2400" dirty="0" smtClean="0"/>
          </a:p>
        </p:txBody>
      </p:sp>
      <p:graphicFrame>
        <p:nvGraphicFramePr>
          <p:cNvPr id="1028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20789"/>
              </p:ext>
            </p:extLst>
          </p:nvPr>
        </p:nvGraphicFramePr>
        <p:xfrm>
          <a:off x="1101213" y="4800600"/>
          <a:ext cx="7162800" cy="1036637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8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B8BD7679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 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B8BD7691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31FEF5-744E-4092-A29F-D2A36897068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6172" name="文字方塊 4"/>
          <p:cNvSpPr txBox="1">
            <a:spLocks noChangeArrowheads="1"/>
          </p:cNvSpPr>
          <p:nvPr/>
        </p:nvSpPr>
        <p:spPr bwMode="auto">
          <a:xfrm>
            <a:off x="990600" y="5878512"/>
            <a:ext cx="5154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/>
              <a:t>[two bogus packets fired from S (pretending to be B)]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Case Study</a:t>
            </a:r>
          </a:p>
          <a:p>
            <a:pPr lvl="1" eaLnBrk="1" hangingPunct="1"/>
            <a:r>
              <a:rPr lang="en-US" altLang="zh-TW" dirty="0" smtClean="0"/>
              <a:t>Study the code in </a:t>
            </a:r>
            <a:r>
              <a:rPr lang="en-US" altLang="zh-TW" dirty="0" smtClean="0">
                <a:solidFill>
                  <a:srgbClr val="0070C0"/>
                </a:solidFill>
              </a:rPr>
              <a:t>sniper-</a:t>
            </a:r>
            <a:r>
              <a:rPr lang="en-US" altLang="zh-TW" dirty="0" err="1" smtClean="0">
                <a:solidFill>
                  <a:srgbClr val="0070C0"/>
                </a:solidFill>
              </a:rPr>
              <a:t>rst.c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TW" dirty="0" smtClean="0"/>
              <a:t>In the class the RST attack will be demonstrated.</a:t>
            </a:r>
          </a:p>
          <a:p>
            <a:pPr lvl="1" eaLnBrk="1" hangingPunct="1"/>
            <a:r>
              <a:rPr lang="en-US" altLang="zh-TW" dirty="0" smtClean="0"/>
              <a:t>We will capture and study the packets for the attack by using Ethereal.</a:t>
            </a:r>
          </a:p>
          <a:p>
            <a:pPr lvl="1" eaLnBrk="1" hangingPunct="1"/>
            <a:r>
              <a:rPr lang="en-US" altLang="zh-TW" dirty="0" smtClean="0"/>
              <a:t>Weakness of RST attack</a:t>
            </a:r>
          </a:p>
          <a:p>
            <a:pPr lvl="2" eaLnBrk="1" hangingPunct="1"/>
            <a:r>
              <a:rPr lang="en-US" altLang="zh-TW" dirty="0" smtClean="0"/>
              <a:t>Cannot confirm that the attack is successful</a:t>
            </a:r>
          </a:p>
        </p:txBody>
      </p:sp>
      <p:sp>
        <p:nvSpPr>
          <p:cNvPr id="71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ED7DA3-B1EB-4B76-9B61-E9A1F104234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Closing a connection by FIN</a:t>
            </a:r>
          </a:p>
          <a:p>
            <a:pPr lvl="1" eaLnBrk="1" hangingPunct="1"/>
            <a:r>
              <a:rPr lang="en-US" altLang="zh-TW" smtClean="0"/>
              <a:t>FIN flag: indicate “no more data from sender”.</a:t>
            </a:r>
          </a:p>
          <a:p>
            <a:pPr lvl="1" eaLnBrk="1" hangingPunct="1"/>
            <a:r>
              <a:rPr lang="en-US" altLang="zh-TW" smtClean="0"/>
              <a:t>Used when closing a connection down in a normal way.</a:t>
            </a:r>
          </a:p>
          <a:p>
            <a:pPr lvl="1" eaLnBrk="1" hangingPunct="1"/>
            <a:endParaRPr lang="zh-TW" altLang="en-US" smtClean="0"/>
          </a:p>
        </p:txBody>
      </p:sp>
      <p:sp>
        <p:nvSpPr>
          <p:cNvPr id="81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63F247-7756-4DFC-AD8D-262AB1FDA16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69144" y="533400"/>
            <a:ext cx="784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Four-way handshaking for </a:t>
            </a:r>
            <a:r>
              <a:rPr lang="en-US" altLang="en-US" sz="2400" dirty="0" smtClean="0">
                <a:solidFill>
                  <a:schemeClr val="accent2"/>
                </a:solidFill>
              </a:rPr>
              <a:t>terminating a </a:t>
            </a:r>
            <a:r>
              <a:rPr lang="en-US" altLang="en-US" sz="2400" dirty="0">
                <a:solidFill>
                  <a:schemeClr val="accent2"/>
                </a:solidFill>
              </a:rPr>
              <a:t>connection</a:t>
            </a:r>
            <a:r>
              <a:rPr lang="en-US" altLang="en-US" sz="2400" dirty="0"/>
              <a:t> </a:t>
            </a:r>
            <a:r>
              <a:rPr lang="en-US" altLang="en-US" sz="2400" dirty="0" smtClean="0">
                <a:solidFill>
                  <a:schemeClr val="accent2"/>
                </a:solidFill>
              </a:rPr>
              <a:t>normally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310796-2AEF-4AAD-AA60-9D6AF25FFE3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370388"/>
            <a:ext cx="3443288" cy="4335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745" y="6248400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/>
              <a:t>Image source: http://</a:t>
            </a:r>
            <a:r>
              <a:rPr lang="en-HK" sz="1600" dirty="0" smtClean="0"/>
              <a:t>tcpip.marcolavoie.ca/Images/Figure_13.gif (partial)</a:t>
            </a:r>
            <a:endParaRPr lang="en-HK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8674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Idea of FIN attack</a:t>
            </a:r>
          </a:p>
          <a:p>
            <a:pPr lvl="2" eaLnBrk="1" hangingPunct="1"/>
            <a:r>
              <a:rPr lang="en-US" altLang="zh-TW" dirty="0" smtClean="0"/>
              <a:t>The attacker S constructs a spoofed FIN packet.</a:t>
            </a:r>
          </a:p>
          <a:p>
            <a:pPr lvl="2" eaLnBrk="1" hangingPunct="1"/>
            <a:r>
              <a:rPr lang="en-US" altLang="zh-TW" dirty="0" smtClean="0"/>
              <a:t>The packet must contain the correct sequence number, so that it will be accepted by one of the two hosts.</a:t>
            </a:r>
          </a:p>
          <a:p>
            <a:pPr lvl="3" eaLnBrk="1" hangingPunct="1"/>
            <a:r>
              <a:rPr lang="en-US" altLang="zh-TW" dirty="0" smtClean="0"/>
              <a:t>Similar to the RST attack, a sniffer is used to find out the expected sequence number.</a:t>
            </a:r>
          </a:p>
          <a:p>
            <a:pPr lvl="2" eaLnBrk="1" hangingPunct="1"/>
            <a:r>
              <a:rPr lang="en-US" altLang="zh-TW" dirty="0" smtClean="0"/>
              <a:t>The host which accepted the packet would believe the (spoofed) sender did not have any data left.</a:t>
            </a:r>
          </a:p>
          <a:p>
            <a:pPr lvl="2" eaLnBrk="1" hangingPunct="1"/>
            <a:r>
              <a:rPr lang="en-US" altLang="zh-TW" dirty="0" smtClean="0"/>
              <a:t>Following (real) packets would be ignored as they are considered bogus.</a:t>
            </a:r>
          </a:p>
          <a:p>
            <a:pPr lvl="2" eaLnBrk="1" hangingPunct="1"/>
            <a:r>
              <a:rPr lang="en-US" altLang="zh-TW" dirty="0" smtClean="0"/>
              <a:t>The “beauty” of FIN attack is that after a FIN is sent, the other host always replies if it is accepted.</a:t>
            </a:r>
          </a:p>
          <a:p>
            <a:pPr lvl="2" eaLnBrk="1" hangingPunct="1"/>
            <a:r>
              <a:rPr lang="en-US" altLang="zh-TW" dirty="0" smtClean="0"/>
              <a:t>The attacker can verify that the killing is successful.</a:t>
            </a:r>
          </a:p>
        </p:txBody>
      </p:sp>
      <p:sp>
        <p:nvSpPr>
          <p:cNvPr id="102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4C6CE0-F7AE-4BD0-8615-27EDF23AF13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4493</TotalTime>
  <Words>3029</Words>
  <PresentationFormat>On-screen Show (4:3)</PresentationFormat>
  <Paragraphs>485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Courier New</vt:lpstr>
      <vt:lpstr>新細明體</vt:lpstr>
      <vt:lpstr>Times New Roman</vt:lpstr>
      <vt:lpstr>Wingdings</vt:lpstr>
      <vt:lpstr>mystyle</vt:lpstr>
      <vt:lpstr>TCP Exploits (Part II)</vt:lpstr>
      <vt:lpstr>Connection Killing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Detection and Prevention</vt:lpstr>
      <vt:lpstr>Connection Hijacking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Detection and Tracing</vt:lpstr>
      <vt:lpstr>Prevention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terms:modified xsi:type="dcterms:W3CDTF">2020-03-07T12:08:15Z</dcterms:modified>
</cp:coreProperties>
</file>