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3" r:id="rId3"/>
    <p:sldId id="332" r:id="rId4"/>
    <p:sldId id="320" r:id="rId5"/>
    <p:sldId id="331" r:id="rId6"/>
    <p:sldId id="303" r:id="rId7"/>
    <p:sldId id="304" r:id="rId8"/>
    <p:sldId id="305" r:id="rId9"/>
    <p:sldId id="306" r:id="rId10"/>
    <p:sldId id="307" r:id="rId11"/>
    <p:sldId id="317" r:id="rId12"/>
    <p:sldId id="318" r:id="rId13"/>
    <p:sldId id="33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42" autoAdjust="0"/>
    <p:restoredTop sz="84746" autoAdjust="0"/>
  </p:normalViewPr>
  <p:slideViewPr>
    <p:cSldViewPr>
      <p:cViewPr varScale="1">
        <p:scale>
          <a:sx n="99" d="100"/>
          <a:sy n="99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F60CB8-425C-4709-B5B8-CB7AAE524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B57EF3-BD83-47D3-B69B-E4233371F1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3EFCC7-DABD-4E56-B229-8FF0E98ECBCC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7263E7-5779-46C9-ABBC-48F477130C2B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</a:rPr>
              <a:t>Demo on telnet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3CC7E5-95CF-4972-B925-431B22AE5B9B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</a:rPr>
              <a:t>Demo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err="1" smtClean="0">
                <a:latin typeface="Times New Roman" panose="02020603050405020304" pitchFamily="18" charset="0"/>
              </a:rPr>
              <a:t>synflood</a:t>
            </a:r>
            <a:r>
              <a:rPr lang="en-US" altLang="en-US" b="1" dirty="0" smtClean="0">
                <a:latin typeface="Times New Roman" panose="02020603050405020304" pitchFamily="18" charset="0"/>
              </a:rPr>
              <a:t> &lt;</a:t>
            </a:r>
            <a:r>
              <a:rPr lang="en-US" altLang="en-US" b="1" dirty="0" err="1" smtClean="0">
                <a:latin typeface="Times New Roman" panose="02020603050405020304" pitchFamily="18" charset="0"/>
              </a:rPr>
              <a:t>source_ip_of</a:t>
            </a:r>
            <a:r>
              <a:rPr lang="en-US" altLang="en-US" b="1" baseline="0" dirty="0" err="1" smtClean="0">
                <a:latin typeface="Times New Roman" panose="02020603050405020304" pitchFamily="18" charset="0"/>
              </a:rPr>
              <a:t>_a_non-existing_host</a:t>
            </a:r>
            <a:r>
              <a:rPr lang="en-US" altLang="en-US" b="1" dirty="0" smtClean="0">
                <a:latin typeface="Times New Roman" panose="02020603050405020304" pitchFamily="18" charset="0"/>
              </a:rPr>
              <a:t>&gt; &lt;</a:t>
            </a:r>
            <a:r>
              <a:rPr lang="en-US" altLang="en-US" b="1" dirty="0" err="1" smtClean="0">
                <a:latin typeface="Times New Roman" panose="02020603050405020304" pitchFamily="18" charset="0"/>
              </a:rPr>
              <a:t>source_port</a:t>
            </a:r>
            <a:r>
              <a:rPr lang="en-US" altLang="en-US" b="1" dirty="0" smtClean="0">
                <a:latin typeface="Times New Roman" panose="02020603050405020304" pitchFamily="18" charset="0"/>
              </a:rPr>
              <a:t>&gt; &lt;</a:t>
            </a:r>
            <a:r>
              <a:rPr lang="en-US" altLang="en-US" b="1" dirty="0" err="1" smtClean="0">
                <a:latin typeface="Times New Roman" panose="02020603050405020304" pitchFamily="18" charset="0"/>
              </a:rPr>
              <a:t>dest_ip</a:t>
            </a:r>
            <a:r>
              <a:rPr lang="en-US" altLang="en-US" b="1" dirty="0" smtClean="0">
                <a:latin typeface="Times New Roman" panose="02020603050405020304" pitchFamily="18" charset="0"/>
              </a:rPr>
              <a:t>&gt; &lt;</a:t>
            </a:r>
            <a:r>
              <a:rPr lang="en-US" altLang="en-US" b="1" dirty="0" err="1" smtClean="0">
                <a:latin typeface="Times New Roman" panose="02020603050405020304" pitchFamily="18" charset="0"/>
              </a:rPr>
              <a:t>dest_port</a:t>
            </a:r>
            <a:r>
              <a:rPr lang="en-US" altLang="en-US" b="1" dirty="0" smtClean="0">
                <a:latin typeface="Times New Roman" panose="02020603050405020304" pitchFamily="18" charset="0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err="1" smtClean="0">
                <a:latin typeface="Times New Roman" panose="02020603050405020304" pitchFamily="18" charset="0"/>
              </a:rPr>
              <a:t>synflood</a:t>
            </a:r>
            <a:r>
              <a:rPr lang="en-US" altLang="en-US" b="1" dirty="0" smtClean="0">
                <a:latin typeface="Times New Roman" panose="02020603050405020304" pitchFamily="18" charset="0"/>
              </a:rPr>
              <a:t> &lt;</a:t>
            </a:r>
            <a:r>
              <a:rPr lang="en-US" altLang="en-US" b="1" dirty="0" err="1" smtClean="0">
                <a:latin typeface="Times New Roman" panose="02020603050405020304" pitchFamily="18" charset="0"/>
              </a:rPr>
              <a:t>source_ip_of_an</a:t>
            </a:r>
            <a:r>
              <a:rPr lang="en-US" altLang="en-US" b="1" baseline="0" dirty="0" smtClean="0">
                <a:latin typeface="Times New Roman" panose="02020603050405020304" pitchFamily="18" charset="0"/>
              </a:rPr>
              <a:t> </a:t>
            </a:r>
            <a:r>
              <a:rPr lang="en-US" altLang="en-US" b="1" baseline="0" dirty="0" err="1" smtClean="0">
                <a:latin typeface="Times New Roman" panose="02020603050405020304" pitchFamily="18" charset="0"/>
              </a:rPr>
              <a:t>existing_host</a:t>
            </a:r>
            <a:r>
              <a:rPr lang="en-US" altLang="en-US" b="1" dirty="0" smtClean="0">
                <a:latin typeface="Times New Roman" panose="02020603050405020304" pitchFamily="18" charset="0"/>
              </a:rPr>
              <a:t>&gt; &lt;</a:t>
            </a:r>
            <a:r>
              <a:rPr lang="en-US" altLang="en-US" b="1" dirty="0" err="1" smtClean="0">
                <a:latin typeface="Times New Roman" panose="02020603050405020304" pitchFamily="18" charset="0"/>
              </a:rPr>
              <a:t>source_port</a:t>
            </a:r>
            <a:r>
              <a:rPr lang="en-US" altLang="en-US" b="1" dirty="0" smtClean="0">
                <a:latin typeface="Times New Roman" panose="02020603050405020304" pitchFamily="18" charset="0"/>
              </a:rPr>
              <a:t>&gt; &lt;</a:t>
            </a:r>
            <a:r>
              <a:rPr lang="en-US" altLang="en-US" b="1" dirty="0" err="1" smtClean="0">
                <a:latin typeface="Times New Roman" panose="02020603050405020304" pitchFamily="18" charset="0"/>
              </a:rPr>
              <a:t>dest_ip</a:t>
            </a:r>
            <a:r>
              <a:rPr lang="en-US" altLang="en-US" b="1" dirty="0" smtClean="0">
                <a:latin typeface="Times New Roman" panose="02020603050405020304" pitchFamily="18" charset="0"/>
              </a:rPr>
              <a:t>&gt; &lt;</a:t>
            </a:r>
            <a:r>
              <a:rPr lang="en-US" altLang="en-US" b="1" dirty="0" err="1" smtClean="0">
                <a:latin typeface="Times New Roman" panose="02020603050405020304" pitchFamily="18" charset="0"/>
              </a:rPr>
              <a:t>dest_port</a:t>
            </a:r>
            <a:r>
              <a:rPr lang="en-US" altLang="en-US" b="1" dirty="0" smtClean="0">
                <a:latin typeface="Times New Roman" panose="02020603050405020304" pitchFamily="18" charset="0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1" dirty="0" smtClean="0">
              <a:latin typeface="Times New Roman" panose="02020603050405020304" pitchFamily="18" charset="0"/>
            </a:endParaRPr>
          </a:p>
          <a:p>
            <a:endParaRPr lang="en-US" altLang="en-US" b="1" dirty="0" smtClean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57EF3-BD83-47D3-B69B-E4233371F1B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9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3577AC-6260-45E2-9F43-3652A1CA6D4F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800B23-E470-447B-BD93-53D99A04D82C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6D6DB9-10B4-42BA-81AA-932C79DF09DB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EFFAE-A4EC-41E4-8297-23914F6FFE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93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46C80-E6DA-4204-A502-0A46037E8F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41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F5D50-5D4B-4DE7-B6A3-6C4E3EC9A6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50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FB92D-DECA-4169-B8EB-D18FC7007A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788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D38F4-AA48-4B70-A22A-01528BBD3C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35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78880-6F0C-4958-B3A2-E811079799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6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5F7D3-0E25-4AF8-972C-658A46DFBB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24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ED39E-9241-42DB-81F7-B0DD30D7B2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895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DB637-D6A9-43E7-96AB-82108705D7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2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638EFD-E957-408F-90EE-4827E973E5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63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5D3EF-978B-45EC-9200-E9AC832325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38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FD800D-03F3-46EF-8179-8B35D618546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TCP Exploits (Part III)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HK" altLang="zh-TW" dirty="0" smtClean="0"/>
              <a:t>The situation is even worse in the past:</a:t>
            </a:r>
          </a:p>
          <a:p>
            <a:pPr lvl="2" eaLnBrk="1" hangingPunct="1"/>
            <a:r>
              <a:rPr lang="en-HK" altLang="zh-TW" dirty="0" smtClean="0"/>
              <a:t>When TCP was development many years ago, </a:t>
            </a:r>
            <a:r>
              <a:rPr lang="en-US" altLang="zh-TW" dirty="0" smtClean="0"/>
              <a:t>there was no time-out in SYN-RCVD </a:t>
            </a:r>
          </a:p>
          <a:p>
            <a:pPr lvl="2" eaLnBrk="1" hangingPunct="1"/>
            <a:r>
              <a:rPr lang="en-HK" altLang="zh-TW" dirty="0" smtClean="0"/>
              <a:t>Incomplete TCP connections will stay in the SYN queue and SYN flooding can cause an old system to crash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This TCP design bug has to be fixed on the OS level and cannot be fixed at the router or using some add-on product</a:t>
            </a:r>
          </a:p>
          <a:p>
            <a:pPr lvl="1" eaLnBrk="1" hangingPunct="1"/>
            <a:r>
              <a:rPr lang="en-HK" altLang="zh-TW" dirty="0" smtClean="0"/>
              <a:t>The OS nowadays have this bug fixed</a:t>
            </a:r>
          </a:p>
          <a:p>
            <a:pPr lvl="2" eaLnBrk="1" hangingPunct="1"/>
            <a:r>
              <a:rPr lang="en-HK" altLang="zh-TW" dirty="0" smtClean="0"/>
              <a:t>Even </a:t>
            </a:r>
            <a:r>
              <a:rPr lang="en-HK" altLang="zh-TW" dirty="0"/>
              <a:t>SYN flooding will </a:t>
            </a:r>
            <a:r>
              <a:rPr lang="en-HK" altLang="zh-TW" dirty="0" smtClean="0"/>
              <a:t>not crash a modern system, it can still achieve the </a:t>
            </a:r>
            <a:r>
              <a:rPr lang="en-HK" altLang="zh-TW" dirty="0" err="1" smtClean="0"/>
              <a:t>DoS</a:t>
            </a:r>
            <a:r>
              <a:rPr lang="en-HK" altLang="zh-TW" dirty="0" smtClean="0"/>
              <a:t> attack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409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C7BF4B-C373-476B-B183-137E55507EE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Prevention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Use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SYN Cookies </a:t>
            </a:r>
            <a:r>
              <a:rPr lang="en-US" altLang="zh-TW" sz="2800" dirty="0" smtClean="0"/>
              <a:t>to prevent SYN flooding</a:t>
            </a:r>
          </a:p>
          <a:p>
            <a:pPr lvl="1" eaLnBrk="1" hangingPunct="1"/>
            <a:r>
              <a:rPr lang="en-US" altLang="zh-TW" sz="2400" dirty="0" smtClean="0"/>
              <a:t>Insert "net.ipv4.tcp_syncookies = 1" into /</a:t>
            </a:r>
            <a:r>
              <a:rPr lang="en-US" altLang="zh-TW" sz="2400" dirty="0" err="1" smtClean="0"/>
              <a:t>etc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sysctl.conf</a:t>
            </a:r>
            <a:r>
              <a:rPr lang="en-US" altLang="zh-TW" sz="2400" dirty="0" smtClean="0"/>
              <a:t>.</a:t>
            </a:r>
          </a:p>
          <a:p>
            <a:pPr lvl="1" eaLnBrk="1" hangingPunct="1"/>
            <a:r>
              <a:rPr lang="en-US" altLang="zh-TW" sz="2400" dirty="0" smtClean="0"/>
              <a:t>run "</a:t>
            </a:r>
            <a:r>
              <a:rPr lang="en-US" altLang="zh-TW" sz="2400" dirty="0" err="1" smtClean="0"/>
              <a:t>sysctl</a:t>
            </a:r>
            <a:r>
              <a:rPr lang="en-US" altLang="zh-TW" sz="2400" dirty="0" smtClean="0"/>
              <a:t> –p" to enable the settings</a:t>
            </a:r>
          </a:p>
          <a:p>
            <a:pPr eaLnBrk="1" hangingPunct="1"/>
            <a:r>
              <a:rPr lang="en-HK" altLang="zh-TW" sz="2800" dirty="0" smtClean="0"/>
              <a:t>SYN cookie is stateless</a:t>
            </a:r>
          </a:p>
          <a:p>
            <a:pPr lvl="1" eaLnBrk="1" hangingPunct="1"/>
            <a:r>
              <a:rPr lang="en-HK" altLang="zh-TW" sz="2400" dirty="0" smtClean="0"/>
              <a:t>No need to store information in the system</a:t>
            </a:r>
          </a:p>
          <a:p>
            <a:pPr lvl="1" eaLnBrk="1" hangingPunct="1"/>
            <a:r>
              <a:rPr lang="en-US" altLang="zh-TW" sz="2400" dirty="0" smtClean="0"/>
              <a:t>Can accept </a:t>
            </a:r>
            <a:r>
              <a:rPr lang="en-US" altLang="zh-TW" sz="2400" dirty="0"/>
              <a:t>new connections even if the SYN queue is full</a:t>
            </a:r>
            <a:endParaRPr lang="en-HK" altLang="zh-TW" sz="2400" dirty="0" smtClean="0"/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zh-TW" altLang="en-US" sz="2400" dirty="0" smtClean="0"/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E337AC-8729-409A-BF8B-9F36B4DEB2D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SYN cookie?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Suppose in a server, </a:t>
            </a:r>
            <a:r>
              <a:rPr lang="en-US" altLang="en-US" sz="2800" dirty="0" smtClean="0"/>
              <a:t>the SYN </a:t>
            </a:r>
            <a:r>
              <a:rPr lang="en-US" altLang="en-US" sz="2800" dirty="0" smtClean="0"/>
              <a:t>queue </a:t>
            </a:r>
            <a:r>
              <a:rPr lang="en-US" altLang="en-US" sz="2800" dirty="0" smtClean="0"/>
              <a:t>is currently full and SYN cookie is enabled.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When </a:t>
            </a:r>
            <a:r>
              <a:rPr lang="en-US" altLang="en-US" sz="2800" dirty="0" smtClean="0"/>
              <a:t>the server receives a SYN </a:t>
            </a:r>
            <a:r>
              <a:rPr lang="en-US" altLang="en-US" sz="2800" dirty="0"/>
              <a:t>packet </a:t>
            </a:r>
            <a:r>
              <a:rPr lang="en-US" altLang="en-US" sz="2800" dirty="0" smtClean="0"/>
              <a:t>from </a:t>
            </a:r>
            <a:r>
              <a:rPr lang="en-US" altLang="en-US" sz="2800" dirty="0" smtClean="0"/>
              <a:t>a client, the </a:t>
            </a:r>
            <a:r>
              <a:rPr lang="en-US" altLang="en-US" sz="2800" dirty="0"/>
              <a:t>connection </a:t>
            </a:r>
            <a:r>
              <a:rPr lang="en-US" altLang="en-US" sz="2800" dirty="0" smtClean="0"/>
              <a:t>will not be dropped.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Instead, </a:t>
            </a:r>
            <a:r>
              <a:rPr lang="en-US" altLang="en-US" sz="2800" dirty="0" smtClean="0"/>
              <a:t>the server replies a </a:t>
            </a:r>
            <a:r>
              <a:rPr lang="en-US" altLang="en-US" sz="2800" dirty="0" smtClean="0"/>
              <a:t>SYN+ACK packet </a:t>
            </a:r>
            <a:r>
              <a:rPr lang="en-US" altLang="en-US" sz="2800" dirty="0" smtClean="0"/>
              <a:t>with a special </a:t>
            </a:r>
            <a:r>
              <a:rPr lang="en-US" altLang="en-US" sz="2800" dirty="0" smtClean="0"/>
              <a:t>initial sequence number (32-bit</a:t>
            </a:r>
            <a:r>
              <a:rPr lang="en-US" altLang="en-US" sz="2800" dirty="0" smtClean="0"/>
              <a:t>), </a:t>
            </a:r>
            <a:r>
              <a:rPr lang="en-US" altLang="en-US" sz="2800" dirty="0" smtClean="0"/>
              <a:t>which is called </a:t>
            </a:r>
            <a:r>
              <a:rPr lang="en-US" altLang="en-US" sz="2800" dirty="0" smtClean="0"/>
              <a:t>SYN cookie.</a:t>
            </a:r>
            <a:endParaRPr lang="en-US" alt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First </a:t>
            </a:r>
            <a:r>
              <a:rPr lang="en-US" altLang="en-US" sz="2400" dirty="0"/>
              <a:t>5 bits: t mod </a:t>
            </a:r>
            <a:r>
              <a:rPr lang="en-US" altLang="en-US" sz="2400" dirty="0" smtClean="0"/>
              <a:t>32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where </a:t>
            </a:r>
            <a:r>
              <a:rPr lang="en-US" altLang="en-US" sz="2000" dirty="0"/>
              <a:t>t is a counter, which is increased every 64 seconds.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Next 3 bits: maximum segment size (MSS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Last 24 bits: secret function of (</a:t>
            </a:r>
            <a:r>
              <a:rPr lang="en-US" altLang="en-US" sz="2400" dirty="0" err="1"/>
              <a:t>src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ip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dst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ip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src</a:t>
            </a:r>
            <a:r>
              <a:rPr lang="en-US" altLang="en-US" sz="2400" dirty="0"/>
              <a:t> port, </a:t>
            </a:r>
            <a:r>
              <a:rPr lang="en-US" altLang="en-US" sz="2400" dirty="0" err="1"/>
              <a:t>dst</a:t>
            </a:r>
            <a:r>
              <a:rPr lang="en-US" altLang="en-US" sz="2400" dirty="0"/>
              <a:t> port, t)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748B13-C7FF-4159-89AC-054C741BE7F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When the </a:t>
            </a:r>
            <a:r>
              <a:rPr lang="en-US" altLang="en-US" sz="2800" dirty="0" smtClean="0"/>
              <a:t>server receives the ACK </a:t>
            </a:r>
            <a:r>
              <a:rPr lang="en-US" altLang="en-US" sz="2800" dirty="0" smtClean="0"/>
              <a:t>packet from the </a:t>
            </a:r>
            <a:r>
              <a:rPr lang="en-US" altLang="en-US" sz="2800" dirty="0" smtClean="0"/>
              <a:t>client, </a:t>
            </a:r>
            <a:r>
              <a:rPr lang="en-US" altLang="en-US" sz="2800" dirty="0" smtClean="0"/>
              <a:t>the validity of the </a:t>
            </a:r>
            <a:r>
              <a:rPr lang="en-US" altLang="en-US" sz="2800" dirty="0" smtClean="0"/>
              <a:t>ACK number </a:t>
            </a:r>
            <a:r>
              <a:rPr lang="en-US" altLang="en-US" sz="2800" dirty="0" smtClean="0"/>
              <a:t>is </a:t>
            </a:r>
            <a:r>
              <a:rPr lang="en-US" altLang="en-US" sz="2800" dirty="0" smtClean="0"/>
              <a:t>checked.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Re-compute the SYN cookie</a:t>
            </a: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Check whether the ACK</a:t>
            </a:r>
            <a:r>
              <a:rPr lang="en-US" altLang="en-US" sz="2400" dirty="0" smtClean="0"/>
              <a:t> number is “SYN cookie + 1”</a:t>
            </a: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If the validity test is passed, the connection is established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Drawback: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Only have 8 unique MSS values.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Cannot support TCP options (have to be stored in the SYN queue)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May be suffered from brute force attacks to pass through firewalls (packet filters).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Firewalls usually check SYN packet very carefully.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But not ACK packets.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Hackers can fire many ACK packets with different </a:t>
            </a:r>
            <a:r>
              <a:rPr lang="en-US" altLang="en-US" sz="2000" dirty="0"/>
              <a:t>acknowledgement </a:t>
            </a:r>
            <a:r>
              <a:rPr lang="en-US" altLang="en-US" sz="2000" dirty="0" smtClean="0"/>
              <a:t>numbers hoping that one of them can pass the validity test</a:t>
            </a:r>
          </a:p>
        </p:txBody>
      </p:sp>
      <p:sp>
        <p:nvSpPr>
          <p:cNvPr id="440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6168B2-1B78-41F1-986A-F15730C5730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SYN Flooding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Purpose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Can be used to achieve the purpose of Denial-of-Services (</a:t>
            </a:r>
            <a:r>
              <a:rPr lang="en-US" altLang="zh-TW" dirty="0" err="1" smtClean="0"/>
              <a:t>DoS</a:t>
            </a:r>
            <a:r>
              <a:rPr lang="en-US" altLang="zh-TW" dirty="0" smtClean="0"/>
              <a:t>)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The server does not allow more new connections to that port and refuse all connections from other normal users.</a:t>
            </a:r>
          </a:p>
          <a:p>
            <a:pPr eaLnBrk="1" hangingPunct="1">
              <a:lnSpc>
                <a:spcPct val="90000"/>
              </a:lnSpc>
            </a:pPr>
            <a:r>
              <a:rPr lang="en-HK" altLang="zh-TW" dirty="0" smtClean="0"/>
              <a:t>SYN refers to the SYN packet of the TCP three-way handshake</a:t>
            </a: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dirty="0" smtClean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5D4002-6012-4A52-8EC2-444C927FF8A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517525" y="2222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381000" y="495498"/>
            <a:ext cx="85835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accent2"/>
                </a:solidFill>
              </a:rPr>
              <a:t>TCP Connection Establishment (3-way handshake)</a:t>
            </a:r>
          </a:p>
        </p:txBody>
      </p:sp>
      <p:sp>
        <p:nvSpPr>
          <p:cNvPr id="3278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B19276-1820-44A9-8DFA-35E9DB2A93D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pic>
        <p:nvPicPr>
          <p:cNvPr id="19" name="Picture 2" descr="http://tcpip.marcolavoie.ca/Images/Figure_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4" y="1384013"/>
            <a:ext cx="3505200" cy="36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85800" y="5410200"/>
            <a:ext cx="7772400" cy="114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Ensures </a:t>
            </a:r>
            <a:r>
              <a:rPr lang="en-US" altLang="zh-TW" dirty="0"/>
              <a:t>that both endpoints agree on their initial sequence numbers</a:t>
            </a:r>
            <a:r>
              <a:rPr lang="en-US" altLang="zh-TW" dirty="0" smtClean="0"/>
              <a:t>.</a:t>
            </a:r>
            <a:endParaRPr lang="en-US" altLang="zh-TW" kern="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7315200" cy="590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1600">
                <a:solidFill>
                  <a:schemeClr val="accent2"/>
                </a:solidFill>
              </a:rPr>
              <a:t>Figure  12-24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097283-604A-482B-9769-76A9DEE4574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34821" name="文字方塊 4"/>
          <p:cNvSpPr txBox="1">
            <a:spLocks noChangeArrowheads="1"/>
          </p:cNvSpPr>
          <p:nvPr/>
        </p:nvSpPr>
        <p:spPr bwMode="auto">
          <a:xfrm>
            <a:off x="1219200" y="914400"/>
            <a:ext cx="2209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/>
              <a:t>[Not present in the past]</a:t>
            </a:r>
            <a:endParaRPr lang="zh-TW" altLang="en-US" sz="1600" dirty="0"/>
          </a:p>
        </p:txBody>
      </p:sp>
      <p:cxnSp>
        <p:nvCxnSpPr>
          <p:cNvPr id="34822" name="直線單箭頭接點 6"/>
          <p:cNvCxnSpPr>
            <a:cxnSpLocks noChangeShapeType="1"/>
          </p:cNvCxnSpPr>
          <p:nvPr/>
        </p:nvCxnSpPr>
        <p:spPr bwMode="auto">
          <a:xfrm flipH="1">
            <a:off x="1600200" y="1252954"/>
            <a:ext cx="228600" cy="95684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TextBox 1"/>
          <p:cNvSpPr txBox="1">
            <a:spLocks noChangeArrowheads="1"/>
          </p:cNvSpPr>
          <p:nvPr/>
        </p:nvSpPr>
        <p:spPr bwMode="auto">
          <a:xfrm>
            <a:off x="6248400" y="76200"/>
            <a:ext cx="1518429" cy="36933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Event / 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If during a connection establishment phase, one of the hosts decides to refuse a connection request, it will send a reset segment by setting the RST bit.</a:t>
            </a:r>
          </a:p>
          <a:p>
            <a:pPr lvl="1" eaLnBrk="1" hangingPunct="1"/>
            <a:r>
              <a:rPr lang="en-US" altLang="zh-TW" dirty="0" smtClean="0"/>
              <a:t>For the SYN flooding, suppose S impersonates A to send a SYN packet to B.</a:t>
            </a:r>
          </a:p>
          <a:p>
            <a:pPr lvl="2" eaLnBrk="1" hangingPunct="1"/>
            <a:r>
              <a:rPr lang="en-US" altLang="zh-TW" dirty="0" smtClean="0"/>
              <a:t>This is the first packet of the three-way handshake.</a:t>
            </a:r>
          </a:p>
          <a:p>
            <a:pPr lvl="1" eaLnBrk="1" hangingPunct="1"/>
            <a:r>
              <a:rPr lang="en-US" altLang="zh-TW" dirty="0" smtClean="0"/>
              <a:t>B replies with the SYN+ACK packet and will wait for an ACK packet from A.</a:t>
            </a:r>
          </a:p>
          <a:p>
            <a:pPr lvl="2" eaLnBrk="1" hangingPunct="1"/>
            <a:r>
              <a:rPr lang="en-US" altLang="zh-TW" dirty="0"/>
              <a:t>This is the </a:t>
            </a:r>
            <a:r>
              <a:rPr lang="en-US" altLang="zh-TW" dirty="0" smtClean="0"/>
              <a:t>second </a:t>
            </a:r>
            <a:r>
              <a:rPr lang="en-US" altLang="zh-TW" dirty="0"/>
              <a:t>packet </a:t>
            </a:r>
            <a:r>
              <a:rPr lang="en-US" altLang="zh-TW" dirty="0" smtClean="0"/>
              <a:t>of </a:t>
            </a:r>
            <a:r>
              <a:rPr lang="en-US" altLang="zh-TW" dirty="0"/>
              <a:t>the three-way </a:t>
            </a:r>
            <a:r>
              <a:rPr lang="en-US" altLang="zh-TW" dirty="0" smtClean="0"/>
              <a:t>handshake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358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79B144-9FE1-435D-B09E-ED00362543F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If A is reachable: </a:t>
            </a:r>
          </a:p>
          <a:p>
            <a:pPr lvl="2" eaLnBrk="1" hangingPunct="1"/>
            <a:r>
              <a:rPr lang="en-US" altLang="zh-TW" dirty="0" smtClean="0"/>
              <a:t>This real client A does not know what to do with this SYN+ACK packet.</a:t>
            </a:r>
          </a:p>
          <a:p>
            <a:pPr lvl="2" eaLnBrk="1" hangingPunct="1"/>
            <a:r>
              <a:rPr lang="en-US" altLang="zh-TW" dirty="0" smtClean="0"/>
              <a:t>Properly, A will send a RST packet to B saying that it did not initiate a connection.</a:t>
            </a:r>
          </a:p>
          <a:p>
            <a:pPr lvl="2" eaLnBrk="1" hangingPunct="1"/>
            <a:r>
              <a:rPr lang="en-US" altLang="zh-TW" dirty="0" smtClean="0"/>
              <a:t>B concludes it received a spoofed packet, and will ignore this SYN packet, and normally nothing more will happen with A.</a:t>
            </a:r>
          </a:p>
          <a:p>
            <a:pPr lvl="2" eaLnBrk="1" hangingPunct="1"/>
            <a:r>
              <a:rPr lang="en-US" altLang="zh-TW" dirty="0" smtClean="0"/>
              <a:t>Some hackers may try to flood the real client A with dummy packets at such a rate that its buffers will overflow</a:t>
            </a:r>
          </a:p>
          <a:p>
            <a:pPr lvl="3" eaLnBrk="1" hangingPunct="1"/>
            <a:r>
              <a:rPr lang="en-US" altLang="zh-TW" dirty="0" smtClean="0"/>
              <a:t>A will lose the SYN+ACK packet from B.</a:t>
            </a:r>
          </a:p>
          <a:p>
            <a:pPr lvl="3" eaLnBrk="1" hangingPunct="1"/>
            <a:r>
              <a:rPr lang="en-US" altLang="zh-TW" dirty="0"/>
              <a:t>B cannot receive a RST packet from A.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</p:txBody>
      </p:sp>
      <p:sp>
        <p:nvSpPr>
          <p:cNvPr id="368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4E1BAB-FCCF-4EFF-ACD3-BAEF4BD9F68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150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If A is unreachable:</a:t>
            </a:r>
          </a:p>
          <a:p>
            <a:pPr lvl="2" eaLnBrk="1" hangingPunct="1"/>
            <a:r>
              <a:rPr lang="en-US" altLang="zh-TW" dirty="0" smtClean="0"/>
              <a:t> For example</a:t>
            </a:r>
          </a:p>
          <a:p>
            <a:pPr lvl="3" eaLnBrk="1" hangingPunct="1"/>
            <a:r>
              <a:rPr lang="en-US" altLang="zh-TW" dirty="0" smtClean="0"/>
              <a:t>A is turned off.</a:t>
            </a:r>
          </a:p>
          <a:p>
            <a:pPr lvl="3" eaLnBrk="1" hangingPunct="1"/>
            <a:r>
              <a:rPr lang="en-US" altLang="zh-TW" dirty="0" smtClean="0"/>
              <a:t>S uses a spoofed source IP address that looks legitimate but is not assigned to any real host.</a:t>
            </a:r>
          </a:p>
          <a:p>
            <a:pPr lvl="2" eaLnBrk="1" hangingPunct="1"/>
            <a:r>
              <a:rPr lang="en-US" altLang="zh-TW" dirty="0" smtClean="0"/>
              <a:t>B cannot receive a RST packet from A.</a:t>
            </a:r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2" eaLnBrk="1" hangingPunct="1"/>
            <a:endParaRPr lang="en-US" altLang="zh-TW" dirty="0" smtClean="0"/>
          </a:p>
        </p:txBody>
      </p:sp>
      <p:sp>
        <p:nvSpPr>
          <p:cNvPr id="378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D14AD8-A77D-4AA6-911A-15B8788F628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1" eaLnBrk="1" hangingPunct="1"/>
            <a:r>
              <a:rPr lang="en-HK" altLang="zh-TW" dirty="0" smtClean="0"/>
              <a:t>When B receives a SYN packet, B sends out a SYN+ACK packet and stores the necessary information into the </a:t>
            </a:r>
            <a:r>
              <a:rPr lang="en-HK" altLang="zh-TW" b="1" dirty="0" smtClean="0">
                <a:solidFill>
                  <a:srgbClr val="0070C0"/>
                </a:solidFill>
              </a:rPr>
              <a:t>SYN Queue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lvl="2" eaLnBrk="1" hangingPunct="1"/>
            <a:r>
              <a:rPr lang="en-HK" altLang="zh-TW" dirty="0" smtClean="0"/>
              <a:t>Know what to do if an ACK packet is received later</a:t>
            </a:r>
          </a:p>
          <a:p>
            <a:pPr lvl="2" eaLnBrk="1" hangingPunct="1"/>
            <a:r>
              <a:rPr lang="en-HK" altLang="zh-TW" dirty="0" smtClean="0"/>
              <a:t>Resend SYN+ACK after timeout if no ACK packet is received</a:t>
            </a:r>
            <a:endParaRPr lang="en-US" altLang="zh-TW" dirty="0" smtClean="0"/>
          </a:p>
          <a:p>
            <a:pPr lvl="1" eaLnBrk="1" hangingPunct="1"/>
            <a:r>
              <a:rPr lang="en-HK" altLang="zh-TW" dirty="0" smtClean="0"/>
              <a:t>The size of the SYN queue is limited</a:t>
            </a:r>
            <a:endParaRPr lang="en-US" altLang="zh-TW" dirty="0" smtClean="0"/>
          </a:p>
          <a:p>
            <a:pPr lvl="2" eaLnBrk="1" hangingPunct="1"/>
            <a:r>
              <a:rPr lang="en-HK" altLang="zh-TW" dirty="0" smtClean="0"/>
              <a:t>The default size is 128 (in Linux)</a:t>
            </a:r>
          </a:p>
          <a:p>
            <a:pPr lvl="2" eaLnBrk="1" hangingPunct="1"/>
            <a:r>
              <a:rPr lang="en-HK" altLang="zh-TW" dirty="0" smtClean="0"/>
              <a:t>It can be set to be larger value, </a:t>
            </a:r>
            <a:r>
              <a:rPr lang="en-US" altLang="zh-TW" dirty="0" smtClean="0"/>
              <a:t>say 100,000</a:t>
            </a:r>
          </a:p>
        </p:txBody>
      </p:sp>
      <p:sp>
        <p:nvSpPr>
          <p:cNvPr id="389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1B44FB-1390-47CB-952B-9DC128FBF05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Suppose an attacker sends 100,000 SYN packets to port 80 of such a server.</a:t>
            </a:r>
          </a:p>
          <a:p>
            <a:pPr lvl="2" eaLnBrk="1" hangingPunct="1"/>
            <a:r>
              <a:rPr lang="en-US" altLang="zh-TW" dirty="0" smtClean="0"/>
              <a:t>Spoofing the source address and each packet has a different source port number.</a:t>
            </a:r>
          </a:p>
          <a:p>
            <a:pPr lvl="1" eaLnBrk="1" hangingPunct="1"/>
            <a:r>
              <a:rPr lang="en-US" altLang="zh-TW" dirty="0" smtClean="0"/>
              <a:t>After receiving these 100,000 packets, the SYN queue of the target server will be full and refuse any new connections to that port.</a:t>
            </a:r>
          </a:p>
          <a:p>
            <a:pPr lvl="2" eaLnBrk="1" hangingPunct="1"/>
            <a:r>
              <a:rPr lang="en-US" altLang="zh-TW" dirty="0" smtClean="0"/>
              <a:t>Note that such a SYN packet is about 40 to 60 bytes long, so the total amount of traffic to cause such a server not to be available to other normal users is about few Megabytes only.</a:t>
            </a:r>
          </a:p>
          <a:p>
            <a:pPr lvl="2" eaLnBrk="1" hangingPunct="1"/>
            <a:endParaRPr lang="en-US" altLang="zh-TW" dirty="0" smtClean="0"/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A2167B-D545-470F-94CF-7CBE8DB273A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4312</TotalTime>
  <Words>898</Words>
  <PresentationFormat>On-screen Show (4:3)</PresentationFormat>
  <Paragraphs>96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新細明體</vt:lpstr>
      <vt:lpstr>Times New Roman</vt:lpstr>
      <vt:lpstr>mystyle</vt:lpstr>
      <vt:lpstr>TCP Exploits (Part III)</vt:lpstr>
      <vt:lpstr>SYN Flooding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</vt:lpstr>
      <vt:lpstr>What is SYN cookie?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terms:modified xsi:type="dcterms:W3CDTF">2020-03-07T12:05:27Z</dcterms:modified>
</cp:coreProperties>
</file>