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10"/>
  </p:notesMasterIdLst>
  <p:handoutMasterIdLst>
    <p:handoutMasterId r:id="rId11"/>
  </p:handoutMasterIdLst>
  <p:sldIdLst>
    <p:sldId id="261" r:id="rId5"/>
    <p:sldId id="431" r:id="rId6"/>
    <p:sldId id="428" r:id="rId7"/>
    <p:sldId id="429" r:id="rId8"/>
    <p:sldId id="430" r:id="rId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33CC"/>
    <a:srgbClr val="0066FF"/>
    <a:srgbClr val="FCEAE8"/>
    <a:srgbClr val="000099"/>
    <a:srgbClr val="0000FF"/>
    <a:srgbClr val="EC4E1B"/>
    <a:srgbClr val="F26522"/>
    <a:srgbClr val="66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80" autoAdjust="0"/>
  </p:normalViewPr>
  <p:slideViewPr>
    <p:cSldViewPr>
      <p:cViewPr varScale="1">
        <p:scale>
          <a:sx n="113" d="100"/>
          <a:sy n="113" d="100"/>
        </p:scale>
        <p:origin x="103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4117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2653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9972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t.ly/OXUNICW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3785652"/>
          </a:xfrm>
          <a:prstGeom prst="rect">
            <a:avLst/>
          </a:prstGeom>
        </p:spPr>
        <p:txBody>
          <a:bodyPr wrap="square">
            <a:spAutoFit/>
          </a:bodyPr>
          <a:lstStyle/>
          <a:p>
            <a:pPr>
              <a:spcAft>
                <a:spcPts val="0"/>
              </a:spcAft>
            </a:pPr>
            <a:r>
              <a:rPr lang="en-GB" sz="1200" dirty="0" smtClean="0">
                <a:effectLst/>
                <a:latin typeface="+mj-lt"/>
                <a:ea typeface="Calibri" panose="020F0502020204030204" pitchFamily="34" charset="0"/>
              </a:rPr>
              <a:t>The aims of this CWM are to introduce you to scientific computing and High Performance computing (HPC).</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It’s more important that you pick up the basics of computing and programming during the week, because these are the building blocks for everything else.</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isn’t designed to turn you into a world class HPC programmer, that that’s years.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This CWM is designed to give you the skills to continue to learn in this area and for you to have the ability to write your own computer codes and tackle basic problems.</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Assessment for this course will focus on the final two practical sessions in the latter half of the week. The aim of the assessment is for you to demonstrate that you’ve picked up the basics from this course.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The assessment will be light because I’m keen for you to focus on the content rather than worrying about the assessment. </a:t>
            </a:r>
          </a:p>
          <a:p>
            <a:pPr>
              <a:spcAft>
                <a:spcPts val="0"/>
              </a:spcAft>
            </a:pPr>
            <a:endParaRPr lang="en-GB" sz="1200" dirty="0">
              <a:latin typeface="+mj-lt"/>
              <a:ea typeface="Calibri" panose="020F0502020204030204" pitchFamily="34" charset="0"/>
            </a:endParaRPr>
          </a:p>
          <a:p>
            <a:pPr>
              <a:spcAft>
                <a:spcPts val="0"/>
              </a:spcAft>
            </a:pPr>
            <a:r>
              <a:rPr lang="en-GB" sz="1200" dirty="0" smtClean="0">
                <a:effectLst/>
                <a:latin typeface="+mj-lt"/>
                <a:ea typeface="Calibri" panose="020F0502020204030204" pitchFamily="34" charset="0"/>
              </a:rPr>
              <a:t>In all I hope you will find this a fun and interesting week long introduction to HPC and Scientific Computing!</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Aims and learning outcomes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99336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772816"/>
            <a:ext cx="6624736" cy="4093428"/>
          </a:xfrm>
          <a:prstGeom prst="rect">
            <a:avLst/>
          </a:prstGeom>
        </p:spPr>
        <p:txBody>
          <a:bodyPr wrap="square">
            <a:spAutoFit/>
          </a:bodyPr>
          <a:lstStyle/>
          <a:p>
            <a:pPr>
              <a:spcAft>
                <a:spcPts val="0"/>
              </a:spcAft>
            </a:pPr>
            <a:r>
              <a:rPr lang="en-GB" sz="1600" b="1" dirty="0" smtClean="0">
                <a:latin typeface="+mj-lt"/>
                <a:ea typeface="Calibri" panose="020F0502020204030204" pitchFamily="34" charset="0"/>
                <a:cs typeface="Arial" panose="020B0604020202020204" pitchFamily="34" charset="0"/>
              </a:rPr>
              <a:t>Locations</a:t>
            </a:r>
            <a:endParaRPr lang="en-GB" sz="1600" b="1" dirty="0">
              <a:latin typeface="+mj-lt"/>
              <a:ea typeface="Calibri" panose="020F0502020204030204" pitchFamily="34" charset="0"/>
              <a:cs typeface="Arial" panose="020B060402020202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Lectures will be in LR6</a:t>
            </a:r>
          </a:p>
          <a:p>
            <a:pPr>
              <a:spcAft>
                <a:spcPts val="0"/>
              </a:spcAft>
            </a:pPr>
            <a:r>
              <a:rPr lang="en-GB" sz="1000" dirty="0" smtClean="0">
                <a:latin typeface="+mj-lt"/>
                <a:ea typeface="Calibri" panose="020F0502020204030204" pitchFamily="34" charset="0"/>
              </a:rPr>
              <a:t>Practical</a:t>
            </a:r>
            <a:r>
              <a:rPr lang="en-GB" sz="1000" dirty="0">
                <a:latin typeface="+mj-lt"/>
                <a:ea typeface="Calibri" panose="020F0502020204030204" pitchFamily="34" charset="0"/>
              </a:rPr>
              <a:t> </a:t>
            </a:r>
            <a:r>
              <a:rPr lang="en-GB" sz="1000" dirty="0" smtClean="0">
                <a:latin typeface="+mj-lt"/>
                <a:ea typeface="Calibri" panose="020F0502020204030204" pitchFamily="34" charset="0"/>
              </a:rPr>
              <a:t>sessions </a:t>
            </a:r>
            <a:r>
              <a:rPr lang="en-GB" sz="1000" dirty="0">
                <a:latin typeface="+mj-lt"/>
                <a:ea typeface="Calibri" panose="020F0502020204030204" pitchFamily="34" charset="0"/>
              </a:rPr>
              <a:t>will be in the Linux Lab</a:t>
            </a: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000" dirty="0">
                <a:solidFill>
                  <a:srgbClr val="1F497D"/>
                </a:solidFill>
                <a:latin typeface="+mj-lt"/>
                <a:ea typeface="Calibri" panose="020F0502020204030204" pitchFamily="34" charset="0"/>
              </a:rPr>
              <a:t> </a:t>
            </a:r>
            <a:endParaRPr lang="en-GB" sz="1000" dirty="0">
              <a:latin typeface="+mj-lt"/>
              <a:ea typeface="Calibri" panose="020F0502020204030204" pitchFamily="34" charset="0"/>
            </a:endParaRPr>
          </a:p>
          <a:p>
            <a:pPr>
              <a:spcAft>
                <a:spcPts val="0"/>
              </a:spcAft>
            </a:pPr>
            <a:r>
              <a:rPr lang="en-GB" sz="1600" b="1" dirty="0" smtClean="0">
                <a:latin typeface="+mj-lt"/>
                <a:ea typeface="Calibri" panose="020F0502020204030204" pitchFamily="34" charset="0"/>
              </a:rPr>
              <a:t>Timetable</a:t>
            </a:r>
            <a:endParaRPr lang="en-GB" sz="1600" b="1"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p>
          <a:p>
            <a:pPr>
              <a:spcAft>
                <a:spcPts val="0"/>
              </a:spcAft>
            </a:pPr>
            <a:r>
              <a:rPr lang="en-GB" sz="1000" dirty="0">
                <a:latin typeface="+mj-lt"/>
                <a:ea typeface="Calibri" panose="020F0502020204030204" pitchFamily="34" charset="0"/>
              </a:rPr>
              <a:t>09:30 - 10:30 </a:t>
            </a:r>
            <a:r>
              <a:rPr lang="en-GB" sz="1000" dirty="0" smtClean="0">
                <a:latin typeface="+mj-lt"/>
                <a:ea typeface="Calibri" panose="020F0502020204030204" pitchFamily="34" charset="0"/>
              </a:rPr>
              <a:t>Morning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10:30 - 11:00 break</a:t>
            </a:r>
          </a:p>
          <a:p>
            <a:pPr>
              <a:spcAft>
                <a:spcPts val="0"/>
              </a:spcAft>
            </a:pPr>
            <a:r>
              <a:rPr lang="en-GB" sz="1000" dirty="0">
                <a:latin typeface="+mj-lt"/>
                <a:ea typeface="Calibri" panose="020F0502020204030204" pitchFamily="34" charset="0"/>
              </a:rPr>
              <a:t>11:00 - 12:30 </a:t>
            </a:r>
            <a:r>
              <a:rPr lang="en-GB" sz="1000" dirty="0" smtClean="0">
                <a:latin typeface="+mj-lt"/>
                <a:ea typeface="Calibri" panose="020F0502020204030204" pitchFamily="34" charset="0"/>
              </a:rPr>
              <a:t>Morning practical</a:t>
            </a:r>
          </a:p>
          <a:p>
            <a:pPr>
              <a:spcAft>
                <a:spcPts val="0"/>
              </a:spcAft>
            </a:pP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12:30 - 13:30 lunch</a:t>
            </a:r>
          </a:p>
          <a:p>
            <a:pPr>
              <a:spcAft>
                <a:spcPts val="0"/>
              </a:spcAft>
            </a:pPr>
            <a:endParaRPr lang="en-GB" sz="1000" dirty="0" smtClean="0">
              <a:latin typeface="+mj-lt"/>
              <a:ea typeface="Calibri" panose="020F0502020204030204" pitchFamily="34" charset="0"/>
            </a:endParaRPr>
          </a:p>
          <a:p>
            <a:pPr>
              <a:spcAft>
                <a:spcPts val="0"/>
              </a:spcAft>
            </a:pPr>
            <a:r>
              <a:rPr lang="en-GB" sz="1000" dirty="0" smtClean="0">
                <a:latin typeface="+mj-lt"/>
                <a:ea typeface="Calibri" panose="020F0502020204030204" pitchFamily="34" charset="0"/>
              </a:rPr>
              <a:t>13:30 </a:t>
            </a:r>
            <a:r>
              <a:rPr lang="en-GB" sz="1000" dirty="0">
                <a:latin typeface="+mj-lt"/>
                <a:ea typeface="Calibri" panose="020F0502020204030204" pitchFamily="34" charset="0"/>
              </a:rPr>
              <a:t>- 14:30 </a:t>
            </a:r>
            <a:r>
              <a:rPr lang="en-GB" sz="1000" dirty="0" smtClean="0">
                <a:latin typeface="+mj-lt"/>
                <a:ea typeface="Calibri" panose="020F0502020204030204" pitchFamily="34" charset="0"/>
              </a:rPr>
              <a:t>Afternoon lecture</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14:30 - 15:00 break</a:t>
            </a:r>
          </a:p>
          <a:p>
            <a:pPr>
              <a:spcAft>
                <a:spcPts val="0"/>
              </a:spcAft>
            </a:pPr>
            <a:r>
              <a:rPr lang="en-GB" sz="1000" dirty="0">
                <a:latin typeface="+mj-lt"/>
                <a:ea typeface="Calibri" panose="020F0502020204030204" pitchFamily="34" charset="0"/>
              </a:rPr>
              <a:t>15:00 - 16:30 </a:t>
            </a:r>
            <a:r>
              <a:rPr lang="en-GB" sz="1000" dirty="0" smtClean="0">
                <a:latin typeface="+mj-lt"/>
                <a:ea typeface="Calibri" panose="020F0502020204030204" pitchFamily="34" charset="0"/>
              </a:rPr>
              <a:t>Afternoon practical</a:t>
            </a:r>
            <a:endParaRPr lang="en-GB" sz="1000" dirty="0">
              <a:latin typeface="+mj-lt"/>
              <a:ea typeface="Calibri" panose="020F0502020204030204" pitchFamily="34" charset="0"/>
            </a:endParaRPr>
          </a:p>
          <a:p>
            <a:pPr>
              <a:spcAft>
                <a:spcPts val="0"/>
              </a:spcAft>
            </a:pPr>
            <a:r>
              <a:rPr lang="en-GB" sz="1000" dirty="0">
                <a:latin typeface="+mj-lt"/>
                <a:ea typeface="Calibri" panose="020F0502020204030204" pitchFamily="34" charset="0"/>
              </a:rPr>
              <a:t> </a:t>
            </a:r>
            <a:r>
              <a:rPr lang="en-GB" sz="1000" dirty="0">
                <a:solidFill>
                  <a:srgbClr val="1F497D"/>
                </a:solidFill>
                <a:latin typeface="+mj-lt"/>
                <a:ea typeface="Calibri" panose="020F0502020204030204" pitchFamily="34" charset="0"/>
              </a:rPr>
              <a:t> </a:t>
            </a:r>
            <a:endParaRPr lang="en-GB" sz="1000" dirty="0" smtClean="0">
              <a:solidFill>
                <a:srgbClr val="1F497D"/>
              </a:solidFill>
              <a:latin typeface="+mj-lt"/>
              <a:ea typeface="Calibri" panose="020F0502020204030204" pitchFamily="34" charset="0"/>
            </a:endParaRP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Lectures will be delivered by Wes Armour, Ian Bush, Karel Adamek</a:t>
            </a:r>
            <a:r>
              <a:rPr lang="en-GB" sz="1200" dirty="0" smtClean="0">
                <a:solidFill>
                  <a:srgbClr val="1F497D"/>
                </a:solidFill>
                <a:latin typeface="+mj-lt"/>
                <a:ea typeface="Calibri" panose="020F0502020204030204" pitchFamily="34" charset="0"/>
              </a:rPr>
              <a:t>.</a:t>
            </a:r>
          </a:p>
          <a:p>
            <a:pPr>
              <a:spcAft>
                <a:spcPts val="0"/>
              </a:spcAft>
            </a:pPr>
            <a:endParaRPr lang="en-GB" sz="1000" dirty="0">
              <a:latin typeface="+mj-lt"/>
              <a:ea typeface="Calibri" panose="020F0502020204030204" pitchFamily="34" charset="0"/>
            </a:endParaRPr>
          </a:p>
          <a:p>
            <a:pPr>
              <a:spcAft>
                <a:spcPts val="0"/>
              </a:spcAft>
            </a:pPr>
            <a:r>
              <a:rPr lang="en-GB" sz="1200" dirty="0">
                <a:solidFill>
                  <a:srgbClr val="1F497D"/>
                </a:solidFill>
                <a:latin typeface="+mj-lt"/>
                <a:ea typeface="Calibri" panose="020F0502020204030204" pitchFamily="34" charset="0"/>
              </a:rPr>
              <a:t>Practical’s supervised by Wes Armour, Ian Bush, Karel Adamek, Ania </a:t>
            </a:r>
            <a:r>
              <a:rPr lang="en-GB" sz="1200" dirty="0" smtClean="0">
                <a:solidFill>
                  <a:srgbClr val="1F497D"/>
                </a:solidFill>
                <a:latin typeface="+mj-lt"/>
                <a:ea typeface="Calibri" panose="020F0502020204030204" pitchFamily="34" charset="0"/>
              </a:rPr>
              <a:t>Brown and </a:t>
            </a:r>
            <a:r>
              <a:rPr lang="en-GB" sz="1200" dirty="0">
                <a:solidFill>
                  <a:srgbClr val="1F497D"/>
                </a:solidFill>
                <a:latin typeface="+mj-lt"/>
                <a:ea typeface="Calibri" panose="020F0502020204030204" pitchFamily="34" charset="0"/>
              </a:rPr>
              <a:t>Jan Novotny</a:t>
            </a:r>
            <a:r>
              <a:rPr lang="en-GB" sz="1200" dirty="0" smtClean="0">
                <a:solidFill>
                  <a:srgbClr val="1F497D"/>
                </a:solidFill>
                <a:latin typeface="+mj-lt"/>
                <a:ea typeface="Calibri" panose="020F0502020204030204" pitchFamily="34" charset="0"/>
              </a:rPr>
              <a:t>.</a:t>
            </a:r>
          </a:p>
          <a:p>
            <a:pPr>
              <a:spcAft>
                <a:spcPts val="0"/>
              </a:spcAft>
            </a:pPr>
            <a:endParaRPr lang="en-GB" sz="1200" dirty="0">
              <a:solidFill>
                <a:srgbClr val="1F497D"/>
              </a:solidFill>
              <a:effectLst/>
              <a:latin typeface="+mj-lt"/>
              <a:ea typeface="Calibri" panose="020F0502020204030204" pitchFamily="34" charset="0"/>
            </a:endParaRPr>
          </a:p>
          <a:p>
            <a:pPr>
              <a:spcAft>
                <a:spcPts val="0"/>
              </a:spcAft>
            </a:pPr>
            <a:r>
              <a:rPr lang="en-GB" sz="1200" dirty="0" smtClean="0">
                <a:solidFill>
                  <a:srgbClr val="1F497D"/>
                </a:solidFill>
                <a:latin typeface="+mj-lt"/>
                <a:ea typeface="Calibri" panose="020F0502020204030204" pitchFamily="34" charset="0"/>
              </a:rPr>
              <a:t>On-line feedback form</a:t>
            </a:r>
            <a:r>
              <a:rPr lang="en-GB" sz="1200" dirty="0">
                <a:solidFill>
                  <a:srgbClr val="1F497D"/>
                </a:solidFill>
                <a:latin typeface="+mj-lt"/>
                <a:ea typeface="Calibri" panose="020F0502020204030204" pitchFamily="34" charset="0"/>
              </a:rPr>
              <a:t>: </a:t>
            </a:r>
            <a:r>
              <a:rPr lang="en-GB" sz="1200" dirty="0">
                <a:solidFill>
                  <a:srgbClr val="1F497D"/>
                </a:solidFill>
                <a:latin typeface="+mj-lt"/>
                <a:ea typeface="Calibri" panose="020F0502020204030204" pitchFamily="34" charset="0"/>
                <a:hlinkClick r:id="rId3"/>
              </a:rPr>
              <a:t>http://</a:t>
            </a:r>
            <a:r>
              <a:rPr lang="en-GB" sz="1200" dirty="0" smtClean="0">
                <a:solidFill>
                  <a:srgbClr val="1F497D"/>
                </a:solidFill>
                <a:latin typeface="+mj-lt"/>
                <a:ea typeface="Calibri" panose="020F0502020204030204" pitchFamily="34" charset="0"/>
                <a:hlinkClick r:id="rId3"/>
              </a:rPr>
              <a:t>bit.ly/OXUNICWM</a:t>
            </a:r>
            <a:r>
              <a:rPr lang="en-GB" sz="1200" dirty="0" smtClean="0">
                <a:solidFill>
                  <a:srgbClr val="1F497D"/>
                </a:solidFill>
                <a:latin typeface="+mj-lt"/>
                <a:ea typeface="Calibri" panose="020F0502020204030204" pitchFamily="34" charset="0"/>
              </a:rPr>
              <a:t> please, please, please do complete </a:t>
            </a:r>
            <a:r>
              <a:rPr lang="en-GB" sz="1200" dirty="0" smtClean="0">
                <a:solidFill>
                  <a:srgbClr val="1F497D"/>
                </a:solidFill>
                <a:latin typeface="+mj-lt"/>
                <a:ea typeface="Calibri" panose="020F0502020204030204" pitchFamily="34" charset="0"/>
                <a:sym typeface="Wingdings" panose="05000000000000000000" pitchFamily="2" charset="2"/>
              </a:rPr>
              <a:t></a:t>
            </a:r>
            <a:r>
              <a:rPr lang="en-GB" sz="1200" dirty="0" smtClean="0">
                <a:solidFill>
                  <a:srgbClr val="1F497D"/>
                </a:solidFill>
                <a:latin typeface="+mj-lt"/>
                <a:ea typeface="Calibri" panose="020F0502020204030204" pitchFamily="34" charset="0"/>
              </a:rPr>
              <a:t> </a:t>
            </a:r>
            <a:endParaRPr lang="en-GB" sz="1200" dirty="0">
              <a:effectLst/>
              <a:latin typeface="+mj-lt"/>
              <a:ea typeface="Calibri" panose="020F0502020204030204" pitchFamily="34" charset="0"/>
            </a:endParaRPr>
          </a:p>
        </p:txBody>
      </p:sp>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Locations and Timetable</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549236"/>
            <a:ext cx="6768752" cy="4832092"/>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three lectures to begin with and finish with a practical session, this is because we’ll </a:t>
            </a:r>
            <a:r>
              <a:rPr lang="en-GB" sz="1100" b="1" dirty="0">
                <a:latin typeface="+mj-lt"/>
                <a:ea typeface="Calibri" panose="020F0502020204030204" pitchFamily="34" charset="0"/>
              </a:rPr>
              <a:t>need to introduce </a:t>
            </a:r>
            <a:r>
              <a:rPr lang="en-GB" sz="1100" b="1" dirty="0" smtClean="0">
                <a:latin typeface="+mj-lt"/>
                <a:ea typeface="Calibri" panose="020F0502020204030204" pitchFamily="34" charset="0"/>
              </a:rPr>
              <a:t>you </a:t>
            </a:r>
            <a:r>
              <a:rPr lang="en-GB" sz="1100" b="1" dirty="0">
                <a:latin typeface="+mj-lt"/>
                <a:ea typeface="Calibri" panose="020F0502020204030204" pitchFamily="34" charset="0"/>
              </a:rPr>
              <a:t>to </a:t>
            </a:r>
            <a:r>
              <a:rPr lang="en-GB" sz="1100" b="1" dirty="0" smtClean="0">
                <a:latin typeface="+mj-lt"/>
                <a:ea typeface="Calibri" panose="020F0502020204030204" pitchFamily="34" charset="0"/>
              </a:rPr>
              <a:t>several different topics before you can complete a meaningful practical.</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p>
          <a:p>
            <a:pPr>
              <a:spcAft>
                <a:spcPts val="0"/>
              </a:spcAft>
            </a:pPr>
            <a:r>
              <a:rPr lang="en-GB" sz="1100" dirty="0" smtClean="0">
                <a:latin typeface="+mj-lt"/>
                <a:ea typeface="Calibri" panose="020F0502020204030204" pitchFamily="34" charset="0"/>
              </a:rPr>
              <a:t>Morning lecture:	Introduction </a:t>
            </a:r>
            <a:r>
              <a:rPr lang="en-GB" sz="1100" dirty="0">
                <a:latin typeface="+mj-lt"/>
                <a:ea typeface="Calibri" panose="020F0502020204030204" pitchFamily="34" charset="0"/>
              </a:rPr>
              <a:t>to computer architectures. </a:t>
            </a:r>
          </a:p>
          <a:p>
            <a:pPr>
              <a:spcAft>
                <a:spcPts val="0"/>
              </a:spcAft>
            </a:pPr>
            <a:r>
              <a:rPr lang="en-GB" sz="1100" dirty="0" smtClean="0">
                <a:latin typeface="+mj-lt"/>
                <a:ea typeface="Calibri" panose="020F0502020204030204" pitchFamily="34" charset="0"/>
              </a:rPr>
              <a:t>Morning lecture:	Introduction to the C programming language.</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Introduction </a:t>
            </a:r>
            <a:r>
              <a:rPr lang="en-GB" sz="1100" dirty="0">
                <a:latin typeface="+mj-lt"/>
                <a:ea typeface="Calibri" panose="020F0502020204030204" pitchFamily="34" charset="0"/>
              </a:rPr>
              <a:t>to Linux, compilers and build systems.</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Using repositories </a:t>
            </a:r>
            <a:r>
              <a:rPr lang="en-GB" sz="1100" dirty="0">
                <a:latin typeface="+mj-lt"/>
                <a:ea typeface="Calibri" panose="020F0502020204030204" pitchFamily="34" charset="0"/>
              </a:rPr>
              <a:t>and good coding practices.</a:t>
            </a:r>
          </a:p>
          <a:p>
            <a:pPr>
              <a:spcAft>
                <a:spcPts val="0"/>
              </a:spcAft>
            </a:pPr>
            <a:r>
              <a:rPr lang="en-GB" sz="1100" dirty="0" smtClean="0">
                <a:latin typeface="+mj-lt"/>
                <a:ea typeface="Calibri" panose="020F0502020204030204" pitchFamily="34" charset="0"/>
              </a:rPr>
              <a:t>Afternoon lecture:	A </a:t>
            </a:r>
            <a:r>
              <a:rPr lang="en-GB" sz="1100" dirty="0">
                <a:latin typeface="+mj-lt"/>
                <a:ea typeface="Calibri" panose="020F0502020204030204" pitchFamily="34" charset="0"/>
              </a:rPr>
              <a:t>deeper dive into </a:t>
            </a:r>
            <a:r>
              <a:rPr lang="en-GB" sz="1100" dirty="0" smtClean="0">
                <a:latin typeface="+mj-lt"/>
                <a:ea typeface="Calibri" panose="020F0502020204030204" pitchFamily="34" charset="0"/>
              </a:rPr>
              <a:t>C programming.</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How </a:t>
            </a:r>
            <a:r>
              <a:rPr lang="en-GB" sz="1100" dirty="0">
                <a:latin typeface="+mj-lt"/>
                <a:ea typeface="Calibri" panose="020F0502020204030204" pitchFamily="34" charset="0"/>
              </a:rPr>
              <a:t>to </a:t>
            </a:r>
            <a:r>
              <a:rPr lang="en-GB" sz="1100" dirty="0" smtClean="0">
                <a:latin typeface="+mj-lt"/>
                <a:ea typeface="Calibri" panose="020F0502020204030204" pitchFamily="34" charset="0"/>
              </a:rPr>
              <a:t>multi-task on CPUs using OpenMP</a:t>
            </a:r>
            <a:r>
              <a:rPr lang="en-GB" sz="1100" dirty="0">
                <a:latin typeface="+mj-lt"/>
                <a:ea typeface="Calibri" panose="020F0502020204030204" pitchFamily="34" charset="0"/>
              </a:rPr>
              <a:t>.</a:t>
            </a: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An </a:t>
            </a:r>
            <a:r>
              <a:rPr lang="en-GB" sz="1100" dirty="0">
                <a:latin typeface="+mj-lt"/>
                <a:ea typeface="Calibri" panose="020F0502020204030204" pitchFamily="34" charset="0"/>
              </a:rPr>
              <a:t>introduction to </a:t>
            </a:r>
            <a:r>
              <a:rPr lang="en-GB" sz="1100" dirty="0" smtClean="0">
                <a:latin typeface="+mj-lt"/>
                <a:ea typeface="Calibri" panose="020F0502020204030204" pitchFamily="34" charset="0"/>
              </a:rPr>
              <a:t>GPUs and how to use them.</a:t>
            </a: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lecture:	</a:t>
            </a:r>
            <a:r>
              <a:rPr lang="en-GB" sz="1100" dirty="0">
                <a:latin typeface="+mj-lt"/>
                <a:ea typeface="Calibri" panose="020F0502020204030204" pitchFamily="34" charset="0"/>
              </a:rPr>
              <a:t>An introduction to the CUDA programming </a:t>
            </a:r>
            <a:r>
              <a:rPr lang="en-GB" sz="1100" dirty="0" smtClean="0">
                <a:latin typeface="+mj-lt"/>
                <a:ea typeface="Calibri" panose="020F0502020204030204" pitchFamily="34" charset="0"/>
              </a:rPr>
              <a:t>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lecture:	Scientific </a:t>
            </a:r>
            <a:r>
              <a:rPr lang="en-GB" sz="1100" dirty="0">
                <a:latin typeface="+mj-lt"/>
                <a:ea typeface="Calibri" panose="020F0502020204030204" pitchFamily="34" charset="0"/>
              </a:rPr>
              <a:t>Computing using the CUDA programming language </a:t>
            </a:r>
            <a:r>
              <a:rPr lang="en-GB" sz="1100" dirty="0" smtClean="0">
                <a:latin typeface="+mj-lt"/>
                <a:ea typeface="Calibri" panose="020F0502020204030204" pitchFamily="34" charset="0"/>
              </a:rPr>
              <a:t>part two.</a:t>
            </a:r>
            <a:endParaRPr lang="en-GB" sz="1100" dirty="0">
              <a:latin typeface="+mj-lt"/>
              <a:ea typeface="Calibri" panose="020F0502020204030204" pitchFamily="34" charset="0"/>
            </a:endParaRPr>
          </a:p>
          <a:p>
            <a:pPr>
              <a:spcAft>
                <a:spcPts val="0"/>
              </a:spcAft>
            </a:pPr>
            <a:r>
              <a:rPr lang="en-GB" sz="1100" b="1" i="1" dirty="0" smtClean="0">
                <a:solidFill>
                  <a:srgbClr val="00B050"/>
                </a:solidFill>
                <a:latin typeface="+mj-lt"/>
                <a:ea typeface="Calibri" panose="020F0502020204030204" pitchFamily="34" charset="0"/>
              </a:rPr>
              <a:t>Afternoon lecture:	Guest </a:t>
            </a:r>
            <a:r>
              <a:rPr lang="en-GB" sz="1100" b="1" i="1" dirty="0">
                <a:solidFill>
                  <a:srgbClr val="00B050"/>
                </a:solidFill>
                <a:latin typeface="+mj-lt"/>
                <a:ea typeface="Calibri" panose="020F0502020204030204" pitchFamily="34" charset="0"/>
              </a:rPr>
              <a:t>Lecture: Deep learning Demystified -  Adam Grzywaczewski NVIDIA</a:t>
            </a:r>
            <a:r>
              <a:rPr lang="en-GB" sz="1100" b="1" i="1" dirty="0" smtClean="0">
                <a:solidFill>
                  <a:srgbClr val="00B050"/>
                </a:solidFill>
                <a:latin typeface="+mj-lt"/>
                <a:ea typeface="Calibri" panose="020F0502020204030204" pitchFamily="34" charset="0"/>
              </a:rPr>
              <a:t>.</a:t>
            </a:r>
            <a:endParaRPr lang="en-GB" sz="1100" b="1" i="1" dirty="0">
              <a:solidFill>
                <a:srgbClr val="00B050"/>
              </a:solidFill>
              <a:latin typeface="+mj-lt"/>
              <a:ea typeface="Calibri" panose="020F0502020204030204" pitchFamily="34" charset="0"/>
            </a:endParaRPr>
          </a:p>
        </p:txBody>
      </p:sp>
      <p:sp>
        <p:nvSpPr>
          <p:cNvPr id="2" name="Rectangle 1"/>
          <p:cNvSpPr/>
          <p:nvPr/>
        </p:nvSpPr>
        <p:spPr>
          <a:xfrm>
            <a:off x="539552" y="476673"/>
            <a:ext cx="2232248" cy="461665"/>
          </a:xfrm>
          <a:prstGeom prst="rect">
            <a:avLst/>
          </a:prstGeom>
        </p:spPr>
        <p:txBody>
          <a:bodyPr wrap="square">
            <a:spAutoFit/>
          </a:bodyPr>
          <a:lstStyle/>
          <a:p>
            <a:r>
              <a:rPr lang="en-GB" b="1" dirty="0" smtClean="0">
                <a:solidFill>
                  <a:schemeClr val="bg1"/>
                </a:solidFill>
                <a:latin typeface="Arial" panose="020B0604020202020204" pitchFamily="34" charset="0"/>
              </a:rPr>
              <a:t>Lectures</a:t>
            </a:r>
            <a:endParaRPr lang="en-GB"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998487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3"/>
            <a:ext cx="2952328" cy="461665"/>
          </a:xfrm>
          <a:prstGeom prst="rect">
            <a:avLst/>
          </a:prstGeom>
        </p:spPr>
        <p:txBody>
          <a:bodyPr wrap="square">
            <a:spAutoFit/>
          </a:bodyPr>
          <a:lstStyle/>
          <a:p>
            <a:r>
              <a:rPr lang="en-GB" b="1" dirty="0" smtClean="0">
                <a:solidFill>
                  <a:schemeClr val="bg1"/>
                </a:solidFill>
                <a:latin typeface="Arial" panose="020B0604020202020204" pitchFamily="34" charset="0"/>
              </a:rPr>
              <a:t>Practical Sessions</a:t>
            </a:r>
            <a:endParaRPr lang="en-GB" b="1" dirty="0">
              <a:solidFill>
                <a:schemeClr val="bg1"/>
              </a:solidFill>
              <a:latin typeface="Arial" panose="020B0604020202020204" pitchFamily="34" charset="0"/>
            </a:endParaRPr>
          </a:p>
        </p:txBody>
      </p:sp>
      <p:sp>
        <p:nvSpPr>
          <p:cNvPr id="4" name="Rectangle 3"/>
          <p:cNvSpPr/>
          <p:nvPr/>
        </p:nvSpPr>
        <p:spPr>
          <a:xfrm>
            <a:off x="1259632" y="1700808"/>
            <a:ext cx="5616624" cy="3816429"/>
          </a:xfrm>
          <a:prstGeom prst="rect">
            <a:avLst/>
          </a:prstGeom>
        </p:spPr>
        <p:txBody>
          <a:bodyPr wrap="square">
            <a:spAutoFit/>
          </a:bodyPr>
          <a:lstStyle/>
          <a:p>
            <a:pPr>
              <a:spcAft>
                <a:spcPts val="0"/>
              </a:spcAft>
            </a:pPr>
            <a:r>
              <a:rPr lang="en-GB" sz="1100" b="1" dirty="0" smtClean="0">
                <a:latin typeface="+mj-lt"/>
                <a:ea typeface="Calibri" panose="020F0502020204030204" pitchFamily="34" charset="0"/>
              </a:rPr>
              <a:t>Monday - Here we have one practical in the afternoon.</a:t>
            </a:r>
            <a:endParaRPr lang="en-GB" sz="1100" b="1" dirty="0">
              <a:latin typeface="+mj-lt"/>
              <a:ea typeface="Calibri" panose="020F0502020204030204" pitchFamily="34" charset="0"/>
            </a:endParaRPr>
          </a:p>
          <a:p>
            <a:pPr>
              <a:spcAft>
                <a:spcPts val="0"/>
              </a:spcAft>
            </a:pPr>
            <a:r>
              <a:rPr lang="en-GB" sz="1100" b="1" dirty="0">
                <a:latin typeface="+mj-lt"/>
                <a:ea typeface="Calibri" panose="020F0502020204030204" pitchFamily="34" charset="0"/>
              </a:rPr>
              <a:t> </a:t>
            </a:r>
            <a:endParaRPr lang="en-GB" sz="1100" b="1"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Linux, compiling C code and using Make.</a:t>
            </a: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Tuesday</a:t>
            </a:r>
          </a:p>
          <a:p>
            <a:pPr>
              <a:spcAft>
                <a:spcPts val="0"/>
              </a:spcAft>
            </a:pPr>
            <a:endParaRPr lang="en-GB" sz="1100" b="1"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using repositories for your projects</a:t>
            </a:r>
            <a:r>
              <a:rPr lang="en-GB" sz="1100" dirty="0" smtClean="0">
                <a:latin typeface="+mj-lt"/>
                <a:ea typeface="Calibri" panose="020F0502020204030204" pitchFamily="34" charset="0"/>
              </a:rPr>
              <a:t>.</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a:t>
            </a:r>
            <a:r>
              <a:rPr lang="en-GB" sz="1100" dirty="0" smtClean="0">
                <a:latin typeface="+mj-lt"/>
                <a:ea typeface="Calibri" panose="020F0502020204030204" pitchFamily="34" charset="0"/>
              </a:rPr>
              <a:t>using the C programming 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Wednesday Afternoon </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Practical examples of </a:t>
            </a:r>
            <a:r>
              <a:rPr lang="en-GB" sz="1100" dirty="0" smtClean="0">
                <a:latin typeface="+mj-lt"/>
                <a:ea typeface="Calibri" panose="020F0502020204030204" pitchFamily="34" charset="0"/>
              </a:rPr>
              <a:t>using OpenMP on CPUs.</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a:latin typeface="+mj-lt"/>
                <a:ea typeface="Calibri" panose="020F0502020204030204" pitchFamily="34" charset="0"/>
              </a:rPr>
              <a:t>Thursday </a:t>
            </a:r>
          </a:p>
          <a:p>
            <a:pPr>
              <a:spcAft>
                <a:spcPts val="0"/>
              </a:spcAft>
            </a:pPr>
            <a:endParaRPr lang="en-GB" sz="1100" dirty="0" smtClean="0">
              <a:latin typeface="+mj-lt"/>
              <a:ea typeface="Calibri" panose="020F0502020204030204" pitchFamily="34" charset="0"/>
            </a:endParaRPr>
          </a:p>
          <a:p>
            <a:pPr>
              <a:spcAft>
                <a:spcPts val="0"/>
              </a:spcAft>
            </a:pPr>
            <a:r>
              <a:rPr lang="en-GB" sz="1100" dirty="0">
                <a:latin typeface="+mj-lt"/>
                <a:ea typeface="Calibri" panose="020F0502020204030204" pitchFamily="34" charset="0"/>
              </a:rPr>
              <a:t>Morning Practical:	Practical examples of </a:t>
            </a:r>
            <a:r>
              <a:rPr lang="en-GB" sz="1100" dirty="0" smtClean="0">
                <a:latin typeface="+mj-lt"/>
                <a:ea typeface="Calibri" panose="020F0502020204030204" pitchFamily="34" charset="0"/>
              </a:rPr>
              <a:t>the CUDA programming language.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Afternoon Practical:	Advanced examples of CUDA programming part </a:t>
            </a:r>
            <a:r>
              <a:rPr lang="en-GB" sz="1100" dirty="0" smtClean="0">
                <a:latin typeface="+mj-lt"/>
                <a:ea typeface="Calibri" panose="020F0502020204030204" pitchFamily="34" charset="0"/>
              </a:rPr>
              <a:t>one.</a:t>
            </a:r>
            <a:endParaRPr lang="en-GB" sz="1100" dirty="0">
              <a:latin typeface="+mj-lt"/>
              <a:ea typeface="Calibri" panose="020F0502020204030204" pitchFamily="34" charset="0"/>
            </a:endParaRPr>
          </a:p>
          <a:p>
            <a:pPr>
              <a:spcAft>
                <a:spcPts val="0"/>
              </a:spcAft>
            </a:pPr>
            <a:r>
              <a:rPr lang="en-GB" sz="1100" dirty="0">
                <a:latin typeface="+mj-lt"/>
                <a:ea typeface="Calibri" panose="020F0502020204030204" pitchFamily="34" charset="0"/>
              </a:rPr>
              <a:t> </a:t>
            </a:r>
          </a:p>
          <a:p>
            <a:pPr>
              <a:spcAft>
                <a:spcPts val="0"/>
              </a:spcAft>
            </a:pPr>
            <a:r>
              <a:rPr lang="en-GB" sz="1100" b="1" dirty="0" smtClean="0">
                <a:latin typeface="+mj-lt"/>
                <a:ea typeface="Calibri" panose="020F0502020204030204" pitchFamily="34" charset="0"/>
              </a:rPr>
              <a:t>Friday</a:t>
            </a:r>
          </a:p>
          <a:p>
            <a:pPr>
              <a:spcAft>
                <a:spcPts val="0"/>
              </a:spcAft>
            </a:pPr>
            <a:endParaRPr lang="en-GB" sz="1100" dirty="0">
              <a:latin typeface="+mj-lt"/>
              <a:ea typeface="Calibri" panose="020F0502020204030204" pitchFamily="34" charset="0"/>
            </a:endParaRPr>
          </a:p>
          <a:p>
            <a:pPr>
              <a:spcAft>
                <a:spcPts val="0"/>
              </a:spcAft>
            </a:pPr>
            <a:r>
              <a:rPr lang="en-GB" sz="1100" dirty="0" smtClean="0">
                <a:latin typeface="+mj-lt"/>
                <a:ea typeface="Calibri" panose="020F0502020204030204" pitchFamily="34" charset="0"/>
              </a:rPr>
              <a:t>Morning Practical:</a:t>
            </a:r>
            <a:r>
              <a:rPr lang="en-GB" sz="1100" dirty="0">
                <a:latin typeface="+mj-lt"/>
                <a:ea typeface="Calibri" panose="020F0502020204030204" pitchFamily="34" charset="0"/>
              </a:rPr>
              <a:t>	Advanced examples of CUDA programming </a:t>
            </a:r>
            <a:r>
              <a:rPr lang="en-GB" sz="1100" dirty="0" smtClean="0">
                <a:latin typeface="+mj-lt"/>
                <a:ea typeface="Calibri" panose="020F0502020204030204" pitchFamily="34" charset="0"/>
              </a:rPr>
              <a:t>part two.</a:t>
            </a:r>
          </a:p>
          <a:p>
            <a:pPr>
              <a:spcAft>
                <a:spcPts val="0"/>
              </a:spcAft>
            </a:pPr>
            <a:r>
              <a:rPr lang="en-GB" sz="1100" dirty="0" smtClean="0">
                <a:latin typeface="+mj-lt"/>
                <a:ea typeface="Calibri" panose="020F0502020204030204" pitchFamily="34" charset="0"/>
              </a:rPr>
              <a:t>Afternoon Practical:</a:t>
            </a:r>
            <a:r>
              <a:rPr lang="en-GB" sz="1100" dirty="0">
                <a:latin typeface="+mj-lt"/>
                <a:ea typeface="Calibri" panose="020F0502020204030204" pitchFamily="34" charset="0"/>
              </a:rPr>
              <a:t>	Finishing </a:t>
            </a:r>
            <a:r>
              <a:rPr lang="en-GB" sz="1100" dirty="0" smtClean="0">
                <a:latin typeface="+mj-lt"/>
                <a:ea typeface="Calibri" panose="020F0502020204030204" pitchFamily="34" charset="0"/>
              </a:rPr>
              <a:t>up.</a:t>
            </a:r>
            <a:endParaRPr lang="en-GB" sz="1100" dirty="0">
              <a:latin typeface="+mj-lt"/>
              <a:ea typeface="Calibri" panose="020F0502020204030204" pitchFamily="34" charset="0"/>
            </a:endParaRPr>
          </a:p>
        </p:txBody>
      </p:sp>
    </p:spTree>
    <p:extLst>
      <p:ext uri="{BB962C8B-B14F-4D97-AF65-F5344CB8AC3E}">
        <p14:creationId xmlns:p14="http://schemas.microsoft.com/office/powerpoint/2010/main" val="3999317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3787E9-855B-43BD-8382-B7C63B9BC33D}">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2E0637EC-CEA5-409F-B139-003005A14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17262</TotalTime>
  <Words>257</Words>
  <Application>Microsoft Office PowerPoint</Application>
  <PresentationFormat>On-screen Show (4:3)</PresentationFormat>
  <Paragraphs>92</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ＭＳ Ｐゴシック</vt:lpstr>
      <vt:lpstr>Arial</vt:lpstr>
      <vt:lpstr>Calibri</vt:lpstr>
      <vt:lpstr>Georgia</vt:lpstr>
      <vt:lpstr>Lucida Grande</vt:lpstr>
      <vt:lpstr>Times New Roman</vt:lpstr>
      <vt:lpstr>Wingdings</vt:lpstr>
      <vt:lpstr>IntelligentDocuments</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271</cp:revision>
  <dcterms:created xsi:type="dcterms:W3CDTF">2017-09-12T12:30:57Z</dcterms:created>
  <dcterms:modified xsi:type="dcterms:W3CDTF">2018-05-23T15:20:28Z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