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4"/>
  </p:sldMasterIdLst>
  <p:notesMasterIdLst>
    <p:notesMasterId r:id="rId13"/>
  </p:notesMasterIdLst>
  <p:handoutMasterIdLst>
    <p:handoutMasterId r:id="rId14"/>
  </p:handoutMasterIdLst>
  <p:sldIdLst>
    <p:sldId id="261" r:id="rId5"/>
    <p:sldId id="431" r:id="rId6"/>
    <p:sldId id="428" r:id="rId7"/>
    <p:sldId id="429" r:id="rId8"/>
    <p:sldId id="430" r:id="rId9"/>
    <p:sldId id="432" r:id="rId10"/>
    <p:sldId id="433" r:id="rId11"/>
    <p:sldId id="434" r:id="rId12"/>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33CC"/>
    <a:srgbClr val="0066FF"/>
    <a:srgbClr val="FCEAE8"/>
    <a:srgbClr val="000099"/>
    <a:srgbClr val="0000FF"/>
    <a:srgbClr val="EC4E1B"/>
    <a:srgbClr val="F26522"/>
    <a:srgbClr val="66CC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80" autoAdjust="0"/>
  </p:normalViewPr>
  <p:slideViewPr>
    <p:cSldViewPr>
      <p:cViewPr varScale="1">
        <p:scale>
          <a:sx n="110" d="100"/>
          <a:sy n="110" d="100"/>
        </p:scale>
        <p:origin x="45"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108" d="100"/>
          <a:sy n="108" d="100"/>
        </p:scale>
        <p:origin x="2946"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1638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151C65E-6466-4ADA-8F0A-B78620469644}" type="slidenum">
              <a:rPr lang="en-GB" altLang="en-US"/>
              <a:pPr>
                <a:defRPr/>
              </a:pPr>
              <a:t>‹#›</a:t>
            </a:fld>
            <a:endParaRPr lang="en-GB" altLang="en-US" dirty="0"/>
          </a:p>
        </p:txBody>
      </p:sp>
    </p:spTree>
    <p:extLst>
      <p:ext uri="{BB962C8B-B14F-4D97-AF65-F5344CB8AC3E}">
        <p14:creationId xmlns:p14="http://schemas.microsoft.com/office/powerpoint/2010/main" val="1081237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8438" name="Rectangle 6"/>
          <p:cNvSpPr>
            <a:spLocks noGrp="1" noChangeArrowheads="1"/>
          </p:cNvSpPr>
          <p:nvPr>
            <p:ph type="ftr" sz="quarter" idx="4"/>
          </p:nvPr>
        </p:nvSpPr>
        <p:spPr bwMode="auto">
          <a:xfrm>
            <a:off x="762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9" name="Rectangle 7"/>
          <p:cNvSpPr>
            <a:spLocks noGrp="1" noChangeArrowheads="1"/>
          </p:cNvSpPr>
          <p:nvPr>
            <p:ph type="sldNum" sz="quarter" idx="5"/>
          </p:nvPr>
        </p:nvSpPr>
        <p:spPr bwMode="auto">
          <a:xfrm>
            <a:off x="38100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8C4F4FF-B66A-4756-8BFF-64F7A865A076}" type="slidenum">
              <a:rPr lang="en-GB" altLang="en-US"/>
              <a:pPr>
                <a:defRPr/>
              </a:pPr>
              <a:t>‹#›</a:t>
            </a:fld>
            <a:endParaRPr lang="en-GB" altLang="en-US" dirty="0"/>
          </a:p>
        </p:txBody>
      </p:sp>
    </p:spTree>
    <p:extLst>
      <p:ext uri="{BB962C8B-B14F-4D97-AF65-F5344CB8AC3E}">
        <p14:creationId xmlns:p14="http://schemas.microsoft.com/office/powerpoint/2010/main" val="13942492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341171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070603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2653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49972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926351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956937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1330458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Text Box 12"/>
          <p:cNvSpPr txBox="1">
            <a:spLocks noChangeArrowheads="1"/>
          </p:cNvSpPr>
          <p:nvPr userDrawn="1"/>
        </p:nvSpPr>
        <p:spPr bwMode="auto">
          <a:xfrm>
            <a:off x="8266113" y="6646863"/>
            <a:ext cx="647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lgn="r">
              <a:spcBef>
                <a:spcPct val="50000"/>
              </a:spcBef>
              <a:defRPr/>
            </a:pPr>
            <a:endParaRPr lang="en-US" altLang="en-US" sz="1000" dirty="0" smtClean="0">
              <a:latin typeface="Arial" panose="020B0604020202020204" pitchFamily="34" charset="0"/>
            </a:endParaRP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6040438"/>
            <a:ext cx="914241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i-Res-Logo-Pai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404813"/>
            <a:ext cx="2698750"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250825" y="6330950"/>
            <a:ext cx="3025775" cy="307975"/>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1400" dirty="0" smtClean="0">
                <a:solidFill>
                  <a:schemeClr val="bg1"/>
                </a:solidFill>
                <a:latin typeface="Arial" charset="0"/>
                <a:cs typeface="Arial" charset="0"/>
              </a:rPr>
              <a:t>www.oerc.ox.ac.uk</a:t>
            </a:r>
          </a:p>
        </p:txBody>
      </p:sp>
      <p:sp>
        <p:nvSpPr>
          <p:cNvPr id="10"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11"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8624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661248"/>
            <a:ext cx="5486400" cy="5109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861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6809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2413" y="1412776"/>
            <a:ext cx="2073275" cy="4507012"/>
          </a:xfrm>
        </p:spPr>
        <p:txBody>
          <a:bodyPr vert="eaVert"/>
          <a:lstStyle>
            <a:lvl1pPr>
              <a:defRPr>
                <a:solidFill>
                  <a:srgbClr val="EC4E1B"/>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79413" y="1412776"/>
            <a:ext cx="6070600" cy="4507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568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311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5"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45510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9413" y="1528763"/>
            <a:ext cx="3665537"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7350" y="1528763"/>
            <a:ext cx="3665538"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726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68313" y="304800"/>
            <a:ext cx="8207375" cy="685800"/>
          </a:xfrm>
        </p:spPr>
        <p:txBody>
          <a:bodyPr/>
          <a:lstStyle/>
          <a:p>
            <a:r>
              <a:rPr lang="en-US" smtClean="0"/>
              <a:t>Click to edit Master title style</a:t>
            </a:r>
            <a:endParaRPr lang="en-US"/>
          </a:p>
        </p:txBody>
      </p:sp>
    </p:spTree>
    <p:extLst>
      <p:ext uri="{BB962C8B-B14F-4D97-AF65-F5344CB8AC3E}">
        <p14:creationId xmlns:p14="http://schemas.microsoft.com/office/powerpoint/2010/main" val="3914951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071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682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435100"/>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376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57200" y="1448541"/>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5673065" y="1435099"/>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372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ChangeArrowheads="1"/>
          </p:cNvSpPr>
          <p:nvPr userDrawn="1"/>
        </p:nvSpPr>
        <p:spPr bwMode="ltGray">
          <a:xfrm>
            <a:off x="179388" y="188913"/>
            <a:ext cx="8785225" cy="1079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sp>
        <p:nvSpPr>
          <p:cNvPr id="1027" name="Rectangle 4"/>
          <p:cNvSpPr>
            <a:spLocks noGrp="1" noChangeArrowheads="1"/>
          </p:cNvSpPr>
          <p:nvPr>
            <p:ph type="title"/>
          </p:nvPr>
        </p:nvSpPr>
        <p:spPr bwMode="auto">
          <a:xfrm>
            <a:off x="468313" y="304800"/>
            <a:ext cx="8207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b" anchorCtr="0" compatLnSpc="1">
            <a:prstTxWarp prst="textNoShape">
              <a:avLst/>
            </a:prstTxWarp>
          </a:bodyPr>
          <a:lstStyle/>
          <a:p>
            <a:pPr lvl="0"/>
            <a:r>
              <a:rPr lang="en-US" altLang="en-US" smtClean="0"/>
              <a:t>Click to edit Master title style</a:t>
            </a:r>
            <a:endParaRPr lang="en-GB" altLang="en-US" smtClean="0"/>
          </a:p>
        </p:txBody>
      </p:sp>
      <p:sp>
        <p:nvSpPr>
          <p:cNvPr id="1028" name="Rectangle 5"/>
          <p:cNvSpPr>
            <a:spLocks noGrp="1" noChangeArrowheads="1"/>
          </p:cNvSpPr>
          <p:nvPr>
            <p:ph type="body" idx="1"/>
          </p:nvPr>
        </p:nvSpPr>
        <p:spPr bwMode="auto">
          <a:xfrm>
            <a:off x="379413" y="1528763"/>
            <a:ext cx="7483475"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Level 1</a:t>
            </a:r>
          </a:p>
          <a:p>
            <a:pPr lvl="1"/>
            <a:r>
              <a:rPr lang="en-GB" altLang="en-US" smtClean="0"/>
              <a:t>Level 2</a:t>
            </a:r>
          </a:p>
          <a:p>
            <a:pPr lvl="2"/>
            <a:r>
              <a:rPr lang="en-GB" altLang="en-US" smtClean="0"/>
              <a:t>Level 3</a:t>
            </a:r>
          </a:p>
          <a:p>
            <a:pPr lvl="3"/>
            <a:r>
              <a:rPr lang="en-GB" altLang="en-US" smtClean="0"/>
              <a:t>Level 4</a:t>
            </a:r>
          </a:p>
          <a:p>
            <a:pPr lvl="4"/>
            <a:r>
              <a:rPr lang="en-GB" altLang="en-US" smtClean="0"/>
              <a:t>Level 5</a:t>
            </a:r>
          </a:p>
        </p:txBody>
      </p:sp>
      <p:sp>
        <p:nvSpPr>
          <p:cNvPr id="1029" name="Rectangle 9"/>
          <p:cNvSpPr>
            <a:spLocks noChangeArrowheads="1"/>
          </p:cNvSpPr>
          <p:nvPr userDrawn="1"/>
        </p:nvSpPr>
        <p:spPr bwMode="ltGray">
          <a:xfrm>
            <a:off x="179388" y="6330950"/>
            <a:ext cx="7416800" cy="3095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pic>
        <p:nvPicPr>
          <p:cNvPr id="1030" name="Picture 2" descr="Logo-Pair.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96200" y="6145213"/>
            <a:ext cx="126841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ts val="2000"/>
        </a:lnSpc>
        <a:spcBef>
          <a:spcPts val="400"/>
        </a:spcBef>
        <a:spcAft>
          <a:spcPct val="0"/>
        </a:spcAft>
        <a:defRPr sz="2000" b="1">
          <a:solidFill>
            <a:schemeClr val="tx2"/>
          </a:solidFill>
          <a:latin typeface="+mj-lt"/>
          <a:ea typeface="ＭＳ Ｐゴシック" charset="0"/>
          <a:cs typeface="ＭＳ Ｐゴシック" charset="0"/>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p:titleStyle>
    <p:body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15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3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it.ly/OXUNICW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lurm.schedmd.com/sbatch.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www.arc.ox.ac.uk/content/slurm-job-scheduler"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arc.ox.ac.uk/content/introduction-linu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stackoverflow.com/questions/5927369/recursively-look-for-files-with-a-specific-extension?utm_medium=organic&amp;utm_source=google_rich_qa&amp;utm_campaign=google_rich_qa" TargetMode="External"/><Relationship Id="rId5" Type="http://schemas.openxmlformats.org/officeDocument/2006/relationships/hyperlink" Target="https://linuxconfig.org/bash-scripting-tutorial-for-beginners" TargetMode="External"/><Relationship Id="rId4" Type="http://schemas.openxmlformats.org/officeDocument/2006/relationships/hyperlink" Target="https://stackoverflow.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4"/>
          <p:cNvSpPr txBox="1">
            <a:spLocks noChangeArrowheads="1"/>
          </p:cNvSpPr>
          <p:nvPr/>
        </p:nvSpPr>
        <p:spPr bwMode="auto">
          <a:xfrm>
            <a:off x="323528" y="2492896"/>
            <a:ext cx="8496944"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3200" kern="0" dirty="0" smtClean="0">
                <a:solidFill>
                  <a:srgbClr val="000000"/>
                </a:solidFill>
              </a:rPr>
              <a:t>An Introduction to HPC and Scientific Computing</a:t>
            </a:r>
          </a:p>
        </p:txBody>
      </p:sp>
      <p:sp>
        <p:nvSpPr>
          <p:cNvPr id="10" name="TextBox 5"/>
          <p:cNvSpPr txBox="1">
            <a:spLocks noChangeArrowheads="1"/>
          </p:cNvSpPr>
          <p:nvPr/>
        </p:nvSpPr>
        <p:spPr bwMode="auto">
          <a:xfrm>
            <a:off x="7370763" y="728663"/>
            <a:ext cx="185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endParaRPr lang="en-US" dirty="0"/>
          </a:p>
        </p:txBody>
      </p:sp>
      <p:sp>
        <p:nvSpPr>
          <p:cNvPr id="12" name="TextBox 11"/>
          <p:cNvSpPr txBox="1"/>
          <p:nvPr/>
        </p:nvSpPr>
        <p:spPr>
          <a:xfrm>
            <a:off x="3269400" y="4851157"/>
            <a:ext cx="2605200" cy="954107"/>
          </a:xfrm>
          <a:prstGeom prst="rect">
            <a:avLst/>
          </a:prstGeom>
          <a:noFill/>
        </p:spPr>
        <p:txBody>
          <a:bodyPr wrap="none" rtlCol="0">
            <a:spAutoFit/>
          </a:bodyPr>
          <a:lstStyle/>
          <a:p>
            <a:pPr algn="ctr"/>
            <a:r>
              <a:rPr lang="en-GB" sz="1600" dirty="0" smtClean="0">
                <a:solidFill>
                  <a:srgbClr val="000000"/>
                </a:solidFill>
                <a:latin typeface="+mn-lt"/>
              </a:rPr>
              <a:t>Wes Armour</a:t>
            </a:r>
          </a:p>
          <a:p>
            <a:pPr algn="ctr"/>
            <a:endParaRPr lang="en-GB" sz="1600" dirty="0" smtClean="0">
              <a:solidFill>
                <a:srgbClr val="000000"/>
              </a:solidFill>
              <a:latin typeface="+mn-lt"/>
            </a:endParaRPr>
          </a:p>
          <a:p>
            <a:pPr algn="ctr"/>
            <a:r>
              <a:rPr lang="en-GB" sz="1200" dirty="0" smtClean="0">
                <a:solidFill>
                  <a:srgbClr val="000000"/>
                </a:solidFill>
                <a:latin typeface="+mn-lt"/>
              </a:rPr>
              <a:t>Oxford e-Research Centre, </a:t>
            </a:r>
          </a:p>
          <a:p>
            <a:pPr algn="ctr"/>
            <a:r>
              <a:rPr lang="en-GB" sz="1200" dirty="0" smtClean="0">
                <a:solidFill>
                  <a:srgbClr val="000000"/>
                </a:solidFill>
                <a:latin typeface="+mn-lt"/>
              </a:rPr>
              <a:t>Department of Engineering Science</a:t>
            </a:r>
          </a:p>
        </p:txBody>
      </p:sp>
      <p:pic>
        <p:nvPicPr>
          <p:cNvPr id="1028" name="Picture 4" descr="Standard Departmen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2436291" cy="11013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9632" y="1772816"/>
            <a:ext cx="6624736" cy="3785652"/>
          </a:xfrm>
          <a:prstGeom prst="rect">
            <a:avLst/>
          </a:prstGeom>
        </p:spPr>
        <p:txBody>
          <a:bodyPr wrap="square">
            <a:spAutoFit/>
          </a:bodyPr>
          <a:lstStyle/>
          <a:p>
            <a:pPr>
              <a:spcAft>
                <a:spcPts val="0"/>
              </a:spcAft>
            </a:pPr>
            <a:r>
              <a:rPr lang="en-GB" sz="1200" dirty="0" smtClean="0">
                <a:effectLst/>
                <a:latin typeface="+mj-lt"/>
                <a:ea typeface="Calibri" panose="020F0502020204030204" pitchFamily="34" charset="0"/>
              </a:rPr>
              <a:t>The aims of this CWM are to introduce you to scientific computing and High Performance computing (HPC).</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It’s more important that you pick up the basics of computing and programming during the week, because these are the building blocks for everything else.</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This CWM isn’t designed to turn you into a world class HPC programmer, that that’s years. </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This CWM is designed to give you the skills to continue to learn in this area and for you to have the ability to write your own computer codes and tackle basic problems.</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Assessment for this course will focus on the final two practical sessions in the latter half of the week. The aim of the assessment is for you to demonstrate that you’ve picked up the basics from this course. </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The assessment will be light because I’m keen for you to focus on the content rather than worrying about the assessment. </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In all I hope you will find this a fun and interesting week long introduction to HPC and Scientific Computing!</a:t>
            </a:r>
            <a:endParaRPr lang="en-GB" sz="1200" dirty="0">
              <a:effectLst/>
              <a:latin typeface="+mj-lt"/>
              <a:ea typeface="Calibri" panose="020F0502020204030204" pitchFamily="34" charset="0"/>
            </a:endParaRPr>
          </a:p>
        </p:txBody>
      </p:sp>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Aims and learning outcomes</a:t>
            </a:r>
            <a:endParaRPr lang="en-GB" b="1" dirty="0">
              <a:solidFill>
                <a:schemeClr val="bg1"/>
              </a:solidFill>
              <a:latin typeface="Arial" panose="020B0604020202020204" pitchFamily="34" charset="0"/>
            </a:endParaRPr>
          </a:p>
        </p:txBody>
      </p:sp>
    </p:spTree>
    <p:extLst>
      <p:ext uri="{BB962C8B-B14F-4D97-AF65-F5344CB8AC3E}">
        <p14:creationId xmlns:p14="http://schemas.microsoft.com/office/powerpoint/2010/main" val="2993362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9632" y="1772816"/>
            <a:ext cx="6624736" cy="4093428"/>
          </a:xfrm>
          <a:prstGeom prst="rect">
            <a:avLst/>
          </a:prstGeom>
        </p:spPr>
        <p:txBody>
          <a:bodyPr wrap="square">
            <a:spAutoFit/>
          </a:bodyPr>
          <a:lstStyle/>
          <a:p>
            <a:pPr>
              <a:spcAft>
                <a:spcPts val="0"/>
              </a:spcAft>
            </a:pPr>
            <a:r>
              <a:rPr lang="en-GB" sz="1600" b="1" dirty="0" smtClean="0">
                <a:latin typeface="+mj-lt"/>
                <a:ea typeface="Calibri" panose="020F0502020204030204" pitchFamily="34" charset="0"/>
                <a:cs typeface="Arial" panose="020B0604020202020204" pitchFamily="34" charset="0"/>
              </a:rPr>
              <a:t>Locations</a:t>
            </a:r>
            <a:endParaRPr lang="en-GB" sz="1600" b="1" dirty="0">
              <a:latin typeface="+mj-lt"/>
              <a:ea typeface="Calibri" panose="020F0502020204030204" pitchFamily="34" charset="0"/>
              <a:cs typeface="Arial" panose="020B0604020202020204" pitchFamily="34" charset="0"/>
            </a:endParaRPr>
          </a:p>
          <a:p>
            <a:pPr>
              <a:spcAft>
                <a:spcPts val="0"/>
              </a:spcAft>
            </a:pPr>
            <a:r>
              <a:rPr lang="en-GB" sz="1000" dirty="0">
                <a:latin typeface="+mj-lt"/>
                <a:ea typeface="Calibri" panose="020F0502020204030204" pitchFamily="34" charset="0"/>
              </a:rPr>
              <a:t> </a:t>
            </a:r>
          </a:p>
          <a:p>
            <a:pPr>
              <a:spcAft>
                <a:spcPts val="0"/>
              </a:spcAft>
            </a:pPr>
            <a:r>
              <a:rPr lang="en-GB" sz="1000" dirty="0">
                <a:latin typeface="+mj-lt"/>
                <a:ea typeface="Calibri" panose="020F0502020204030204" pitchFamily="34" charset="0"/>
              </a:rPr>
              <a:t>Lectures will be in LR6</a:t>
            </a:r>
          </a:p>
          <a:p>
            <a:pPr>
              <a:spcAft>
                <a:spcPts val="0"/>
              </a:spcAft>
            </a:pPr>
            <a:r>
              <a:rPr lang="en-GB" sz="1000" dirty="0" smtClean="0">
                <a:latin typeface="+mj-lt"/>
                <a:ea typeface="Calibri" panose="020F0502020204030204" pitchFamily="34" charset="0"/>
              </a:rPr>
              <a:t>Practical</a:t>
            </a:r>
            <a:r>
              <a:rPr lang="en-GB" sz="1000" dirty="0">
                <a:latin typeface="+mj-lt"/>
                <a:ea typeface="Calibri" panose="020F0502020204030204" pitchFamily="34" charset="0"/>
              </a:rPr>
              <a:t> </a:t>
            </a:r>
            <a:r>
              <a:rPr lang="en-GB" sz="1000" dirty="0" smtClean="0">
                <a:latin typeface="+mj-lt"/>
                <a:ea typeface="Calibri" panose="020F0502020204030204" pitchFamily="34" charset="0"/>
              </a:rPr>
              <a:t>sessions </a:t>
            </a:r>
            <a:r>
              <a:rPr lang="en-GB" sz="1000" dirty="0">
                <a:latin typeface="+mj-lt"/>
                <a:ea typeface="Calibri" panose="020F0502020204030204" pitchFamily="34" charset="0"/>
              </a:rPr>
              <a:t>will be in the Linux Lab</a:t>
            </a:r>
          </a:p>
          <a:p>
            <a:pPr>
              <a:spcAft>
                <a:spcPts val="0"/>
              </a:spcAft>
            </a:pPr>
            <a:r>
              <a:rPr lang="en-GB" sz="1000" dirty="0">
                <a:solidFill>
                  <a:srgbClr val="1F497D"/>
                </a:solidFill>
                <a:latin typeface="+mj-lt"/>
                <a:ea typeface="Calibri" panose="020F0502020204030204" pitchFamily="34" charset="0"/>
              </a:rPr>
              <a:t> </a:t>
            </a:r>
            <a:endParaRPr lang="en-GB" sz="1000" dirty="0">
              <a:latin typeface="+mj-lt"/>
              <a:ea typeface="Calibri" panose="020F0502020204030204" pitchFamily="34" charset="0"/>
            </a:endParaRPr>
          </a:p>
          <a:p>
            <a:pPr>
              <a:spcAft>
                <a:spcPts val="0"/>
              </a:spcAft>
            </a:pPr>
            <a:r>
              <a:rPr lang="en-GB" sz="1000" dirty="0">
                <a:solidFill>
                  <a:srgbClr val="1F497D"/>
                </a:solidFill>
                <a:latin typeface="+mj-lt"/>
                <a:ea typeface="Calibri" panose="020F0502020204030204" pitchFamily="34" charset="0"/>
              </a:rPr>
              <a:t> </a:t>
            </a:r>
            <a:endParaRPr lang="en-GB" sz="1000" dirty="0">
              <a:latin typeface="+mj-lt"/>
              <a:ea typeface="Calibri" panose="020F0502020204030204" pitchFamily="34" charset="0"/>
            </a:endParaRPr>
          </a:p>
          <a:p>
            <a:pPr>
              <a:spcAft>
                <a:spcPts val="0"/>
              </a:spcAft>
            </a:pPr>
            <a:r>
              <a:rPr lang="en-GB" sz="1600" b="1" dirty="0" smtClean="0">
                <a:latin typeface="+mj-lt"/>
                <a:ea typeface="Calibri" panose="020F0502020204030204" pitchFamily="34" charset="0"/>
              </a:rPr>
              <a:t>Timetable</a:t>
            </a:r>
            <a:endParaRPr lang="en-GB" sz="1600" b="1"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 </a:t>
            </a:r>
          </a:p>
          <a:p>
            <a:pPr>
              <a:spcAft>
                <a:spcPts val="0"/>
              </a:spcAft>
            </a:pPr>
            <a:r>
              <a:rPr lang="en-GB" sz="1000" dirty="0">
                <a:latin typeface="+mj-lt"/>
                <a:ea typeface="Calibri" panose="020F0502020204030204" pitchFamily="34" charset="0"/>
              </a:rPr>
              <a:t>09:30 - 10:30 </a:t>
            </a:r>
            <a:r>
              <a:rPr lang="en-GB" sz="1000" dirty="0" smtClean="0">
                <a:latin typeface="+mj-lt"/>
                <a:ea typeface="Calibri" panose="020F0502020204030204" pitchFamily="34" charset="0"/>
              </a:rPr>
              <a:t>Morning lecture</a:t>
            </a:r>
            <a:endParaRPr lang="en-GB" sz="1000"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10:30 - 11:00 break</a:t>
            </a:r>
          </a:p>
          <a:p>
            <a:pPr>
              <a:spcAft>
                <a:spcPts val="0"/>
              </a:spcAft>
            </a:pPr>
            <a:r>
              <a:rPr lang="en-GB" sz="1000" dirty="0">
                <a:latin typeface="+mj-lt"/>
                <a:ea typeface="Calibri" panose="020F0502020204030204" pitchFamily="34" charset="0"/>
              </a:rPr>
              <a:t>11:00 - 12:30 </a:t>
            </a:r>
            <a:r>
              <a:rPr lang="en-GB" sz="1000" dirty="0" smtClean="0">
                <a:latin typeface="+mj-lt"/>
                <a:ea typeface="Calibri" panose="020F0502020204030204" pitchFamily="34" charset="0"/>
              </a:rPr>
              <a:t>Morning practical</a:t>
            </a:r>
          </a:p>
          <a:p>
            <a:pPr>
              <a:spcAft>
                <a:spcPts val="0"/>
              </a:spcAft>
            </a:pPr>
            <a:endParaRPr lang="en-GB" sz="1000"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12:30 - 13:30 lunch</a:t>
            </a:r>
          </a:p>
          <a:p>
            <a:pPr>
              <a:spcAft>
                <a:spcPts val="0"/>
              </a:spcAft>
            </a:pPr>
            <a:endParaRPr lang="en-GB" sz="1000" dirty="0" smtClean="0">
              <a:latin typeface="+mj-lt"/>
              <a:ea typeface="Calibri" panose="020F0502020204030204" pitchFamily="34" charset="0"/>
            </a:endParaRPr>
          </a:p>
          <a:p>
            <a:pPr>
              <a:spcAft>
                <a:spcPts val="0"/>
              </a:spcAft>
            </a:pPr>
            <a:r>
              <a:rPr lang="en-GB" sz="1000" dirty="0" smtClean="0">
                <a:latin typeface="+mj-lt"/>
                <a:ea typeface="Calibri" panose="020F0502020204030204" pitchFamily="34" charset="0"/>
              </a:rPr>
              <a:t>13:30 </a:t>
            </a:r>
            <a:r>
              <a:rPr lang="en-GB" sz="1000" dirty="0">
                <a:latin typeface="+mj-lt"/>
                <a:ea typeface="Calibri" panose="020F0502020204030204" pitchFamily="34" charset="0"/>
              </a:rPr>
              <a:t>- 14:30 </a:t>
            </a:r>
            <a:r>
              <a:rPr lang="en-GB" sz="1000" dirty="0" smtClean="0">
                <a:latin typeface="+mj-lt"/>
                <a:ea typeface="Calibri" panose="020F0502020204030204" pitchFamily="34" charset="0"/>
              </a:rPr>
              <a:t>Afternoon lecture</a:t>
            </a:r>
            <a:endParaRPr lang="en-GB" sz="1000"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14:30 - 15:00 break</a:t>
            </a:r>
          </a:p>
          <a:p>
            <a:pPr>
              <a:spcAft>
                <a:spcPts val="0"/>
              </a:spcAft>
            </a:pPr>
            <a:r>
              <a:rPr lang="en-GB" sz="1000" dirty="0">
                <a:latin typeface="+mj-lt"/>
                <a:ea typeface="Calibri" panose="020F0502020204030204" pitchFamily="34" charset="0"/>
              </a:rPr>
              <a:t>15:00 - 16:30 </a:t>
            </a:r>
            <a:r>
              <a:rPr lang="en-GB" sz="1000" dirty="0" smtClean="0">
                <a:latin typeface="+mj-lt"/>
                <a:ea typeface="Calibri" panose="020F0502020204030204" pitchFamily="34" charset="0"/>
              </a:rPr>
              <a:t>Afternoon practical</a:t>
            </a:r>
            <a:endParaRPr lang="en-GB" sz="1000"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 </a:t>
            </a:r>
            <a:r>
              <a:rPr lang="en-GB" sz="1000" dirty="0">
                <a:solidFill>
                  <a:srgbClr val="1F497D"/>
                </a:solidFill>
                <a:latin typeface="+mj-lt"/>
                <a:ea typeface="Calibri" panose="020F0502020204030204" pitchFamily="34" charset="0"/>
              </a:rPr>
              <a:t> </a:t>
            </a:r>
            <a:endParaRPr lang="en-GB" sz="1000" dirty="0" smtClean="0">
              <a:solidFill>
                <a:srgbClr val="1F497D"/>
              </a:solidFill>
              <a:latin typeface="+mj-lt"/>
              <a:ea typeface="Calibri" panose="020F0502020204030204" pitchFamily="34" charset="0"/>
            </a:endParaRPr>
          </a:p>
          <a:p>
            <a:pPr>
              <a:spcAft>
                <a:spcPts val="0"/>
              </a:spcAft>
            </a:pPr>
            <a:endParaRPr lang="en-GB" sz="1000" dirty="0">
              <a:latin typeface="+mj-lt"/>
              <a:ea typeface="Calibri" panose="020F0502020204030204" pitchFamily="34" charset="0"/>
            </a:endParaRPr>
          </a:p>
          <a:p>
            <a:pPr>
              <a:spcAft>
                <a:spcPts val="0"/>
              </a:spcAft>
            </a:pPr>
            <a:r>
              <a:rPr lang="en-GB" sz="1200" dirty="0">
                <a:solidFill>
                  <a:srgbClr val="1F497D"/>
                </a:solidFill>
                <a:latin typeface="+mj-lt"/>
                <a:ea typeface="Calibri" panose="020F0502020204030204" pitchFamily="34" charset="0"/>
              </a:rPr>
              <a:t>Lectures will be delivered by Wes Armour, Ian Bush, Karel Adamek</a:t>
            </a:r>
            <a:r>
              <a:rPr lang="en-GB" sz="1200" dirty="0" smtClean="0">
                <a:solidFill>
                  <a:srgbClr val="1F497D"/>
                </a:solidFill>
                <a:latin typeface="+mj-lt"/>
                <a:ea typeface="Calibri" panose="020F0502020204030204" pitchFamily="34" charset="0"/>
              </a:rPr>
              <a:t>.</a:t>
            </a:r>
          </a:p>
          <a:p>
            <a:pPr>
              <a:spcAft>
                <a:spcPts val="0"/>
              </a:spcAft>
            </a:pPr>
            <a:endParaRPr lang="en-GB" sz="1000" dirty="0">
              <a:latin typeface="+mj-lt"/>
              <a:ea typeface="Calibri" panose="020F0502020204030204" pitchFamily="34" charset="0"/>
            </a:endParaRPr>
          </a:p>
          <a:p>
            <a:pPr>
              <a:spcAft>
                <a:spcPts val="0"/>
              </a:spcAft>
            </a:pPr>
            <a:r>
              <a:rPr lang="en-GB" sz="1200" dirty="0">
                <a:solidFill>
                  <a:srgbClr val="1F497D"/>
                </a:solidFill>
                <a:latin typeface="+mj-lt"/>
                <a:ea typeface="Calibri" panose="020F0502020204030204" pitchFamily="34" charset="0"/>
              </a:rPr>
              <a:t>Practical’s supervised by Wes Armour, Ian Bush, Karel Adamek, Ania </a:t>
            </a:r>
            <a:r>
              <a:rPr lang="en-GB" sz="1200" dirty="0" smtClean="0">
                <a:solidFill>
                  <a:srgbClr val="1F497D"/>
                </a:solidFill>
                <a:latin typeface="+mj-lt"/>
                <a:ea typeface="Calibri" panose="020F0502020204030204" pitchFamily="34" charset="0"/>
              </a:rPr>
              <a:t>Brown and </a:t>
            </a:r>
            <a:r>
              <a:rPr lang="en-GB" sz="1200" dirty="0">
                <a:solidFill>
                  <a:srgbClr val="1F497D"/>
                </a:solidFill>
                <a:latin typeface="+mj-lt"/>
                <a:ea typeface="Calibri" panose="020F0502020204030204" pitchFamily="34" charset="0"/>
              </a:rPr>
              <a:t>Jan Novotny</a:t>
            </a:r>
            <a:r>
              <a:rPr lang="en-GB" sz="1200" dirty="0" smtClean="0">
                <a:solidFill>
                  <a:srgbClr val="1F497D"/>
                </a:solidFill>
                <a:latin typeface="+mj-lt"/>
                <a:ea typeface="Calibri" panose="020F0502020204030204" pitchFamily="34" charset="0"/>
              </a:rPr>
              <a:t>.</a:t>
            </a:r>
          </a:p>
          <a:p>
            <a:pPr>
              <a:spcAft>
                <a:spcPts val="0"/>
              </a:spcAft>
            </a:pPr>
            <a:endParaRPr lang="en-GB" sz="1200" dirty="0">
              <a:solidFill>
                <a:srgbClr val="1F497D"/>
              </a:solidFill>
              <a:effectLst/>
              <a:latin typeface="+mj-lt"/>
              <a:ea typeface="Calibri" panose="020F0502020204030204" pitchFamily="34" charset="0"/>
            </a:endParaRPr>
          </a:p>
          <a:p>
            <a:pPr>
              <a:spcAft>
                <a:spcPts val="0"/>
              </a:spcAft>
            </a:pPr>
            <a:r>
              <a:rPr lang="en-GB" sz="1200" dirty="0" smtClean="0">
                <a:solidFill>
                  <a:srgbClr val="1F497D"/>
                </a:solidFill>
                <a:latin typeface="+mj-lt"/>
                <a:ea typeface="Calibri" panose="020F0502020204030204" pitchFamily="34" charset="0"/>
              </a:rPr>
              <a:t>On-line feedback form</a:t>
            </a:r>
            <a:r>
              <a:rPr lang="en-GB" sz="1200" dirty="0">
                <a:solidFill>
                  <a:srgbClr val="1F497D"/>
                </a:solidFill>
                <a:latin typeface="+mj-lt"/>
                <a:ea typeface="Calibri" panose="020F0502020204030204" pitchFamily="34" charset="0"/>
              </a:rPr>
              <a:t>: </a:t>
            </a:r>
            <a:r>
              <a:rPr lang="en-GB" sz="1200" dirty="0">
                <a:solidFill>
                  <a:srgbClr val="1F497D"/>
                </a:solidFill>
                <a:latin typeface="+mj-lt"/>
                <a:ea typeface="Calibri" panose="020F0502020204030204" pitchFamily="34" charset="0"/>
                <a:hlinkClick r:id="rId3"/>
              </a:rPr>
              <a:t>http://</a:t>
            </a:r>
            <a:r>
              <a:rPr lang="en-GB" sz="1200" dirty="0" smtClean="0">
                <a:solidFill>
                  <a:srgbClr val="1F497D"/>
                </a:solidFill>
                <a:latin typeface="+mj-lt"/>
                <a:ea typeface="Calibri" panose="020F0502020204030204" pitchFamily="34" charset="0"/>
                <a:hlinkClick r:id="rId3"/>
              </a:rPr>
              <a:t>bit.ly/OXUNICWM</a:t>
            </a:r>
            <a:r>
              <a:rPr lang="en-GB" sz="1200" dirty="0" smtClean="0">
                <a:solidFill>
                  <a:srgbClr val="1F497D"/>
                </a:solidFill>
                <a:latin typeface="+mj-lt"/>
                <a:ea typeface="Calibri" panose="020F0502020204030204" pitchFamily="34" charset="0"/>
              </a:rPr>
              <a:t> please, please, please do complete </a:t>
            </a:r>
            <a:r>
              <a:rPr lang="en-GB" sz="1200" dirty="0" smtClean="0">
                <a:solidFill>
                  <a:srgbClr val="1F497D"/>
                </a:solidFill>
                <a:latin typeface="+mj-lt"/>
                <a:ea typeface="Calibri" panose="020F0502020204030204" pitchFamily="34" charset="0"/>
                <a:sym typeface="Wingdings" panose="05000000000000000000" pitchFamily="2" charset="2"/>
              </a:rPr>
              <a:t></a:t>
            </a:r>
            <a:r>
              <a:rPr lang="en-GB" sz="1200" dirty="0" smtClean="0">
                <a:solidFill>
                  <a:srgbClr val="1F497D"/>
                </a:solidFill>
                <a:latin typeface="+mj-lt"/>
                <a:ea typeface="Calibri" panose="020F0502020204030204" pitchFamily="34" charset="0"/>
              </a:rPr>
              <a:t> </a:t>
            </a:r>
            <a:endParaRPr lang="en-GB" sz="1200" dirty="0">
              <a:effectLst/>
              <a:latin typeface="+mj-lt"/>
              <a:ea typeface="Calibri" panose="020F0502020204030204" pitchFamily="34" charset="0"/>
            </a:endParaRPr>
          </a:p>
        </p:txBody>
      </p:sp>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Locations and Timetable</a:t>
            </a:r>
            <a:endParaRPr lang="en-GB" b="1" dirty="0">
              <a:solidFill>
                <a:schemeClr val="bg1"/>
              </a:solidFill>
              <a:latin typeface="Arial" panose="020B0604020202020204" pitchFamily="34" charset="0"/>
            </a:endParaRPr>
          </a:p>
        </p:txBody>
      </p:sp>
    </p:spTree>
    <p:extLst>
      <p:ext uri="{BB962C8B-B14F-4D97-AF65-F5344CB8AC3E}">
        <p14:creationId xmlns:p14="http://schemas.microsoft.com/office/powerpoint/2010/main" val="3260855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9632" y="1549236"/>
            <a:ext cx="6768752" cy="4832092"/>
          </a:xfrm>
          <a:prstGeom prst="rect">
            <a:avLst/>
          </a:prstGeom>
        </p:spPr>
        <p:txBody>
          <a:bodyPr wrap="square">
            <a:spAutoFit/>
          </a:bodyPr>
          <a:lstStyle/>
          <a:p>
            <a:pPr>
              <a:spcAft>
                <a:spcPts val="0"/>
              </a:spcAft>
            </a:pPr>
            <a:r>
              <a:rPr lang="en-GB" sz="1100" b="1" dirty="0" smtClean="0">
                <a:latin typeface="+mj-lt"/>
                <a:ea typeface="Calibri" panose="020F0502020204030204" pitchFamily="34" charset="0"/>
              </a:rPr>
              <a:t>Monday - Here we have three lectures to begin with and finish with a practical session, this is because we’ll </a:t>
            </a:r>
            <a:r>
              <a:rPr lang="en-GB" sz="1100" b="1" dirty="0">
                <a:latin typeface="+mj-lt"/>
                <a:ea typeface="Calibri" panose="020F0502020204030204" pitchFamily="34" charset="0"/>
              </a:rPr>
              <a:t>need to introduce </a:t>
            </a:r>
            <a:r>
              <a:rPr lang="en-GB" sz="1100" b="1" dirty="0" smtClean="0">
                <a:latin typeface="+mj-lt"/>
                <a:ea typeface="Calibri" panose="020F0502020204030204" pitchFamily="34" charset="0"/>
              </a:rPr>
              <a:t>you </a:t>
            </a:r>
            <a:r>
              <a:rPr lang="en-GB" sz="1100" b="1" dirty="0">
                <a:latin typeface="+mj-lt"/>
                <a:ea typeface="Calibri" panose="020F0502020204030204" pitchFamily="34" charset="0"/>
              </a:rPr>
              <a:t>to </a:t>
            </a:r>
            <a:r>
              <a:rPr lang="en-GB" sz="1100" b="1" dirty="0" smtClean="0">
                <a:latin typeface="+mj-lt"/>
                <a:ea typeface="Calibri" panose="020F0502020204030204" pitchFamily="34" charset="0"/>
              </a:rPr>
              <a:t>several different topics before you can complete a meaningful practical.</a:t>
            </a:r>
            <a:endParaRPr lang="en-GB" sz="1100" b="1" dirty="0">
              <a:latin typeface="+mj-lt"/>
              <a:ea typeface="Calibri" panose="020F0502020204030204" pitchFamily="34" charset="0"/>
            </a:endParaRPr>
          </a:p>
          <a:p>
            <a:pPr>
              <a:spcAft>
                <a:spcPts val="0"/>
              </a:spcAft>
            </a:pPr>
            <a:r>
              <a:rPr lang="en-GB" sz="1100" b="1" dirty="0">
                <a:latin typeface="+mj-lt"/>
                <a:ea typeface="Calibri" panose="020F0502020204030204" pitchFamily="34" charset="0"/>
              </a:rPr>
              <a:t> </a:t>
            </a:r>
          </a:p>
          <a:p>
            <a:pPr>
              <a:spcAft>
                <a:spcPts val="0"/>
              </a:spcAft>
            </a:pPr>
            <a:r>
              <a:rPr lang="en-GB" sz="1100" dirty="0" smtClean="0">
                <a:latin typeface="+mj-lt"/>
                <a:ea typeface="Calibri" panose="020F0502020204030204" pitchFamily="34" charset="0"/>
              </a:rPr>
              <a:t>Morning lecture:	Introduction </a:t>
            </a:r>
            <a:r>
              <a:rPr lang="en-GB" sz="1100" dirty="0">
                <a:latin typeface="+mj-lt"/>
                <a:ea typeface="Calibri" panose="020F0502020204030204" pitchFamily="34" charset="0"/>
              </a:rPr>
              <a:t>to computer architectures. </a:t>
            </a:r>
          </a:p>
          <a:p>
            <a:pPr>
              <a:spcAft>
                <a:spcPts val="0"/>
              </a:spcAft>
            </a:pPr>
            <a:r>
              <a:rPr lang="en-GB" sz="1100" dirty="0" smtClean="0">
                <a:latin typeface="+mj-lt"/>
                <a:ea typeface="Calibri" panose="020F0502020204030204" pitchFamily="34" charset="0"/>
              </a:rPr>
              <a:t>Morning lecture:	Introduction to the C programming language.</a:t>
            </a: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Afternoon lecture:	Introduction </a:t>
            </a:r>
            <a:r>
              <a:rPr lang="en-GB" sz="1100" dirty="0">
                <a:latin typeface="+mj-lt"/>
                <a:ea typeface="Calibri" panose="020F0502020204030204" pitchFamily="34" charset="0"/>
              </a:rPr>
              <a:t>to Linux, compilers and build systems.</a:t>
            </a: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Tuesday</a:t>
            </a:r>
          </a:p>
          <a:p>
            <a:pPr>
              <a:spcAft>
                <a:spcPts val="0"/>
              </a:spcAft>
            </a:pPr>
            <a:endParaRPr lang="en-GB" sz="1100" b="1"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Morning lecture:	Using repositories </a:t>
            </a:r>
            <a:r>
              <a:rPr lang="en-GB" sz="1100" dirty="0">
                <a:latin typeface="+mj-lt"/>
                <a:ea typeface="Calibri" panose="020F0502020204030204" pitchFamily="34" charset="0"/>
              </a:rPr>
              <a:t>and good coding practices.</a:t>
            </a:r>
          </a:p>
          <a:p>
            <a:pPr>
              <a:spcAft>
                <a:spcPts val="0"/>
              </a:spcAft>
            </a:pPr>
            <a:r>
              <a:rPr lang="en-GB" sz="1100" dirty="0" smtClean="0">
                <a:latin typeface="+mj-lt"/>
                <a:ea typeface="Calibri" panose="020F0502020204030204" pitchFamily="34" charset="0"/>
              </a:rPr>
              <a:t>Afternoon lecture:	A </a:t>
            </a:r>
            <a:r>
              <a:rPr lang="en-GB" sz="1100" dirty="0">
                <a:latin typeface="+mj-lt"/>
                <a:ea typeface="Calibri" panose="020F0502020204030204" pitchFamily="34" charset="0"/>
              </a:rPr>
              <a:t>deeper dive into </a:t>
            </a:r>
            <a:r>
              <a:rPr lang="en-GB" sz="1100" dirty="0" smtClean="0">
                <a:latin typeface="+mj-lt"/>
                <a:ea typeface="Calibri" panose="020F0502020204030204" pitchFamily="34" charset="0"/>
              </a:rPr>
              <a:t>C programming.</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Wednesday afternoon </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Afternoon lecture:	How </a:t>
            </a:r>
            <a:r>
              <a:rPr lang="en-GB" sz="1100" dirty="0">
                <a:latin typeface="+mj-lt"/>
                <a:ea typeface="Calibri" panose="020F0502020204030204" pitchFamily="34" charset="0"/>
              </a:rPr>
              <a:t>to </a:t>
            </a:r>
            <a:r>
              <a:rPr lang="en-GB" sz="1100" dirty="0" smtClean="0">
                <a:latin typeface="+mj-lt"/>
                <a:ea typeface="Calibri" panose="020F0502020204030204" pitchFamily="34" charset="0"/>
              </a:rPr>
              <a:t>multi-task on CPUs using OpenMP</a:t>
            </a:r>
            <a:r>
              <a:rPr lang="en-GB" sz="1100" dirty="0">
                <a:latin typeface="+mj-lt"/>
                <a:ea typeface="Calibri" panose="020F0502020204030204" pitchFamily="34" charset="0"/>
              </a:rPr>
              <a:t>.</a:t>
            </a:r>
          </a:p>
          <a:p>
            <a:pPr>
              <a:spcAft>
                <a:spcPts val="0"/>
              </a:spcAft>
            </a:pPr>
            <a:r>
              <a:rPr lang="en-GB" sz="1100" dirty="0">
                <a:latin typeface="+mj-lt"/>
                <a:ea typeface="Calibri" panose="020F0502020204030204" pitchFamily="34" charset="0"/>
              </a:rPr>
              <a:t> </a:t>
            </a:r>
          </a:p>
          <a:p>
            <a:pPr>
              <a:spcAft>
                <a:spcPts val="0"/>
              </a:spcAft>
            </a:pPr>
            <a:r>
              <a:rPr lang="en-GB" sz="1100" b="1" dirty="0">
                <a:latin typeface="+mj-lt"/>
                <a:ea typeface="Calibri" panose="020F0502020204030204" pitchFamily="34" charset="0"/>
              </a:rPr>
              <a:t>Thursday </a:t>
            </a:r>
          </a:p>
          <a:p>
            <a:pPr>
              <a:spcAft>
                <a:spcPts val="0"/>
              </a:spcAft>
            </a:pPr>
            <a:endParaRPr lang="en-GB" sz="1100" dirty="0" smtClean="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Morning lecture:	An </a:t>
            </a:r>
            <a:r>
              <a:rPr lang="en-GB" sz="1100" dirty="0">
                <a:latin typeface="+mj-lt"/>
                <a:ea typeface="Calibri" panose="020F0502020204030204" pitchFamily="34" charset="0"/>
              </a:rPr>
              <a:t>introduction to </a:t>
            </a:r>
            <a:r>
              <a:rPr lang="en-GB" sz="1100" dirty="0" smtClean="0">
                <a:latin typeface="+mj-lt"/>
                <a:ea typeface="Calibri" panose="020F0502020204030204" pitchFamily="34" charset="0"/>
              </a:rPr>
              <a:t>the CUDA programming language.</a:t>
            </a: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Afternoon lecture:	Scientific </a:t>
            </a:r>
            <a:r>
              <a:rPr lang="en-GB" sz="1100" dirty="0">
                <a:latin typeface="+mj-lt"/>
                <a:ea typeface="Calibri" panose="020F0502020204030204" pitchFamily="34" charset="0"/>
              </a:rPr>
              <a:t>Computing using the CUDA programming language </a:t>
            </a:r>
            <a:r>
              <a:rPr lang="en-GB" sz="1100" dirty="0" smtClean="0">
                <a:latin typeface="+mj-lt"/>
                <a:ea typeface="Calibri" panose="020F0502020204030204" pitchFamily="34" charset="0"/>
              </a:rPr>
              <a:t>part one.</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Friday</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Morning lecture:	Scientific </a:t>
            </a:r>
            <a:r>
              <a:rPr lang="en-GB" sz="1100" dirty="0">
                <a:latin typeface="+mj-lt"/>
                <a:ea typeface="Calibri" panose="020F0502020204030204" pitchFamily="34" charset="0"/>
              </a:rPr>
              <a:t>Computing using the CUDA programming language </a:t>
            </a:r>
            <a:r>
              <a:rPr lang="en-GB" sz="1100" dirty="0" smtClean="0">
                <a:latin typeface="+mj-lt"/>
                <a:ea typeface="Calibri" panose="020F0502020204030204" pitchFamily="34" charset="0"/>
              </a:rPr>
              <a:t>part two.</a:t>
            </a:r>
            <a:endParaRPr lang="en-GB" sz="1100" dirty="0">
              <a:latin typeface="+mj-lt"/>
              <a:ea typeface="Calibri" panose="020F0502020204030204" pitchFamily="34" charset="0"/>
            </a:endParaRPr>
          </a:p>
          <a:p>
            <a:pPr>
              <a:spcAft>
                <a:spcPts val="0"/>
              </a:spcAft>
            </a:pPr>
            <a:r>
              <a:rPr lang="en-GB" sz="1100" b="1" i="1" dirty="0" smtClean="0">
                <a:solidFill>
                  <a:srgbClr val="00B050"/>
                </a:solidFill>
                <a:latin typeface="+mj-lt"/>
                <a:ea typeface="Calibri" panose="020F0502020204030204" pitchFamily="34" charset="0"/>
              </a:rPr>
              <a:t>Afternoon lecture:	Guest </a:t>
            </a:r>
            <a:r>
              <a:rPr lang="en-GB" sz="1100" b="1" i="1" dirty="0">
                <a:solidFill>
                  <a:srgbClr val="00B050"/>
                </a:solidFill>
                <a:latin typeface="+mj-lt"/>
                <a:ea typeface="Calibri" panose="020F0502020204030204" pitchFamily="34" charset="0"/>
              </a:rPr>
              <a:t>Lecture: Deep learning Demystified -  Adam Grzywaczewski NVIDIA</a:t>
            </a:r>
            <a:r>
              <a:rPr lang="en-GB" sz="1100" b="1" i="1" dirty="0" smtClean="0">
                <a:solidFill>
                  <a:srgbClr val="00B050"/>
                </a:solidFill>
                <a:latin typeface="+mj-lt"/>
                <a:ea typeface="Calibri" panose="020F0502020204030204" pitchFamily="34" charset="0"/>
              </a:rPr>
              <a:t>.</a:t>
            </a:r>
            <a:endParaRPr lang="en-GB" sz="1100" b="1" i="1" dirty="0">
              <a:solidFill>
                <a:srgbClr val="00B050"/>
              </a:solidFill>
              <a:latin typeface="+mj-lt"/>
              <a:ea typeface="Calibri" panose="020F0502020204030204" pitchFamily="34" charset="0"/>
            </a:endParaRPr>
          </a:p>
        </p:txBody>
      </p:sp>
      <p:sp>
        <p:nvSpPr>
          <p:cNvPr id="2" name="Rectangle 1"/>
          <p:cNvSpPr/>
          <p:nvPr/>
        </p:nvSpPr>
        <p:spPr>
          <a:xfrm>
            <a:off x="539552" y="476673"/>
            <a:ext cx="2232248" cy="461665"/>
          </a:xfrm>
          <a:prstGeom prst="rect">
            <a:avLst/>
          </a:prstGeom>
        </p:spPr>
        <p:txBody>
          <a:bodyPr wrap="square">
            <a:spAutoFit/>
          </a:bodyPr>
          <a:lstStyle/>
          <a:p>
            <a:r>
              <a:rPr lang="en-GB" b="1" dirty="0" smtClean="0">
                <a:solidFill>
                  <a:schemeClr val="bg1"/>
                </a:solidFill>
                <a:latin typeface="Arial" panose="020B0604020202020204" pitchFamily="34" charset="0"/>
              </a:rPr>
              <a:t>Lectures</a:t>
            </a:r>
            <a:endParaRPr lang="en-GB" b="1" dirty="0">
              <a:solidFill>
                <a:schemeClr val="bg1"/>
              </a:solidFill>
              <a:latin typeface="Arial" panose="020B0604020202020204" pitchFamily="34" charset="0"/>
            </a:endParaRPr>
          </a:p>
        </p:txBody>
      </p:sp>
    </p:spTree>
    <p:extLst>
      <p:ext uri="{BB962C8B-B14F-4D97-AF65-F5344CB8AC3E}">
        <p14:creationId xmlns:p14="http://schemas.microsoft.com/office/powerpoint/2010/main" val="1998487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76673"/>
            <a:ext cx="2952328" cy="461665"/>
          </a:xfrm>
          <a:prstGeom prst="rect">
            <a:avLst/>
          </a:prstGeom>
        </p:spPr>
        <p:txBody>
          <a:bodyPr wrap="square">
            <a:spAutoFit/>
          </a:bodyPr>
          <a:lstStyle/>
          <a:p>
            <a:r>
              <a:rPr lang="en-GB" b="1" dirty="0" smtClean="0">
                <a:solidFill>
                  <a:schemeClr val="bg1"/>
                </a:solidFill>
                <a:latin typeface="Arial" panose="020B0604020202020204" pitchFamily="34" charset="0"/>
              </a:rPr>
              <a:t>Practical Sessions</a:t>
            </a:r>
            <a:endParaRPr lang="en-GB" b="1" dirty="0">
              <a:solidFill>
                <a:schemeClr val="bg1"/>
              </a:solidFill>
              <a:latin typeface="Arial" panose="020B0604020202020204" pitchFamily="34" charset="0"/>
            </a:endParaRPr>
          </a:p>
        </p:txBody>
      </p:sp>
      <p:sp>
        <p:nvSpPr>
          <p:cNvPr id="4" name="Rectangle 3"/>
          <p:cNvSpPr/>
          <p:nvPr/>
        </p:nvSpPr>
        <p:spPr>
          <a:xfrm>
            <a:off x="1259632" y="1700808"/>
            <a:ext cx="5616624" cy="3816429"/>
          </a:xfrm>
          <a:prstGeom prst="rect">
            <a:avLst/>
          </a:prstGeom>
        </p:spPr>
        <p:txBody>
          <a:bodyPr wrap="square">
            <a:spAutoFit/>
          </a:bodyPr>
          <a:lstStyle/>
          <a:p>
            <a:pPr>
              <a:spcAft>
                <a:spcPts val="0"/>
              </a:spcAft>
            </a:pPr>
            <a:r>
              <a:rPr lang="en-GB" sz="1100" b="1" dirty="0" smtClean="0">
                <a:latin typeface="+mj-lt"/>
                <a:ea typeface="Calibri" panose="020F0502020204030204" pitchFamily="34" charset="0"/>
              </a:rPr>
              <a:t>Monday - Here we have one practical in the afternoon.</a:t>
            </a:r>
            <a:endParaRPr lang="en-GB" sz="1100" b="1" dirty="0">
              <a:latin typeface="+mj-lt"/>
              <a:ea typeface="Calibri" panose="020F0502020204030204" pitchFamily="34" charset="0"/>
            </a:endParaRPr>
          </a:p>
          <a:p>
            <a:pPr>
              <a:spcAft>
                <a:spcPts val="0"/>
              </a:spcAft>
            </a:pPr>
            <a:r>
              <a:rPr lang="en-GB" sz="1100" b="1" dirty="0">
                <a:latin typeface="+mj-lt"/>
                <a:ea typeface="Calibri" panose="020F0502020204030204" pitchFamily="34" charset="0"/>
              </a:rPr>
              <a:t> </a:t>
            </a:r>
            <a:endParaRPr lang="en-GB" sz="1100" b="1" dirty="0" smtClean="0">
              <a:latin typeface="+mj-lt"/>
              <a:ea typeface="Calibri" panose="020F0502020204030204" pitchFamily="34" charset="0"/>
            </a:endParaRPr>
          </a:p>
          <a:p>
            <a:pPr>
              <a:spcAft>
                <a:spcPts val="0"/>
              </a:spcAft>
            </a:pPr>
            <a:r>
              <a:rPr lang="en-GB" sz="1100" dirty="0">
                <a:latin typeface="+mj-lt"/>
                <a:ea typeface="Calibri" panose="020F0502020204030204" pitchFamily="34" charset="0"/>
              </a:rPr>
              <a:t>Afternoon Practical:	Linux, compiling C code and using Make.</a:t>
            </a: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Tuesday</a:t>
            </a:r>
          </a:p>
          <a:p>
            <a:pPr>
              <a:spcAft>
                <a:spcPts val="0"/>
              </a:spcAft>
            </a:pPr>
            <a:endParaRPr lang="en-GB" sz="1100" b="1"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Morning Practical:	Practical examples of using repositories for your projects</a:t>
            </a:r>
            <a:r>
              <a:rPr lang="en-GB" sz="1100" dirty="0" smtClean="0">
                <a:latin typeface="+mj-lt"/>
                <a:ea typeface="Calibri" panose="020F0502020204030204" pitchFamily="34" charset="0"/>
              </a:rPr>
              <a:t>.</a:t>
            </a:r>
          </a:p>
          <a:p>
            <a:pPr>
              <a:spcAft>
                <a:spcPts val="0"/>
              </a:spcAft>
            </a:pPr>
            <a:r>
              <a:rPr lang="en-GB" sz="1100" dirty="0" smtClean="0">
                <a:latin typeface="+mj-lt"/>
                <a:ea typeface="Calibri" panose="020F0502020204030204" pitchFamily="34" charset="0"/>
              </a:rPr>
              <a:t>Afternoon Practical:</a:t>
            </a:r>
            <a:r>
              <a:rPr lang="en-GB" sz="1100" dirty="0">
                <a:latin typeface="+mj-lt"/>
                <a:ea typeface="Calibri" panose="020F0502020204030204" pitchFamily="34" charset="0"/>
              </a:rPr>
              <a:t>	Practical examples </a:t>
            </a:r>
            <a:r>
              <a:rPr lang="en-GB" sz="1100" dirty="0" smtClean="0">
                <a:latin typeface="+mj-lt"/>
                <a:ea typeface="Calibri" panose="020F0502020204030204" pitchFamily="34" charset="0"/>
              </a:rPr>
              <a:t>using the C programming language.</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Wednesday Afternoon </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Afternoon Practical:</a:t>
            </a:r>
            <a:r>
              <a:rPr lang="en-GB" sz="1100" dirty="0">
                <a:latin typeface="+mj-lt"/>
                <a:ea typeface="Calibri" panose="020F0502020204030204" pitchFamily="34" charset="0"/>
              </a:rPr>
              <a:t>	Practical examples of </a:t>
            </a:r>
            <a:r>
              <a:rPr lang="en-GB" sz="1100" dirty="0" smtClean="0">
                <a:latin typeface="+mj-lt"/>
                <a:ea typeface="Calibri" panose="020F0502020204030204" pitchFamily="34" charset="0"/>
              </a:rPr>
              <a:t>using OpenMP on CPUs.</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a:latin typeface="+mj-lt"/>
                <a:ea typeface="Calibri" panose="020F0502020204030204" pitchFamily="34" charset="0"/>
              </a:rPr>
              <a:t>Thursday </a:t>
            </a:r>
          </a:p>
          <a:p>
            <a:pPr>
              <a:spcAft>
                <a:spcPts val="0"/>
              </a:spcAft>
            </a:pPr>
            <a:endParaRPr lang="en-GB" sz="1100" dirty="0" smtClean="0">
              <a:latin typeface="+mj-lt"/>
              <a:ea typeface="Calibri" panose="020F0502020204030204" pitchFamily="34" charset="0"/>
            </a:endParaRPr>
          </a:p>
          <a:p>
            <a:pPr>
              <a:spcAft>
                <a:spcPts val="0"/>
              </a:spcAft>
            </a:pPr>
            <a:r>
              <a:rPr lang="en-GB" sz="1100" dirty="0">
                <a:latin typeface="+mj-lt"/>
                <a:ea typeface="Calibri" panose="020F0502020204030204" pitchFamily="34" charset="0"/>
              </a:rPr>
              <a:t>Morning Practical:	Practical examples of </a:t>
            </a:r>
            <a:r>
              <a:rPr lang="en-GB" sz="1100" dirty="0" smtClean="0">
                <a:latin typeface="+mj-lt"/>
                <a:ea typeface="Calibri" panose="020F0502020204030204" pitchFamily="34" charset="0"/>
              </a:rPr>
              <a:t>the CUDA programming language.</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Afternoon Practical:	Advanced examples of CUDA programming part </a:t>
            </a:r>
            <a:r>
              <a:rPr lang="en-GB" sz="1100" dirty="0" smtClean="0">
                <a:latin typeface="+mj-lt"/>
                <a:ea typeface="Calibri" panose="020F0502020204030204" pitchFamily="34" charset="0"/>
              </a:rPr>
              <a:t>one.</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Friday</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Morning Practical:</a:t>
            </a:r>
            <a:r>
              <a:rPr lang="en-GB" sz="1100" dirty="0">
                <a:latin typeface="+mj-lt"/>
                <a:ea typeface="Calibri" panose="020F0502020204030204" pitchFamily="34" charset="0"/>
              </a:rPr>
              <a:t>	Advanced examples of CUDA programming </a:t>
            </a:r>
            <a:r>
              <a:rPr lang="en-GB" sz="1100" dirty="0" smtClean="0">
                <a:latin typeface="+mj-lt"/>
                <a:ea typeface="Calibri" panose="020F0502020204030204" pitchFamily="34" charset="0"/>
              </a:rPr>
              <a:t>part two.</a:t>
            </a:r>
          </a:p>
          <a:p>
            <a:pPr>
              <a:spcAft>
                <a:spcPts val="0"/>
              </a:spcAft>
            </a:pPr>
            <a:r>
              <a:rPr lang="en-GB" sz="1100" dirty="0" smtClean="0">
                <a:latin typeface="+mj-lt"/>
                <a:ea typeface="Calibri" panose="020F0502020204030204" pitchFamily="34" charset="0"/>
              </a:rPr>
              <a:t>Afternoon Practical:</a:t>
            </a:r>
            <a:r>
              <a:rPr lang="en-GB" sz="1100" dirty="0">
                <a:latin typeface="+mj-lt"/>
                <a:ea typeface="Calibri" panose="020F0502020204030204" pitchFamily="34" charset="0"/>
              </a:rPr>
              <a:t>	Finishing </a:t>
            </a:r>
            <a:r>
              <a:rPr lang="en-GB" sz="1100" dirty="0" smtClean="0">
                <a:latin typeface="+mj-lt"/>
                <a:ea typeface="Calibri" panose="020F0502020204030204" pitchFamily="34" charset="0"/>
              </a:rPr>
              <a:t>up.</a:t>
            </a:r>
            <a:endParaRPr lang="en-GB" sz="1100" dirty="0">
              <a:latin typeface="+mj-lt"/>
              <a:ea typeface="Calibri" panose="020F0502020204030204" pitchFamily="34" charset="0"/>
            </a:endParaRPr>
          </a:p>
        </p:txBody>
      </p:sp>
    </p:spTree>
    <p:extLst>
      <p:ext uri="{BB962C8B-B14F-4D97-AF65-F5344CB8AC3E}">
        <p14:creationId xmlns:p14="http://schemas.microsoft.com/office/powerpoint/2010/main" val="3999317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own Arrow 5"/>
          <p:cNvSpPr/>
          <p:nvPr/>
        </p:nvSpPr>
        <p:spPr bwMode="auto">
          <a:xfrm>
            <a:off x="8532440" y="1737105"/>
            <a:ext cx="288032" cy="3816424"/>
          </a:xfrm>
          <a:prstGeom prst="downArrow">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16200000" scaled="1"/>
            <a:tileRect/>
          </a:gra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a typeface="ＭＳ Ｐゴシック" charset="0"/>
            </a:endParaRPr>
          </a:p>
        </p:txBody>
      </p:sp>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HLL, *.c, *.o and executables</a:t>
            </a:r>
            <a:endParaRPr lang="en-GB" b="1" dirty="0">
              <a:solidFill>
                <a:schemeClr val="bg1"/>
              </a:solidFill>
              <a:latin typeface="Arial" panose="020B0604020202020204" pitchFamily="34" charset="0"/>
            </a:endParaRPr>
          </a:p>
        </p:txBody>
      </p:sp>
      <p:sp>
        <p:nvSpPr>
          <p:cNvPr id="3" name="TextBox 2"/>
          <p:cNvSpPr txBox="1"/>
          <p:nvPr/>
        </p:nvSpPr>
        <p:spPr>
          <a:xfrm>
            <a:off x="412144" y="1726415"/>
            <a:ext cx="2808311" cy="4185761"/>
          </a:xfrm>
          <a:prstGeom prst="rect">
            <a:avLst/>
          </a:prstGeom>
          <a:noFill/>
        </p:spPr>
        <p:txBody>
          <a:bodyPr wrap="square" rtlCol="0">
            <a:spAutoFit/>
          </a:bodyPr>
          <a:lstStyle/>
          <a:p>
            <a:r>
              <a:rPr lang="en-GB" sz="1400" dirty="0" smtClean="0">
                <a:latin typeface="+mn-lt"/>
              </a:rPr>
              <a:t>We start with a </a:t>
            </a:r>
            <a:r>
              <a:rPr lang="en-GB" sz="1400" dirty="0" err="1" smtClean="0">
                <a:latin typeface="+mn-lt"/>
              </a:rPr>
              <a:t>hello.c</a:t>
            </a:r>
            <a:r>
              <a:rPr lang="en-GB" sz="1400" dirty="0" smtClean="0">
                <a:latin typeface="+mn-lt"/>
              </a:rPr>
              <a:t> code, this is a text file with our c code in it, its in human readable format. </a:t>
            </a:r>
          </a:p>
          <a:p>
            <a:endParaRPr lang="en-GB" sz="1400" dirty="0">
              <a:latin typeface="+mn-lt"/>
            </a:endParaRPr>
          </a:p>
          <a:p>
            <a:r>
              <a:rPr lang="en-GB" sz="1400" dirty="0" smtClean="0">
                <a:latin typeface="+mn-lt"/>
              </a:rPr>
              <a:t>We then compile this file (using </a:t>
            </a:r>
            <a:r>
              <a:rPr lang="en-GB" sz="1400" dirty="0" err="1" smtClean="0">
                <a:latin typeface="+mn-lt"/>
              </a:rPr>
              <a:t>gcc</a:t>
            </a:r>
            <a:r>
              <a:rPr lang="en-GB" sz="1400" dirty="0" smtClean="0">
                <a:latin typeface="+mn-lt"/>
              </a:rPr>
              <a:t>/</a:t>
            </a:r>
            <a:r>
              <a:rPr lang="en-GB" sz="1400" dirty="0" err="1" smtClean="0">
                <a:latin typeface="+mn-lt"/>
              </a:rPr>
              <a:t>icc</a:t>
            </a:r>
            <a:r>
              <a:rPr lang="en-GB" sz="1400" dirty="0" smtClean="0">
                <a:latin typeface="+mn-lt"/>
              </a:rPr>
              <a:t>) into an object file. Object files ar</a:t>
            </a:r>
            <a:r>
              <a:rPr lang="en-GB" sz="1400" dirty="0" smtClean="0">
                <a:latin typeface="+mn-lt"/>
              </a:rPr>
              <a:t>e in machine code that isn’t (normally) executable. </a:t>
            </a:r>
          </a:p>
          <a:p>
            <a:endParaRPr lang="en-GB" sz="1400" dirty="0" smtClean="0">
              <a:latin typeface="+mn-lt"/>
            </a:endParaRPr>
          </a:p>
          <a:p>
            <a:r>
              <a:rPr lang="en-GB" sz="1400" dirty="0" smtClean="0">
                <a:latin typeface="+mn-lt"/>
              </a:rPr>
              <a:t>We then use the compiler again to link these and produce an executable, for example </a:t>
            </a:r>
            <a:r>
              <a:rPr lang="en-GB" sz="1400" dirty="0" err="1" smtClean="0">
                <a:latin typeface="+mn-lt"/>
              </a:rPr>
              <a:t>a.out</a:t>
            </a:r>
            <a:endParaRPr lang="en-GB" sz="1400" dirty="0">
              <a:latin typeface="+mn-lt"/>
            </a:endParaRPr>
          </a:p>
          <a:p>
            <a:endParaRPr lang="en-GB" sz="1400" dirty="0" smtClean="0">
              <a:latin typeface="+mn-lt"/>
            </a:endParaRPr>
          </a:p>
          <a:p>
            <a:r>
              <a:rPr lang="en-GB" sz="1400" dirty="0" smtClean="0">
                <a:latin typeface="+mn-lt"/>
              </a:rPr>
              <a:t>You can change the name of </a:t>
            </a:r>
            <a:r>
              <a:rPr lang="en-GB" sz="1400" dirty="0" err="1" smtClean="0">
                <a:latin typeface="+mn-lt"/>
              </a:rPr>
              <a:t>a.out</a:t>
            </a:r>
            <a:r>
              <a:rPr lang="en-GB" sz="1400" dirty="0" smtClean="0">
                <a:latin typeface="+mn-lt"/>
              </a:rPr>
              <a:t> using the –o compiler flag.</a:t>
            </a:r>
          </a:p>
          <a:p>
            <a:endParaRPr lang="en-GB" sz="1400" dirty="0">
              <a:latin typeface="+mn-lt"/>
            </a:endParaRPr>
          </a:p>
          <a:p>
            <a:r>
              <a:rPr lang="en-GB" sz="1400" dirty="0" smtClean="0">
                <a:latin typeface="+mn-lt"/>
              </a:rPr>
              <a:t>The compiler normally performs both phases of compilation at the same time.</a:t>
            </a:r>
            <a:endParaRPr lang="en-GB" sz="1400" dirty="0">
              <a:latin typeface="+mn-lt"/>
            </a:endParaRPr>
          </a:p>
        </p:txBody>
      </p:sp>
      <p:sp>
        <p:nvSpPr>
          <p:cNvPr id="2" name="TextBox 1"/>
          <p:cNvSpPr txBox="1"/>
          <p:nvPr/>
        </p:nvSpPr>
        <p:spPr>
          <a:xfrm>
            <a:off x="3635896" y="1844824"/>
            <a:ext cx="3456384" cy="3970318"/>
          </a:xfrm>
          <a:prstGeom prst="rect">
            <a:avLst/>
          </a:prstGeom>
          <a:noFill/>
        </p:spPr>
        <p:txBody>
          <a:bodyPr wrap="square" rtlCol="0">
            <a:spAutoFit/>
          </a:bodyPr>
          <a:lstStyle/>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int square(int num)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num * num</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push </a:t>
            </a:r>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rbp</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#2.21</a:t>
            </a:r>
          </a:p>
          <a:p>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mov</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rbp</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rsp</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#2.21</a:t>
            </a:r>
          </a:p>
          <a:p>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sub </a:t>
            </a:r>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rsp</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16 #2.21</a:t>
            </a:r>
          </a:p>
          <a:p>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mov</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DWORD PTR [-16+rbp], </a:t>
            </a:r>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edi</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#2.21</a:t>
            </a:r>
          </a:p>
          <a:p>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mov</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eax</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DWORD PTR [-16+rbp] #3.18</a:t>
            </a:r>
          </a:p>
          <a:p>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imul</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en-GB" sz="1200" dirty="0" err="1">
                <a:solidFill>
                  <a:srgbClr val="080808"/>
                </a:solidFill>
                <a:latin typeface="Courier New" panose="02070309020205020404" pitchFamily="49" charset="0"/>
                <a:ea typeface="SimSun" panose="02010600030101010101" pitchFamily="2" charset="-122"/>
                <a:cs typeface="Courier New" panose="02070309020205020404" pitchFamily="49" charset="0"/>
              </a:rPr>
              <a:t>eax</a:t>
            </a:r>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DWORD PTR [-16+rbp] #3.18</a:t>
            </a:r>
          </a:p>
          <a:p>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leave #3.18</a:t>
            </a:r>
          </a:p>
          <a:p>
            <a:r>
              <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ret #</a:t>
            </a:r>
            <a:r>
              <a:rPr lang="en-GB"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3.18</a:t>
            </a:r>
          </a:p>
          <a:p>
            <a:endPar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en-GB"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01110000011010001010100100100101001000111111111111010101111001110010101010101001111111111110101010010101010101010101010101001010101010100101</a:t>
            </a:r>
            <a:endParaRPr lang="en-GB"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
        <p:nvSpPr>
          <p:cNvPr id="5" name="TextBox 4"/>
          <p:cNvSpPr txBox="1"/>
          <p:nvPr/>
        </p:nvSpPr>
        <p:spPr>
          <a:xfrm>
            <a:off x="7650204" y="1926995"/>
            <a:ext cx="466795" cy="369332"/>
          </a:xfrm>
          <a:prstGeom prst="rect">
            <a:avLst/>
          </a:prstGeom>
          <a:noFill/>
        </p:spPr>
        <p:txBody>
          <a:bodyPr wrap="none" rtlCol="0">
            <a:spAutoFit/>
          </a:bodyPr>
          <a:lstStyle/>
          <a:p>
            <a:pPr algn="ctr"/>
            <a:r>
              <a:rPr lang="en-GB" sz="1800" b="1" dirty="0" smtClean="0">
                <a:latin typeface="+mn-lt"/>
              </a:rPr>
              <a:t>*.c</a:t>
            </a:r>
            <a:endParaRPr lang="en-GB" sz="1800" b="1" dirty="0">
              <a:latin typeface="+mn-lt"/>
            </a:endParaRPr>
          </a:p>
        </p:txBody>
      </p:sp>
      <p:sp>
        <p:nvSpPr>
          <p:cNvPr id="8" name="TextBox 7"/>
          <p:cNvSpPr txBox="1"/>
          <p:nvPr/>
        </p:nvSpPr>
        <p:spPr>
          <a:xfrm>
            <a:off x="7470002" y="3284984"/>
            <a:ext cx="813043" cy="369332"/>
          </a:xfrm>
          <a:prstGeom prst="rect">
            <a:avLst/>
          </a:prstGeom>
          <a:noFill/>
        </p:spPr>
        <p:txBody>
          <a:bodyPr wrap="none" rtlCol="0">
            <a:spAutoFit/>
          </a:bodyPr>
          <a:lstStyle/>
          <a:p>
            <a:pPr algn="ctr"/>
            <a:r>
              <a:rPr lang="en-GB" sz="1800" b="1" dirty="0" smtClean="0">
                <a:latin typeface="+mn-lt"/>
              </a:rPr>
              <a:t>~= *.o</a:t>
            </a:r>
            <a:endParaRPr lang="en-GB" sz="1800" b="1" dirty="0">
              <a:latin typeface="+mn-lt"/>
            </a:endParaRPr>
          </a:p>
        </p:txBody>
      </p:sp>
      <p:sp>
        <p:nvSpPr>
          <p:cNvPr id="9" name="TextBox 8"/>
          <p:cNvSpPr txBox="1"/>
          <p:nvPr/>
        </p:nvSpPr>
        <p:spPr>
          <a:xfrm>
            <a:off x="7352044" y="5122644"/>
            <a:ext cx="1063113" cy="369332"/>
          </a:xfrm>
          <a:prstGeom prst="rect">
            <a:avLst/>
          </a:prstGeom>
          <a:noFill/>
        </p:spPr>
        <p:txBody>
          <a:bodyPr wrap="none" rtlCol="0">
            <a:spAutoFit/>
          </a:bodyPr>
          <a:lstStyle/>
          <a:p>
            <a:pPr algn="ctr"/>
            <a:r>
              <a:rPr lang="en-GB" sz="1800" b="1" dirty="0" smtClean="0">
                <a:latin typeface="+mn-lt"/>
              </a:rPr>
              <a:t>= ./</a:t>
            </a:r>
            <a:r>
              <a:rPr lang="en-GB" sz="1800" b="1" dirty="0" err="1" smtClean="0">
                <a:latin typeface="+mn-lt"/>
              </a:rPr>
              <a:t>a.out</a:t>
            </a:r>
            <a:endParaRPr lang="en-GB" sz="1800" b="1" dirty="0" smtClean="0">
              <a:latin typeface="+mn-lt"/>
            </a:endParaRPr>
          </a:p>
        </p:txBody>
      </p:sp>
    </p:spTree>
    <p:extLst>
      <p:ext uri="{BB962C8B-B14F-4D97-AF65-F5344CB8AC3E}">
        <p14:creationId xmlns:p14="http://schemas.microsoft.com/office/powerpoint/2010/main" val="554018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err="1" smtClean="0">
                <a:solidFill>
                  <a:schemeClr val="bg1"/>
                </a:solidFill>
                <a:latin typeface="Arial" panose="020B0604020202020204" pitchFamily="34" charset="0"/>
              </a:rPr>
              <a:t>Slurm</a:t>
            </a:r>
            <a:endParaRPr lang="en-GB" b="1" dirty="0">
              <a:solidFill>
                <a:schemeClr val="bg1"/>
              </a:solidFill>
              <a:latin typeface="Arial" panose="020B0604020202020204" pitchFamily="34" charset="0"/>
            </a:endParaRPr>
          </a:p>
        </p:txBody>
      </p:sp>
      <p:sp>
        <p:nvSpPr>
          <p:cNvPr id="3" name="TextBox 2"/>
          <p:cNvSpPr txBox="1"/>
          <p:nvPr/>
        </p:nvSpPr>
        <p:spPr>
          <a:xfrm>
            <a:off x="683568" y="2348880"/>
            <a:ext cx="2808311" cy="2677656"/>
          </a:xfrm>
          <a:prstGeom prst="rect">
            <a:avLst/>
          </a:prstGeom>
          <a:noFill/>
        </p:spPr>
        <p:txBody>
          <a:bodyPr wrap="square" rtlCol="0">
            <a:spAutoFit/>
          </a:bodyPr>
          <a:lstStyle/>
          <a:p>
            <a:r>
              <a:rPr lang="en-GB" sz="1400" dirty="0" smtClean="0">
                <a:latin typeface="+mn-lt"/>
              </a:rPr>
              <a:t>I tend to put all </a:t>
            </a:r>
            <a:r>
              <a:rPr lang="en-GB" sz="1400" dirty="0" err="1" smtClean="0">
                <a:latin typeface="+mn-lt"/>
              </a:rPr>
              <a:t>slurm</a:t>
            </a:r>
            <a:r>
              <a:rPr lang="en-GB" sz="1400" dirty="0" smtClean="0">
                <a:latin typeface="+mn-lt"/>
              </a:rPr>
              <a:t> commands in by </a:t>
            </a:r>
            <a:r>
              <a:rPr lang="en-GB" sz="1400" dirty="0" err="1" smtClean="0">
                <a:latin typeface="+mn-lt"/>
              </a:rPr>
              <a:t>slurm</a:t>
            </a:r>
            <a:r>
              <a:rPr lang="en-GB" sz="1400" dirty="0" smtClean="0">
                <a:latin typeface="+mn-lt"/>
              </a:rPr>
              <a:t> submission script.</a:t>
            </a:r>
          </a:p>
          <a:p>
            <a:endParaRPr lang="en-GB" sz="1400" dirty="0">
              <a:latin typeface="+mn-lt"/>
            </a:endParaRPr>
          </a:p>
          <a:p>
            <a:r>
              <a:rPr lang="en-GB" sz="1400" dirty="0" smtClean="0">
                <a:latin typeface="+mn-lt"/>
              </a:rPr>
              <a:t>The reason for this is that when I come to revisit the work at a later date, its easy to see what I’ve done and its easier to reproduce what I’ve done. </a:t>
            </a:r>
          </a:p>
          <a:p>
            <a:endParaRPr lang="en-GB" sz="1400" dirty="0" smtClean="0">
              <a:latin typeface="+mn-lt"/>
            </a:endParaRPr>
          </a:p>
          <a:p>
            <a:r>
              <a:rPr lang="en-GB" sz="1400" dirty="0" smtClean="0">
                <a:latin typeface="+mn-lt"/>
              </a:rPr>
              <a:t>The websites on the right have lots of information about SBATCH commands. </a:t>
            </a:r>
            <a:endParaRPr lang="en-GB" sz="1400" dirty="0">
              <a:latin typeface="+mn-lt"/>
            </a:endParaRPr>
          </a:p>
        </p:txBody>
      </p:sp>
      <p:sp>
        <p:nvSpPr>
          <p:cNvPr id="4" name="Rectangle 3"/>
          <p:cNvSpPr/>
          <p:nvPr/>
        </p:nvSpPr>
        <p:spPr>
          <a:xfrm>
            <a:off x="3693720" y="2996952"/>
            <a:ext cx="5616624" cy="369332"/>
          </a:xfrm>
          <a:prstGeom prst="rect">
            <a:avLst/>
          </a:prstGeom>
        </p:spPr>
        <p:txBody>
          <a:bodyPr wrap="square">
            <a:spAutoFit/>
          </a:bodyPr>
          <a:lstStyle/>
          <a:p>
            <a:r>
              <a:rPr lang="en-GB" sz="1800" dirty="0">
                <a:latin typeface="+mj-lt"/>
                <a:hlinkClick r:id="rId3"/>
              </a:rPr>
              <a:t>https://</a:t>
            </a:r>
            <a:r>
              <a:rPr lang="en-GB" sz="1800" dirty="0" smtClean="0">
                <a:latin typeface="+mj-lt"/>
                <a:hlinkClick r:id="rId3"/>
              </a:rPr>
              <a:t>slurm.schedmd.com/sbatch.html</a:t>
            </a:r>
            <a:r>
              <a:rPr lang="en-GB" sz="1800" dirty="0" smtClean="0">
                <a:latin typeface="+mj-lt"/>
              </a:rPr>
              <a:t> </a:t>
            </a:r>
            <a:endParaRPr lang="en-GB" sz="1800" dirty="0">
              <a:latin typeface="+mj-lt"/>
            </a:endParaRPr>
          </a:p>
        </p:txBody>
      </p:sp>
      <p:sp>
        <p:nvSpPr>
          <p:cNvPr id="10" name="Rectangle 9"/>
          <p:cNvSpPr/>
          <p:nvPr/>
        </p:nvSpPr>
        <p:spPr>
          <a:xfrm>
            <a:off x="3693720" y="3861048"/>
            <a:ext cx="7398568" cy="369332"/>
          </a:xfrm>
          <a:prstGeom prst="rect">
            <a:avLst/>
          </a:prstGeom>
        </p:spPr>
        <p:txBody>
          <a:bodyPr wrap="square">
            <a:spAutoFit/>
          </a:bodyPr>
          <a:lstStyle/>
          <a:p>
            <a:r>
              <a:rPr lang="en-GB" sz="1800" dirty="0">
                <a:latin typeface="+mj-lt"/>
                <a:hlinkClick r:id="rId4"/>
              </a:rPr>
              <a:t>http://</a:t>
            </a:r>
            <a:r>
              <a:rPr lang="en-GB" sz="1800" dirty="0" smtClean="0">
                <a:latin typeface="+mj-lt"/>
                <a:hlinkClick r:id="rId4"/>
              </a:rPr>
              <a:t>www.arc.ox.ac.uk/content/slurm-job-scheduler</a:t>
            </a:r>
            <a:r>
              <a:rPr lang="en-GB" sz="1800" dirty="0" smtClean="0">
                <a:latin typeface="+mj-lt"/>
              </a:rPr>
              <a:t> </a:t>
            </a:r>
            <a:endParaRPr lang="en-GB" sz="1800" dirty="0">
              <a:latin typeface="+mj-lt"/>
            </a:endParaRPr>
          </a:p>
        </p:txBody>
      </p:sp>
    </p:spTree>
    <p:extLst>
      <p:ext uri="{BB962C8B-B14F-4D97-AF65-F5344CB8AC3E}">
        <p14:creationId xmlns:p14="http://schemas.microsoft.com/office/powerpoint/2010/main" val="3338855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Linux</a:t>
            </a:r>
            <a:endParaRPr lang="en-GB" b="1" dirty="0">
              <a:solidFill>
                <a:schemeClr val="bg1"/>
              </a:solidFill>
              <a:latin typeface="Arial" panose="020B0604020202020204" pitchFamily="34" charset="0"/>
            </a:endParaRPr>
          </a:p>
        </p:txBody>
      </p:sp>
      <p:sp>
        <p:nvSpPr>
          <p:cNvPr id="3" name="TextBox 2"/>
          <p:cNvSpPr txBox="1"/>
          <p:nvPr/>
        </p:nvSpPr>
        <p:spPr>
          <a:xfrm>
            <a:off x="611560" y="2348880"/>
            <a:ext cx="2808311" cy="2677656"/>
          </a:xfrm>
          <a:prstGeom prst="rect">
            <a:avLst/>
          </a:prstGeom>
          <a:noFill/>
        </p:spPr>
        <p:txBody>
          <a:bodyPr wrap="square" rtlCol="0">
            <a:spAutoFit/>
          </a:bodyPr>
          <a:lstStyle/>
          <a:p>
            <a:r>
              <a:rPr lang="en-GB" sz="1400" dirty="0" smtClean="0">
                <a:latin typeface="+mn-lt"/>
              </a:rPr>
              <a:t>Linux provides many different ways to get the same task done because Linux has lots of small commands that can be put together.</a:t>
            </a:r>
          </a:p>
          <a:p>
            <a:endParaRPr lang="en-GB" sz="1400" dirty="0" smtClean="0">
              <a:latin typeface="+mn-lt"/>
            </a:endParaRPr>
          </a:p>
          <a:p>
            <a:r>
              <a:rPr lang="en-GB" sz="1400" dirty="0" smtClean="0">
                <a:latin typeface="+mn-lt"/>
              </a:rPr>
              <a:t>The resources on the right can be quite helpful when working with </a:t>
            </a:r>
            <a:r>
              <a:rPr lang="en-GB" sz="1400" dirty="0" err="1" smtClean="0">
                <a:latin typeface="+mn-lt"/>
              </a:rPr>
              <a:t>linux</a:t>
            </a:r>
            <a:r>
              <a:rPr lang="en-GB" sz="1400" dirty="0" smtClean="0">
                <a:latin typeface="+mn-lt"/>
              </a:rPr>
              <a:t>.</a:t>
            </a:r>
          </a:p>
          <a:p>
            <a:endParaRPr lang="en-GB" sz="1400" dirty="0">
              <a:latin typeface="+mn-lt"/>
            </a:endParaRPr>
          </a:p>
          <a:p>
            <a:r>
              <a:rPr lang="en-GB" sz="1400" dirty="0" smtClean="0">
                <a:latin typeface="+mn-lt"/>
              </a:rPr>
              <a:t>Also google is your friend (in this instance).</a:t>
            </a:r>
            <a:endParaRPr lang="en-GB" sz="1400" dirty="0">
              <a:latin typeface="+mn-lt"/>
            </a:endParaRPr>
          </a:p>
        </p:txBody>
      </p:sp>
      <p:sp>
        <p:nvSpPr>
          <p:cNvPr id="2" name="Rectangle 1"/>
          <p:cNvSpPr/>
          <p:nvPr/>
        </p:nvSpPr>
        <p:spPr>
          <a:xfrm>
            <a:off x="3635896" y="2719011"/>
            <a:ext cx="5976664" cy="338554"/>
          </a:xfrm>
          <a:prstGeom prst="rect">
            <a:avLst/>
          </a:prstGeom>
        </p:spPr>
        <p:txBody>
          <a:bodyPr wrap="square">
            <a:spAutoFit/>
          </a:bodyPr>
          <a:lstStyle/>
          <a:p>
            <a:r>
              <a:rPr lang="en-GB" sz="1600" dirty="0">
                <a:latin typeface="+mn-lt"/>
                <a:hlinkClick r:id="rId3"/>
              </a:rPr>
              <a:t>http://</a:t>
            </a:r>
            <a:r>
              <a:rPr lang="en-GB" sz="1600" dirty="0" smtClean="0">
                <a:latin typeface="+mn-lt"/>
                <a:hlinkClick r:id="rId3"/>
              </a:rPr>
              <a:t>www.arc.ox.ac.uk/content/introduction-linux</a:t>
            </a:r>
            <a:r>
              <a:rPr lang="en-GB" sz="1600" dirty="0" smtClean="0">
                <a:latin typeface="+mn-lt"/>
              </a:rPr>
              <a:t> </a:t>
            </a:r>
            <a:endParaRPr lang="en-GB" sz="1600" dirty="0">
              <a:latin typeface="+mn-lt"/>
            </a:endParaRPr>
          </a:p>
        </p:txBody>
      </p:sp>
      <p:sp>
        <p:nvSpPr>
          <p:cNvPr id="5" name="Rectangle 4"/>
          <p:cNvSpPr/>
          <p:nvPr/>
        </p:nvSpPr>
        <p:spPr>
          <a:xfrm>
            <a:off x="3635896" y="3516796"/>
            <a:ext cx="3392860" cy="338554"/>
          </a:xfrm>
          <a:prstGeom prst="rect">
            <a:avLst/>
          </a:prstGeom>
        </p:spPr>
        <p:txBody>
          <a:bodyPr wrap="square">
            <a:spAutoFit/>
          </a:bodyPr>
          <a:lstStyle/>
          <a:p>
            <a:r>
              <a:rPr lang="en-GB" sz="1600" dirty="0">
                <a:latin typeface="+mn-lt"/>
                <a:hlinkClick r:id="rId4"/>
              </a:rPr>
              <a:t>https://stackoverflow.com</a:t>
            </a:r>
            <a:r>
              <a:rPr lang="en-GB" sz="1600" dirty="0" smtClean="0">
                <a:latin typeface="+mn-lt"/>
                <a:hlinkClick r:id="rId4"/>
              </a:rPr>
              <a:t>/</a:t>
            </a:r>
            <a:r>
              <a:rPr lang="en-GB" sz="1600" dirty="0" smtClean="0">
                <a:latin typeface="+mn-lt"/>
              </a:rPr>
              <a:t> </a:t>
            </a:r>
            <a:endParaRPr lang="en-GB" sz="1600" dirty="0">
              <a:latin typeface="+mn-lt"/>
            </a:endParaRPr>
          </a:p>
        </p:txBody>
      </p:sp>
      <p:sp>
        <p:nvSpPr>
          <p:cNvPr id="6" name="Rectangle 5"/>
          <p:cNvSpPr/>
          <p:nvPr/>
        </p:nvSpPr>
        <p:spPr>
          <a:xfrm>
            <a:off x="3635896" y="4314582"/>
            <a:ext cx="5976664" cy="338554"/>
          </a:xfrm>
          <a:prstGeom prst="rect">
            <a:avLst/>
          </a:prstGeom>
        </p:spPr>
        <p:txBody>
          <a:bodyPr wrap="square">
            <a:spAutoFit/>
          </a:bodyPr>
          <a:lstStyle/>
          <a:p>
            <a:r>
              <a:rPr lang="en-GB" sz="1600" dirty="0">
                <a:latin typeface="+mn-lt"/>
                <a:hlinkClick r:id="rId5"/>
              </a:rPr>
              <a:t>https://</a:t>
            </a:r>
            <a:r>
              <a:rPr lang="en-GB" sz="1600" dirty="0" smtClean="0">
                <a:latin typeface="+mn-lt"/>
                <a:hlinkClick r:id="rId5"/>
              </a:rPr>
              <a:t>linuxconfig.org/bash-scripting-tutorial-for-beginners</a:t>
            </a:r>
            <a:r>
              <a:rPr lang="en-GB" sz="1600" dirty="0" smtClean="0">
                <a:latin typeface="+mn-lt"/>
              </a:rPr>
              <a:t> </a:t>
            </a:r>
            <a:endParaRPr lang="en-GB" sz="1600" dirty="0">
              <a:latin typeface="+mn-lt"/>
            </a:endParaRPr>
          </a:p>
        </p:txBody>
      </p:sp>
      <p:sp>
        <p:nvSpPr>
          <p:cNvPr id="8" name="Rectangle 7"/>
          <p:cNvSpPr/>
          <p:nvPr/>
        </p:nvSpPr>
        <p:spPr>
          <a:xfrm>
            <a:off x="251520" y="5760408"/>
            <a:ext cx="13753528" cy="230832"/>
          </a:xfrm>
          <a:prstGeom prst="rect">
            <a:avLst/>
          </a:prstGeom>
        </p:spPr>
        <p:txBody>
          <a:bodyPr wrap="square">
            <a:spAutoFit/>
          </a:bodyPr>
          <a:lstStyle/>
          <a:p>
            <a:r>
              <a:rPr lang="en-GB" sz="900" dirty="0">
                <a:hlinkClick r:id="rId6"/>
              </a:rPr>
              <a:t>https://</a:t>
            </a:r>
            <a:r>
              <a:rPr lang="en-GB" sz="900" dirty="0" smtClean="0">
                <a:hlinkClick r:id="rId6"/>
              </a:rPr>
              <a:t>stackoverflow.com/questions/5927369/recursively-look-for-files-with-a-specific-extension?utm_medium=organic&amp;utm_source=google_rich_qa&amp;utm_campaign=google_rich_qa</a:t>
            </a:r>
            <a:r>
              <a:rPr lang="en-GB" sz="900" dirty="0" smtClean="0"/>
              <a:t> </a:t>
            </a:r>
            <a:endParaRPr lang="en-GB" sz="900" dirty="0"/>
          </a:p>
        </p:txBody>
      </p:sp>
    </p:spTree>
    <p:extLst>
      <p:ext uri="{BB962C8B-B14F-4D97-AF65-F5344CB8AC3E}">
        <p14:creationId xmlns:p14="http://schemas.microsoft.com/office/powerpoint/2010/main" val="2890703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IntelligentDocuments">
  <a:themeElements>
    <a:clrScheme name="Custom 5">
      <a:dk1>
        <a:srgbClr val="C2470C"/>
      </a:dk1>
      <a:lt1>
        <a:srgbClr val="FFFFFF"/>
      </a:lt1>
      <a:dk2>
        <a:srgbClr val="FFFFFF"/>
      </a:dk2>
      <a:lt2>
        <a:srgbClr val="E7E7E9"/>
      </a:lt2>
      <a:accent1>
        <a:srgbClr val="F16623"/>
      </a:accent1>
      <a:accent2>
        <a:srgbClr val="E27023"/>
      </a:accent2>
      <a:accent3>
        <a:srgbClr val="FFFFFF"/>
      </a:accent3>
      <a:accent4>
        <a:srgbClr val="670100"/>
      </a:accent4>
      <a:accent5>
        <a:srgbClr val="E8B0AB"/>
      </a:accent5>
      <a:accent6>
        <a:srgbClr val="CD651F"/>
      </a:accent6>
      <a:hlink>
        <a:srgbClr val="002060"/>
      </a:hlink>
      <a:folHlink>
        <a:srgbClr val="0070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IntelligentDocument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ntelligentDocument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elligentDocument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elligentDocumen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elligentDocumen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ntelligentDocumen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8">
        <a:dk1>
          <a:srgbClr val="7A0200"/>
        </a:dk1>
        <a:lt1>
          <a:srgbClr val="FFFFFF"/>
        </a:lt1>
        <a:dk2>
          <a:srgbClr val="FFFFFF"/>
        </a:dk2>
        <a:lt2>
          <a:srgbClr val="969696"/>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
      <a:clrScheme name="IntelligentDocuments 9">
        <a:dk1>
          <a:srgbClr val="7A0200"/>
        </a:dk1>
        <a:lt1>
          <a:srgbClr val="FFFFFF"/>
        </a:lt1>
        <a:dk2>
          <a:srgbClr val="FFFFFF"/>
        </a:dk2>
        <a:lt2>
          <a:srgbClr val="E7E7E9"/>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087B862386F8A48840A2142C0600765" ma:contentTypeVersion="1" ma:contentTypeDescription="Create a new document." ma:contentTypeScope="" ma:versionID="68e7a6ad2ab34d836eda56dc5c7bc733">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2E0637EC-CEA5-409F-B139-003005A14145}">
  <ds:schemaRefs>
    <ds:schemaRef ds:uri="http://schemas.microsoft.com/sharepoint/v3/contenttype/forms"/>
  </ds:schemaRefs>
</ds:datastoreItem>
</file>

<file path=customXml/itemProps2.xml><?xml version="1.0" encoding="utf-8"?>
<ds:datastoreItem xmlns:ds="http://schemas.openxmlformats.org/officeDocument/2006/customXml" ds:itemID="{866DD9C6-787C-4079-86E8-1446954686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3787E9-855B-43BD-8382-B7C63B9BC33D}">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e-Research PowerPoint Template</Template>
  <TotalTime>17279</TotalTime>
  <Words>564</Words>
  <Application>Microsoft Office PowerPoint</Application>
  <PresentationFormat>On-screen Show (4:3)</PresentationFormat>
  <Paragraphs>141</Paragraphs>
  <Slides>8</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ＭＳ Ｐゴシック</vt:lpstr>
      <vt:lpstr>SimSun</vt:lpstr>
      <vt:lpstr>Arial</vt:lpstr>
      <vt:lpstr>Calibri</vt:lpstr>
      <vt:lpstr>Courier New</vt:lpstr>
      <vt:lpstr>Georgia</vt:lpstr>
      <vt:lpstr>Lucida Grande</vt:lpstr>
      <vt:lpstr>Times New Roman</vt:lpstr>
      <vt:lpstr>Wingdings</vt:lpstr>
      <vt:lpstr>IntelligentDocuments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subtitle or presentation author can go here</dc:title>
  <dc:creator>Julie Meikle</dc:creator>
  <dc:description/>
  <cp:lastModifiedBy>Wesley Armour</cp:lastModifiedBy>
  <cp:revision>277</cp:revision>
  <dcterms:created xsi:type="dcterms:W3CDTF">2017-09-12T12:30:57Z</dcterms:created>
  <dcterms:modified xsi:type="dcterms:W3CDTF">2018-05-22T08:18:32Z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