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2" r:id="rId4"/>
  </p:sldMasterIdLst>
  <p:notesMasterIdLst>
    <p:notesMasterId r:id="rId12"/>
  </p:notesMasterIdLst>
  <p:handoutMasterIdLst>
    <p:handoutMasterId r:id="rId13"/>
  </p:handoutMasterIdLst>
  <p:sldIdLst>
    <p:sldId id="261" r:id="rId5"/>
    <p:sldId id="431" r:id="rId6"/>
    <p:sldId id="428" r:id="rId7"/>
    <p:sldId id="429" r:id="rId8"/>
    <p:sldId id="430" r:id="rId9"/>
    <p:sldId id="433" r:id="rId10"/>
    <p:sldId id="432" r:id="rId11"/>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0033CC"/>
    <a:srgbClr val="0066FF"/>
    <a:srgbClr val="FCEAE8"/>
    <a:srgbClr val="000099"/>
    <a:srgbClr val="0000FF"/>
    <a:srgbClr val="EC4E1B"/>
    <a:srgbClr val="F26522"/>
    <a:srgbClr val="66CC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80" autoAdjust="0"/>
  </p:normalViewPr>
  <p:slideViewPr>
    <p:cSldViewPr>
      <p:cViewPr varScale="1">
        <p:scale>
          <a:sx n="113" d="100"/>
          <a:sy n="113" d="100"/>
        </p:scale>
        <p:origin x="1039"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108" d="100"/>
          <a:sy n="108" d="100"/>
        </p:scale>
        <p:origin x="2946"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638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GB" dirty="0"/>
          </a:p>
        </p:txBody>
      </p:sp>
      <p:sp>
        <p:nvSpPr>
          <p:cNvPr id="1638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E151C65E-6466-4ADA-8F0A-B78620469644}" type="slidenum">
              <a:rPr lang="en-GB" altLang="en-US"/>
              <a:pPr>
                <a:defRPr/>
              </a:pPr>
              <a:t>‹#›</a:t>
            </a:fld>
            <a:endParaRPr lang="en-GB" altLang="en-US" dirty="0"/>
          </a:p>
        </p:txBody>
      </p:sp>
    </p:spTree>
    <p:extLst>
      <p:ext uri="{BB962C8B-B14F-4D97-AF65-F5344CB8AC3E}">
        <p14:creationId xmlns:p14="http://schemas.microsoft.com/office/powerpoint/2010/main" val="10812375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843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GB" dirty="0"/>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8438" name="Rectangle 6"/>
          <p:cNvSpPr>
            <a:spLocks noGrp="1" noChangeArrowheads="1"/>
          </p:cNvSpPr>
          <p:nvPr>
            <p:ph type="ftr" sz="quarter" idx="4"/>
          </p:nvPr>
        </p:nvSpPr>
        <p:spPr bwMode="auto">
          <a:xfrm>
            <a:off x="76200" y="86233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8439" name="Rectangle 7"/>
          <p:cNvSpPr>
            <a:spLocks noGrp="1" noChangeArrowheads="1"/>
          </p:cNvSpPr>
          <p:nvPr>
            <p:ph type="sldNum" sz="quarter" idx="5"/>
          </p:nvPr>
        </p:nvSpPr>
        <p:spPr bwMode="auto">
          <a:xfrm>
            <a:off x="3810000" y="86233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E8C4F4FF-B66A-4756-8BFF-64F7A865A076}" type="slidenum">
              <a:rPr lang="en-GB" altLang="en-US"/>
              <a:pPr>
                <a:defRPr/>
              </a:pPr>
              <a:t>‹#›</a:t>
            </a:fld>
            <a:endParaRPr lang="en-GB" altLang="en-US" dirty="0"/>
          </a:p>
        </p:txBody>
      </p:sp>
    </p:spTree>
    <p:extLst>
      <p:ext uri="{BB962C8B-B14F-4D97-AF65-F5344CB8AC3E}">
        <p14:creationId xmlns:p14="http://schemas.microsoft.com/office/powerpoint/2010/main" val="13942492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341171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070603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26533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49972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032404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40398150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Text Box 12"/>
          <p:cNvSpPr txBox="1">
            <a:spLocks noChangeArrowheads="1"/>
          </p:cNvSpPr>
          <p:nvPr userDrawn="1"/>
        </p:nvSpPr>
        <p:spPr bwMode="auto">
          <a:xfrm>
            <a:off x="8266113" y="6646863"/>
            <a:ext cx="647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lgn="r">
              <a:spcBef>
                <a:spcPct val="50000"/>
              </a:spcBef>
              <a:defRPr/>
            </a:pPr>
            <a:endParaRPr lang="en-US" altLang="en-US" sz="1000" dirty="0" smtClean="0">
              <a:latin typeface="Arial" panose="020B0604020202020204" pitchFamily="34" charset="0"/>
            </a:endParaRPr>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6040438"/>
            <a:ext cx="914241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i-Res-Logo-Pai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84888" y="404813"/>
            <a:ext cx="2698750"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250825" y="6330950"/>
            <a:ext cx="3025775" cy="307975"/>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1400" dirty="0" smtClean="0">
                <a:solidFill>
                  <a:schemeClr val="bg1"/>
                </a:solidFill>
                <a:latin typeface="Arial" charset="0"/>
                <a:cs typeface="Arial" charset="0"/>
              </a:rPr>
              <a:t>www.oerc.ox.ac.uk</a:t>
            </a:r>
          </a:p>
        </p:txBody>
      </p:sp>
      <p:sp>
        <p:nvSpPr>
          <p:cNvPr id="10" name="Title 1"/>
          <p:cNvSpPr>
            <a:spLocks noGrp="1"/>
          </p:cNvSpPr>
          <p:nvPr>
            <p:ph type="title"/>
          </p:nvPr>
        </p:nvSpPr>
        <p:spPr>
          <a:xfrm>
            <a:off x="683568" y="3944998"/>
            <a:ext cx="7772400" cy="1362075"/>
          </a:xfrm>
        </p:spPr>
        <p:txBody>
          <a:bodyPr anchor="t"/>
          <a:lstStyle>
            <a:lvl1pPr algn="l">
              <a:defRPr sz="2000" b="0" cap="none" baseline="0">
                <a:solidFill>
                  <a:srgbClr val="F26522"/>
                </a:solidFill>
                <a:latin typeface="Arial"/>
                <a:cs typeface="Arial"/>
              </a:defRPr>
            </a:lvl1pPr>
          </a:lstStyle>
          <a:p>
            <a:r>
              <a:rPr lang="en-US" smtClean="0"/>
              <a:t>Click to edit Master title style</a:t>
            </a:r>
            <a:endParaRPr lang="en-US" dirty="0"/>
          </a:p>
        </p:txBody>
      </p:sp>
      <p:sp>
        <p:nvSpPr>
          <p:cNvPr id="11" name="Text Placeholder 2"/>
          <p:cNvSpPr>
            <a:spLocks noGrp="1"/>
          </p:cNvSpPr>
          <p:nvPr>
            <p:ph type="body" idx="1"/>
          </p:nvPr>
        </p:nvSpPr>
        <p:spPr>
          <a:xfrm>
            <a:off x="683568" y="2444811"/>
            <a:ext cx="7772400" cy="1500187"/>
          </a:xfrm>
        </p:spPr>
        <p:txBody>
          <a:bodyPr anchor="b"/>
          <a:lstStyle>
            <a:lvl1pPr marL="0" indent="0">
              <a:buNone/>
              <a:defRPr sz="3200" b="1">
                <a:solidFill>
                  <a:srgbClr val="F26522"/>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86246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4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661248"/>
            <a:ext cx="5486400" cy="5109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98618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6809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2413" y="1412776"/>
            <a:ext cx="2073275" cy="4507012"/>
          </a:xfrm>
        </p:spPr>
        <p:txBody>
          <a:bodyPr vert="eaVert"/>
          <a:lstStyle>
            <a:lvl1pPr>
              <a:defRPr>
                <a:solidFill>
                  <a:srgbClr val="EC4E1B"/>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79413" y="1412776"/>
            <a:ext cx="6070600" cy="4507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9568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3116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683568" y="3944998"/>
            <a:ext cx="7772400" cy="1362075"/>
          </a:xfrm>
        </p:spPr>
        <p:txBody>
          <a:bodyPr anchor="t"/>
          <a:lstStyle>
            <a:lvl1pPr algn="l">
              <a:defRPr sz="2000" b="0" cap="none" baseline="0">
                <a:solidFill>
                  <a:srgbClr val="F26522"/>
                </a:solidFill>
                <a:latin typeface="Arial"/>
                <a:cs typeface="Arial"/>
              </a:defRPr>
            </a:lvl1pPr>
          </a:lstStyle>
          <a:p>
            <a:r>
              <a:rPr lang="en-US" smtClean="0"/>
              <a:t>Click to edit Master title style</a:t>
            </a:r>
            <a:endParaRPr lang="en-US" dirty="0"/>
          </a:p>
        </p:txBody>
      </p:sp>
      <p:sp>
        <p:nvSpPr>
          <p:cNvPr id="5" name="Text Placeholder 2"/>
          <p:cNvSpPr>
            <a:spLocks noGrp="1"/>
          </p:cNvSpPr>
          <p:nvPr>
            <p:ph type="body" idx="1"/>
          </p:nvPr>
        </p:nvSpPr>
        <p:spPr>
          <a:xfrm>
            <a:off x="683568" y="2444811"/>
            <a:ext cx="7772400" cy="1500187"/>
          </a:xfrm>
        </p:spPr>
        <p:txBody>
          <a:bodyPr anchor="b"/>
          <a:lstStyle>
            <a:lvl1pPr marL="0" indent="0">
              <a:buNone/>
              <a:defRPr sz="3200" b="1">
                <a:solidFill>
                  <a:srgbClr val="F26522"/>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45510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79413" y="1528763"/>
            <a:ext cx="3665537" cy="4391025"/>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7350" y="1528763"/>
            <a:ext cx="3665538" cy="4391025"/>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7260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68313" y="304800"/>
            <a:ext cx="8207375" cy="685800"/>
          </a:xfrm>
        </p:spPr>
        <p:txBody>
          <a:bodyPr/>
          <a:lstStyle/>
          <a:p>
            <a:r>
              <a:rPr lang="en-US" smtClean="0"/>
              <a:t>Click to edit Master title style</a:t>
            </a:r>
            <a:endParaRPr lang="en-US"/>
          </a:p>
        </p:txBody>
      </p:sp>
    </p:spTree>
    <p:extLst>
      <p:ext uri="{BB962C8B-B14F-4D97-AF65-F5344CB8AC3E}">
        <p14:creationId xmlns:p14="http://schemas.microsoft.com/office/powerpoint/2010/main" val="3914951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0712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682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923702"/>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1435100"/>
            <a:ext cx="5111750" cy="4691063"/>
          </a:xfrm>
        </p:spPr>
        <p:txBody>
          <a:bodyPr/>
          <a:lstStyle>
            <a:lvl1pPr>
              <a:defRPr sz="2400"/>
            </a:lvl1pPr>
            <a:lvl2pPr marL="360363" indent="0">
              <a:buNone/>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3766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923702"/>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57200" y="1448541"/>
            <a:ext cx="5111750" cy="4691063"/>
          </a:xfrm>
        </p:spPr>
        <p:txBody>
          <a:bodyPr/>
          <a:lstStyle>
            <a:lvl1pPr>
              <a:defRPr sz="2400"/>
            </a:lvl1pPr>
            <a:lvl2pPr marL="360363" indent="0">
              <a:buNone/>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5673065" y="1435099"/>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63728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ChangeArrowheads="1"/>
          </p:cNvSpPr>
          <p:nvPr userDrawn="1"/>
        </p:nvSpPr>
        <p:spPr bwMode="ltGray">
          <a:xfrm>
            <a:off x="179388" y="188913"/>
            <a:ext cx="8785225" cy="1079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defRPr/>
            </a:pPr>
            <a:endParaRPr lang="en-US" altLang="en-US" dirty="0" smtClean="0"/>
          </a:p>
        </p:txBody>
      </p:sp>
      <p:sp>
        <p:nvSpPr>
          <p:cNvPr id="1027" name="Rectangle 4"/>
          <p:cNvSpPr>
            <a:spLocks noGrp="1" noChangeArrowheads="1"/>
          </p:cNvSpPr>
          <p:nvPr>
            <p:ph type="title"/>
          </p:nvPr>
        </p:nvSpPr>
        <p:spPr bwMode="auto">
          <a:xfrm>
            <a:off x="468313" y="304800"/>
            <a:ext cx="82073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b" anchorCtr="0" compatLnSpc="1">
            <a:prstTxWarp prst="textNoShape">
              <a:avLst/>
            </a:prstTxWarp>
          </a:bodyPr>
          <a:lstStyle/>
          <a:p>
            <a:pPr lvl="0"/>
            <a:r>
              <a:rPr lang="en-US" altLang="en-US" smtClean="0"/>
              <a:t>Click to edit Master title style</a:t>
            </a:r>
            <a:endParaRPr lang="en-GB" altLang="en-US" smtClean="0"/>
          </a:p>
        </p:txBody>
      </p:sp>
      <p:sp>
        <p:nvSpPr>
          <p:cNvPr id="1028" name="Rectangle 5"/>
          <p:cNvSpPr>
            <a:spLocks noGrp="1" noChangeArrowheads="1"/>
          </p:cNvSpPr>
          <p:nvPr>
            <p:ph type="body" idx="1"/>
          </p:nvPr>
        </p:nvSpPr>
        <p:spPr bwMode="auto">
          <a:xfrm>
            <a:off x="379413" y="1528763"/>
            <a:ext cx="7483475"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Level 1</a:t>
            </a:r>
          </a:p>
          <a:p>
            <a:pPr lvl="1"/>
            <a:r>
              <a:rPr lang="en-GB" altLang="en-US" smtClean="0"/>
              <a:t>Level 2</a:t>
            </a:r>
          </a:p>
          <a:p>
            <a:pPr lvl="2"/>
            <a:r>
              <a:rPr lang="en-GB" altLang="en-US" smtClean="0"/>
              <a:t>Level 3</a:t>
            </a:r>
          </a:p>
          <a:p>
            <a:pPr lvl="3"/>
            <a:r>
              <a:rPr lang="en-GB" altLang="en-US" smtClean="0"/>
              <a:t>Level 4</a:t>
            </a:r>
          </a:p>
          <a:p>
            <a:pPr lvl="4"/>
            <a:r>
              <a:rPr lang="en-GB" altLang="en-US" smtClean="0"/>
              <a:t>Level 5</a:t>
            </a:r>
          </a:p>
        </p:txBody>
      </p:sp>
      <p:sp>
        <p:nvSpPr>
          <p:cNvPr id="1029" name="Rectangle 9"/>
          <p:cNvSpPr>
            <a:spLocks noChangeArrowheads="1"/>
          </p:cNvSpPr>
          <p:nvPr userDrawn="1"/>
        </p:nvSpPr>
        <p:spPr bwMode="ltGray">
          <a:xfrm>
            <a:off x="179388" y="6330950"/>
            <a:ext cx="7416800" cy="3095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defRPr/>
            </a:pPr>
            <a:endParaRPr lang="en-US" altLang="en-US" dirty="0" smtClean="0"/>
          </a:p>
        </p:txBody>
      </p:sp>
      <p:pic>
        <p:nvPicPr>
          <p:cNvPr id="1030" name="Picture 2" descr="Logo-Pair.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96200" y="6145213"/>
            <a:ext cx="1268413"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ts val="2000"/>
        </a:lnSpc>
        <a:spcBef>
          <a:spcPts val="400"/>
        </a:spcBef>
        <a:spcAft>
          <a:spcPct val="0"/>
        </a:spcAft>
        <a:defRPr sz="2000" b="1">
          <a:solidFill>
            <a:schemeClr val="tx2"/>
          </a:solidFill>
          <a:latin typeface="+mj-lt"/>
          <a:ea typeface="ＭＳ Ｐゴシック" charset="0"/>
          <a:cs typeface="ＭＳ Ｐゴシック" charset="0"/>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p:titleStyle>
    <p:bodyStyle>
      <a:lvl1pPr marL="180975" indent="-180975" algn="l" rtl="0" eaLnBrk="1" fontAlgn="base" hangingPunct="1">
        <a:lnSpc>
          <a:spcPts val="2000"/>
        </a:lnSpc>
        <a:spcBef>
          <a:spcPts val="400"/>
        </a:spcBef>
        <a:spcAft>
          <a:spcPct val="0"/>
        </a:spcAft>
        <a:buClr>
          <a:schemeClr val="accent2"/>
        </a:buClr>
        <a:buFont typeface="Arial" panose="020B0604020202020204" pitchFamily="34" charset="0"/>
        <a:buChar char="•"/>
        <a:defRPr sz="1500">
          <a:solidFill>
            <a:schemeClr val="tx1"/>
          </a:solidFill>
          <a:latin typeface="+mn-lt"/>
          <a:ea typeface="ＭＳ Ｐゴシック" charset="0"/>
          <a:cs typeface="ＭＳ Ｐゴシック" charset="0"/>
        </a:defRPr>
      </a:lvl1pPr>
      <a:lvl2pPr marL="541338" indent="-180975" algn="l" rtl="0" eaLnBrk="1" fontAlgn="base" hangingPunct="1">
        <a:lnSpc>
          <a:spcPts val="1900"/>
        </a:lnSpc>
        <a:spcBef>
          <a:spcPts val="300"/>
        </a:spcBef>
        <a:spcAft>
          <a:spcPct val="0"/>
        </a:spcAft>
        <a:buFont typeface="Arial" panose="020B0604020202020204" pitchFamily="34" charset="0"/>
        <a:buChar char="–"/>
        <a:defRPr sz="1300">
          <a:solidFill>
            <a:schemeClr val="accent2"/>
          </a:solidFill>
          <a:latin typeface="+mn-lt"/>
          <a:ea typeface="ＭＳ Ｐゴシック" charset="0"/>
        </a:defRPr>
      </a:lvl2pPr>
      <a:lvl3pPr marL="895350" indent="-174625"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3pPr>
      <a:lvl4pPr marL="1200150"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4pPr>
      <a:lvl5pPr marL="1382713"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5pPr>
      <a:lvl6pPr marL="16843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6pPr>
      <a:lvl7pPr marL="21415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7pPr>
      <a:lvl8pPr marL="25987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8pPr>
      <a:lvl9pPr marL="30559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it.ly/OXUNICW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wes.armour@eng.ox.ac.uk"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4"/>
          <p:cNvSpPr txBox="1">
            <a:spLocks noChangeArrowheads="1"/>
          </p:cNvSpPr>
          <p:nvPr/>
        </p:nvSpPr>
        <p:spPr bwMode="auto">
          <a:xfrm>
            <a:off x="323528" y="2492896"/>
            <a:ext cx="8496944"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t" anchorCtr="0" compatLnSpc="1">
            <a:prstTxWarp prst="textNoShape">
              <a:avLst/>
            </a:prstTxWarp>
            <a:noAutofit/>
          </a:bodyPr>
          <a:lstStyle>
            <a:lvl1pPr algn="l" rtl="0" eaLnBrk="1" fontAlgn="base" hangingPunct="1">
              <a:lnSpc>
                <a:spcPts val="2000"/>
              </a:lnSpc>
              <a:spcBef>
                <a:spcPts val="400"/>
              </a:spcBef>
              <a:spcAft>
                <a:spcPct val="0"/>
              </a:spcAft>
              <a:defRPr sz="2000" b="0" cap="none" baseline="0">
                <a:solidFill>
                  <a:srgbClr val="F26522"/>
                </a:solidFill>
                <a:latin typeface="Arial"/>
                <a:ea typeface="ＭＳ Ｐゴシック" charset="0"/>
                <a:cs typeface="Arial"/>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a:lstStyle>
          <a:p>
            <a:pPr algn="ctr">
              <a:lnSpc>
                <a:spcPct val="100000"/>
              </a:lnSpc>
            </a:pPr>
            <a:r>
              <a:rPr lang="en-US" sz="3200" kern="0" dirty="0" smtClean="0">
                <a:solidFill>
                  <a:srgbClr val="000000"/>
                </a:solidFill>
              </a:rPr>
              <a:t>An Introduction to HPC and Scientific Computing</a:t>
            </a:r>
          </a:p>
        </p:txBody>
      </p:sp>
      <p:sp>
        <p:nvSpPr>
          <p:cNvPr id="10" name="TextBox 5"/>
          <p:cNvSpPr txBox="1">
            <a:spLocks noChangeArrowheads="1"/>
          </p:cNvSpPr>
          <p:nvPr/>
        </p:nvSpPr>
        <p:spPr bwMode="auto">
          <a:xfrm>
            <a:off x="7370763" y="728663"/>
            <a:ext cx="185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endParaRPr lang="en-US" dirty="0"/>
          </a:p>
        </p:txBody>
      </p:sp>
      <p:sp>
        <p:nvSpPr>
          <p:cNvPr id="12" name="TextBox 11"/>
          <p:cNvSpPr txBox="1"/>
          <p:nvPr/>
        </p:nvSpPr>
        <p:spPr>
          <a:xfrm>
            <a:off x="3269400" y="4851157"/>
            <a:ext cx="2605200" cy="954107"/>
          </a:xfrm>
          <a:prstGeom prst="rect">
            <a:avLst/>
          </a:prstGeom>
          <a:noFill/>
        </p:spPr>
        <p:txBody>
          <a:bodyPr wrap="none" rtlCol="0">
            <a:spAutoFit/>
          </a:bodyPr>
          <a:lstStyle/>
          <a:p>
            <a:pPr algn="ctr"/>
            <a:r>
              <a:rPr lang="en-GB" sz="1600" dirty="0" smtClean="0">
                <a:solidFill>
                  <a:srgbClr val="000000"/>
                </a:solidFill>
                <a:latin typeface="+mn-lt"/>
              </a:rPr>
              <a:t>Wes Armour</a:t>
            </a:r>
          </a:p>
          <a:p>
            <a:pPr algn="ctr"/>
            <a:endParaRPr lang="en-GB" sz="1600" dirty="0" smtClean="0">
              <a:solidFill>
                <a:srgbClr val="000000"/>
              </a:solidFill>
              <a:latin typeface="+mn-lt"/>
            </a:endParaRPr>
          </a:p>
          <a:p>
            <a:pPr algn="ctr"/>
            <a:r>
              <a:rPr lang="en-GB" sz="1200" dirty="0" smtClean="0">
                <a:solidFill>
                  <a:srgbClr val="000000"/>
                </a:solidFill>
                <a:latin typeface="+mn-lt"/>
              </a:rPr>
              <a:t>Oxford e-Research Centre, </a:t>
            </a:r>
          </a:p>
          <a:p>
            <a:pPr algn="ctr"/>
            <a:r>
              <a:rPr lang="en-GB" sz="1200" dirty="0" smtClean="0">
                <a:solidFill>
                  <a:srgbClr val="000000"/>
                </a:solidFill>
                <a:latin typeface="+mn-lt"/>
              </a:rPr>
              <a:t>Department of Engineering Science</a:t>
            </a:r>
          </a:p>
        </p:txBody>
      </p:sp>
      <p:pic>
        <p:nvPicPr>
          <p:cNvPr id="1028" name="Picture 4" descr="Standard Departmen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04664"/>
            <a:ext cx="2436291" cy="11013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59632" y="1772816"/>
            <a:ext cx="6624736" cy="3785652"/>
          </a:xfrm>
          <a:prstGeom prst="rect">
            <a:avLst/>
          </a:prstGeom>
        </p:spPr>
        <p:txBody>
          <a:bodyPr wrap="square">
            <a:spAutoFit/>
          </a:bodyPr>
          <a:lstStyle/>
          <a:p>
            <a:pPr>
              <a:spcAft>
                <a:spcPts val="0"/>
              </a:spcAft>
            </a:pPr>
            <a:r>
              <a:rPr lang="en-GB" sz="1200" dirty="0" smtClean="0">
                <a:effectLst/>
                <a:latin typeface="+mj-lt"/>
                <a:ea typeface="Calibri" panose="020F0502020204030204" pitchFamily="34" charset="0"/>
              </a:rPr>
              <a:t>The aims of this CWM are to introduce you to scientific computing and High Performance computing (HPC).</a:t>
            </a:r>
          </a:p>
          <a:p>
            <a:pPr>
              <a:spcAft>
                <a:spcPts val="0"/>
              </a:spcAft>
            </a:pPr>
            <a:endParaRPr lang="en-GB" sz="1200" dirty="0">
              <a:latin typeface="+mj-lt"/>
              <a:ea typeface="Calibri" panose="020F0502020204030204" pitchFamily="34" charset="0"/>
            </a:endParaRPr>
          </a:p>
          <a:p>
            <a:pPr>
              <a:spcAft>
                <a:spcPts val="0"/>
              </a:spcAft>
            </a:pPr>
            <a:r>
              <a:rPr lang="en-GB" sz="1200" dirty="0" smtClean="0">
                <a:effectLst/>
                <a:latin typeface="+mj-lt"/>
                <a:ea typeface="Calibri" panose="020F0502020204030204" pitchFamily="34" charset="0"/>
              </a:rPr>
              <a:t>It’s more important that you pick up the basics of computing and programming during the week, because these are the building blocks for everything else.</a:t>
            </a:r>
          </a:p>
          <a:p>
            <a:pPr>
              <a:spcAft>
                <a:spcPts val="0"/>
              </a:spcAft>
            </a:pPr>
            <a:endParaRPr lang="en-GB" sz="1200" dirty="0">
              <a:latin typeface="+mj-lt"/>
              <a:ea typeface="Calibri" panose="020F0502020204030204" pitchFamily="34" charset="0"/>
            </a:endParaRPr>
          </a:p>
          <a:p>
            <a:pPr>
              <a:spcAft>
                <a:spcPts val="0"/>
              </a:spcAft>
            </a:pPr>
            <a:r>
              <a:rPr lang="en-GB" sz="1200" dirty="0" smtClean="0">
                <a:effectLst/>
                <a:latin typeface="+mj-lt"/>
                <a:ea typeface="Calibri" panose="020F0502020204030204" pitchFamily="34" charset="0"/>
              </a:rPr>
              <a:t>This CWM isn’t designed to turn you into a world class HPC programmer, that that’s years. </a:t>
            </a:r>
          </a:p>
          <a:p>
            <a:pPr>
              <a:spcAft>
                <a:spcPts val="0"/>
              </a:spcAft>
            </a:pPr>
            <a:endParaRPr lang="en-GB" sz="1200" dirty="0">
              <a:latin typeface="+mj-lt"/>
              <a:ea typeface="Calibri" panose="020F0502020204030204" pitchFamily="34" charset="0"/>
            </a:endParaRPr>
          </a:p>
          <a:p>
            <a:pPr>
              <a:spcAft>
                <a:spcPts val="0"/>
              </a:spcAft>
            </a:pPr>
            <a:r>
              <a:rPr lang="en-GB" sz="1200" dirty="0" smtClean="0">
                <a:effectLst/>
                <a:latin typeface="+mj-lt"/>
                <a:ea typeface="Calibri" panose="020F0502020204030204" pitchFamily="34" charset="0"/>
              </a:rPr>
              <a:t>This CWM is designed to give you the skills to continue to learn in this area and for you to have the ability to write your own computer codes and tackle basic problems.</a:t>
            </a:r>
          </a:p>
          <a:p>
            <a:pPr>
              <a:spcAft>
                <a:spcPts val="0"/>
              </a:spcAft>
            </a:pPr>
            <a:endParaRPr lang="en-GB" sz="1200" dirty="0">
              <a:latin typeface="+mj-lt"/>
              <a:ea typeface="Calibri" panose="020F0502020204030204" pitchFamily="34" charset="0"/>
            </a:endParaRPr>
          </a:p>
          <a:p>
            <a:pPr>
              <a:spcAft>
                <a:spcPts val="0"/>
              </a:spcAft>
            </a:pPr>
            <a:r>
              <a:rPr lang="en-GB" sz="1200" dirty="0" smtClean="0">
                <a:effectLst/>
                <a:latin typeface="+mj-lt"/>
                <a:ea typeface="Calibri" panose="020F0502020204030204" pitchFamily="34" charset="0"/>
              </a:rPr>
              <a:t>Assessment for this course will focus on the final two practical sessions in the latter half of the week. The aim of the assessment is for you to demonstrate that you’ve picked up the basics from this course. </a:t>
            </a:r>
          </a:p>
          <a:p>
            <a:pPr>
              <a:spcAft>
                <a:spcPts val="0"/>
              </a:spcAft>
            </a:pPr>
            <a:endParaRPr lang="en-GB" sz="1200" dirty="0">
              <a:latin typeface="+mj-lt"/>
              <a:ea typeface="Calibri" panose="020F0502020204030204" pitchFamily="34" charset="0"/>
            </a:endParaRPr>
          </a:p>
          <a:p>
            <a:pPr>
              <a:spcAft>
                <a:spcPts val="0"/>
              </a:spcAft>
            </a:pPr>
            <a:r>
              <a:rPr lang="en-GB" sz="1200" dirty="0" smtClean="0">
                <a:effectLst/>
                <a:latin typeface="+mj-lt"/>
                <a:ea typeface="Calibri" panose="020F0502020204030204" pitchFamily="34" charset="0"/>
              </a:rPr>
              <a:t>The assessment will be light because I’m keen for you to focus on the content rather than worrying about the assessment. </a:t>
            </a:r>
          </a:p>
          <a:p>
            <a:pPr>
              <a:spcAft>
                <a:spcPts val="0"/>
              </a:spcAft>
            </a:pPr>
            <a:endParaRPr lang="en-GB" sz="1200" dirty="0">
              <a:latin typeface="+mj-lt"/>
              <a:ea typeface="Calibri" panose="020F0502020204030204" pitchFamily="34" charset="0"/>
            </a:endParaRPr>
          </a:p>
          <a:p>
            <a:pPr>
              <a:spcAft>
                <a:spcPts val="0"/>
              </a:spcAft>
            </a:pPr>
            <a:r>
              <a:rPr lang="en-GB" sz="1200" dirty="0" smtClean="0">
                <a:effectLst/>
                <a:latin typeface="+mj-lt"/>
                <a:ea typeface="Calibri" panose="020F0502020204030204" pitchFamily="34" charset="0"/>
              </a:rPr>
              <a:t>In all I hope you will find this a fun and interesting week long introduction to HPC and Scientific Computing!</a:t>
            </a:r>
            <a:endParaRPr lang="en-GB" sz="1200" dirty="0">
              <a:effectLst/>
              <a:latin typeface="+mj-lt"/>
              <a:ea typeface="Calibri" panose="020F0502020204030204" pitchFamily="34" charset="0"/>
            </a:endParaRPr>
          </a:p>
        </p:txBody>
      </p:sp>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Aims and learning outcomes</a:t>
            </a:r>
            <a:endParaRPr lang="en-GB" b="1" dirty="0">
              <a:solidFill>
                <a:schemeClr val="bg1"/>
              </a:solidFill>
              <a:latin typeface="Arial" panose="020B0604020202020204" pitchFamily="34" charset="0"/>
            </a:endParaRPr>
          </a:p>
        </p:txBody>
      </p:sp>
    </p:spTree>
    <p:extLst>
      <p:ext uri="{BB962C8B-B14F-4D97-AF65-F5344CB8AC3E}">
        <p14:creationId xmlns:p14="http://schemas.microsoft.com/office/powerpoint/2010/main" val="2993362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59632" y="1772816"/>
            <a:ext cx="6624736" cy="4093428"/>
          </a:xfrm>
          <a:prstGeom prst="rect">
            <a:avLst/>
          </a:prstGeom>
        </p:spPr>
        <p:txBody>
          <a:bodyPr wrap="square">
            <a:spAutoFit/>
          </a:bodyPr>
          <a:lstStyle/>
          <a:p>
            <a:pPr>
              <a:spcAft>
                <a:spcPts val="0"/>
              </a:spcAft>
            </a:pPr>
            <a:r>
              <a:rPr lang="en-GB" sz="1600" b="1" dirty="0" smtClean="0">
                <a:latin typeface="+mj-lt"/>
                <a:ea typeface="Calibri" panose="020F0502020204030204" pitchFamily="34" charset="0"/>
                <a:cs typeface="Arial" panose="020B0604020202020204" pitchFamily="34" charset="0"/>
              </a:rPr>
              <a:t>Locations</a:t>
            </a:r>
            <a:endParaRPr lang="en-GB" sz="1600" b="1" dirty="0">
              <a:latin typeface="+mj-lt"/>
              <a:ea typeface="Calibri" panose="020F0502020204030204" pitchFamily="34" charset="0"/>
              <a:cs typeface="Arial" panose="020B0604020202020204" pitchFamily="34" charset="0"/>
            </a:endParaRPr>
          </a:p>
          <a:p>
            <a:pPr>
              <a:spcAft>
                <a:spcPts val="0"/>
              </a:spcAft>
            </a:pPr>
            <a:r>
              <a:rPr lang="en-GB" sz="1000" dirty="0">
                <a:latin typeface="+mj-lt"/>
                <a:ea typeface="Calibri" panose="020F0502020204030204" pitchFamily="34" charset="0"/>
              </a:rPr>
              <a:t> </a:t>
            </a:r>
          </a:p>
          <a:p>
            <a:pPr>
              <a:spcAft>
                <a:spcPts val="0"/>
              </a:spcAft>
            </a:pPr>
            <a:r>
              <a:rPr lang="en-GB" sz="1000" dirty="0">
                <a:latin typeface="+mj-lt"/>
                <a:ea typeface="Calibri" panose="020F0502020204030204" pitchFamily="34" charset="0"/>
              </a:rPr>
              <a:t>Lectures will be in LR6</a:t>
            </a:r>
          </a:p>
          <a:p>
            <a:pPr>
              <a:spcAft>
                <a:spcPts val="0"/>
              </a:spcAft>
            </a:pPr>
            <a:r>
              <a:rPr lang="en-GB" sz="1000" dirty="0" smtClean="0">
                <a:latin typeface="+mj-lt"/>
                <a:ea typeface="Calibri" panose="020F0502020204030204" pitchFamily="34" charset="0"/>
              </a:rPr>
              <a:t>Practical</a:t>
            </a:r>
            <a:r>
              <a:rPr lang="en-GB" sz="1000" dirty="0">
                <a:latin typeface="+mj-lt"/>
                <a:ea typeface="Calibri" panose="020F0502020204030204" pitchFamily="34" charset="0"/>
              </a:rPr>
              <a:t> </a:t>
            </a:r>
            <a:r>
              <a:rPr lang="en-GB" sz="1000" dirty="0" smtClean="0">
                <a:latin typeface="+mj-lt"/>
                <a:ea typeface="Calibri" panose="020F0502020204030204" pitchFamily="34" charset="0"/>
              </a:rPr>
              <a:t>sessions </a:t>
            </a:r>
            <a:r>
              <a:rPr lang="en-GB" sz="1000" dirty="0">
                <a:latin typeface="+mj-lt"/>
                <a:ea typeface="Calibri" panose="020F0502020204030204" pitchFamily="34" charset="0"/>
              </a:rPr>
              <a:t>will be in the Linux Lab</a:t>
            </a:r>
          </a:p>
          <a:p>
            <a:pPr>
              <a:spcAft>
                <a:spcPts val="0"/>
              </a:spcAft>
            </a:pPr>
            <a:r>
              <a:rPr lang="en-GB" sz="1000" dirty="0">
                <a:solidFill>
                  <a:srgbClr val="1F497D"/>
                </a:solidFill>
                <a:latin typeface="+mj-lt"/>
                <a:ea typeface="Calibri" panose="020F0502020204030204" pitchFamily="34" charset="0"/>
              </a:rPr>
              <a:t> </a:t>
            </a:r>
            <a:endParaRPr lang="en-GB" sz="1000" dirty="0">
              <a:latin typeface="+mj-lt"/>
              <a:ea typeface="Calibri" panose="020F0502020204030204" pitchFamily="34" charset="0"/>
            </a:endParaRPr>
          </a:p>
          <a:p>
            <a:pPr>
              <a:spcAft>
                <a:spcPts val="0"/>
              </a:spcAft>
            </a:pPr>
            <a:r>
              <a:rPr lang="en-GB" sz="1000" dirty="0">
                <a:solidFill>
                  <a:srgbClr val="1F497D"/>
                </a:solidFill>
                <a:latin typeface="+mj-lt"/>
                <a:ea typeface="Calibri" panose="020F0502020204030204" pitchFamily="34" charset="0"/>
              </a:rPr>
              <a:t> </a:t>
            </a:r>
            <a:endParaRPr lang="en-GB" sz="1000" dirty="0">
              <a:latin typeface="+mj-lt"/>
              <a:ea typeface="Calibri" panose="020F0502020204030204" pitchFamily="34" charset="0"/>
            </a:endParaRPr>
          </a:p>
          <a:p>
            <a:pPr>
              <a:spcAft>
                <a:spcPts val="0"/>
              </a:spcAft>
            </a:pPr>
            <a:r>
              <a:rPr lang="en-GB" sz="1600" b="1" dirty="0" smtClean="0">
                <a:latin typeface="+mj-lt"/>
                <a:ea typeface="Calibri" panose="020F0502020204030204" pitchFamily="34" charset="0"/>
              </a:rPr>
              <a:t>Timetable</a:t>
            </a:r>
            <a:endParaRPr lang="en-GB" sz="1600" b="1" dirty="0">
              <a:latin typeface="+mj-lt"/>
              <a:ea typeface="Calibri" panose="020F0502020204030204" pitchFamily="34" charset="0"/>
            </a:endParaRPr>
          </a:p>
          <a:p>
            <a:pPr>
              <a:spcAft>
                <a:spcPts val="0"/>
              </a:spcAft>
            </a:pPr>
            <a:r>
              <a:rPr lang="en-GB" sz="1000" dirty="0">
                <a:latin typeface="+mj-lt"/>
                <a:ea typeface="Calibri" panose="020F0502020204030204" pitchFamily="34" charset="0"/>
              </a:rPr>
              <a:t> </a:t>
            </a:r>
          </a:p>
          <a:p>
            <a:pPr>
              <a:spcAft>
                <a:spcPts val="0"/>
              </a:spcAft>
            </a:pPr>
            <a:r>
              <a:rPr lang="en-GB" sz="1000" dirty="0">
                <a:latin typeface="+mj-lt"/>
                <a:ea typeface="Calibri" panose="020F0502020204030204" pitchFamily="34" charset="0"/>
              </a:rPr>
              <a:t>09:30 - 10:30 </a:t>
            </a:r>
            <a:r>
              <a:rPr lang="en-GB" sz="1000" dirty="0" smtClean="0">
                <a:latin typeface="+mj-lt"/>
                <a:ea typeface="Calibri" panose="020F0502020204030204" pitchFamily="34" charset="0"/>
              </a:rPr>
              <a:t>Morning lecture</a:t>
            </a:r>
            <a:endParaRPr lang="en-GB" sz="1000" dirty="0">
              <a:latin typeface="+mj-lt"/>
              <a:ea typeface="Calibri" panose="020F0502020204030204" pitchFamily="34" charset="0"/>
            </a:endParaRPr>
          </a:p>
          <a:p>
            <a:pPr>
              <a:spcAft>
                <a:spcPts val="0"/>
              </a:spcAft>
            </a:pPr>
            <a:r>
              <a:rPr lang="en-GB" sz="1000" dirty="0">
                <a:latin typeface="+mj-lt"/>
                <a:ea typeface="Calibri" panose="020F0502020204030204" pitchFamily="34" charset="0"/>
              </a:rPr>
              <a:t>10:30 - 11:00 break</a:t>
            </a:r>
          </a:p>
          <a:p>
            <a:pPr>
              <a:spcAft>
                <a:spcPts val="0"/>
              </a:spcAft>
            </a:pPr>
            <a:r>
              <a:rPr lang="en-GB" sz="1000" dirty="0">
                <a:latin typeface="+mj-lt"/>
                <a:ea typeface="Calibri" panose="020F0502020204030204" pitchFamily="34" charset="0"/>
              </a:rPr>
              <a:t>11:00 - 12:30 </a:t>
            </a:r>
            <a:r>
              <a:rPr lang="en-GB" sz="1000" dirty="0" smtClean="0">
                <a:latin typeface="+mj-lt"/>
                <a:ea typeface="Calibri" panose="020F0502020204030204" pitchFamily="34" charset="0"/>
              </a:rPr>
              <a:t>Morning practical</a:t>
            </a:r>
          </a:p>
          <a:p>
            <a:pPr>
              <a:spcAft>
                <a:spcPts val="0"/>
              </a:spcAft>
            </a:pPr>
            <a:endParaRPr lang="en-GB" sz="1000" dirty="0">
              <a:latin typeface="+mj-lt"/>
              <a:ea typeface="Calibri" panose="020F0502020204030204" pitchFamily="34" charset="0"/>
            </a:endParaRPr>
          </a:p>
          <a:p>
            <a:pPr>
              <a:spcAft>
                <a:spcPts val="0"/>
              </a:spcAft>
            </a:pPr>
            <a:r>
              <a:rPr lang="en-GB" sz="1000" dirty="0">
                <a:latin typeface="+mj-lt"/>
                <a:ea typeface="Calibri" panose="020F0502020204030204" pitchFamily="34" charset="0"/>
              </a:rPr>
              <a:t>12:30 - 13:30 lunch</a:t>
            </a:r>
          </a:p>
          <a:p>
            <a:pPr>
              <a:spcAft>
                <a:spcPts val="0"/>
              </a:spcAft>
            </a:pPr>
            <a:endParaRPr lang="en-GB" sz="1000" dirty="0" smtClean="0">
              <a:latin typeface="+mj-lt"/>
              <a:ea typeface="Calibri" panose="020F0502020204030204" pitchFamily="34" charset="0"/>
            </a:endParaRPr>
          </a:p>
          <a:p>
            <a:pPr>
              <a:spcAft>
                <a:spcPts val="0"/>
              </a:spcAft>
            </a:pPr>
            <a:r>
              <a:rPr lang="en-GB" sz="1000" dirty="0" smtClean="0">
                <a:latin typeface="+mj-lt"/>
                <a:ea typeface="Calibri" panose="020F0502020204030204" pitchFamily="34" charset="0"/>
              </a:rPr>
              <a:t>13:30 </a:t>
            </a:r>
            <a:r>
              <a:rPr lang="en-GB" sz="1000" dirty="0">
                <a:latin typeface="+mj-lt"/>
                <a:ea typeface="Calibri" panose="020F0502020204030204" pitchFamily="34" charset="0"/>
              </a:rPr>
              <a:t>- 14:30 </a:t>
            </a:r>
            <a:r>
              <a:rPr lang="en-GB" sz="1000" dirty="0" smtClean="0">
                <a:latin typeface="+mj-lt"/>
                <a:ea typeface="Calibri" panose="020F0502020204030204" pitchFamily="34" charset="0"/>
              </a:rPr>
              <a:t>Afternoon lecture</a:t>
            </a:r>
            <a:endParaRPr lang="en-GB" sz="1000" dirty="0">
              <a:latin typeface="+mj-lt"/>
              <a:ea typeface="Calibri" panose="020F0502020204030204" pitchFamily="34" charset="0"/>
            </a:endParaRPr>
          </a:p>
          <a:p>
            <a:pPr>
              <a:spcAft>
                <a:spcPts val="0"/>
              </a:spcAft>
            </a:pPr>
            <a:r>
              <a:rPr lang="en-GB" sz="1000" dirty="0">
                <a:latin typeface="+mj-lt"/>
                <a:ea typeface="Calibri" panose="020F0502020204030204" pitchFamily="34" charset="0"/>
              </a:rPr>
              <a:t>14:30 - 15:00 break</a:t>
            </a:r>
          </a:p>
          <a:p>
            <a:pPr>
              <a:spcAft>
                <a:spcPts val="0"/>
              </a:spcAft>
            </a:pPr>
            <a:r>
              <a:rPr lang="en-GB" sz="1000" dirty="0">
                <a:latin typeface="+mj-lt"/>
                <a:ea typeface="Calibri" panose="020F0502020204030204" pitchFamily="34" charset="0"/>
              </a:rPr>
              <a:t>15:00 - 16:30 </a:t>
            </a:r>
            <a:r>
              <a:rPr lang="en-GB" sz="1000" dirty="0" smtClean="0">
                <a:latin typeface="+mj-lt"/>
                <a:ea typeface="Calibri" panose="020F0502020204030204" pitchFamily="34" charset="0"/>
              </a:rPr>
              <a:t>Afternoon practical</a:t>
            </a:r>
            <a:endParaRPr lang="en-GB" sz="1000" dirty="0">
              <a:latin typeface="+mj-lt"/>
              <a:ea typeface="Calibri" panose="020F0502020204030204" pitchFamily="34" charset="0"/>
            </a:endParaRPr>
          </a:p>
          <a:p>
            <a:pPr>
              <a:spcAft>
                <a:spcPts val="0"/>
              </a:spcAft>
            </a:pPr>
            <a:r>
              <a:rPr lang="en-GB" sz="1000" dirty="0">
                <a:latin typeface="+mj-lt"/>
                <a:ea typeface="Calibri" panose="020F0502020204030204" pitchFamily="34" charset="0"/>
              </a:rPr>
              <a:t> </a:t>
            </a:r>
            <a:r>
              <a:rPr lang="en-GB" sz="1000" dirty="0">
                <a:solidFill>
                  <a:srgbClr val="1F497D"/>
                </a:solidFill>
                <a:latin typeface="+mj-lt"/>
                <a:ea typeface="Calibri" panose="020F0502020204030204" pitchFamily="34" charset="0"/>
              </a:rPr>
              <a:t> </a:t>
            </a:r>
            <a:endParaRPr lang="en-GB" sz="1000" dirty="0" smtClean="0">
              <a:solidFill>
                <a:srgbClr val="1F497D"/>
              </a:solidFill>
              <a:latin typeface="+mj-lt"/>
              <a:ea typeface="Calibri" panose="020F0502020204030204" pitchFamily="34" charset="0"/>
            </a:endParaRPr>
          </a:p>
          <a:p>
            <a:pPr>
              <a:spcAft>
                <a:spcPts val="0"/>
              </a:spcAft>
            </a:pPr>
            <a:endParaRPr lang="en-GB" sz="1000" dirty="0">
              <a:latin typeface="+mj-lt"/>
              <a:ea typeface="Calibri" panose="020F0502020204030204" pitchFamily="34" charset="0"/>
            </a:endParaRPr>
          </a:p>
          <a:p>
            <a:pPr>
              <a:spcAft>
                <a:spcPts val="0"/>
              </a:spcAft>
            </a:pPr>
            <a:r>
              <a:rPr lang="en-GB" sz="1200" dirty="0">
                <a:solidFill>
                  <a:srgbClr val="1F497D"/>
                </a:solidFill>
                <a:latin typeface="+mj-lt"/>
                <a:ea typeface="Calibri" panose="020F0502020204030204" pitchFamily="34" charset="0"/>
              </a:rPr>
              <a:t>Lectures will be delivered by Wes Armour, Ian Bush, Karel Adamek</a:t>
            </a:r>
            <a:r>
              <a:rPr lang="en-GB" sz="1200" dirty="0" smtClean="0">
                <a:solidFill>
                  <a:srgbClr val="1F497D"/>
                </a:solidFill>
                <a:latin typeface="+mj-lt"/>
                <a:ea typeface="Calibri" panose="020F0502020204030204" pitchFamily="34" charset="0"/>
              </a:rPr>
              <a:t>.</a:t>
            </a:r>
          </a:p>
          <a:p>
            <a:pPr>
              <a:spcAft>
                <a:spcPts val="0"/>
              </a:spcAft>
            </a:pPr>
            <a:endParaRPr lang="en-GB" sz="1000" dirty="0">
              <a:latin typeface="+mj-lt"/>
              <a:ea typeface="Calibri" panose="020F0502020204030204" pitchFamily="34" charset="0"/>
            </a:endParaRPr>
          </a:p>
          <a:p>
            <a:pPr>
              <a:spcAft>
                <a:spcPts val="0"/>
              </a:spcAft>
            </a:pPr>
            <a:r>
              <a:rPr lang="en-GB" sz="1200" dirty="0">
                <a:solidFill>
                  <a:srgbClr val="1F497D"/>
                </a:solidFill>
                <a:latin typeface="+mj-lt"/>
                <a:ea typeface="Calibri" panose="020F0502020204030204" pitchFamily="34" charset="0"/>
              </a:rPr>
              <a:t>Practical’s supervised by Wes Armour, Ian Bush, Karel Adamek, Ania </a:t>
            </a:r>
            <a:r>
              <a:rPr lang="en-GB" sz="1200" dirty="0" smtClean="0">
                <a:solidFill>
                  <a:srgbClr val="1F497D"/>
                </a:solidFill>
                <a:latin typeface="+mj-lt"/>
                <a:ea typeface="Calibri" panose="020F0502020204030204" pitchFamily="34" charset="0"/>
              </a:rPr>
              <a:t>Brown and </a:t>
            </a:r>
            <a:r>
              <a:rPr lang="en-GB" sz="1200" dirty="0">
                <a:solidFill>
                  <a:srgbClr val="1F497D"/>
                </a:solidFill>
                <a:latin typeface="+mj-lt"/>
                <a:ea typeface="Calibri" panose="020F0502020204030204" pitchFamily="34" charset="0"/>
              </a:rPr>
              <a:t>Jan Novotny</a:t>
            </a:r>
            <a:r>
              <a:rPr lang="en-GB" sz="1200" dirty="0" smtClean="0">
                <a:solidFill>
                  <a:srgbClr val="1F497D"/>
                </a:solidFill>
                <a:latin typeface="+mj-lt"/>
                <a:ea typeface="Calibri" panose="020F0502020204030204" pitchFamily="34" charset="0"/>
              </a:rPr>
              <a:t>.</a:t>
            </a:r>
          </a:p>
          <a:p>
            <a:pPr>
              <a:spcAft>
                <a:spcPts val="0"/>
              </a:spcAft>
            </a:pPr>
            <a:endParaRPr lang="en-GB" sz="1200" dirty="0">
              <a:solidFill>
                <a:srgbClr val="1F497D"/>
              </a:solidFill>
              <a:effectLst/>
              <a:latin typeface="+mj-lt"/>
              <a:ea typeface="Calibri" panose="020F0502020204030204" pitchFamily="34" charset="0"/>
            </a:endParaRPr>
          </a:p>
          <a:p>
            <a:pPr>
              <a:spcAft>
                <a:spcPts val="0"/>
              </a:spcAft>
            </a:pPr>
            <a:r>
              <a:rPr lang="en-GB" sz="1200" dirty="0" smtClean="0">
                <a:solidFill>
                  <a:srgbClr val="1F497D"/>
                </a:solidFill>
                <a:latin typeface="+mj-lt"/>
                <a:ea typeface="Calibri" panose="020F0502020204030204" pitchFamily="34" charset="0"/>
              </a:rPr>
              <a:t>On-line feedback form</a:t>
            </a:r>
            <a:r>
              <a:rPr lang="en-GB" sz="1200" dirty="0">
                <a:solidFill>
                  <a:srgbClr val="1F497D"/>
                </a:solidFill>
                <a:latin typeface="+mj-lt"/>
                <a:ea typeface="Calibri" panose="020F0502020204030204" pitchFamily="34" charset="0"/>
              </a:rPr>
              <a:t>: </a:t>
            </a:r>
            <a:r>
              <a:rPr lang="en-GB" sz="1200" dirty="0">
                <a:solidFill>
                  <a:srgbClr val="1F497D"/>
                </a:solidFill>
                <a:latin typeface="+mj-lt"/>
                <a:ea typeface="Calibri" panose="020F0502020204030204" pitchFamily="34" charset="0"/>
                <a:hlinkClick r:id="rId3"/>
              </a:rPr>
              <a:t>http://</a:t>
            </a:r>
            <a:r>
              <a:rPr lang="en-GB" sz="1200" dirty="0" smtClean="0">
                <a:solidFill>
                  <a:srgbClr val="1F497D"/>
                </a:solidFill>
                <a:latin typeface="+mj-lt"/>
                <a:ea typeface="Calibri" panose="020F0502020204030204" pitchFamily="34" charset="0"/>
                <a:hlinkClick r:id="rId3"/>
              </a:rPr>
              <a:t>bit.ly/OXUNICWM</a:t>
            </a:r>
            <a:r>
              <a:rPr lang="en-GB" sz="1200" dirty="0" smtClean="0">
                <a:solidFill>
                  <a:srgbClr val="1F497D"/>
                </a:solidFill>
                <a:latin typeface="+mj-lt"/>
                <a:ea typeface="Calibri" panose="020F0502020204030204" pitchFamily="34" charset="0"/>
              </a:rPr>
              <a:t> please, please, please do complete </a:t>
            </a:r>
            <a:r>
              <a:rPr lang="en-GB" sz="1200" dirty="0" smtClean="0">
                <a:solidFill>
                  <a:srgbClr val="1F497D"/>
                </a:solidFill>
                <a:latin typeface="+mj-lt"/>
                <a:ea typeface="Calibri" panose="020F0502020204030204" pitchFamily="34" charset="0"/>
                <a:sym typeface="Wingdings" panose="05000000000000000000" pitchFamily="2" charset="2"/>
              </a:rPr>
              <a:t></a:t>
            </a:r>
            <a:r>
              <a:rPr lang="en-GB" sz="1200" dirty="0" smtClean="0">
                <a:solidFill>
                  <a:srgbClr val="1F497D"/>
                </a:solidFill>
                <a:latin typeface="+mj-lt"/>
                <a:ea typeface="Calibri" panose="020F0502020204030204" pitchFamily="34" charset="0"/>
              </a:rPr>
              <a:t> </a:t>
            </a:r>
            <a:endParaRPr lang="en-GB" sz="1200" dirty="0">
              <a:effectLst/>
              <a:latin typeface="+mj-lt"/>
              <a:ea typeface="Calibri" panose="020F0502020204030204" pitchFamily="34" charset="0"/>
            </a:endParaRPr>
          </a:p>
        </p:txBody>
      </p:sp>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Locations and Timetable</a:t>
            </a:r>
            <a:endParaRPr lang="en-GB" b="1" dirty="0">
              <a:solidFill>
                <a:schemeClr val="bg1"/>
              </a:solidFill>
              <a:latin typeface="Arial" panose="020B0604020202020204" pitchFamily="34" charset="0"/>
            </a:endParaRPr>
          </a:p>
        </p:txBody>
      </p:sp>
    </p:spTree>
    <p:extLst>
      <p:ext uri="{BB962C8B-B14F-4D97-AF65-F5344CB8AC3E}">
        <p14:creationId xmlns:p14="http://schemas.microsoft.com/office/powerpoint/2010/main" val="3260855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59632" y="1484784"/>
            <a:ext cx="6768752" cy="4832092"/>
          </a:xfrm>
          <a:prstGeom prst="rect">
            <a:avLst/>
          </a:prstGeom>
        </p:spPr>
        <p:txBody>
          <a:bodyPr wrap="square">
            <a:spAutoFit/>
          </a:bodyPr>
          <a:lstStyle/>
          <a:p>
            <a:pPr>
              <a:spcAft>
                <a:spcPts val="0"/>
              </a:spcAft>
            </a:pPr>
            <a:r>
              <a:rPr lang="en-GB" sz="1100" b="1" dirty="0" smtClean="0">
                <a:latin typeface="+mj-lt"/>
                <a:ea typeface="Calibri" panose="020F0502020204030204" pitchFamily="34" charset="0"/>
              </a:rPr>
              <a:t>Monday - Here we have three lectures to begin with and finish with a practical session, this is because we’ll </a:t>
            </a:r>
            <a:r>
              <a:rPr lang="en-GB" sz="1100" b="1" dirty="0">
                <a:latin typeface="+mj-lt"/>
                <a:ea typeface="Calibri" panose="020F0502020204030204" pitchFamily="34" charset="0"/>
              </a:rPr>
              <a:t>need to introduce </a:t>
            </a:r>
            <a:r>
              <a:rPr lang="en-GB" sz="1100" b="1" dirty="0" smtClean="0">
                <a:latin typeface="+mj-lt"/>
                <a:ea typeface="Calibri" panose="020F0502020204030204" pitchFamily="34" charset="0"/>
              </a:rPr>
              <a:t>you </a:t>
            </a:r>
            <a:r>
              <a:rPr lang="en-GB" sz="1100" b="1" dirty="0">
                <a:latin typeface="+mj-lt"/>
                <a:ea typeface="Calibri" panose="020F0502020204030204" pitchFamily="34" charset="0"/>
              </a:rPr>
              <a:t>to </a:t>
            </a:r>
            <a:r>
              <a:rPr lang="en-GB" sz="1100" b="1" dirty="0" smtClean="0">
                <a:latin typeface="+mj-lt"/>
                <a:ea typeface="Calibri" panose="020F0502020204030204" pitchFamily="34" charset="0"/>
              </a:rPr>
              <a:t>several different topics before you can complete a meaningful practical.</a:t>
            </a:r>
            <a:endParaRPr lang="en-GB" sz="1100" b="1" dirty="0">
              <a:latin typeface="+mj-lt"/>
              <a:ea typeface="Calibri" panose="020F0502020204030204" pitchFamily="34" charset="0"/>
            </a:endParaRPr>
          </a:p>
          <a:p>
            <a:pPr>
              <a:spcAft>
                <a:spcPts val="0"/>
              </a:spcAft>
            </a:pPr>
            <a:r>
              <a:rPr lang="en-GB" sz="1100" b="1" dirty="0">
                <a:latin typeface="+mj-lt"/>
                <a:ea typeface="Calibri" panose="020F0502020204030204" pitchFamily="34" charset="0"/>
              </a:rPr>
              <a:t> </a:t>
            </a:r>
          </a:p>
          <a:p>
            <a:pPr>
              <a:spcAft>
                <a:spcPts val="0"/>
              </a:spcAft>
            </a:pPr>
            <a:r>
              <a:rPr lang="en-GB" sz="1100" dirty="0" smtClean="0">
                <a:latin typeface="+mj-lt"/>
                <a:ea typeface="Calibri" panose="020F0502020204030204" pitchFamily="34" charset="0"/>
              </a:rPr>
              <a:t>Morning lecture:	Introduction </a:t>
            </a:r>
            <a:r>
              <a:rPr lang="en-GB" sz="1100" dirty="0">
                <a:latin typeface="+mj-lt"/>
                <a:ea typeface="Calibri" panose="020F0502020204030204" pitchFamily="34" charset="0"/>
              </a:rPr>
              <a:t>to computer architectures. </a:t>
            </a:r>
          </a:p>
          <a:p>
            <a:pPr>
              <a:spcAft>
                <a:spcPts val="0"/>
              </a:spcAft>
            </a:pPr>
            <a:r>
              <a:rPr lang="en-GB" sz="1100" dirty="0" smtClean="0">
                <a:latin typeface="+mj-lt"/>
                <a:ea typeface="Calibri" panose="020F0502020204030204" pitchFamily="34" charset="0"/>
              </a:rPr>
              <a:t>Morning lecture:	Introduction to the C programming language.</a:t>
            </a: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Afternoon lecture:	Introduction </a:t>
            </a:r>
            <a:r>
              <a:rPr lang="en-GB" sz="1100" dirty="0">
                <a:latin typeface="+mj-lt"/>
                <a:ea typeface="Calibri" panose="020F0502020204030204" pitchFamily="34" charset="0"/>
              </a:rPr>
              <a:t>to Linux, compilers and build systems.</a:t>
            </a:r>
          </a:p>
          <a:p>
            <a:pPr>
              <a:spcAft>
                <a:spcPts val="0"/>
              </a:spcAft>
            </a:pPr>
            <a:r>
              <a:rPr lang="en-GB" sz="1100" dirty="0">
                <a:latin typeface="+mj-lt"/>
                <a:ea typeface="Calibri" panose="020F0502020204030204" pitchFamily="34" charset="0"/>
              </a:rPr>
              <a:t> </a:t>
            </a:r>
          </a:p>
          <a:p>
            <a:pPr>
              <a:spcAft>
                <a:spcPts val="0"/>
              </a:spcAft>
            </a:pPr>
            <a:r>
              <a:rPr lang="en-GB" sz="1100" b="1" dirty="0" smtClean="0">
                <a:latin typeface="+mj-lt"/>
                <a:ea typeface="Calibri" panose="020F0502020204030204" pitchFamily="34" charset="0"/>
              </a:rPr>
              <a:t>Tuesday</a:t>
            </a:r>
          </a:p>
          <a:p>
            <a:pPr>
              <a:spcAft>
                <a:spcPts val="0"/>
              </a:spcAft>
            </a:pPr>
            <a:endParaRPr lang="en-GB" sz="1100" b="1"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Morning lecture:	Using repositories </a:t>
            </a:r>
            <a:r>
              <a:rPr lang="en-GB" sz="1100" dirty="0">
                <a:latin typeface="+mj-lt"/>
                <a:ea typeface="Calibri" panose="020F0502020204030204" pitchFamily="34" charset="0"/>
              </a:rPr>
              <a:t>and good coding practices.</a:t>
            </a:r>
          </a:p>
          <a:p>
            <a:pPr>
              <a:spcAft>
                <a:spcPts val="0"/>
              </a:spcAft>
            </a:pPr>
            <a:r>
              <a:rPr lang="en-GB" sz="1100" dirty="0" smtClean="0">
                <a:latin typeface="+mj-lt"/>
                <a:ea typeface="Calibri" panose="020F0502020204030204" pitchFamily="34" charset="0"/>
              </a:rPr>
              <a:t>Afternoon lecture:	A </a:t>
            </a:r>
            <a:r>
              <a:rPr lang="en-GB" sz="1100" dirty="0">
                <a:latin typeface="+mj-lt"/>
                <a:ea typeface="Calibri" panose="020F0502020204030204" pitchFamily="34" charset="0"/>
              </a:rPr>
              <a:t>deeper dive into </a:t>
            </a:r>
            <a:r>
              <a:rPr lang="en-GB" sz="1100" dirty="0" smtClean="0">
                <a:latin typeface="+mj-lt"/>
                <a:ea typeface="Calibri" panose="020F0502020204030204" pitchFamily="34" charset="0"/>
              </a:rPr>
              <a:t>C programming.</a:t>
            </a:r>
            <a:endParaRPr lang="en-GB" sz="1100"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 </a:t>
            </a:r>
          </a:p>
          <a:p>
            <a:pPr>
              <a:spcAft>
                <a:spcPts val="0"/>
              </a:spcAft>
            </a:pPr>
            <a:r>
              <a:rPr lang="en-GB" sz="1100" b="1" dirty="0" smtClean="0">
                <a:latin typeface="+mj-lt"/>
                <a:ea typeface="Calibri" panose="020F0502020204030204" pitchFamily="34" charset="0"/>
              </a:rPr>
              <a:t>Wednesday afternoon </a:t>
            </a:r>
          </a:p>
          <a:p>
            <a:pPr>
              <a:spcAft>
                <a:spcPts val="0"/>
              </a:spcAft>
            </a:pP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Afternoon lecture:	How </a:t>
            </a:r>
            <a:r>
              <a:rPr lang="en-GB" sz="1100" dirty="0">
                <a:latin typeface="+mj-lt"/>
                <a:ea typeface="Calibri" panose="020F0502020204030204" pitchFamily="34" charset="0"/>
              </a:rPr>
              <a:t>to </a:t>
            </a:r>
            <a:r>
              <a:rPr lang="en-GB" sz="1100" dirty="0" smtClean="0">
                <a:latin typeface="+mj-lt"/>
                <a:ea typeface="Calibri" panose="020F0502020204030204" pitchFamily="34" charset="0"/>
              </a:rPr>
              <a:t>multi-task on CPUs using OpenMP</a:t>
            </a:r>
            <a:r>
              <a:rPr lang="en-GB" sz="1100" dirty="0">
                <a:latin typeface="+mj-lt"/>
                <a:ea typeface="Calibri" panose="020F0502020204030204" pitchFamily="34" charset="0"/>
              </a:rPr>
              <a:t>.</a:t>
            </a:r>
          </a:p>
          <a:p>
            <a:pPr>
              <a:spcAft>
                <a:spcPts val="0"/>
              </a:spcAft>
            </a:pPr>
            <a:r>
              <a:rPr lang="en-GB" sz="1100" dirty="0">
                <a:latin typeface="+mj-lt"/>
                <a:ea typeface="Calibri" panose="020F0502020204030204" pitchFamily="34" charset="0"/>
              </a:rPr>
              <a:t> </a:t>
            </a:r>
          </a:p>
          <a:p>
            <a:pPr>
              <a:spcAft>
                <a:spcPts val="0"/>
              </a:spcAft>
            </a:pPr>
            <a:r>
              <a:rPr lang="en-GB" sz="1100" b="1" dirty="0">
                <a:latin typeface="+mj-lt"/>
                <a:ea typeface="Calibri" panose="020F0502020204030204" pitchFamily="34" charset="0"/>
              </a:rPr>
              <a:t>Thursday </a:t>
            </a:r>
          </a:p>
          <a:p>
            <a:pPr>
              <a:spcAft>
                <a:spcPts val="0"/>
              </a:spcAft>
            </a:pPr>
            <a:endParaRPr lang="en-GB" sz="1100" dirty="0" smtClean="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Morning lecture:	An </a:t>
            </a:r>
            <a:r>
              <a:rPr lang="en-GB" sz="1100" dirty="0">
                <a:latin typeface="+mj-lt"/>
                <a:ea typeface="Calibri" panose="020F0502020204030204" pitchFamily="34" charset="0"/>
              </a:rPr>
              <a:t>introduction to </a:t>
            </a:r>
            <a:r>
              <a:rPr lang="en-GB" sz="1100" dirty="0" smtClean="0">
                <a:latin typeface="+mj-lt"/>
                <a:ea typeface="Calibri" panose="020F0502020204030204" pitchFamily="34" charset="0"/>
              </a:rPr>
              <a:t>GPUs and how to use them.</a:t>
            </a: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Afternoon lecture:	</a:t>
            </a:r>
            <a:r>
              <a:rPr lang="en-GB" sz="1100" dirty="0">
                <a:latin typeface="+mj-lt"/>
                <a:ea typeface="Calibri" panose="020F0502020204030204" pitchFamily="34" charset="0"/>
              </a:rPr>
              <a:t>An introduction to the CUDA programming </a:t>
            </a:r>
            <a:r>
              <a:rPr lang="en-GB" sz="1100" dirty="0" smtClean="0">
                <a:latin typeface="+mj-lt"/>
                <a:ea typeface="Calibri" panose="020F0502020204030204" pitchFamily="34" charset="0"/>
              </a:rPr>
              <a:t>language.</a:t>
            </a:r>
            <a:endParaRPr lang="en-GB" sz="1100"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 </a:t>
            </a:r>
          </a:p>
          <a:p>
            <a:pPr>
              <a:spcAft>
                <a:spcPts val="0"/>
              </a:spcAft>
            </a:pPr>
            <a:r>
              <a:rPr lang="en-GB" sz="1100" b="1" dirty="0" smtClean="0">
                <a:latin typeface="+mj-lt"/>
                <a:ea typeface="Calibri" panose="020F0502020204030204" pitchFamily="34" charset="0"/>
              </a:rPr>
              <a:t>Friday</a:t>
            </a:r>
          </a:p>
          <a:p>
            <a:pPr>
              <a:spcAft>
                <a:spcPts val="0"/>
              </a:spcAft>
            </a:pP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Morning lecture:	Scientific </a:t>
            </a:r>
            <a:r>
              <a:rPr lang="en-GB" sz="1100" dirty="0">
                <a:latin typeface="+mj-lt"/>
                <a:ea typeface="Calibri" panose="020F0502020204030204" pitchFamily="34" charset="0"/>
              </a:rPr>
              <a:t>Computing using the CUDA programming </a:t>
            </a:r>
            <a:r>
              <a:rPr lang="en-GB" sz="1100" dirty="0" smtClean="0">
                <a:latin typeface="+mj-lt"/>
                <a:ea typeface="Calibri" panose="020F0502020204030204" pitchFamily="34" charset="0"/>
              </a:rPr>
              <a:t>language.</a:t>
            </a:r>
            <a:endParaRPr lang="en-GB" sz="1100" dirty="0">
              <a:latin typeface="+mj-lt"/>
              <a:ea typeface="Calibri" panose="020F0502020204030204" pitchFamily="34" charset="0"/>
            </a:endParaRPr>
          </a:p>
          <a:p>
            <a:pPr>
              <a:spcAft>
                <a:spcPts val="0"/>
              </a:spcAft>
            </a:pPr>
            <a:r>
              <a:rPr lang="en-GB" sz="1100" b="1" i="1" dirty="0" smtClean="0">
                <a:solidFill>
                  <a:srgbClr val="00B050"/>
                </a:solidFill>
                <a:latin typeface="+mj-lt"/>
                <a:ea typeface="Calibri" panose="020F0502020204030204" pitchFamily="34" charset="0"/>
              </a:rPr>
              <a:t>Afternoon lecture:	Guest </a:t>
            </a:r>
            <a:r>
              <a:rPr lang="en-GB" sz="1100" b="1" i="1" dirty="0">
                <a:solidFill>
                  <a:srgbClr val="00B050"/>
                </a:solidFill>
                <a:latin typeface="+mj-lt"/>
                <a:ea typeface="Calibri" panose="020F0502020204030204" pitchFamily="34" charset="0"/>
              </a:rPr>
              <a:t>Lecture: Deep Learning and challenges of </a:t>
            </a:r>
            <a:r>
              <a:rPr lang="en-GB" sz="1100" b="1" i="1" dirty="0" smtClean="0">
                <a:solidFill>
                  <a:srgbClr val="00B050"/>
                </a:solidFill>
                <a:latin typeface="+mj-lt"/>
                <a:ea typeface="Calibri" panose="020F0502020204030204" pitchFamily="34" charset="0"/>
              </a:rPr>
              <a:t>scale</a:t>
            </a:r>
          </a:p>
          <a:p>
            <a:pPr>
              <a:spcAft>
                <a:spcPts val="0"/>
              </a:spcAft>
            </a:pPr>
            <a:r>
              <a:rPr lang="en-GB" sz="1100" b="1" i="1" dirty="0">
                <a:solidFill>
                  <a:srgbClr val="00B050"/>
                </a:solidFill>
                <a:latin typeface="+mj-lt"/>
                <a:ea typeface="Calibri" panose="020F0502020204030204" pitchFamily="34" charset="0"/>
              </a:rPr>
              <a:t>	</a:t>
            </a:r>
            <a:r>
              <a:rPr lang="en-GB" sz="1100" b="1" i="1" dirty="0" smtClean="0">
                <a:solidFill>
                  <a:srgbClr val="00B050"/>
                </a:solidFill>
                <a:latin typeface="+mj-lt"/>
                <a:ea typeface="Calibri" panose="020F0502020204030204" pitchFamily="34" charset="0"/>
              </a:rPr>
              <a:t>		 </a:t>
            </a:r>
            <a:r>
              <a:rPr lang="en-GB" sz="1100" b="1" i="1" dirty="0">
                <a:solidFill>
                  <a:srgbClr val="00B050"/>
                </a:solidFill>
                <a:latin typeface="+mj-lt"/>
                <a:ea typeface="Calibri" panose="020F0502020204030204" pitchFamily="34" charset="0"/>
              </a:rPr>
              <a:t>-  Adam Grzywaczewski </a:t>
            </a:r>
            <a:r>
              <a:rPr lang="en-GB" sz="1100" b="1" i="1" dirty="0" smtClean="0">
                <a:solidFill>
                  <a:srgbClr val="00B050"/>
                </a:solidFill>
                <a:latin typeface="+mj-lt"/>
                <a:ea typeface="Calibri" panose="020F0502020204030204" pitchFamily="34" charset="0"/>
              </a:rPr>
              <a:t>(NVIDIA).</a:t>
            </a:r>
            <a:endParaRPr lang="en-GB" sz="1100" b="1" i="1" dirty="0">
              <a:solidFill>
                <a:srgbClr val="00B050"/>
              </a:solidFill>
              <a:latin typeface="+mj-lt"/>
              <a:ea typeface="Calibri" panose="020F0502020204030204" pitchFamily="34" charset="0"/>
            </a:endParaRPr>
          </a:p>
        </p:txBody>
      </p:sp>
      <p:sp>
        <p:nvSpPr>
          <p:cNvPr id="2" name="Rectangle 1"/>
          <p:cNvSpPr/>
          <p:nvPr/>
        </p:nvSpPr>
        <p:spPr>
          <a:xfrm>
            <a:off x="539552" y="476673"/>
            <a:ext cx="2232248" cy="461665"/>
          </a:xfrm>
          <a:prstGeom prst="rect">
            <a:avLst/>
          </a:prstGeom>
        </p:spPr>
        <p:txBody>
          <a:bodyPr wrap="square">
            <a:spAutoFit/>
          </a:bodyPr>
          <a:lstStyle/>
          <a:p>
            <a:r>
              <a:rPr lang="en-GB" b="1" dirty="0" smtClean="0">
                <a:solidFill>
                  <a:schemeClr val="bg1"/>
                </a:solidFill>
                <a:latin typeface="Arial" panose="020B0604020202020204" pitchFamily="34" charset="0"/>
              </a:rPr>
              <a:t>Lectures</a:t>
            </a:r>
            <a:endParaRPr lang="en-GB" b="1" dirty="0">
              <a:solidFill>
                <a:schemeClr val="bg1"/>
              </a:solidFill>
              <a:latin typeface="Arial" panose="020B0604020202020204" pitchFamily="34" charset="0"/>
            </a:endParaRPr>
          </a:p>
        </p:txBody>
      </p:sp>
    </p:spTree>
    <p:extLst>
      <p:ext uri="{BB962C8B-B14F-4D97-AF65-F5344CB8AC3E}">
        <p14:creationId xmlns:p14="http://schemas.microsoft.com/office/powerpoint/2010/main" val="1998487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476673"/>
            <a:ext cx="2952328" cy="461665"/>
          </a:xfrm>
          <a:prstGeom prst="rect">
            <a:avLst/>
          </a:prstGeom>
        </p:spPr>
        <p:txBody>
          <a:bodyPr wrap="square">
            <a:spAutoFit/>
          </a:bodyPr>
          <a:lstStyle/>
          <a:p>
            <a:r>
              <a:rPr lang="en-GB" b="1" dirty="0" smtClean="0">
                <a:solidFill>
                  <a:schemeClr val="bg1"/>
                </a:solidFill>
                <a:latin typeface="Arial" panose="020B0604020202020204" pitchFamily="34" charset="0"/>
              </a:rPr>
              <a:t>Practical Sessions</a:t>
            </a:r>
            <a:endParaRPr lang="en-GB" b="1" dirty="0">
              <a:solidFill>
                <a:schemeClr val="bg1"/>
              </a:solidFill>
              <a:latin typeface="Arial" panose="020B0604020202020204" pitchFamily="34" charset="0"/>
            </a:endParaRPr>
          </a:p>
        </p:txBody>
      </p:sp>
      <p:sp>
        <p:nvSpPr>
          <p:cNvPr id="4" name="Rectangle 3"/>
          <p:cNvSpPr/>
          <p:nvPr/>
        </p:nvSpPr>
        <p:spPr>
          <a:xfrm>
            <a:off x="1259632" y="1844824"/>
            <a:ext cx="5976664" cy="3816429"/>
          </a:xfrm>
          <a:prstGeom prst="rect">
            <a:avLst/>
          </a:prstGeom>
        </p:spPr>
        <p:txBody>
          <a:bodyPr wrap="square">
            <a:spAutoFit/>
          </a:bodyPr>
          <a:lstStyle/>
          <a:p>
            <a:pPr>
              <a:spcAft>
                <a:spcPts val="0"/>
              </a:spcAft>
            </a:pPr>
            <a:r>
              <a:rPr lang="en-GB" sz="1100" b="1" dirty="0" smtClean="0">
                <a:latin typeface="+mj-lt"/>
                <a:ea typeface="Calibri" panose="020F0502020204030204" pitchFamily="34" charset="0"/>
              </a:rPr>
              <a:t>Monday - Here we have one practical in the afternoon.</a:t>
            </a:r>
            <a:endParaRPr lang="en-GB" sz="1100" b="1" dirty="0">
              <a:latin typeface="+mj-lt"/>
              <a:ea typeface="Calibri" panose="020F0502020204030204" pitchFamily="34" charset="0"/>
            </a:endParaRPr>
          </a:p>
          <a:p>
            <a:pPr>
              <a:spcAft>
                <a:spcPts val="0"/>
              </a:spcAft>
            </a:pPr>
            <a:r>
              <a:rPr lang="en-GB" sz="1100" b="1" dirty="0">
                <a:latin typeface="+mj-lt"/>
                <a:ea typeface="Calibri" panose="020F0502020204030204" pitchFamily="34" charset="0"/>
              </a:rPr>
              <a:t> </a:t>
            </a:r>
            <a:endParaRPr lang="en-GB" sz="1100" b="1" dirty="0" smtClean="0">
              <a:latin typeface="+mj-lt"/>
              <a:ea typeface="Calibri" panose="020F0502020204030204" pitchFamily="34" charset="0"/>
            </a:endParaRPr>
          </a:p>
          <a:p>
            <a:pPr>
              <a:spcAft>
                <a:spcPts val="0"/>
              </a:spcAft>
            </a:pPr>
            <a:r>
              <a:rPr lang="en-GB" sz="1100" dirty="0">
                <a:latin typeface="+mj-lt"/>
                <a:ea typeface="Calibri" panose="020F0502020204030204" pitchFamily="34" charset="0"/>
              </a:rPr>
              <a:t>Afternoon Practical:	Linux, compiling C code and using Make.</a:t>
            </a:r>
          </a:p>
          <a:p>
            <a:pPr>
              <a:spcAft>
                <a:spcPts val="0"/>
              </a:spcAft>
            </a:pPr>
            <a:r>
              <a:rPr lang="en-GB" sz="1100" dirty="0">
                <a:latin typeface="+mj-lt"/>
                <a:ea typeface="Calibri" panose="020F0502020204030204" pitchFamily="34" charset="0"/>
              </a:rPr>
              <a:t> </a:t>
            </a:r>
          </a:p>
          <a:p>
            <a:pPr>
              <a:spcAft>
                <a:spcPts val="0"/>
              </a:spcAft>
            </a:pPr>
            <a:r>
              <a:rPr lang="en-GB" sz="1100" b="1" dirty="0" smtClean="0">
                <a:latin typeface="+mj-lt"/>
                <a:ea typeface="Calibri" panose="020F0502020204030204" pitchFamily="34" charset="0"/>
              </a:rPr>
              <a:t>Tuesday</a:t>
            </a:r>
          </a:p>
          <a:p>
            <a:pPr>
              <a:spcAft>
                <a:spcPts val="0"/>
              </a:spcAft>
            </a:pPr>
            <a:endParaRPr lang="en-GB" sz="1100" b="1"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Morning Practical:	Practical examples of using repositories for your projects</a:t>
            </a:r>
            <a:r>
              <a:rPr lang="en-GB" sz="1100" dirty="0" smtClean="0">
                <a:latin typeface="+mj-lt"/>
                <a:ea typeface="Calibri" panose="020F0502020204030204" pitchFamily="34" charset="0"/>
              </a:rPr>
              <a:t>.</a:t>
            </a:r>
          </a:p>
          <a:p>
            <a:pPr>
              <a:spcAft>
                <a:spcPts val="0"/>
              </a:spcAft>
            </a:pPr>
            <a:r>
              <a:rPr lang="en-GB" sz="1100" dirty="0" smtClean="0">
                <a:latin typeface="+mj-lt"/>
                <a:ea typeface="Calibri" panose="020F0502020204030204" pitchFamily="34" charset="0"/>
              </a:rPr>
              <a:t>Afternoon Practical:</a:t>
            </a:r>
            <a:r>
              <a:rPr lang="en-GB" sz="1100" dirty="0">
                <a:latin typeface="+mj-lt"/>
                <a:ea typeface="Calibri" panose="020F0502020204030204" pitchFamily="34" charset="0"/>
              </a:rPr>
              <a:t>	Practical examples </a:t>
            </a:r>
            <a:r>
              <a:rPr lang="en-GB" sz="1100" dirty="0" smtClean="0">
                <a:latin typeface="+mj-lt"/>
                <a:ea typeface="Calibri" panose="020F0502020204030204" pitchFamily="34" charset="0"/>
              </a:rPr>
              <a:t>using the C programming language.</a:t>
            </a:r>
            <a:endParaRPr lang="en-GB" sz="1100"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 </a:t>
            </a:r>
          </a:p>
          <a:p>
            <a:pPr>
              <a:spcAft>
                <a:spcPts val="0"/>
              </a:spcAft>
            </a:pPr>
            <a:r>
              <a:rPr lang="en-GB" sz="1100" b="1" dirty="0" smtClean="0">
                <a:latin typeface="+mj-lt"/>
                <a:ea typeface="Calibri" panose="020F0502020204030204" pitchFamily="34" charset="0"/>
              </a:rPr>
              <a:t>Wednesday Afternoon </a:t>
            </a:r>
          </a:p>
          <a:p>
            <a:pPr>
              <a:spcAft>
                <a:spcPts val="0"/>
              </a:spcAft>
            </a:pP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Afternoon Practical:</a:t>
            </a:r>
            <a:r>
              <a:rPr lang="en-GB" sz="1100" dirty="0">
                <a:latin typeface="+mj-lt"/>
                <a:ea typeface="Calibri" panose="020F0502020204030204" pitchFamily="34" charset="0"/>
              </a:rPr>
              <a:t>	Practical examples of </a:t>
            </a:r>
            <a:r>
              <a:rPr lang="en-GB" sz="1100" dirty="0" smtClean="0">
                <a:latin typeface="+mj-lt"/>
                <a:ea typeface="Calibri" panose="020F0502020204030204" pitchFamily="34" charset="0"/>
              </a:rPr>
              <a:t>using OpenMP on CPUs.</a:t>
            </a:r>
            <a:endParaRPr lang="en-GB" sz="1100"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 </a:t>
            </a:r>
          </a:p>
          <a:p>
            <a:pPr>
              <a:spcAft>
                <a:spcPts val="0"/>
              </a:spcAft>
            </a:pPr>
            <a:r>
              <a:rPr lang="en-GB" sz="1100" b="1" dirty="0">
                <a:latin typeface="+mj-lt"/>
                <a:ea typeface="Calibri" panose="020F0502020204030204" pitchFamily="34" charset="0"/>
              </a:rPr>
              <a:t>Thursday </a:t>
            </a:r>
          </a:p>
          <a:p>
            <a:pPr>
              <a:spcAft>
                <a:spcPts val="0"/>
              </a:spcAft>
            </a:pPr>
            <a:endParaRPr lang="en-GB" sz="1100" dirty="0" smtClean="0">
              <a:latin typeface="+mj-lt"/>
              <a:ea typeface="Calibri" panose="020F0502020204030204" pitchFamily="34" charset="0"/>
            </a:endParaRPr>
          </a:p>
          <a:p>
            <a:pPr>
              <a:spcAft>
                <a:spcPts val="0"/>
              </a:spcAft>
            </a:pPr>
            <a:r>
              <a:rPr lang="en-GB" sz="1100" dirty="0">
                <a:latin typeface="+mj-lt"/>
                <a:ea typeface="Calibri" panose="020F0502020204030204" pitchFamily="34" charset="0"/>
              </a:rPr>
              <a:t>Morning Practical:	Practical examples of </a:t>
            </a:r>
            <a:r>
              <a:rPr lang="en-GB" sz="1100" dirty="0" smtClean="0">
                <a:latin typeface="+mj-lt"/>
                <a:ea typeface="Calibri" panose="020F0502020204030204" pitchFamily="34" charset="0"/>
              </a:rPr>
              <a:t>using GPUs for science and engineering.</a:t>
            </a:r>
            <a:endParaRPr lang="en-GB" sz="1100"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Afternoon Practical:	</a:t>
            </a:r>
            <a:r>
              <a:rPr lang="en-GB" sz="1100" dirty="0" smtClean="0">
                <a:latin typeface="+mj-lt"/>
                <a:ea typeface="Calibri" panose="020F0502020204030204" pitchFamily="34" charset="0"/>
              </a:rPr>
              <a:t>Examples </a:t>
            </a:r>
            <a:r>
              <a:rPr lang="en-GB" sz="1100" dirty="0">
                <a:latin typeface="+mj-lt"/>
                <a:ea typeface="Calibri" panose="020F0502020204030204" pitchFamily="34" charset="0"/>
              </a:rPr>
              <a:t>of CUDA </a:t>
            </a:r>
            <a:r>
              <a:rPr lang="en-GB" sz="1100" dirty="0" smtClean="0">
                <a:latin typeface="+mj-lt"/>
                <a:ea typeface="Calibri" panose="020F0502020204030204" pitchFamily="34" charset="0"/>
              </a:rPr>
              <a:t>programming.</a:t>
            </a:r>
            <a:endParaRPr lang="en-GB" sz="1100"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 </a:t>
            </a:r>
          </a:p>
          <a:p>
            <a:pPr>
              <a:spcAft>
                <a:spcPts val="0"/>
              </a:spcAft>
            </a:pPr>
            <a:r>
              <a:rPr lang="en-GB" sz="1100" b="1" dirty="0" smtClean="0">
                <a:latin typeface="+mj-lt"/>
                <a:ea typeface="Calibri" panose="020F0502020204030204" pitchFamily="34" charset="0"/>
              </a:rPr>
              <a:t>Friday</a:t>
            </a:r>
          </a:p>
          <a:p>
            <a:pPr>
              <a:spcAft>
                <a:spcPts val="0"/>
              </a:spcAft>
            </a:pP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Morning Practical:</a:t>
            </a:r>
            <a:r>
              <a:rPr lang="en-GB" sz="1100" dirty="0">
                <a:latin typeface="+mj-lt"/>
                <a:ea typeface="Calibri" panose="020F0502020204030204" pitchFamily="34" charset="0"/>
              </a:rPr>
              <a:t>	</a:t>
            </a:r>
            <a:r>
              <a:rPr lang="en-GB" sz="1100" dirty="0" smtClean="0">
                <a:latin typeface="+mj-lt"/>
                <a:ea typeface="Calibri" panose="020F0502020204030204" pitchFamily="34" charset="0"/>
              </a:rPr>
              <a:t>Assignment.</a:t>
            </a:r>
          </a:p>
          <a:p>
            <a:pPr>
              <a:spcAft>
                <a:spcPts val="0"/>
              </a:spcAft>
            </a:pPr>
            <a:r>
              <a:rPr lang="en-GB" sz="1100" dirty="0" smtClean="0">
                <a:latin typeface="+mj-lt"/>
                <a:ea typeface="Calibri" panose="020F0502020204030204" pitchFamily="34" charset="0"/>
              </a:rPr>
              <a:t>Afternoon Practical:</a:t>
            </a:r>
            <a:r>
              <a:rPr lang="en-GB" sz="1100" dirty="0">
                <a:latin typeface="+mj-lt"/>
                <a:ea typeface="Calibri" panose="020F0502020204030204" pitchFamily="34" charset="0"/>
              </a:rPr>
              <a:t>	Finishing </a:t>
            </a:r>
            <a:r>
              <a:rPr lang="en-GB" sz="1100" dirty="0" smtClean="0">
                <a:latin typeface="+mj-lt"/>
                <a:ea typeface="Calibri" panose="020F0502020204030204" pitchFamily="34" charset="0"/>
              </a:rPr>
              <a:t>up (email assignment to </a:t>
            </a:r>
            <a:r>
              <a:rPr lang="en-GB" sz="1100" dirty="0" smtClean="0">
                <a:latin typeface="+mj-lt"/>
                <a:ea typeface="Calibri" panose="020F0502020204030204" pitchFamily="34" charset="0"/>
                <a:hlinkClick r:id="rId3"/>
              </a:rPr>
              <a:t>wes.armour@eng.ox.ac.uk</a:t>
            </a:r>
            <a:r>
              <a:rPr lang="en-GB" sz="1100" dirty="0" smtClean="0">
                <a:latin typeface="+mj-lt"/>
                <a:ea typeface="Calibri" panose="020F0502020204030204" pitchFamily="34" charset="0"/>
              </a:rPr>
              <a:t>).</a:t>
            </a:r>
            <a:endParaRPr lang="en-GB" sz="1100" dirty="0">
              <a:latin typeface="+mj-lt"/>
              <a:ea typeface="Calibri" panose="020F0502020204030204" pitchFamily="34" charset="0"/>
            </a:endParaRPr>
          </a:p>
        </p:txBody>
      </p:sp>
    </p:spTree>
    <p:extLst>
      <p:ext uri="{BB962C8B-B14F-4D97-AF65-F5344CB8AC3E}">
        <p14:creationId xmlns:p14="http://schemas.microsoft.com/office/powerpoint/2010/main" val="3999317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476673"/>
            <a:ext cx="6552728" cy="461665"/>
          </a:xfrm>
          <a:prstGeom prst="rect">
            <a:avLst/>
          </a:prstGeom>
        </p:spPr>
        <p:txBody>
          <a:bodyPr wrap="square">
            <a:spAutoFit/>
          </a:bodyPr>
          <a:lstStyle/>
          <a:p>
            <a:r>
              <a:rPr lang="en-GB" b="1" dirty="0" smtClean="0">
                <a:solidFill>
                  <a:schemeClr val="bg1"/>
                </a:solidFill>
                <a:latin typeface="Arial" panose="020B0604020202020204" pitchFamily="34" charset="0"/>
              </a:rPr>
              <a:t>NVIDIA Guest lecture</a:t>
            </a:r>
            <a:endParaRPr lang="en-GB" b="1" dirty="0">
              <a:solidFill>
                <a:schemeClr val="bg1"/>
              </a:solidFill>
              <a:latin typeface="Arial" panose="020B0604020202020204" pitchFamily="34" charset="0"/>
            </a:endParaRPr>
          </a:p>
        </p:txBody>
      </p:sp>
      <p:sp>
        <p:nvSpPr>
          <p:cNvPr id="3" name="Rectangle 2"/>
          <p:cNvSpPr/>
          <p:nvPr/>
        </p:nvSpPr>
        <p:spPr>
          <a:xfrm>
            <a:off x="899592" y="1700808"/>
            <a:ext cx="7560840" cy="4062651"/>
          </a:xfrm>
          <a:prstGeom prst="rect">
            <a:avLst/>
          </a:prstGeom>
        </p:spPr>
        <p:txBody>
          <a:bodyPr wrap="square">
            <a:spAutoFit/>
          </a:bodyPr>
          <a:lstStyle/>
          <a:p>
            <a:pPr lvl="0">
              <a:spcAft>
                <a:spcPts val="0"/>
              </a:spcAft>
              <a:buSzPts val="1000"/>
              <a:tabLst>
                <a:tab pos="457200" algn="l"/>
              </a:tabLst>
            </a:pPr>
            <a:r>
              <a:rPr lang="en-GB" sz="1600" b="1" dirty="0" smtClean="0">
                <a:latin typeface="+mn-lt"/>
                <a:ea typeface="Times New Roman" panose="02020603050405020304" pitchFamily="18" charset="0"/>
              </a:rPr>
              <a:t>Abstract</a:t>
            </a:r>
          </a:p>
          <a:p>
            <a:pPr lvl="0">
              <a:spcAft>
                <a:spcPts val="0"/>
              </a:spcAft>
              <a:buSzPts val="1000"/>
              <a:tabLst>
                <a:tab pos="457200" algn="l"/>
              </a:tabLst>
            </a:pPr>
            <a:r>
              <a:rPr lang="en-GB" sz="1400" dirty="0" smtClean="0">
                <a:latin typeface="+mn-lt"/>
                <a:ea typeface="Times New Roman" panose="02020603050405020304" pitchFamily="18" charset="0"/>
              </a:rPr>
              <a:t>Majority </a:t>
            </a:r>
            <a:r>
              <a:rPr lang="en-GB" sz="1400" dirty="0">
                <a:latin typeface="+mn-lt"/>
                <a:ea typeface="Times New Roman" panose="02020603050405020304" pitchFamily="18" charset="0"/>
              </a:rPr>
              <a:t>of interesting problems tackled by industry are fairly complex. Where it is relatively easy to build an early POC of a system it takes a huge amount of effort to build a solution meeting all of your functional as well as non-functional requirements. For example its fairly straightforward to build a POC Self Driving Vehicle that will drive across a small number of streets with human supervision. On the other hand building a Self-Driving Car which a robust and safe is an engineering feet requiring petabytes of data for training and validation. In this talk we will tackle some of the key challenges of building complex Deep Learning based systems with a primary focus on scalability of the training process</a:t>
            </a:r>
            <a:r>
              <a:rPr lang="en-GB" sz="1400" dirty="0" smtClean="0">
                <a:latin typeface="+mn-lt"/>
                <a:ea typeface="Times New Roman" panose="02020603050405020304" pitchFamily="18" charset="0"/>
              </a:rPr>
              <a:t>.</a:t>
            </a:r>
          </a:p>
          <a:p>
            <a:pPr lvl="0">
              <a:spcAft>
                <a:spcPts val="0"/>
              </a:spcAft>
              <a:buSzPts val="1000"/>
              <a:tabLst>
                <a:tab pos="457200" algn="l"/>
              </a:tabLst>
            </a:pPr>
            <a:endParaRPr lang="en-GB" sz="1600" dirty="0">
              <a:effectLst/>
              <a:latin typeface="+mn-lt"/>
              <a:ea typeface="Calibri" panose="020F0502020204030204" pitchFamily="34" charset="0"/>
            </a:endParaRPr>
          </a:p>
          <a:p>
            <a:pPr lvl="0">
              <a:spcAft>
                <a:spcPts val="0"/>
              </a:spcAft>
              <a:buSzPts val="1000"/>
              <a:tabLst>
                <a:tab pos="457200" algn="l"/>
              </a:tabLst>
            </a:pPr>
            <a:r>
              <a:rPr lang="en-GB" sz="1600" b="1" dirty="0" smtClean="0">
                <a:latin typeface="+mn-lt"/>
                <a:ea typeface="Calibri" panose="020F0502020204030204" pitchFamily="34" charset="0"/>
              </a:rPr>
              <a:t>Bio</a:t>
            </a:r>
          </a:p>
          <a:p>
            <a:pPr lvl="0">
              <a:spcAft>
                <a:spcPts val="0"/>
              </a:spcAft>
              <a:buSzPts val="1000"/>
              <a:tabLst>
                <a:tab pos="457200" algn="l"/>
              </a:tabLst>
            </a:pPr>
            <a:r>
              <a:rPr lang="en-GB" sz="1400" smtClean="0">
                <a:latin typeface="+mn-lt"/>
                <a:ea typeface="Calibri" panose="020F0502020204030204" pitchFamily="34" charset="0"/>
              </a:rPr>
              <a:t>Dr Adam </a:t>
            </a:r>
            <a:r>
              <a:rPr lang="en-GB" sz="1400" dirty="0">
                <a:latin typeface="+mn-lt"/>
                <a:ea typeface="Calibri" panose="020F0502020204030204" pitchFamily="34" charset="0"/>
              </a:rPr>
              <a:t>Grzywaczewski is a deep learning solution architect at NVIDIA, where his primary responsibility is to support a wide range of customers in delivery of their deep learning solutions. Adam is an applied research scientist specialising in machine learning with a background in deep learning and system architecture. Previously, he was responsible for building up the UK government’s machine-learning capabilities while at Capgemini and worked in the Jaguar Land Rover Research Centre, where he was responsible for a variety of internal and external projects and contributed to the self-learning car portfolio</a:t>
            </a:r>
            <a:r>
              <a:rPr lang="en-GB" sz="1400" dirty="0" smtClean="0">
                <a:latin typeface="+mn-lt"/>
                <a:ea typeface="Calibri" panose="020F0502020204030204" pitchFamily="34" charset="0"/>
              </a:rPr>
              <a:t>.</a:t>
            </a:r>
            <a:endParaRPr lang="en-GB" sz="1400" dirty="0">
              <a:effectLst/>
              <a:latin typeface="+mn-lt"/>
              <a:ea typeface="Calibri" panose="020F0502020204030204" pitchFamily="34" charset="0"/>
            </a:endParaRPr>
          </a:p>
        </p:txBody>
      </p:sp>
    </p:spTree>
    <p:extLst>
      <p:ext uri="{BB962C8B-B14F-4D97-AF65-F5344CB8AC3E}">
        <p14:creationId xmlns:p14="http://schemas.microsoft.com/office/powerpoint/2010/main" val="3662987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476673"/>
            <a:ext cx="2952328" cy="461665"/>
          </a:xfrm>
          <a:prstGeom prst="rect">
            <a:avLst/>
          </a:prstGeom>
        </p:spPr>
        <p:txBody>
          <a:bodyPr wrap="square">
            <a:spAutoFit/>
          </a:bodyPr>
          <a:lstStyle/>
          <a:p>
            <a:r>
              <a:rPr lang="en-GB" b="1" dirty="0" smtClean="0">
                <a:solidFill>
                  <a:schemeClr val="bg1"/>
                </a:solidFill>
                <a:latin typeface="Arial" panose="020B0604020202020204" pitchFamily="34" charset="0"/>
              </a:rPr>
              <a:t>Assignment</a:t>
            </a:r>
            <a:endParaRPr lang="en-GB" b="1" dirty="0">
              <a:solidFill>
                <a:schemeClr val="bg1"/>
              </a:solidFill>
              <a:latin typeface="Arial" panose="020B0604020202020204" pitchFamily="34" charset="0"/>
            </a:endParaRPr>
          </a:p>
        </p:txBody>
      </p:sp>
      <p:sp>
        <p:nvSpPr>
          <p:cNvPr id="4" name="Rectangle 3"/>
          <p:cNvSpPr/>
          <p:nvPr/>
        </p:nvSpPr>
        <p:spPr>
          <a:xfrm>
            <a:off x="2339752" y="2564904"/>
            <a:ext cx="5976664" cy="2123658"/>
          </a:xfrm>
          <a:prstGeom prst="rect">
            <a:avLst/>
          </a:prstGeom>
        </p:spPr>
        <p:txBody>
          <a:bodyPr wrap="square">
            <a:spAutoFit/>
          </a:bodyPr>
          <a:lstStyle/>
          <a:p>
            <a:pPr>
              <a:spcAft>
                <a:spcPts val="0"/>
              </a:spcAft>
            </a:pPr>
            <a:r>
              <a:rPr lang="en-GB" sz="1100" b="1" dirty="0" smtClean="0">
                <a:latin typeface="+mj-lt"/>
                <a:ea typeface="Calibri" panose="020F0502020204030204" pitchFamily="34" charset="0"/>
              </a:rPr>
              <a:t>Course marks</a:t>
            </a:r>
          </a:p>
          <a:p>
            <a:pPr>
              <a:spcAft>
                <a:spcPts val="0"/>
              </a:spcAft>
            </a:pPr>
            <a:endParaRPr lang="en-GB" sz="1100" b="1"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A total of 9 marks. </a:t>
            </a:r>
          </a:p>
          <a:p>
            <a:pPr>
              <a:spcAft>
                <a:spcPts val="0"/>
              </a:spcAft>
            </a:pP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4 marks will be given for attendance, 5 marks for assignment work.</a:t>
            </a:r>
          </a:p>
          <a:p>
            <a:pPr>
              <a:spcAft>
                <a:spcPts val="0"/>
              </a:spcAft>
            </a:pPr>
            <a:endParaRPr lang="en-GB" sz="1100" b="1" dirty="0">
              <a:latin typeface="+mj-lt"/>
              <a:ea typeface="Calibri" panose="020F0502020204030204" pitchFamily="34" charset="0"/>
            </a:endParaRPr>
          </a:p>
          <a:p>
            <a:pPr>
              <a:spcAft>
                <a:spcPts val="0"/>
              </a:spcAft>
            </a:pPr>
            <a:r>
              <a:rPr lang="en-GB" sz="1100" b="1" dirty="0" smtClean="0">
                <a:latin typeface="+mj-lt"/>
                <a:ea typeface="Calibri" panose="020F0502020204030204" pitchFamily="34" charset="0"/>
              </a:rPr>
              <a:t>Assignment</a:t>
            </a:r>
            <a:r>
              <a:rPr lang="en-GB" sz="1100" b="1" dirty="0">
                <a:latin typeface="+mj-lt"/>
                <a:ea typeface="Calibri" panose="020F0502020204030204" pitchFamily="34" charset="0"/>
              </a:rPr>
              <a:t> </a:t>
            </a:r>
            <a:r>
              <a:rPr lang="en-GB" sz="1100" b="1" dirty="0" smtClean="0">
                <a:latin typeface="+mj-lt"/>
                <a:ea typeface="Calibri" panose="020F0502020204030204" pitchFamily="34" charset="0"/>
              </a:rPr>
              <a:t>marks will be given for:</a:t>
            </a:r>
          </a:p>
          <a:p>
            <a:pPr>
              <a:spcAft>
                <a:spcPts val="0"/>
              </a:spcAft>
            </a:pP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Good coding practices	- 2 marks.</a:t>
            </a:r>
          </a:p>
          <a:p>
            <a:pPr>
              <a:spcAft>
                <a:spcPts val="0"/>
              </a:spcAft>
            </a:pPr>
            <a:r>
              <a:rPr lang="en-GB" sz="1100" dirty="0" smtClean="0">
                <a:latin typeface="+mj-lt"/>
                <a:ea typeface="Calibri" panose="020F0502020204030204" pitchFamily="34" charset="0"/>
              </a:rPr>
              <a:t>Using a build system	- 1 mark.</a:t>
            </a:r>
          </a:p>
          <a:p>
            <a:pPr>
              <a:spcAft>
                <a:spcPts val="0"/>
              </a:spcAft>
            </a:pPr>
            <a:r>
              <a:rPr lang="en-GB" sz="1100" dirty="0" smtClean="0">
                <a:latin typeface="+mj-lt"/>
                <a:ea typeface="Calibri" panose="020F0502020204030204" pitchFamily="34" charset="0"/>
              </a:rPr>
              <a:t>Correct use of C/CUDA	- 1 mark.</a:t>
            </a:r>
          </a:p>
          <a:p>
            <a:pPr>
              <a:spcAft>
                <a:spcPts val="0"/>
              </a:spcAft>
            </a:pPr>
            <a:r>
              <a:rPr lang="en-GB" sz="1100" dirty="0" smtClean="0">
                <a:latin typeface="+mj-lt"/>
                <a:ea typeface="Calibri" panose="020F0502020204030204" pitchFamily="34" charset="0"/>
              </a:rPr>
              <a:t>Working code		- 1 mark.</a:t>
            </a:r>
          </a:p>
        </p:txBody>
      </p:sp>
    </p:spTree>
    <p:extLst>
      <p:ext uri="{BB962C8B-B14F-4D97-AF65-F5344CB8AC3E}">
        <p14:creationId xmlns:p14="http://schemas.microsoft.com/office/powerpoint/2010/main" val="1186690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IntelligentDocuments">
  <a:themeElements>
    <a:clrScheme name="Custom 5">
      <a:dk1>
        <a:srgbClr val="C2470C"/>
      </a:dk1>
      <a:lt1>
        <a:srgbClr val="FFFFFF"/>
      </a:lt1>
      <a:dk2>
        <a:srgbClr val="FFFFFF"/>
      </a:dk2>
      <a:lt2>
        <a:srgbClr val="E7E7E9"/>
      </a:lt2>
      <a:accent1>
        <a:srgbClr val="F16623"/>
      </a:accent1>
      <a:accent2>
        <a:srgbClr val="E27023"/>
      </a:accent2>
      <a:accent3>
        <a:srgbClr val="FFFFFF"/>
      </a:accent3>
      <a:accent4>
        <a:srgbClr val="670100"/>
      </a:accent4>
      <a:accent5>
        <a:srgbClr val="E8B0AB"/>
      </a:accent5>
      <a:accent6>
        <a:srgbClr val="CD651F"/>
      </a:accent6>
      <a:hlink>
        <a:srgbClr val="002060"/>
      </a:hlink>
      <a:folHlink>
        <a:srgbClr val="0070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New Roman" charset="0"/>
            <a:ea typeface="ＭＳ Ｐゴシック" charset="0"/>
          </a:defRPr>
        </a:defPPr>
      </a:lstStyle>
    </a:lnDef>
  </a:objectDefaults>
  <a:extraClrSchemeLst>
    <a:extraClrScheme>
      <a:clrScheme name="IntelligentDocument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elligentDocument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ntelligentDocument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elligentDocument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elligentDocument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elligentDocument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ntelligentDocument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ntelligentDocuments 8">
        <a:dk1>
          <a:srgbClr val="7A0200"/>
        </a:dk1>
        <a:lt1>
          <a:srgbClr val="FFFFFF"/>
        </a:lt1>
        <a:dk2>
          <a:srgbClr val="FFFFFF"/>
        </a:dk2>
        <a:lt2>
          <a:srgbClr val="969696"/>
        </a:lt2>
        <a:accent1>
          <a:srgbClr val="D74119"/>
        </a:accent1>
        <a:accent2>
          <a:srgbClr val="E27023"/>
        </a:accent2>
        <a:accent3>
          <a:srgbClr val="FFFFFF"/>
        </a:accent3>
        <a:accent4>
          <a:srgbClr val="670100"/>
        </a:accent4>
        <a:accent5>
          <a:srgbClr val="E8B0AB"/>
        </a:accent5>
        <a:accent6>
          <a:srgbClr val="CD651F"/>
        </a:accent6>
        <a:hlink>
          <a:srgbClr val="E4028C"/>
        </a:hlink>
        <a:folHlink>
          <a:srgbClr val="AA2D91"/>
        </a:folHlink>
      </a:clrScheme>
      <a:clrMap bg1="lt1" tx1="dk1" bg2="lt2" tx2="dk2" accent1="accent1" accent2="accent2" accent3="accent3" accent4="accent4" accent5="accent5" accent6="accent6" hlink="hlink" folHlink="folHlink"/>
    </a:extraClrScheme>
    <a:extraClrScheme>
      <a:clrScheme name="IntelligentDocuments 9">
        <a:dk1>
          <a:srgbClr val="7A0200"/>
        </a:dk1>
        <a:lt1>
          <a:srgbClr val="FFFFFF"/>
        </a:lt1>
        <a:dk2>
          <a:srgbClr val="FFFFFF"/>
        </a:dk2>
        <a:lt2>
          <a:srgbClr val="E7E7E9"/>
        </a:lt2>
        <a:accent1>
          <a:srgbClr val="D74119"/>
        </a:accent1>
        <a:accent2>
          <a:srgbClr val="E27023"/>
        </a:accent2>
        <a:accent3>
          <a:srgbClr val="FFFFFF"/>
        </a:accent3>
        <a:accent4>
          <a:srgbClr val="670100"/>
        </a:accent4>
        <a:accent5>
          <a:srgbClr val="E8B0AB"/>
        </a:accent5>
        <a:accent6>
          <a:srgbClr val="CD651F"/>
        </a:accent6>
        <a:hlink>
          <a:srgbClr val="E4028C"/>
        </a:hlink>
        <a:folHlink>
          <a:srgbClr val="AA2D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087B862386F8A48840A2142C0600765" ma:contentTypeVersion="1" ma:contentTypeDescription="Create a new document." ma:contentTypeScope="" ma:versionID="68e7a6ad2ab34d836eda56dc5c7bc733">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83787E9-855B-43BD-8382-B7C63B9BC33D}">
  <ds:schemaRefs>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866DD9C6-787C-4079-86E8-1446954686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0637EC-CEA5-409F-B139-003005A141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e-Research PowerPoint Template</Template>
  <TotalTime>17281</TotalTime>
  <Words>510</Words>
  <Application>Microsoft Office PowerPoint</Application>
  <PresentationFormat>On-screen Show (4:3)</PresentationFormat>
  <Paragraphs>112</Paragraphs>
  <Slides>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ＭＳ Ｐゴシック</vt:lpstr>
      <vt:lpstr>Arial</vt:lpstr>
      <vt:lpstr>Calibri</vt:lpstr>
      <vt:lpstr>Georgia</vt:lpstr>
      <vt:lpstr>Lucida Grande</vt:lpstr>
      <vt:lpstr>Times New Roman</vt:lpstr>
      <vt:lpstr>Wingdings</vt:lpstr>
      <vt:lpstr>IntelligentDocuments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subtitle or presentation author can go here</dc:title>
  <dc:creator>Julie Meikle</dc:creator>
  <dc:description/>
  <cp:lastModifiedBy>Wesley Armour</cp:lastModifiedBy>
  <cp:revision>281</cp:revision>
  <dcterms:created xsi:type="dcterms:W3CDTF">2017-09-12T12:30:57Z</dcterms:created>
  <dcterms:modified xsi:type="dcterms:W3CDTF">2018-05-23T19:15:19Z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ingExpirationDate">
    <vt:lpwstr/>
  </property>
  <property fmtid="{D5CDD505-2E9C-101B-9397-08002B2CF9AE}" pid="3" name="PublishingStartDate">
    <vt:lpwstr/>
  </property>
</Properties>
</file>