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2"/>
  </p:notesMasterIdLst>
  <p:handoutMasterIdLst>
    <p:handoutMasterId r:id="rId13"/>
  </p:handoutMasterIdLst>
  <p:sldIdLst>
    <p:sldId id="261" r:id="rId5"/>
    <p:sldId id="431" r:id="rId6"/>
    <p:sldId id="428" r:id="rId7"/>
    <p:sldId id="429" r:id="rId8"/>
    <p:sldId id="430" r:id="rId9"/>
    <p:sldId id="433" r:id="rId10"/>
    <p:sldId id="432" r:id="rId1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09" d="100"/>
          <a:sy n="109" d="100"/>
        </p:scale>
        <p:origin x="1142"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3240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39815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t>
            </a:r>
            <a:r>
              <a:rPr lang="en-GB" sz="1200" dirty="0" smtClean="0">
                <a:solidFill>
                  <a:srgbClr val="1F497D"/>
                </a:solidFill>
                <a:latin typeface="+mj-lt"/>
                <a:ea typeface="Calibri" panose="020F0502020204030204" pitchFamily="34" charset="0"/>
              </a:rPr>
              <a:t>Adamek.</a:t>
            </a:r>
            <a:endParaRPr lang="en-GB" sz="1200" dirty="0" smtClean="0">
              <a:solidFill>
                <a:srgbClr val="1F497D"/>
              </a:solidFill>
              <a:latin typeface="+mj-lt"/>
              <a:ea typeface="Calibri" panose="020F0502020204030204" pitchFamily="34" charset="0"/>
            </a:endParaRP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484784"/>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GPUs and how to use them.</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a:t>
            </a:r>
            <a:r>
              <a:rPr lang="en-GB" sz="1100" dirty="0">
                <a:latin typeface="+mj-lt"/>
                <a:ea typeface="Calibri" panose="020F0502020204030204" pitchFamily="34" charset="0"/>
              </a:rPr>
              <a:t>An introduction to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and challenges of </a:t>
            </a:r>
            <a:r>
              <a:rPr lang="en-GB" sz="1100" b="1" i="1" dirty="0" smtClean="0">
                <a:solidFill>
                  <a:srgbClr val="00B050"/>
                </a:solidFill>
                <a:latin typeface="+mj-lt"/>
                <a:ea typeface="Calibri" panose="020F0502020204030204" pitchFamily="34" charset="0"/>
              </a:rPr>
              <a:t>scale</a:t>
            </a:r>
          </a:p>
          <a:p>
            <a:pPr>
              <a:spcAft>
                <a:spcPts val="0"/>
              </a:spcAft>
            </a:pPr>
            <a:r>
              <a:rPr lang="en-GB" sz="1100" b="1" i="1" dirty="0">
                <a:solidFill>
                  <a:srgbClr val="00B050"/>
                </a:solidFill>
                <a:latin typeface="+mj-lt"/>
                <a:ea typeface="Calibri" panose="020F0502020204030204" pitchFamily="34" charset="0"/>
              </a:rPr>
              <a:t>	</a:t>
            </a:r>
            <a:r>
              <a:rPr lang="en-GB" sz="1100" b="1" i="1" dirty="0" smtClean="0">
                <a:solidFill>
                  <a:srgbClr val="00B050"/>
                </a:solidFill>
                <a:latin typeface="+mj-lt"/>
                <a:ea typeface="Calibri" panose="020F0502020204030204" pitchFamily="34" charset="0"/>
              </a:rPr>
              <a:t>		 </a:t>
            </a:r>
            <a:r>
              <a:rPr lang="en-GB" sz="1100" b="1" i="1" dirty="0">
                <a:solidFill>
                  <a:srgbClr val="00B050"/>
                </a:solidFill>
                <a:latin typeface="+mj-lt"/>
                <a:ea typeface="Calibri" panose="020F0502020204030204" pitchFamily="34" charset="0"/>
              </a:rPr>
              <a:t>-  Adam Grzywaczewski </a:t>
            </a:r>
            <a:r>
              <a:rPr lang="en-GB" sz="1100" b="1" i="1" dirty="0" smtClean="0">
                <a:solidFill>
                  <a:srgbClr val="00B050"/>
                </a:solidFill>
                <a:latin typeface="+mj-lt"/>
                <a:ea typeface="Calibri" panose="020F0502020204030204" pitchFamily="34" charset="0"/>
              </a:rPr>
              <a:t>(NVIDIA).</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844824"/>
            <a:ext cx="597666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using GPUs for science and engineering.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t>
            </a:r>
            <a:r>
              <a:rPr lang="en-GB" sz="1100" dirty="0" smtClean="0">
                <a:latin typeface="+mj-lt"/>
                <a:ea typeface="Calibri" panose="020F0502020204030204" pitchFamily="34" charset="0"/>
              </a:rPr>
              <a:t>Examples </a:t>
            </a:r>
            <a:r>
              <a:rPr lang="en-GB" sz="1100" dirty="0">
                <a:latin typeface="+mj-lt"/>
                <a:ea typeface="Calibri" panose="020F0502020204030204" pitchFamily="34" charset="0"/>
              </a:rPr>
              <a:t>of CUDA </a:t>
            </a:r>
            <a:r>
              <a:rPr lang="en-GB" sz="1100" dirty="0" smtClean="0">
                <a:latin typeface="+mj-lt"/>
                <a:ea typeface="Calibri" panose="020F0502020204030204" pitchFamily="34" charset="0"/>
              </a:rPr>
              <a:t>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t>
            </a:r>
            <a:r>
              <a:rPr lang="en-GB" sz="1100" dirty="0" smtClean="0">
                <a:latin typeface="+mj-lt"/>
                <a:ea typeface="Calibri" panose="020F0502020204030204" pitchFamily="34" charset="0"/>
              </a:rPr>
              <a:t>Assignment.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 (email assignment to </a:t>
            </a:r>
            <a:r>
              <a:rPr lang="en-GB" sz="1100" dirty="0" smtClean="0">
                <a:latin typeface="+mj-lt"/>
                <a:ea typeface="Calibri" panose="020F0502020204030204" pitchFamily="34" charset="0"/>
                <a:hlinkClick r:id="rId3"/>
              </a:rPr>
              <a:t>wes.armour@eng.ox.ac.uk</a:t>
            </a:r>
            <a:r>
              <a:rPr lang="en-GB" sz="1100" dirty="0" smtClean="0">
                <a:latin typeface="+mj-lt"/>
                <a:ea typeface="Calibri" panose="020F0502020204030204" pitchFamily="34" charset="0"/>
              </a:rPr>
              <a:t>).</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6552728" cy="461665"/>
          </a:xfrm>
          <a:prstGeom prst="rect">
            <a:avLst/>
          </a:prstGeom>
        </p:spPr>
        <p:txBody>
          <a:bodyPr wrap="square">
            <a:spAutoFit/>
          </a:bodyPr>
          <a:lstStyle/>
          <a:p>
            <a:r>
              <a:rPr lang="en-GB" b="1" dirty="0" smtClean="0">
                <a:solidFill>
                  <a:schemeClr val="bg1"/>
                </a:solidFill>
                <a:latin typeface="Arial" panose="020B0604020202020204" pitchFamily="34" charset="0"/>
              </a:rPr>
              <a:t>NVIDIA Guest lecture</a:t>
            </a:r>
            <a:endParaRPr lang="en-GB" b="1" dirty="0">
              <a:solidFill>
                <a:schemeClr val="bg1"/>
              </a:solidFill>
              <a:latin typeface="Arial" panose="020B0604020202020204" pitchFamily="34" charset="0"/>
            </a:endParaRPr>
          </a:p>
        </p:txBody>
      </p:sp>
      <p:sp>
        <p:nvSpPr>
          <p:cNvPr id="3" name="Rectangle 2"/>
          <p:cNvSpPr/>
          <p:nvPr/>
        </p:nvSpPr>
        <p:spPr>
          <a:xfrm>
            <a:off x="899592" y="1700808"/>
            <a:ext cx="7560840" cy="4062651"/>
          </a:xfrm>
          <a:prstGeom prst="rect">
            <a:avLst/>
          </a:prstGeom>
        </p:spPr>
        <p:txBody>
          <a:bodyPr wrap="square">
            <a:spAutoFit/>
          </a:bodyPr>
          <a:lstStyle/>
          <a:p>
            <a:pPr lvl="0">
              <a:spcAft>
                <a:spcPts val="0"/>
              </a:spcAft>
              <a:buSzPts val="1000"/>
              <a:tabLst>
                <a:tab pos="457200" algn="l"/>
              </a:tabLst>
            </a:pPr>
            <a:r>
              <a:rPr lang="en-GB" sz="1600" b="1" dirty="0" smtClean="0">
                <a:latin typeface="+mn-lt"/>
                <a:ea typeface="Times New Roman" panose="02020603050405020304" pitchFamily="18" charset="0"/>
              </a:rPr>
              <a:t>Abstract</a:t>
            </a:r>
          </a:p>
          <a:p>
            <a:pPr lvl="0">
              <a:spcAft>
                <a:spcPts val="0"/>
              </a:spcAft>
              <a:buSzPts val="1000"/>
              <a:tabLst>
                <a:tab pos="457200" algn="l"/>
              </a:tabLst>
            </a:pPr>
            <a:r>
              <a:rPr lang="en-GB" sz="1400" dirty="0" smtClean="0">
                <a:latin typeface="+mn-lt"/>
                <a:ea typeface="Times New Roman" panose="02020603050405020304" pitchFamily="18" charset="0"/>
              </a:rPr>
              <a:t>Majority </a:t>
            </a:r>
            <a:r>
              <a:rPr lang="en-GB" sz="1400" dirty="0">
                <a:latin typeface="+mn-lt"/>
                <a:ea typeface="Times New Roman" panose="02020603050405020304" pitchFamily="18" charset="0"/>
              </a:rPr>
              <a:t>of interesting problems tackled by industry are fairly complex. Where it is relatively easy to build an early POC of a system it takes a huge amount of effort to build a solution meeting all of your functional as well as non-functional requirements. For example its fairly straightforward to build a POC Self Driving Vehicle that will drive across a small number of streets with human supervision. On the other hand building a Self-Driving Car which a robust and safe is an engineering feet requiring petabytes of data for training and validation. In this talk we will tackle some of the key challenges of building complex Deep Learning based systems with a primary focus on scalability of the training process</a:t>
            </a:r>
            <a:r>
              <a:rPr lang="en-GB" sz="1400" dirty="0" smtClean="0">
                <a:latin typeface="+mn-lt"/>
                <a:ea typeface="Times New Roman" panose="02020603050405020304" pitchFamily="18" charset="0"/>
              </a:rPr>
              <a:t>.</a:t>
            </a:r>
          </a:p>
          <a:p>
            <a:pPr lvl="0">
              <a:spcAft>
                <a:spcPts val="0"/>
              </a:spcAft>
              <a:buSzPts val="1000"/>
              <a:tabLst>
                <a:tab pos="457200" algn="l"/>
              </a:tabLst>
            </a:pPr>
            <a:endParaRPr lang="en-GB" sz="1600" dirty="0">
              <a:effectLst/>
              <a:latin typeface="+mn-lt"/>
              <a:ea typeface="Calibri" panose="020F0502020204030204" pitchFamily="34" charset="0"/>
            </a:endParaRPr>
          </a:p>
          <a:p>
            <a:pPr lvl="0">
              <a:spcAft>
                <a:spcPts val="0"/>
              </a:spcAft>
              <a:buSzPts val="1000"/>
              <a:tabLst>
                <a:tab pos="457200" algn="l"/>
              </a:tabLst>
            </a:pPr>
            <a:r>
              <a:rPr lang="en-GB" sz="1600" b="1" dirty="0" smtClean="0">
                <a:latin typeface="+mn-lt"/>
                <a:ea typeface="Calibri" panose="020F0502020204030204" pitchFamily="34" charset="0"/>
              </a:rPr>
              <a:t>Bio</a:t>
            </a:r>
          </a:p>
          <a:p>
            <a:pPr lvl="0">
              <a:spcAft>
                <a:spcPts val="0"/>
              </a:spcAft>
              <a:buSzPts val="1000"/>
              <a:tabLst>
                <a:tab pos="457200" algn="l"/>
              </a:tabLst>
            </a:pPr>
            <a:r>
              <a:rPr lang="en-GB" sz="1400" smtClean="0">
                <a:latin typeface="+mn-lt"/>
                <a:ea typeface="Calibri" panose="020F0502020204030204" pitchFamily="34" charset="0"/>
              </a:rPr>
              <a:t>Dr Adam </a:t>
            </a:r>
            <a:r>
              <a:rPr lang="en-GB" sz="1400" dirty="0">
                <a:latin typeface="+mn-lt"/>
                <a:ea typeface="Calibri" panose="020F0502020204030204" pitchFamily="34" charset="0"/>
              </a:rPr>
              <a:t>Grzywaczewski is a deep learning solution architect at NVIDIA, where his primary responsibility is to support a wide range of customers in delivery of their deep learning solutions. Adam is an applied research scientist specialising in machine learning with a background in deep learning and system architecture. Previously, he was responsible for building up the UK government’s machine-learning capabilities while at Capgemini and worked in the Jaguar Land Rover Research Centre, where he was responsible for a variety of internal and external projects and contributed to the self-learning car portfolio</a:t>
            </a:r>
            <a:r>
              <a:rPr lang="en-GB" sz="1400" dirty="0" smtClean="0">
                <a:latin typeface="+mn-lt"/>
                <a:ea typeface="Calibri" panose="020F0502020204030204" pitchFamily="34" charset="0"/>
              </a:rPr>
              <a:t>.</a:t>
            </a:r>
            <a:endParaRPr lang="en-GB" sz="1400" dirty="0">
              <a:effectLst/>
              <a:latin typeface="+mn-lt"/>
              <a:ea typeface="Calibri" panose="020F0502020204030204" pitchFamily="34" charset="0"/>
            </a:endParaRPr>
          </a:p>
        </p:txBody>
      </p:sp>
    </p:spTree>
    <p:extLst>
      <p:ext uri="{BB962C8B-B14F-4D97-AF65-F5344CB8AC3E}">
        <p14:creationId xmlns:p14="http://schemas.microsoft.com/office/powerpoint/2010/main" val="3662987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Assignment</a:t>
            </a:r>
            <a:endParaRPr lang="en-GB" b="1" dirty="0">
              <a:solidFill>
                <a:schemeClr val="bg1"/>
              </a:solidFill>
              <a:latin typeface="Arial" panose="020B0604020202020204" pitchFamily="34" charset="0"/>
            </a:endParaRPr>
          </a:p>
        </p:txBody>
      </p:sp>
      <p:sp>
        <p:nvSpPr>
          <p:cNvPr id="4" name="Rectangle 3"/>
          <p:cNvSpPr/>
          <p:nvPr/>
        </p:nvSpPr>
        <p:spPr>
          <a:xfrm>
            <a:off x="2339752" y="2564904"/>
            <a:ext cx="5976664" cy="2123658"/>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Course marks</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 total of 9 marks.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4 marks will be given for attendance, 5 marks for assignment work.</a:t>
            </a:r>
          </a:p>
          <a:p>
            <a:pPr>
              <a:spcAft>
                <a:spcPts val="0"/>
              </a:spcAft>
            </a:pPr>
            <a:endParaRPr lang="en-GB" sz="1100" b="1" dirty="0">
              <a:latin typeface="+mj-lt"/>
              <a:ea typeface="Calibri" panose="020F0502020204030204" pitchFamily="34" charset="0"/>
            </a:endParaRPr>
          </a:p>
          <a:p>
            <a:pPr>
              <a:spcAft>
                <a:spcPts val="0"/>
              </a:spcAft>
            </a:pPr>
            <a:r>
              <a:rPr lang="en-GB" sz="1100" b="1" dirty="0" smtClean="0">
                <a:latin typeface="+mj-lt"/>
                <a:ea typeface="Calibri" panose="020F0502020204030204" pitchFamily="34" charset="0"/>
              </a:rPr>
              <a:t>Assignment</a:t>
            </a:r>
            <a:r>
              <a:rPr lang="en-GB" sz="1100" b="1" dirty="0">
                <a:latin typeface="+mj-lt"/>
                <a:ea typeface="Calibri" panose="020F0502020204030204" pitchFamily="34" charset="0"/>
              </a:rPr>
              <a:t> </a:t>
            </a:r>
            <a:r>
              <a:rPr lang="en-GB" sz="1100" b="1" dirty="0" smtClean="0">
                <a:latin typeface="+mj-lt"/>
                <a:ea typeface="Calibri" panose="020F0502020204030204" pitchFamily="34" charset="0"/>
              </a:rPr>
              <a:t>marks will be given for:</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Good coding practices	- 2 marks.</a:t>
            </a:r>
          </a:p>
          <a:p>
            <a:pPr>
              <a:spcAft>
                <a:spcPts val="0"/>
              </a:spcAft>
            </a:pPr>
            <a:r>
              <a:rPr lang="en-GB" sz="1100" dirty="0" smtClean="0">
                <a:latin typeface="+mj-lt"/>
                <a:ea typeface="Calibri" panose="020F0502020204030204" pitchFamily="34" charset="0"/>
              </a:rPr>
              <a:t>Using a build system	- 1 mark.</a:t>
            </a:r>
          </a:p>
          <a:p>
            <a:pPr>
              <a:spcAft>
                <a:spcPts val="0"/>
              </a:spcAft>
            </a:pPr>
            <a:r>
              <a:rPr lang="en-GB" sz="1100" dirty="0" smtClean="0">
                <a:latin typeface="+mj-lt"/>
                <a:ea typeface="Calibri" panose="020F0502020204030204" pitchFamily="34" charset="0"/>
              </a:rPr>
              <a:t>Correct use of C/CUDA	- 1 mark.</a:t>
            </a:r>
          </a:p>
          <a:p>
            <a:pPr>
              <a:spcAft>
                <a:spcPts val="0"/>
              </a:spcAft>
            </a:pPr>
            <a:r>
              <a:rPr lang="en-GB" sz="1100" dirty="0" smtClean="0">
                <a:latin typeface="+mj-lt"/>
                <a:ea typeface="Calibri" panose="020F0502020204030204" pitchFamily="34" charset="0"/>
              </a:rPr>
              <a:t>Working code		- 1 mark.</a:t>
            </a:r>
          </a:p>
        </p:txBody>
      </p:sp>
      <p:sp>
        <p:nvSpPr>
          <p:cNvPr id="5" name="Rectangle 4"/>
          <p:cNvSpPr/>
          <p:nvPr/>
        </p:nvSpPr>
        <p:spPr>
          <a:xfrm>
            <a:off x="1187624" y="5157192"/>
            <a:ext cx="6984776" cy="307777"/>
          </a:xfrm>
          <a:prstGeom prst="rect">
            <a:avLst/>
          </a:prstGeom>
        </p:spPr>
        <p:txBody>
          <a:bodyPr wrap="square">
            <a:spAutoFit/>
          </a:bodyPr>
          <a:lstStyle/>
          <a:p>
            <a:pPr lvl="0">
              <a:spcAft>
                <a:spcPts val="0"/>
              </a:spcAft>
            </a:pPr>
            <a:r>
              <a:rPr lang="en-GB" sz="1400" dirty="0">
                <a:solidFill>
                  <a:srgbClr val="1F497D"/>
                </a:solidFill>
                <a:latin typeface="Arial" panose="020B0604020202020204"/>
                <a:ea typeface="Calibri" panose="020F0502020204030204" pitchFamily="34" charset="0"/>
              </a:rPr>
              <a:t>On-line feedback form: </a:t>
            </a:r>
            <a:r>
              <a:rPr lang="en-GB" sz="1400" dirty="0">
                <a:solidFill>
                  <a:srgbClr val="1F497D"/>
                </a:solidFill>
                <a:latin typeface="Arial" panose="020B0604020202020204"/>
                <a:ea typeface="Calibri" panose="020F0502020204030204" pitchFamily="34" charset="0"/>
                <a:hlinkClick r:id="rId3"/>
              </a:rPr>
              <a:t>http://bit.ly/OXUNICWM</a:t>
            </a:r>
            <a:r>
              <a:rPr lang="en-GB" sz="1400" dirty="0">
                <a:solidFill>
                  <a:srgbClr val="1F497D"/>
                </a:solidFill>
                <a:latin typeface="Arial" panose="020B0604020202020204"/>
                <a:ea typeface="Calibri" panose="020F0502020204030204" pitchFamily="34" charset="0"/>
              </a:rPr>
              <a:t> please, please, please do complete </a:t>
            </a:r>
            <a:r>
              <a:rPr lang="en-GB" sz="1400" dirty="0">
                <a:solidFill>
                  <a:srgbClr val="1F497D"/>
                </a:solidFill>
                <a:latin typeface="Arial" panose="020B0604020202020204"/>
                <a:ea typeface="Calibri" panose="020F0502020204030204" pitchFamily="34" charset="0"/>
                <a:sym typeface="Wingdings" panose="05000000000000000000" pitchFamily="2" charset="2"/>
              </a:rPr>
              <a:t></a:t>
            </a:r>
            <a:r>
              <a:rPr lang="en-GB" sz="1400" dirty="0">
                <a:solidFill>
                  <a:srgbClr val="1F497D"/>
                </a:solidFill>
                <a:latin typeface="Arial" panose="020B0604020202020204"/>
                <a:ea typeface="Calibri" panose="020F0502020204030204" pitchFamily="34" charset="0"/>
              </a:rPr>
              <a:t> </a:t>
            </a:r>
            <a:endParaRPr lang="en-GB" sz="1400" dirty="0">
              <a:solidFill>
                <a:srgbClr val="C2470C"/>
              </a:solidFill>
              <a:latin typeface="Arial" panose="020B0604020202020204"/>
              <a:ea typeface="Calibri" panose="020F0502020204030204" pitchFamily="34" charset="0"/>
            </a:endParaRPr>
          </a:p>
        </p:txBody>
      </p:sp>
    </p:spTree>
    <p:extLst>
      <p:ext uri="{BB962C8B-B14F-4D97-AF65-F5344CB8AC3E}">
        <p14:creationId xmlns:p14="http://schemas.microsoft.com/office/powerpoint/2010/main" val="118669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17282</TotalTime>
  <Words>525</Words>
  <Application>Microsoft Office PowerPoint</Application>
  <PresentationFormat>On-screen Show (4:3)</PresentationFormat>
  <Paragraphs>113</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283</cp:revision>
  <dcterms:created xsi:type="dcterms:W3CDTF">2017-09-12T12:30:57Z</dcterms:created>
  <dcterms:modified xsi:type="dcterms:W3CDTF">2018-05-25T08:19:19Z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