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7" r:id="rId3"/>
    <p:sldId id="268" r:id="rId4"/>
    <p:sldId id="260" r:id="rId5"/>
    <p:sldId id="271" r:id="rId6"/>
    <p:sldId id="259" r:id="rId7"/>
    <p:sldId id="258" r:id="rId8"/>
    <p:sldId id="262" r:id="rId9"/>
    <p:sldId id="264" r:id="rId10"/>
    <p:sldId id="265" r:id="rId11"/>
    <p:sldId id="272" r:id="rId12"/>
    <p:sldId id="266" r:id="rId13"/>
    <p:sldId id="273" r:id="rId14"/>
    <p:sldId id="274" r:id="rId15"/>
    <p:sldId id="275" r:id="rId16"/>
    <p:sldId id="269" r:id="rId17"/>
    <p:sldId id="276" r:id="rId18"/>
    <p:sldId id="26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2A795-0D5F-4BD0-A686-3D612C505882}" type="doc">
      <dgm:prSet loTypeId="urn:microsoft.com/office/officeart/2005/8/layout/vProcess5" loCatId="process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FB28EBC-41C9-425E-8013-9901A2C549F6}">
      <dgm:prSet/>
      <dgm:spPr/>
      <dgm:t>
        <a:bodyPr/>
        <a:lstStyle/>
        <a:p>
          <a:r>
            <a:rPr lang="en-US" dirty="0"/>
            <a:t>Used Big Query to analyze data</a:t>
          </a:r>
        </a:p>
      </dgm:t>
    </dgm:pt>
    <dgm:pt modelId="{F993F252-EE6B-4518-8A3C-F983AB27143B}" type="parTrans" cxnId="{E9FD5765-444C-4BDE-AED7-CA4C1E2A9626}">
      <dgm:prSet/>
      <dgm:spPr/>
      <dgm:t>
        <a:bodyPr/>
        <a:lstStyle/>
        <a:p>
          <a:endParaRPr lang="en-US"/>
        </a:p>
      </dgm:t>
    </dgm:pt>
    <dgm:pt modelId="{A0C9831C-5EB9-42A6-A494-4B83C4517A1D}" type="sibTrans" cxnId="{E9FD5765-444C-4BDE-AED7-CA4C1E2A9626}">
      <dgm:prSet/>
      <dgm:spPr/>
      <dgm:t>
        <a:bodyPr/>
        <a:lstStyle/>
        <a:p>
          <a:endParaRPr lang="en-US"/>
        </a:p>
      </dgm:t>
    </dgm:pt>
    <dgm:pt modelId="{8C87E507-931C-455A-B116-57E514C5BBE0}">
      <dgm:prSet/>
      <dgm:spPr/>
      <dgm:t>
        <a:bodyPr/>
        <a:lstStyle/>
        <a:p>
          <a:r>
            <a:rPr lang="en-US" dirty="0"/>
            <a:t>Retrieved Big Query data via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768369B9-6F92-4D7B-AF90-EFE8FA76B818}" type="parTrans" cxnId="{38DA89D8-30DE-41ED-A5EB-491B06BDC94F}">
      <dgm:prSet/>
      <dgm:spPr/>
      <dgm:t>
        <a:bodyPr/>
        <a:lstStyle/>
        <a:p>
          <a:endParaRPr lang="en-US"/>
        </a:p>
      </dgm:t>
    </dgm:pt>
    <dgm:pt modelId="{3D65A184-66A0-4D4B-99CC-1FCB8E51C726}" type="sibTrans" cxnId="{38DA89D8-30DE-41ED-A5EB-491B06BDC94F}">
      <dgm:prSet/>
      <dgm:spPr/>
      <dgm:t>
        <a:bodyPr/>
        <a:lstStyle/>
        <a:p>
          <a:endParaRPr lang="en-US"/>
        </a:p>
      </dgm:t>
    </dgm:pt>
    <dgm:pt modelId="{470E92F7-3023-486F-AABF-A2AE58FF9469}">
      <dgm:prSet/>
      <dgm:spPr/>
      <dgm:t>
        <a:bodyPr/>
        <a:lstStyle/>
        <a:p>
          <a:r>
            <a:rPr lang="en-US"/>
            <a:t>Created GCP project, granted permissions, and shared service account across the team</a:t>
          </a:r>
          <a:endParaRPr lang="en-US" dirty="0"/>
        </a:p>
      </dgm:t>
    </dgm:pt>
    <dgm:pt modelId="{6B424AB4-11A1-4EB8-BB3D-8AEF558047E4}" type="parTrans" cxnId="{FFA7E4F7-35A3-4B7C-B002-92AF015BAAB5}">
      <dgm:prSet/>
      <dgm:spPr/>
      <dgm:t>
        <a:bodyPr/>
        <a:lstStyle/>
        <a:p>
          <a:endParaRPr lang="en-US"/>
        </a:p>
      </dgm:t>
    </dgm:pt>
    <dgm:pt modelId="{216BF75E-8E1A-460C-8DAF-ED8DB18E76AA}" type="sibTrans" cxnId="{FFA7E4F7-35A3-4B7C-B002-92AF015BAAB5}">
      <dgm:prSet/>
      <dgm:spPr/>
      <dgm:t>
        <a:bodyPr/>
        <a:lstStyle/>
        <a:p>
          <a:endParaRPr lang="en-US"/>
        </a:p>
      </dgm:t>
    </dgm:pt>
    <dgm:pt modelId="{31CFABB7-9F23-469D-BBD5-8B03D08516CE}">
      <dgm:prSet/>
      <dgm:spPr/>
      <dgm:t>
        <a:bodyPr/>
        <a:lstStyle/>
        <a:p>
          <a:r>
            <a:rPr lang="en-US"/>
            <a:t>Copied Jupyter Notebook dataframes to Big Query tables</a:t>
          </a:r>
        </a:p>
      </dgm:t>
    </dgm:pt>
    <dgm:pt modelId="{263DE9FC-D63C-46D0-908F-768642863226}" type="parTrans" cxnId="{C24D0642-87EF-42D6-A7B4-B076E49B2C79}">
      <dgm:prSet/>
      <dgm:spPr/>
      <dgm:t>
        <a:bodyPr/>
        <a:lstStyle/>
        <a:p>
          <a:endParaRPr lang="en-US"/>
        </a:p>
      </dgm:t>
    </dgm:pt>
    <dgm:pt modelId="{41379134-0E49-4D2C-99E4-5C8AB43C2AEB}" type="sibTrans" cxnId="{C24D0642-87EF-42D6-A7B4-B076E49B2C79}">
      <dgm:prSet/>
      <dgm:spPr/>
      <dgm:t>
        <a:bodyPr/>
        <a:lstStyle/>
        <a:p>
          <a:endParaRPr lang="en-US"/>
        </a:p>
      </dgm:t>
    </dgm:pt>
    <dgm:pt modelId="{52FAA637-800E-4A1A-A6E6-5B6BB4004E12}" type="pres">
      <dgm:prSet presAssocID="{73E2A795-0D5F-4BD0-A686-3D612C505882}" presName="outerComposite" presStyleCnt="0">
        <dgm:presLayoutVars>
          <dgm:chMax val="5"/>
          <dgm:dir/>
          <dgm:resizeHandles val="exact"/>
        </dgm:presLayoutVars>
      </dgm:prSet>
      <dgm:spPr/>
    </dgm:pt>
    <dgm:pt modelId="{98818045-ADAF-4AAF-BCE8-ED91DBF7FA12}" type="pres">
      <dgm:prSet presAssocID="{73E2A795-0D5F-4BD0-A686-3D612C505882}" presName="dummyMaxCanvas" presStyleCnt="0">
        <dgm:presLayoutVars/>
      </dgm:prSet>
      <dgm:spPr/>
    </dgm:pt>
    <dgm:pt modelId="{9005AE6D-0A48-4ABA-A162-9617469EB50F}" type="pres">
      <dgm:prSet presAssocID="{73E2A795-0D5F-4BD0-A686-3D612C505882}" presName="FourNodes_1" presStyleLbl="node1" presStyleIdx="0" presStyleCnt="4">
        <dgm:presLayoutVars>
          <dgm:bulletEnabled val="1"/>
        </dgm:presLayoutVars>
      </dgm:prSet>
      <dgm:spPr/>
    </dgm:pt>
    <dgm:pt modelId="{EDA66FB4-BD54-4AD9-B1FC-1B973EE0285B}" type="pres">
      <dgm:prSet presAssocID="{73E2A795-0D5F-4BD0-A686-3D612C505882}" presName="FourNodes_2" presStyleLbl="node1" presStyleIdx="1" presStyleCnt="4">
        <dgm:presLayoutVars>
          <dgm:bulletEnabled val="1"/>
        </dgm:presLayoutVars>
      </dgm:prSet>
      <dgm:spPr/>
    </dgm:pt>
    <dgm:pt modelId="{22DE69F3-D7FC-4633-9C64-12E088C6C598}" type="pres">
      <dgm:prSet presAssocID="{73E2A795-0D5F-4BD0-A686-3D612C505882}" presName="FourNodes_3" presStyleLbl="node1" presStyleIdx="2" presStyleCnt="4">
        <dgm:presLayoutVars>
          <dgm:bulletEnabled val="1"/>
        </dgm:presLayoutVars>
      </dgm:prSet>
      <dgm:spPr/>
    </dgm:pt>
    <dgm:pt modelId="{6EF0908E-A287-4A0D-AC51-36A0944B069B}" type="pres">
      <dgm:prSet presAssocID="{73E2A795-0D5F-4BD0-A686-3D612C505882}" presName="FourNodes_4" presStyleLbl="node1" presStyleIdx="3" presStyleCnt="4">
        <dgm:presLayoutVars>
          <dgm:bulletEnabled val="1"/>
        </dgm:presLayoutVars>
      </dgm:prSet>
      <dgm:spPr/>
    </dgm:pt>
    <dgm:pt modelId="{BBE825A2-F859-463E-967B-361DCEFAD540}" type="pres">
      <dgm:prSet presAssocID="{73E2A795-0D5F-4BD0-A686-3D612C505882}" presName="FourConn_1-2" presStyleLbl="fgAccFollowNode1" presStyleIdx="0" presStyleCnt="3">
        <dgm:presLayoutVars>
          <dgm:bulletEnabled val="1"/>
        </dgm:presLayoutVars>
      </dgm:prSet>
      <dgm:spPr/>
    </dgm:pt>
    <dgm:pt modelId="{86358858-112F-4A9F-AB7A-667CC1BFA870}" type="pres">
      <dgm:prSet presAssocID="{73E2A795-0D5F-4BD0-A686-3D612C505882}" presName="FourConn_2-3" presStyleLbl="fgAccFollowNode1" presStyleIdx="1" presStyleCnt="3">
        <dgm:presLayoutVars>
          <dgm:bulletEnabled val="1"/>
        </dgm:presLayoutVars>
      </dgm:prSet>
      <dgm:spPr/>
    </dgm:pt>
    <dgm:pt modelId="{AE85FDBD-79DB-43CF-AE2E-751C028494E4}" type="pres">
      <dgm:prSet presAssocID="{73E2A795-0D5F-4BD0-A686-3D612C505882}" presName="FourConn_3-4" presStyleLbl="fgAccFollowNode1" presStyleIdx="2" presStyleCnt="3">
        <dgm:presLayoutVars>
          <dgm:bulletEnabled val="1"/>
        </dgm:presLayoutVars>
      </dgm:prSet>
      <dgm:spPr/>
    </dgm:pt>
    <dgm:pt modelId="{B42BE6B5-3CF8-483B-BAB8-6A99884C863C}" type="pres">
      <dgm:prSet presAssocID="{73E2A795-0D5F-4BD0-A686-3D612C505882}" presName="FourNodes_1_text" presStyleLbl="node1" presStyleIdx="3" presStyleCnt="4">
        <dgm:presLayoutVars>
          <dgm:bulletEnabled val="1"/>
        </dgm:presLayoutVars>
      </dgm:prSet>
      <dgm:spPr/>
    </dgm:pt>
    <dgm:pt modelId="{4A31CF6C-0F0D-4645-AB5A-9B715EA60504}" type="pres">
      <dgm:prSet presAssocID="{73E2A795-0D5F-4BD0-A686-3D612C505882}" presName="FourNodes_2_text" presStyleLbl="node1" presStyleIdx="3" presStyleCnt="4">
        <dgm:presLayoutVars>
          <dgm:bulletEnabled val="1"/>
        </dgm:presLayoutVars>
      </dgm:prSet>
      <dgm:spPr/>
    </dgm:pt>
    <dgm:pt modelId="{12B0F29B-33E1-466A-8369-3116070E1AA0}" type="pres">
      <dgm:prSet presAssocID="{73E2A795-0D5F-4BD0-A686-3D612C505882}" presName="FourNodes_3_text" presStyleLbl="node1" presStyleIdx="3" presStyleCnt="4">
        <dgm:presLayoutVars>
          <dgm:bulletEnabled val="1"/>
        </dgm:presLayoutVars>
      </dgm:prSet>
      <dgm:spPr/>
    </dgm:pt>
    <dgm:pt modelId="{AF3F979C-F6B5-4FF7-AECF-BC4988AF8326}" type="pres">
      <dgm:prSet presAssocID="{73E2A795-0D5F-4BD0-A686-3D612C50588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3F3412-3931-4BD5-A260-60968347AAA4}" type="presOf" srcId="{216BF75E-8E1A-460C-8DAF-ED8DB18E76AA}" destId="{AE85FDBD-79DB-43CF-AE2E-751C028494E4}" srcOrd="0" destOrd="0" presId="urn:microsoft.com/office/officeart/2005/8/layout/vProcess5"/>
    <dgm:cxn modelId="{C59B7B22-198B-4017-9EAE-1C1FF21C3595}" type="presOf" srcId="{3D65A184-66A0-4D4B-99CC-1FCB8E51C726}" destId="{86358858-112F-4A9F-AB7A-667CC1BFA870}" srcOrd="0" destOrd="0" presId="urn:microsoft.com/office/officeart/2005/8/layout/vProcess5"/>
    <dgm:cxn modelId="{D2CE5A2E-9665-4D73-9DA8-0FE4406C62C7}" type="presOf" srcId="{8C87E507-931C-455A-B116-57E514C5BBE0}" destId="{4A31CF6C-0F0D-4645-AB5A-9B715EA60504}" srcOrd="1" destOrd="0" presId="urn:microsoft.com/office/officeart/2005/8/layout/vProcess5"/>
    <dgm:cxn modelId="{C24D0642-87EF-42D6-A7B4-B076E49B2C79}" srcId="{73E2A795-0D5F-4BD0-A686-3D612C505882}" destId="{31CFABB7-9F23-469D-BBD5-8B03D08516CE}" srcOrd="3" destOrd="0" parTransId="{263DE9FC-D63C-46D0-908F-768642863226}" sibTransId="{41379134-0E49-4D2C-99E4-5C8AB43C2AEB}"/>
    <dgm:cxn modelId="{E9FD5765-444C-4BDE-AED7-CA4C1E2A9626}" srcId="{73E2A795-0D5F-4BD0-A686-3D612C505882}" destId="{1FB28EBC-41C9-425E-8013-9901A2C549F6}" srcOrd="0" destOrd="0" parTransId="{F993F252-EE6B-4518-8A3C-F983AB27143B}" sibTransId="{A0C9831C-5EB9-42A6-A494-4B83C4517A1D}"/>
    <dgm:cxn modelId="{72306685-2120-45D1-87AD-656E97A5E11F}" type="presOf" srcId="{31CFABB7-9F23-469D-BBD5-8B03D08516CE}" destId="{6EF0908E-A287-4A0D-AC51-36A0944B069B}" srcOrd="0" destOrd="0" presId="urn:microsoft.com/office/officeart/2005/8/layout/vProcess5"/>
    <dgm:cxn modelId="{7702B488-E48C-4048-BA03-634FEB98F2A7}" type="presOf" srcId="{A0C9831C-5EB9-42A6-A494-4B83C4517A1D}" destId="{BBE825A2-F859-463E-967B-361DCEFAD540}" srcOrd="0" destOrd="0" presId="urn:microsoft.com/office/officeart/2005/8/layout/vProcess5"/>
    <dgm:cxn modelId="{AE64869B-D933-4866-815E-39796C0D29BD}" type="presOf" srcId="{470E92F7-3023-486F-AABF-A2AE58FF9469}" destId="{22DE69F3-D7FC-4633-9C64-12E088C6C598}" srcOrd="0" destOrd="0" presId="urn:microsoft.com/office/officeart/2005/8/layout/vProcess5"/>
    <dgm:cxn modelId="{84A92EA2-7C4D-41A7-ACD1-60289FE7100F}" type="presOf" srcId="{8C87E507-931C-455A-B116-57E514C5BBE0}" destId="{EDA66FB4-BD54-4AD9-B1FC-1B973EE0285B}" srcOrd="0" destOrd="0" presId="urn:microsoft.com/office/officeart/2005/8/layout/vProcess5"/>
    <dgm:cxn modelId="{6F81C5AC-43D5-43DA-B0D6-46CEEA901186}" type="presOf" srcId="{31CFABB7-9F23-469D-BBD5-8B03D08516CE}" destId="{AF3F979C-F6B5-4FF7-AECF-BC4988AF8326}" srcOrd="1" destOrd="0" presId="urn:microsoft.com/office/officeart/2005/8/layout/vProcess5"/>
    <dgm:cxn modelId="{6AB297D1-80DF-47D7-9930-4DEDAAC60FF7}" type="presOf" srcId="{470E92F7-3023-486F-AABF-A2AE58FF9469}" destId="{12B0F29B-33E1-466A-8369-3116070E1AA0}" srcOrd="1" destOrd="0" presId="urn:microsoft.com/office/officeart/2005/8/layout/vProcess5"/>
    <dgm:cxn modelId="{033F02D8-32B7-494D-9A54-F1EC47FFA102}" type="presOf" srcId="{73E2A795-0D5F-4BD0-A686-3D612C505882}" destId="{52FAA637-800E-4A1A-A6E6-5B6BB4004E12}" srcOrd="0" destOrd="0" presId="urn:microsoft.com/office/officeart/2005/8/layout/vProcess5"/>
    <dgm:cxn modelId="{38DA89D8-30DE-41ED-A5EB-491B06BDC94F}" srcId="{73E2A795-0D5F-4BD0-A686-3D612C505882}" destId="{8C87E507-931C-455A-B116-57E514C5BBE0}" srcOrd="1" destOrd="0" parTransId="{768369B9-6F92-4D7B-AF90-EFE8FA76B818}" sibTransId="{3D65A184-66A0-4D4B-99CC-1FCB8E51C726}"/>
    <dgm:cxn modelId="{E6D7BDDB-EB3C-4FCE-90DB-5DBB6525B571}" type="presOf" srcId="{1FB28EBC-41C9-425E-8013-9901A2C549F6}" destId="{9005AE6D-0A48-4ABA-A162-9617469EB50F}" srcOrd="0" destOrd="0" presId="urn:microsoft.com/office/officeart/2005/8/layout/vProcess5"/>
    <dgm:cxn modelId="{7A70FCDC-B3CB-4A1D-86E4-62F7FD4DC610}" type="presOf" srcId="{1FB28EBC-41C9-425E-8013-9901A2C549F6}" destId="{B42BE6B5-3CF8-483B-BAB8-6A99884C863C}" srcOrd="1" destOrd="0" presId="urn:microsoft.com/office/officeart/2005/8/layout/vProcess5"/>
    <dgm:cxn modelId="{FFA7E4F7-35A3-4B7C-B002-92AF015BAAB5}" srcId="{73E2A795-0D5F-4BD0-A686-3D612C505882}" destId="{470E92F7-3023-486F-AABF-A2AE58FF9469}" srcOrd="2" destOrd="0" parTransId="{6B424AB4-11A1-4EB8-BB3D-8AEF558047E4}" sibTransId="{216BF75E-8E1A-460C-8DAF-ED8DB18E76AA}"/>
    <dgm:cxn modelId="{56A1E125-2C0F-4CD6-B3BE-DB7B806A33AF}" type="presParOf" srcId="{52FAA637-800E-4A1A-A6E6-5B6BB4004E12}" destId="{98818045-ADAF-4AAF-BCE8-ED91DBF7FA12}" srcOrd="0" destOrd="0" presId="urn:microsoft.com/office/officeart/2005/8/layout/vProcess5"/>
    <dgm:cxn modelId="{9FBFD709-464A-4987-936E-5686AA05C475}" type="presParOf" srcId="{52FAA637-800E-4A1A-A6E6-5B6BB4004E12}" destId="{9005AE6D-0A48-4ABA-A162-9617469EB50F}" srcOrd="1" destOrd="0" presId="urn:microsoft.com/office/officeart/2005/8/layout/vProcess5"/>
    <dgm:cxn modelId="{C6A9FEF4-6F0E-4995-86CC-B959A0F20948}" type="presParOf" srcId="{52FAA637-800E-4A1A-A6E6-5B6BB4004E12}" destId="{EDA66FB4-BD54-4AD9-B1FC-1B973EE0285B}" srcOrd="2" destOrd="0" presId="urn:microsoft.com/office/officeart/2005/8/layout/vProcess5"/>
    <dgm:cxn modelId="{2F20A8ED-0E13-476E-A61C-889EECBADA69}" type="presParOf" srcId="{52FAA637-800E-4A1A-A6E6-5B6BB4004E12}" destId="{22DE69F3-D7FC-4633-9C64-12E088C6C598}" srcOrd="3" destOrd="0" presId="urn:microsoft.com/office/officeart/2005/8/layout/vProcess5"/>
    <dgm:cxn modelId="{A36B6075-095C-4E37-9891-34E76834735A}" type="presParOf" srcId="{52FAA637-800E-4A1A-A6E6-5B6BB4004E12}" destId="{6EF0908E-A287-4A0D-AC51-36A0944B069B}" srcOrd="4" destOrd="0" presId="urn:microsoft.com/office/officeart/2005/8/layout/vProcess5"/>
    <dgm:cxn modelId="{B9AC7781-B74F-44ED-B056-BC7432921A0B}" type="presParOf" srcId="{52FAA637-800E-4A1A-A6E6-5B6BB4004E12}" destId="{BBE825A2-F859-463E-967B-361DCEFAD540}" srcOrd="5" destOrd="0" presId="urn:microsoft.com/office/officeart/2005/8/layout/vProcess5"/>
    <dgm:cxn modelId="{F04F52CF-7F57-4FC6-9D66-F96BE1E6AE35}" type="presParOf" srcId="{52FAA637-800E-4A1A-A6E6-5B6BB4004E12}" destId="{86358858-112F-4A9F-AB7A-667CC1BFA870}" srcOrd="6" destOrd="0" presId="urn:microsoft.com/office/officeart/2005/8/layout/vProcess5"/>
    <dgm:cxn modelId="{973173DD-87EF-4676-874D-440EE6CCCD31}" type="presParOf" srcId="{52FAA637-800E-4A1A-A6E6-5B6BB4004E12}" destId="{AE85FDBD-79DB-43CF-AE2E-751C028494E4}" srcOrd="7" destOrd="0" presId="urn:microsoft.com/office/officeart/2005/8/layout/vProcess5"/>
    <dgm:cxn modelId="{46D08E3B-4225-46AD-99E7-C4103CC6D3F3}" type="presParOf" srcId="{52FAA637-800E-4A1A-A6E6-5B6BB4004E12}" destId="{B42BE6B5-3CF8-483B-BAB8-6A99884C863C}" srcOrd="8" destOrd="0" presId="urn:microsoft.com/office/officeart/2005/8/layout/vProcess5"/>
    <dgm:cxn modelId="{98978478-3DC0-4251-A3AC-C2958ED5A4A5}" type="presParOf" srcId="{52FAA637-800E-4A1A-A6E6-5B6BB4004E12}" destId="{4A31CF6C-0F0D-4645-AB5A-9B715EA60504}" srcOrd="9" destOrd="0" presId="urn:microsoft.com/office/officeart/2005/8/layout/vProcess5"/>
    <dgm:cxn modelId="{650BA35E-7FEB-40FC-809B-D2AE3DD53CC0}" type="presParOf" srcId="{52FAA637-800E-4A1A-A6E6-5B6BB4004E12}" destId="{12B0F29B-33E1-466A-8369-3116070E1AA0}" srcOrd="10" destOrd="0" presId="urn:microsoft.com/office/officeart/2005/8/layout/vProcess5"/>
    <dgm:cxn modelId="{183CAA1E-AD9E-4539-8F3B-798ECE59F5F0}" type="presParOf" srcId="{52FAA637-800E-4A1A-A6E6-5B6BB4004E12}" destId="{AF3F979C-F6B5-4FF7-AECF-BC4988AF8326}" srcOrd="11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D992F4-2373-40E8-A757-16C530DF24D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EF983EE-9469-4E00-9F90-458579407CFA}">
      <dgm:prSet phldrT="[Text]"/>
      <dgm:spPr/>
      <dgm:t>
        <a:bodyPr/>
        <a:lstStyle/>
        <a:p>
          <a:r>
            <a:rPr lang="en-US" dirty="0"/>
            <a:t>Crawl</a:t>
          </a:r>
        </a:p>
      </dgm:t>
    </dgm:pt>
    <dgm:pt modelId="{1676DAE1-D93D-46AE-8984-19B16928E7F5}" type="parTrans" cxnId="{03ECA8D0-35DD-4DBB-858E-AC0396BBA5CD}">
      <dgm:prSet/>
      <dgm:spPr/>
      <dgm:t>
        <a:bodyPr/>
        <a:lstStyle/>
        <a:p>
          <a:endParaRPr lang="en-US"/>
        </a:p>
      </dgm:t>
    </dgm:pt>
    <dgm:pt modelId="{07B1A5DC-112D-49CF-A2F6-5C25D9FA1FC3}" type="sibTrans" cxnId="{03ECA8D0-35DD-4DBB-858E-AC0396BBA5CD}">
      <dgm:prSet/>
      <dgm:spPr/>
      <dgm:t>
        <a:bodyPr/>
        <a:lstStyle/>
        <a:p>
          <a:endParaRPr lang="en-US"/>
        </a:p>
      </dgm:t>
    </dgm:pt>
    <dgm:pt modelId="{34A546C7-09D3-4F08-B6CE-FB6BD738D083}">
      <dgm:prSet phldrT="[Text]"/>
      <dgm:spPr/>
      <dgm:t>
        <a:bodyPr/>
        <a:lstStyle/>
        <a:p>
          <a:r>
            <a:rPr lang="en-US" dirty="0"/>
            <a:t>Walk</a:t>
          </a:r>
        </a:p>
      </dgm:t>
    </dgm:pt>
    <dgm:pt modelId="{EDBFA496-9D1D-4415-A3B3-5C76634960D4}" type="parTrans" cxnId="{37C55773-0718-47A0-87D5-A94AE2A87634}">
      <dgm:prSet/>
      <dgm:spPr/>
      <dgm:t>
        <a:bodyPr/>
        <a:lstStyle/>
        <a:p>
          <a:endParaRPr lang="en-US"/>
        </a:p>
      </dgm:t>
    </dgm:pt>
    <dgm:pt modelId="{57507D3C-E944-4002-97A2-84B7DC22694D}" type="sibTrans" cxnId="{37C55773-0718-47A0-87D5-A94AE2A87634}">
      <dgm:prSet/>
      <dgm:spPr/>
      <dgm:t>
        <a:bodyPr/>
        <a:lstStyle/>
        <a:p>
          <a:endParaRPr lang="en-US"/>
        </a:p>
      </dgm:t>
    </dgm:pt>
    <dgm:pt modelId="{AA12B046-8FC5-40C4-B2A7-78521236693D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6585ED4B-43D1-4829-B340-FD14BECF4BB4}" type="parTrans" cxnId="{7D694C3D-0D1B-4FB2-B407-0149997DC99E}">
      <dgm:prSet/>
      <dgm:spPr/>
      <dgm:t>
        <a:bodyPr/>
        <a:lstStyle/>
        <a:p>
          <a:endParaRPr lang="en-US"/>
        </a:p>
      </dgm:t>
    </dgm:pt>
    <dgm:pt modelId="{2E58EF60-B942-46D1-8A53-BB4F498A0B6E}" type="sibTrans" cxnId="{7D694C3D-0D1B-4FB2-B407-0149997DC99E}">
      <dgm:prSet/>
      <dgm:spPr/>
      <dgm:t>
        <a:bodyPr/>
        <a:lstStyle/>
        <a:p>
          <a:endParaRPr lang="en-US"/>
        </a:p>
      </dgm:t>
    </dgm:pt>
    <dgm:pt modelId="{3E2EBD4A-7CFB-411D-96F2-B5068353C054}">
      <dgm:prSet phldrT="[Text]"/>
      <dgm:spPr/>
      <dgm:t>
        <a:bodyPr/>
        <a:lstStyle/>
        <a:p>
          <a:r>
            <a:rPr lang="en-US" dirty="0"/>
            <a:t>Fly</a:t>
          </a:r>
        </a:p>
      </dgm:t>
    </dgm:pt>
    <dgm:pt modelId="{F5AD7F6E-B70F-4BFB-AEBC-8A72B58A1716}" type="parTrans" cxnId="{20C22EC0-4C74-4548-97B8-815269E041C1}">
      <dgm:prSet/>
      <dgm:spPr/>
      <dgm:t>
        <a:bodyPr/>
        <a:lstStyle/>
        <a:p>
          <a:endParaRPr lang="en-US"/>
        </a:p>
      </dgm:t>
    </dgm:pt>
    <dgm:pt modelId="{30868827-D4C9-4700-8DB5-8694D7F3585D}" type="sibTrans" cxnId="{20C22EC0-4C74-4548-97B8-815269E041C1}">
      <dgm:prSet/>
      <dgm:spPr/>
      <dgm:t>
        <a:bodyPr/>
        <a:lstStyle/>
        <a:p>
          <a:endParaRPr lang="en-US"/>
        </a:p>
      </dgm:t>
    </dgm:pt>
    <dgm:pt modelId="{F727AB7E-4C77-4248-BD34-D15FD9400AEE}" type="pres">
      <dgm:prSet presAssocID="{99D992F4-2373-40E8-A757-16C530DF24DF}" presName="arrowDiagram" presStyleCnt="0">
        <dgm:presLayoutVars>
          <dgm:chMax val="5"/>
          <dgm:dir/>
          <dgm:resizeHandles val="exact"/>
        </dgm:presLayoutVars>
      </dgm:prSet>
      <dgm:spPr/>
    </dgm:pt>
    <dgm:pt modelId="{539F00DA-0F6E-4ED3-AC28-04B562E48CFE}" type="pres">
      <dgm:prSet presAssocID="{99D992F4-2373-40E8-A757-16C530DF24DF}" presName="arrow" presStyleLbl="bgShp" presStyleIdx="0" presStyleCnt="1" custLinFactNeighborX="79609" custLinFactNeighborY="13389"/>
      <dgm:spPr/>
    </dgm:pt>
    <dgm:pt modelId="{DDD90B55-4BF2-446D-88CD-155A48C540B9}" type="pres">
      <dgm:prSet presAssocID="{99D992F4-2373-40E8-A757-16C530DF24DF}" presName="arrowDiagram4" presStyleCnt="0"/>
      <dgm:spPr/>
    </dgm:pt>
    <dgm:pt modelId="{B292AEB8-C347-4BE9-8860-6550A69E68E5}" type="pres">
      <dgm:prSet presAssocID="{3EF983EE-9469-4E00-9F90-458579407CFA}" presName="bullet4a" presStyleLbl="node1" presStyleIdx="0" presStyleCnt="4"/>
      <dgm:spPr/>
    </dgm:pt>
    <dgm:pt modelId="{E1CB76C8-3C3E-4908-9416-92C8821ED5C2}" type="pres">
      <dgm:prSet presAssocID="{3EF983EE-9469-4E00-9F90-458579407CFA}" presName="textBox4a" presStyleLbl="revTx" presStyleIdx="0" presStyleCnt="4">
        <dgm:presLayoutVars>
          <dgm:bulletEnabled val="1"/>
        </dgm:presLayoutVars>
      </dgm:prSet>
      <dgm:spPr/>
    </dgm:pt>
    <dgm:pt modelId="{26806BFE-0E55-4778-8C20-3FC5C605E588}" type="pres">
      <dgm:prSet presAssocID="{34A546C7-09D3-4F08-B6CE-FB6BD738D083}" presName="bullet4b" presStyleLbl="node1" presStyleIdx="1" presStyleCnt="4"/>
      <dgm:spPr/>
    </dgm:pt>
    <dgm:pt modelId="{A2FD6AED-367F-470F-AE2B-45666F148C66}" type="pres">
      <dgm:prSet presAssocID="{34A546C7-09D3-4F08-B6CE-FB6BD738D083}" presName="textBox4b" presStyleLbl="revTx" presStyleIdx="1" presStyleCnt="4">
        <dgm:presLayoutVars>
          <dgm:bulletEnabled val="1"/>
        </dgm:presLayoutVars>
      </dgm:prSet>
      <dgm:spPr/>
    </dgm:pt>
    <dgm:pt modelId="{BE8902B0-7A06-46E6-A42E-0EF521188FC1}" type="pres">
      <dgm:prSet presAssocID="{AA12B046-8FC5-40C4-B2A7-78521236693D}" presName="bullet4c" presStyleLbl="node1" presStyleIdx="2" presStyleCnt="4"/>
      <dgm:spPr/>
    </dgm:pt>
    <dgm:pt modelId="{38D1D9CC-36E4-474D-BE4D-5819777B2704}" type="pres">
      <dgm:prSet presAssocID="{AA12B046-8FC5-40C4-B2A7-78521236693D}" presName="textBox4c" presStyleLbl="revTx" presStyleIdx="2" presStyleCnt="4">
        <dgm:presLayoutVars>
          <dgm:bulletEnabled val="1"/>
        </dgm:presLayoutVars>
      </dgm:prSet>
      <dgm:spPr/>
    </dgm:pt>
    <dgm:pt modelId="{1D528497-C1A9-4CAA-8ED7-624C18AFF276}" type="pres">
      <dgm:prSet presAssocID="{3E2EBD4A-7CFB-411D-96F2-B5068353C054}" presName="bullet4d" presStyleLbl="node1" presStyleIdx="3" presStyleCnt="4"/>
      <dgm:spPr/>
    </dgm:pt>
    <dgm:pt modelId="{78E47188-4A7B-4868-BC84-FC2EE35BF403}" type="pres">
      <dgm:prSet presAssocID="{3E2EBD4A-7CFB-411D-96F2-B5068353C054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458F5C26-757E-4E89-B590-2AD31EC2B775}" type="presOf" srcId="{99D992F4-2373-40E8-A757-16C530DF24DF}" destId="{F727AB7E-4C77-4248-BD34-D15FD9400AEE}" srcOrd="0" destOrd="0" presId="urn:microsoft.com/office/officeart/2005/8/layout/arrow2"/>
    <dgm:cxn modelId="{3BB3372D-82B3-4C5B-AC0F-FB78503B3EB9}" type="presOf" srcId="{3E2EBD4A-7CFB-411D-96F2-B5068353C054}" destId="{78E47188-4A7B-4868-BC84-FC2EE35BF403}" srcOrd="0" destOrd="0" presId="urn:microsoft.com/office/officeart/2005/8/layout/arrow2"/>
    <dgm:cxn modelId="{C0F9A336-249F-4EB3-B256-DC1D26412063}" type="presOf" srcId="{34A546C7-09D3-4F08-B6CE-FB6BD738D083}" destId="{A2FD6AED-367F-470F-AE2B-45666F148C66}" srcOrd="0" destOrd="0" presId="urn:microsoft.com/office/officeart/2005/8/layout/arrow2"/>
    <dgm:cxn modelId="{7D694C3D-0D1B-4FB2-B407-0149997DC99E}" srcId="{99D992F4-2373-40E8-A757-16C530DF24DF}" destId="{AA12B046-8FC5-40C4-B2A7-78521236693D}" srcOrd="2" destOrd="0" parTransId="{6585ED4B-43D1-4829-B340-FD14BECF4BB4}" sibTransId="{2E58EF60-B942-46D1-8A53-BB4F498A0B6E}"/>
    <dgm:cxn modelId="{37C55773-0718-47A0-87D5-A94AE2A87634}" srcId="{99D992F4-2373-40E8-A757-16C530DF24DF}" destId="{34A546C7-09D3-4F08-B6CE-FB6BD738D083}" srcOrd="1" destOrd="0" parTransId="{EDBFA496-9D1D-4415-A3B3-5C76634960D4}" sibTransId="{57507D3C-E944-4002-97A2-84B7DC22694D}"/>
    <dgm:cxn modelId="{29262375-EFF0-40FE-A0CC-CE23EFAC3FDF}" type="presOf" srcId="{AA12B046-8FC5-40C4-B2A7-78521236693D}" destId="{38D1D9CC-36E4-474D-BE4D-5819777B2704}" srcOrd="0" destOrd="0" presId="urn:microsoft.com/office/officeart/2005/8/layout/arrow2"/>
    <dgm:cxn modelId="{DC4407B9-2161-488D-895C-B956A02CA19F}" type="presOf" srcId="{3EF983EE-9469-4E00-9F90-458579407CFA}" destId="{E1CB76C8-3C3E-4908-9416-92C8821ED5C2}" srcOrd="0" destOrd="0" presId="urn:microsoft.com/office/officeart/2005/8/layout/arrow2"/>
    <dgm:cxn modelId="{20C22EC0-4C74-4548-97B8-815269E041C1}" srcId="{99D992F4-2373-40E8-A757-16C530DF24DF}" destId="{3E2EBD4A-7CFB-411D-96F2-B5068353C054}" srcOrd="3" destOrd="0" parTransId="{F5AD7F6E-B70F-4BFB-AEBC-8A72B58A1716}" sibTransId="{30868827-D4C9-4700-8DB5-8694D7F3585D}"/>
    <dgm:cxn modelId="{03ECA8D0-35DD-4DBB-858E-AC0396BBA5CD}" srcId="{99D992F4-2373-40E8-A757-16C530DF24DF}" destId="{3EF983EE-9469-4E00-9F90-458579407CFA}" srcOrd="0" destOrd="0" parTransId="{1676DAE1-D93D-46AE-8984-19B16928E7F5}" sibTransId="{07B1A5DC-112D-49CF-A2F6-5C25D9FA1FC3}"/>
    <dgm:cxn modelId="{C1E98765-D893-4BB1-BF82-213E5D3CC92C}" type="presParOf" srcId="{F727AB7E-4C77-4248-BD34-D15FD9400AEE}" destId="{539F00DA-0F6E-4ED3-AC28-04B562E48CFE}" srcOrd="0" destOrd="0" presId="urn:microsoft.com/office/officeart/2005/8/layout/arrow2"/>
    <dgm:cxn modelId="{90CA686B-D5B2-4218-BCAA-1D1BEEB3764F}" type="presParOf" srcId="{F727AB7E-4C77-4248-BD34-D15FD9400AEE}" destId="{DDD90B55-4BF2-446D-88CD-155A48C540B9}" srcOrd="1" destOrd="0" presId="urn:microsoft.com/office/officeart/2005/8/layout/arrow2"/>
    <dgm:cxn modelId="{40EC58EC-8435-48CE-B25A-2C6790A0A096}" type="presParOf" srcId="{DDD90B55-4BF2-446D-88CD-155A48C540B9}" destId="{B292AEB8-C347-4BE9-8860-6550A69E68E5}" srcOrd="0" destOrd="0" presId="urn:microsoft.com/office/officeart/2005/8/layout/arrow2"/>
    <dgm:cxn modelId="{5F162E81-F938-4997-AF3B-593641BEA5DD}" type="presParOf" srcId="{DDD90B55-4BF2-446D-88CD-155A48C540B9}" destId="{E1CB76C8-3C3E-4908-9416-92C8821ED5C2}" srcOrd="1" destOrd="0" presId="urn:microsoft.com/office/officeart/2005/8/layout/arrow2"/>
    <dgm:cxn modelId="{961AB038-3DA9-49B1-AE44-D336896DAE55}" type="presParOf" srcId="{DDD90B55-4BF2-446D-88CD-155A48C540B9}" destId="{26806BFE-0E55-4778-8C20-3FC5C605E588}" srcOrd="2" destOrd="0" presId="urn:microsoft.com/office/officeart/2005/8/layout/arrow2"/>
    <dgm:cxn modelId="{68548F8F-9CD8-4CA1-8686-29277C515147}" type="presParOf" srcId="{DDD90B55-4BF2-446D-88CD-155A48C540B9}" destId="{A2FD6AED-367F-470F-AE2B-45666F148C66}" srcOrd="3" destOrd="0" presId="urn:microsoft.com/office/officeart/2005/8/layout/arrow2"/>
    <dgm:cxn modelId="{3CAA01FB-15AE-4A43-AE12-9B6F3182B054}" type="presParOf" srcId="{DDD90B55-4BF2-446D-88CD-155A48C540B9}" destId="{BE8902B0-7A06-46E6-A42E-0EF521188FC1}" srcOrd="4" destOrd="0" presId="urn:microsoft.com/office/officeart/2005/8/layout/arrow2"/>
    <dgm:cxn modelId="{49EB4210-4832-4382-8640-2BAD317CC2D8}" type="presParOf" srcId="{DDD90B55-4BF2-446D-88CD-155A48C540B9}" destId="{38D1D9CC-36E4-474D-BE4D-5819777B2704}" srcOrd="5" destOrd="0" presId="urn:microsoft.com/office/officeart/2005/8/layout/arrow2"/>
    <dgm:cxn modelId="{FB092590-FEAB-4C64-8AA7-DAE372C37975}" type="presParOf" srcId="{DDD90B55-4BF2-446D-88CD-155A48C540B9}" destId="{1D528497-C1A9-4CAA-8ED7-624C18AFF276}" srcOrd="6" destOrd="0" presId="urn:microsoft.com/office/officeart/2005/8/layout/arrow2"/>
    <dgm:cxn modelId="{9755CD5F-D427-4BF3-AB2B-1502D027F337}" type="presParOf" srcId="{DDD90B55-4BF2-446D-88CD-155A48C540B9}" destId="{78E47188-4A7B-4868-BC84-FC2EE35BF40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5AE6D-0A48-4ABA-A162-9617469EB50F}">
      <dsp:nvSpPr>
        <dsp:cNvPr id="0" name=""/>
        <dsp:cNvSpPr/>
      </dsp:nvSpPr>
      <dsp:spPr>
        <a:xfrm>
          <a:off x="0" y="0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shade val="8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Big Query to analyze data</a:t>
          </a:r>
        </a:p>
      </dsp:txBody>
      <dsp:txXfrm>
        <a:off x="27671" y="27671"/>
        <a:ext cx="3190248" cy="889432"/>
      </dsp:txXfrm>
    </dsp:sp>
    <dsp:sp modelId="{EDA66FB4-BD54-4AD9-B1FC-1B973EE0285B}">
      <dsp:nvSpPr>
        <dsp:cNvPr id="0" name=""/>
        <dsp:cNvSpPr/>
      </dsp:nvSpPr>
      <dsp:spPr>
        <a:xfrm>
          <a:off x="359251" y="1116551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-121326"/>
                <a:satOff val="4966"/>
                <a:lumOff val="7942"/>
                <a:alphaOff val="0"/>
                <a:shade val="88000"/>
                <a:lumMod val="88000"/>
              </a:schemeClr>
              <a:schemeClr val="accent2">
                <a:shade val="80000"/>
                <a:hueOff val="-121326"/>
                <a:satOff val="4966"/>
                <a:lumOff val="7942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Retrieved Big Query data via </a:t>
          </a:r>
          <a:r>
            <a:rPr lang="en-US" sz="1700" kern="1200" dirty="0" err="1"/>
            <a:t>Jupyter</a:t>
          </a:r>
          <a:r>
            <a:rPr lang="en-US" sz="1700" kern="1200" dirty="0"/>
            <a:t> Notebook</a:t>
          </a:r>
        </a:p>
      </dsp:txBody>
      <dsp:txXfrm>
        <a:off x="386922" y="1144222"/>
        <a:ext cx="3260869" cy="889432"/>
      </dsp:txXfrm>
    </dsp:sp>
    <dsp:sp modelId="{22DE69F3-D7FC-4633-9C64-12E088C6C598}">
      <dsp:nvSpPr>
        <dsp:cNvPr id="0" name=""/>
        <dsp:cNvSpPr/>
      </dsp:nvSpPr>
      <dsp:spPr>
        <a:xfrm>
          <a:off x="713140" y="2233103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-242652"/>
                <a:satOff val="9932"/>
                <a:lumOff val="15883"/>
                <a:alphaOff val="0"/>
                <a:shade val="88000"/>
                <a:lumMod val="88000"/>
              </a:schemeClr>
              <a:schemeClr val="accent2">
                <a:shade val="80000"/>
                <a:hueOff val="-242652"/>
                <a:satOff val="9932"/>
                <a:lumOff val="15883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Created GCP project, granted permissions, and shared service account across the team</a:t>
          </a:r>
          <a:endParaRPr lang="en-US" sz="1700" kern="1200" dirty="0"/>
        </a:p>
      </dsp:txBody>
      <dsp:txXfrm>
        <a:off x="740811" y="2260774"/>
        <a:ext cx="3266231" cy="889432"/>
      </dsp:txXfrm>
    </dsp:sp>
    <dsp:sp modelId="{6EF0908E-A287-4A0D-AC51-36A0944B069B}">
      <dsp:nvSpPr>
        <dsp:cNvPr id="0" name=""/>
        <dsp:cNvSpPr/>
      </dsp:nvSpPr>
      <dsp:spPr>
        <a:xfrm>
          <a:off x="1072391" y="3349655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-363978"/>
                <a:satOff val="14898"/>
                <a:lumOff val="23825"/>
                <a:alphaOff val="0"/>
                <a:shade val="88000"/>
                <a:lumMod val="88000"/>
              </a:schemeClr>
              <a:schemeClr val="accent2">
                <a:shade val="80000"/>
                <a:hueOff val="-363978"/>
                <a:satOff val="14898"/>
                <a:lumOff val="23825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Copied Jupyter Notebook dataframes to Big Query tables</a:t>
          </a:r>
        </a:p>
      </dsp:txBody>
      <dsp:txXfrm>
        <a:off x="1100062" y="3377326"/>
        <a:ext cx="3260869" cy="889432"/>
      </dsp:txXfrm>
    </dsp:sp>
    <dsp:sp modelId="{BBE825A2-F859-463E-967B-361DCEFAD540}">
      <dsp:nvSpPr>
        <dsp:cNvPr id="0" name=""/>
        <dsp:cNvSpPr/>
      </dsp:nvSpPr>
      <dsp:spPr>
        <a:xfrm>
          <a:off x="3675462" y="723611"/>
          <a:ext cx="614103" cy="61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813635" y="723611"/>
        <a:ext cx="337757" cy="462113"/>
      </dsp:txXfrm>
    </dsp:sp>
    <dsp:sp modelId="{86358858-112F-4A9F-AB7A-667CC1BFA870}">
      <dsp:nvSpPr>
        <dsp:cNvPr id="0" name=""/>
        <dsp:cNvSpPr/>
      </dsp:nvSpPr>
      <dsp:spPr>
        <a:xfrm>
          <a:off x="4034714" y="1840163"/>
          <a:ext cx="614103" cy="61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172887" y="1840163"/>
        <a:ext cx="337757" cy="462113"/>
      </dsp:txXfrm>
    </dsp:sp>
    <dsp:sp modelId="{AE85FDBD-79DB-43CF-AE2E-751C028494E4}">
      <dsp:nvSpPr>
        <dsp:cNvPr id="0" name=""/>
        <dsp:cNvSpPr/>
      </dsp:nvSpPr>
      <dsp:spPr>
        <a:xfrm>
          <a:off x="4388603" y="2956715"/>
          <a:ext cx="614103" cy="61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526776" y="2956715"/>
        <a:ext cx="337757" cy="462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F00DA-0F6E-4ED3-AC28-04B562E48CFE}">
      <dsp:nvSpPr>
        <dsp:cNvPr id="0" name=""/>
        <dsp:cNvSpPr/>
      </dsp:nvSpPr>
      <dsp:spPr>
        <a:xfrm>
          <a:off x="595588" y="0"/>
          <a:ext cx="6028267" cy="3767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2AEB8-C347-4BE9-8860-6550A69E68E5}">
      <dsp:nvSpPr>
        <dsp:cNvPr id="0" name=""/>
        <dsp:cNvSpPr/>
      </dsp:nvSpPr>
      <dsp:spPr>
        <a:xfrm>
          <a:off x="891578" y="2801637"/>
          <a:ext cx="138650" cy="138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B76C8-3C3E-4908-9416-92C8821ED5C2}">
      <dsp:nvSpPr>
        <dsp:cNvPr id="0" name=""/>
        <dsp:cNvSpPr/>
      </dsp:nvSpPr>
      <dsp:spPr>
        <a:xfrm>
          <a:off x="960903" y="2870962"/>
          <a:ext cx="1030833" cy="896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8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Crawl</a:t>
          </a:r>
        </a:p>
      </dsp:txBody>
      <dsp:txXfrm>
        <a:off x="960903" y="2870962"/>
        <a:ext cx="1030833" cy="896704"/>
      </dsp:txXfrm>
    </dsp:sp>
    <dsp:sp modelId="{26806BFE-0E55-4778-8C20-3FC5C605E588}">
      <dsp:nvSpPr>
        <dsp:cNvPr id="0" name=""/>
        <dsp:cNvSpPr/>
      </dsp:nvSpPr>
      <dsp:spPr>
        <a:xfrm>
          <a:off x="1871172" y="1925277"/>
          <a:ext cx="241130" cy="241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D6AED-367F-470F-AE2B-45666F148C66}">
      <dsp:nvSpPr>
        <dsp:cNvPr id="0" name=""/>
        <dsp:cNvSpPr/>
      </dsp:nvSpPr>
      <dsp:spPr>
        <a:xfrm>
          <a:off x="1991737" y="2045843"/>
          <a:ext cx="1265936" cy="1721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7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Walk</a:t>
          </a:r>
        </a:p>
      </dsp:txBody>
      <dsp:txXfrm>
        <a:off x="1991737" y="2045843"/>
        <a:ext cx="1265936" cy="1721823"/>
      </dsp:txXfrm>
    </dsp:sp>
    <dsp:sp modelId="{BE8902B0-7A06-46E6-A42E-0EF521188FC1}">
      <dsp:nvSpPr>
        <dsp:cNvPr id="0" name=""/>
        <dsp:cNvSpPr/>
      </dsp:nvSpPr>
      <dsp:spPr>
        <a:xfrm>
          <a:off x="3122037" y="1279499"/>
          <a:ext cx="319498" cy="319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1D9CC-36E4-474D-BE4D-5819777B2704}">
      <dsp:nvSpPr>
        <dsp:cNvPr id="0" name=""/>
        <dsp:cNvSpPr/>
      </dsp:nvSpPr>
      <dsp:spPr>
        <a:xfrm>
          <a:off x="3281786" y="1439248"/>
          <a:ext cx="1265936" cy="232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95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</a:t>
          </a:r>
        </a:p>
      </dsp:txBody>
      <dsp:txXfrm>
        <a:off x="3281786" y="1439248"/>
        <a:ext cx="1265936" cy="2328418"/>
      </dsp:txXfrm>
    </dsp:sp>
    <dsp:sp modelId="{1D528497-C1A9-4CAA-8ED7-624C18AFF276}">
      <dsp:nvSpPr>
        <dsp:cNvPr id="0" name=""/>
        <dsp:cNvSpPr/>
      </dsp:nvSpPr>
      <dsp:spPr>
        <a:xfrm>
          <a:off x="4484425" y="852246"/>
          <a:ext cx="428006" cy="4280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47188-4A7B-4868-BC84-FC2EE35BF403}">
      <dsp:nvSpPr>
        <dsp:cNvPr id="0" name=""/>
        <dsp:cNvSpPr/>
      </dsp:nvSpPr>
      <dsp:spPr>
        <a:xfrm>
          <a:off x="4698429" y="1066249"/>
          <a:ext cx="1265936" cy="270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92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Fly</a:t>
          </a:r>
        </a:p>
      </dsp:txBody>
      <dsp:txXfrm>
        <a:off x="4698429" y="1066249"/>
        <a:ext cx="1265936" cy="270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86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852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3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1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2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5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3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0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0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7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farah.clerveau#!/vizhome/Iowa_Tableau/HoltsWinter?publish=ye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36.png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12" Type="http://schemas.openxmlformats.org/officeDocument/2006/relationships/image" Target="../media/image35.svg"/><Relationship Id="rId2" Type="http://schemas.openxmlformats.org/officeDocument/2006/relationships/image" Target="../media/image2.jpeg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34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diagramData" Target="../diagrams/data2.xml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9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gif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E590-DBC0-4FB5-9E30-190410C68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562263" y="655592"/>
            <a:ext cx="5428489" cy="3278684"/>
          </a:xfrm>
        </p:spPr>
        <p:txBody>
          <a:bodyPr>
            <a:normAutofit/>
          </a:bodyPr>
          <a:lstStyle/>
          <a:p>
            <a:r>
              <a:rPr lang="en-US" dirty="0"/>
              <a:t>Liquor in Iowa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3E59-2563-4FEA-9007-35CBB66E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666685" y="3933534"/>
            <a:ext cx="5424749" cy="621792"/>
          </a:xfrm>
        </p:spPr>
        <p:txBody>
          <a:bodyPr>
            <a:normAutofit/>
          </a:bodyPr>
          <a:lstStyle/>
          <a:p>
            <a:r>
              <a:rPr lang="en-US"/>
              <a:t>Forecasting Consumption</a:t>
            </a:r>
            <a:endParaRPr lang="en-US" dirty="0"/>
          </a:p>
        </p:txBody>
      </p:sp>
      <p:pic>
        <p:nvPicPr>
          <p:cNvPr id="1028" name="Picture 4" descr="https://img0.etsystatic.com/046/0/7727296/il_570xN.738066914_se2e.jpg">
            <a:extLst>
              <a:ext uri="{FF2B5EF4-FFF2-40B4-BE49-F238E27FC236}">
                <a16:creationId xmlns:a16="http://schemas.microsoft.com/office/drawing/2014/main" id="{BADC8199-EDE7-44D1-98D8-326D00BE9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8" b="6798"/>
          <a:stretch/>
        </p:blipFill>
        <p:spPr bwMode="auto">
          <a:xfrm rot="21439979">
            <a:off x="6346443" y="771657"/>
            <a:ext cx="4376946" cy="30465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EFFE8-D320-487E-BC5B-478E33F3BF42}"/>
              </a:ext>
            </a:extLst>
          </p:cNvPr>
          <p:cNvSpPr/>
          <p:nvPr/>
        </p:nvSpPr>
        <p:spPr>
          <a:xfrm>
            <a:off x="8467725" y="1840987"/>
            <a:ext cx="430530" cy="275468"/>
          </a:xfrm>
          <a:custGeom>
            <a:avLst/>
            <a:gdLst>
              <a:gd name="connsiteX0" fmla="*/ 5715 w 430530"/>
              <a:gd name="connsiteY0" fmla="*/ 27818 h 275468"/>
              <a:gd name="connsiteX1" fmla="*/ 49530 w 430530"/>
              <a:gd name="connsiteY1" fmla="*/ 25913 h 275468"/>
              <a:gd name="connsiteX2" fmla="*/ 144780 w 430530"/>
              <a:gd name="connsiteY2" fmla="*/ 25913 h 275468"/>
              <a:gd name="connsiteX3" fmla="*/ 156210 w 430530"/>
              <a:gd name="connsiteY3" fmla="*/ 24008 h 275468"/>
              <a:gd name="connsiteX4" fmla="*/ 167640 w 430530"/>
              <a:gd name="connsiteY4" fmla="*/ 20198 h 275468"/>
              <a:gd name="connsiteX5" fmla="*/ 201930 w 430530"/>
              <a:gd name="connsiteY5" fmla="*/ 16388 h 275468"/>
              <a:gd name="connsiteX6" fmla="*/ 224790 w 430530"/>
              <a:gd name="connsiteY6" fmla="*/ 12578 h 275468"/>
              <a:gd name="connsiteX7" fmla="*/ 232410 w 430530"/>
              <a:gd name="connsiteY7" fmla="*/ 10673 h 275468"/>
              <a:gd name="connsiteX8" fmla="*/ 249555 w 430530"/>
              <a:gd name="connsiteY8" fmla="*/ 8768 h 275468"/>
              <a:gd name="connsiteX9" fmla="*/ 289560 w 430530"/>
              <a:gd name="connsiteY9" fmla="*/ 4958 h 275468"/>
              <a:gd name="connsiteX10" fmla="*/ 350520 w 430530"/>
              <a:gd name="connsiteY10" fmla="*/ 4958 h 275468"/>
              <a:gd name="connsiteX11" fmla="*/ 356235 w 430530"/>
              <a:gd name="connsiteY11" fmla="*/ 16388 h 275468"/>
              <a:gd name="connsiteX12" fmla="*/ 354330 w 430530"/>
              <a:gd name="connsiteY12" fmla="*/ 22103 h 275468"/>
              <a:gd name="connsiteX13" fmla="*/ 346710 w 430530"/>
              <a:gd name="connsiteY13" fmla="*/ 33533 h 275468"/>
              <a:gd name="connsiteX14" fmla="*/ 352425 w 430530"/>
              <a:gd name="connsiteY14" fmla="*/ 44963 h 275468"/>
              <a:gd name="connsiteX15" fmla="*/ 371475 w 430530"/>
              <a:gd name="connsiteY15" fmla="*/ 50678 h 275468"/>
              <a:gd name="connsiteX16" fmla="*/ 382905 w 430530"/>
              <a:gd name="connsiteY16" fmla="*/ 54488 h 275468"/>
              <a:gd name="connsiteX17" fmla="*/ 394335 w 430530"/>
              <a:gd name="connsiteY17" fmla="*/ 58298 h 275468"/>
              <a:gd name="connsiteX18" fmla="*/ 400050 w 430530"/>
              <a:gd name="connsiteY18" fmla="*/ 60203 h 275468"/>
              <a:gd name="connsiteX19" fmla="*/ 405765 w 430530"/>
              <a:gd name="connsiteY19" fmla="*/ 65918 h 275468"/>
              <a:gd name="connsiteX20" fmla="*/ 411480 w 430530"/>
              <a:gd name="connsiteY20" fmla="*/ 69728 h 275468"/>
              <a:gd name="connsiteX21" fmla="*/ 421005 w 430530"/>
              <a:gd name="connsiteY21" fmla="*/ 79253 h 275468"/>
              <a:gd name="connsiteX22" fmla="*/ 424815 w 430530"/>
              <a:gd name="connsiteY22" fmla="*/ 90683 h 275468"/>
              <a:gd name="connsiteX23" fmla="*/ 430530 w 430530"/>
              <a:gd name="connsiteY23" fmla="*/ 102113 h 275468"/>
              <a:gd name="connsiteX24" fmla="*/ 428625 w 430530"/>
              <a:gd name="connsiteY24" fmla="*/ 136403 h 275468"/>
              <a:gd name="connsiteX25" fmla="*/ 424815 w 430530"/>
              <a:gd name="connsiteY25" fmla="*/ 142118 h 275468"/>
              <a:gd name="connsiteX26" fmla="*/ 419100 w 430530"/>
              <a:gd name="connsiteY26" fmla="*/ 144023 h 275468"/>
              <a:gd name="connsiteX27" fmla="*/ 413385 w 430530"/>
              <a:gd name="connsiteY27" fmla="*/ 147833 h 275468"/>
              <a:gd name="connsiteX28" fmla="*/ 409575 w 430530"/>
              <a:gd name="connsiteY28" fmla="*/ 153548 h 275468"/>
              <a:gd name="connsiteX29" fmla="*/ 403860 w 430530"/>
              <a:gd name="connsiteY29" fmla="*/ 155453 h 275468"/>
              <a:gd name="connsiteX30" fmla="*/ 398145 w 430530"/>
              <a:gd name="connsiteY30" fmla="*/ 159263 h 275468"/>
              <a:gd name="connsiteX31" fmla="*/ 394335 w 430530"/>
              <a:gd name="connsiteY31" fmla="*/ 164978 h 275468"/>
              <a:gd name="connsiteX32" fmla="*/ 390525 w 430530"/>
              <a:gd name="connsiteY32" fmla="*/ 176408 h 275468"/>
              <a:gd name="connsiteX33" fmla="*/ 394335 w 430530"/>
              <a:gd name="connsiteY33" fmla="*/ 197363 h 275468"/>
              <a:gd name="connsiteX34" fmla="*/ 401955 w 430530"/>
              <a:gd name="connsiteY34" fmla="*/ 208793 h 275468"/>
              <a:gd name="connsiteX35" fmla="*/ 392430 w 430530"/>
              <a:gd name="connsiteY35" fmla="*/ 218318 h 275468"/>
              <a:gd name="connsiteX36" fmla="*/ 388620 w 430530"/>
              <a:gd name="connsiteY36" fmla="*/ 224033 h 275468"/>
              <a:gd name="connsiteX37" fmla="*/ 377190 w 430530"/>
              <a:gd name="connsiteY37" fmla="*/ 233558 h 275468"/>
              <a:gd name="connsiteX38" fmla="*/ 375285 w 430530"/>
              <a:gd name="connsiteY38" fmla="*/ 239273 h 275468"/>
              <a:gd name="connsiteX39" fmla="*/ 371475 w 430530"/>
              <a:gd name="connsiteY39" fmla="*/ 244988 h 275468"/>
              <a:gd name="connsiteX40" fmla="*/ 373380 w 430530"/>
              <a:gd name="connsiteY40" fmla="*/ 262133 h 275468"/>
              <a:gd name="connsiteX41" fmla="*/ 318135 w 430530"/>
              <a:gd name="connsiteY41" fmla="*/ 264038 h 275468"/>
              <a:gd name="connsiteX42" fmla="*/ 310515 w 430530"/>
              <a:gd name="connsiteY42" fmla="*/ 265943 h 275468"/>
              <a:gd name="connsiteX43" fmla="*/ 285750 w 430530"/>
              <a:gd name="connsiteY43" fmla="*/ 267848 h 275468"/>
              <a:gd name="connsiteX44" fmla="*/ 264795 w 430530"/>
              <a:gd name="connsiteY44" fmla="*/ 269753 h 275468"/>
              <a:gd name="connsiteX45" fmla="*/ 232410 w 430530"/>
              <a:gd name="connsiteY45" fmla="*/ 273563 h 275468"/>
              <a:gd name="connsiteX46" fmla="*/ 211455 w 430530"/>
              <a:gd name="connsiteY46" fmla="*/ 275468 h 275468"/>
              <a:gd name="connsiteX47" fmla="*/ 74295 w 430530"/>
              <a:gd name="connsiteY47" fmla="*/ 273563 h 275468"/>
              <a:gd name="connsiteX48" fmla="*/ 70485 w 430530"/>
              <a:gd name="connsiteY48" fmla="*/ 267848 h 275468"/>
              <a:gd name="connsiteX49" fmla="*/ 66675 w 430530"/>
              <a:gd name="connsiteY49" fmla="*/ 256418 h 275468"/>
              <a:gd name="connsiteX50" fmla="*/ 62865 w 430530"/>
              <a:gd name="connsiteY50" fmla="*/ 244988 h 275468"/>
              <a:gd name="connsiteX51" fmla="*/ 60960 w 430530"/>
              <a:gd name="connsiteY51" fmla="*/ 239273 h 275468"/>
              <a:gd name="connsiteX52" fmla="*/ 57150 w 430530"/>
              <a:gd name="connsiteY52" fmla="*/ 233558 h 275468"/>
              <a:gd name="connsiteX53" fmla="*/ 53340 w 430530"/>
              <a:gd name="connsiteY53" fmla="*/ 222128 h 275468"/>
              <a:gd name="connsiteX54" fmla="*/ 51435 w 430530"/>
              <a:gd name="connsiteY54" fmla="*/ 208793 h 275468"/>
              <a:gd name="connsiteX55" fmla="*/ 49530 w 430530"/>
              <a:gd name="connsiteY55" fmla="*/ 189743 h 275468"/>
              <a:gd name="connsiteX56" fmla="*/ 47625 w 430530"/>
              <a:gd name="connsiteY56" fmla="*/ 184028 h 275468"/>
              <a:gd name="connsiteX57" fmla="*/ 41910 w 430530"/>
              <a:gd name="connsiteY57" fmla="*/ 164978 h 275468"/>
              <a:gd name="connsiteX58" fmla="*/ 38100 w 430530"/>
              <a:gd name="connsiteY58" fmla="*/ 159263 h 275468"/>
              <a:gd name="connsiteX59" fmla="*/ 36195 w 430530"/>
              <a:gd name="connsiteY59" fmla="*/ 153548 h 275468"/>
              <a:gd name="connsiteX60" fmla="*/ 32385 w 430530"/>
              <a:gd name="connsiteY60" fmla="*/ 147833 h 275468"/>
              <a:gd name="connsiteX61" fmla="*/ 30480 w 430530"/>
              <a:gd name="connsiteY61" fmla="*/ 142118 h 275468"/>
              <a:gd name="connsiteX62" fmla="*/ 22860 w 430530"/>
              <a:gd name="connsiteY62" fmla="*/ 130688 h 275468"/>
              <a:gd name="connsiteX63" fmla="*/ 19050 w 430530"/>
              <a:gd name="connsiteY63" fmla="*/ 124973 h 275468"/>
              <a:gd name="connsiteX64" fmla="*/ 15240 w 430530"/>
              <a:gd name="connsiteY64" fmla="*/ 119258 h 275468"/>
              <a:gd name="connsiteX65" fmla="*/ 1905 w 430530"/>
              <a:gd name="connsiteY65" fmla="*/ 102113 h 275468"/>
              <a:gd name="connsiteX66" fmla="*/ 0 w 430530"/>
              <a:gd name="connsiteY66" fmla="*/ 96398 h 275468"/>
              <a:gd name="connsiteX67" fmla="*/ 1905 w 430530"/>
              <a:gd name="connsiteY67" fmla="*/ 43058 h 275468"/>
              <a:gd name="connsiteX68" fmla="*/ 11430 w 430530"/>
              <a:gd name="connsiteY68" fmla="*/ 29723 h 275468"/>
              <a:gd name="connsiteX69" fmla="*/ 5715 w 430530"/>
              <a:gd name="connsiteY69" fmla="*/ 27818 h 27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30530" h="275468">
                <a:moveTo>
                  <a:pt x="5715" y="27818"/>
                </a:moveTo>
                <a:cubicBezTo>
                  <a:pt x="12065" y="27183"/>
                  <a:pt x="34911" y="25913"/>
                  <a:pt x="49530" y="25913"/>
                </a:cubicBezTo>
                <a:cubicBezTo>
                  <a:pt x="167784" y="25913"/>
                  <a:pt x="50385" y="30408"/>
                  <a:pt x="144780" y="25913"/>
                </a:cubicBezTo>
                <a:cubicBezTo>
                  <a:pt x="148590" y="25278"/>
                  <a:pt x="152463" y="24945"/>
                  <a:pt x="156210" y="24008"/>
                </a:cubicBezTo>
                <a:cubicBezTo>
                  <a:pt x="160106" y="23034"/>
                  <a:pt x="163640" y="20562"/>
                  <a:pt x="167640" y="20198"/>
                </a:cubicBezTo>
                <a:cubicBezTo>
                  <a:pt x="185956" y="18533"/>
                  <a:pt x="186204" y="18871"/>
                  <a:pt x="201930" y="16388"/>
                </a:cubicBezTo>
                <a:cubicBezTo>
                  <a:pt x="209561" y="15183"/>
                  <a:pt x="217296" y="14452"/>
                  <a:pt x="224790" y="12578"/>
                </a:cubicBezTo>
                <a:cubicBezTo>
                  <a:pt x="227330" y="11943"/>
                  <a:pt x="229822" y="11071"/>
                  <a:pt x="232410" y="10673"/>
                </a:cubicBezTo>
                <a:cubicBezTo>
                  <a:pt x="238093" y="9799"/>
                  <a:pt x="243855" y="9528"/>
                  <a:pt x="249555" y="8768"/>
                </a:cubicBezTo>
                <a:cubicBezTo>
                  <a:pt x="280824" y="4599"/>
                  <a:pt x="231371" y="8837"/>
                  <a:pt x="289560" y="4958"/>
                </a:cubicBezTo>
                <a:cubicBezTo>
                  <a:pt x="311480" y="-2349"/>
                  <a:pt x="304976" y="-919"/>
                  <a:pt x="350520" y="4958"/>
                </a:cubicBezTo>
                <a:cubicBezTo>
                  <a:pt x="353093" y="5290"/>
                  <a:pt x="355668" y="14688"/>
                  <a:pt x="356235" y="16388"/>
                </a:cubicBezTo>
                <a:cubicBezTo>
                  <a:pt x="355600" y="18293"/>
                  <a:pt x="355305" y="20348"/>
                  <a:pt x="354330" y="22103"/>
                </a:cubicBezTo>
                <a:cubicBezTo>
                  <a:pt x="352106" y="26106"/>
                  <a:pt x="346710" y="33533"/>
                  <a:pt x="346710" y="33533"/>
                </a:cubicBezTo>
                <a:cubicBezTo>
                  <a:pt x="347748" y="36647"/>
                  <a:pt x="349315" y="43019"/>
                  <a:pt x="352425" y="44963"/>
                </a:cubicBezTo>
                <a:cubicBezTo>
                  <a:pt x="356570" y="47553"/>
                  <a:pt x="366327" y="49134"/>
                  <a:pt x="371475" y="50678"/>
                </a:cubicBezTo>
                <a:cubicBezTo>
                  <a:pt x="375322" y="51832"/>
                  <a:pt x="379095" y="53218"/>
                  <a:pt x="382905" y="54488"/>
                </a:cubicBezTo>
                <a:lnTo>
                  <a:pt x="394335" y="58298"/>
                </a:lnTo>
                <a:lnTo>
                  <a:pt x="400050" y="60203"/>
                </a:lnTo>
                <a:cubicBezTo>
                  <a:pt x="401955" y="62108"/>
                  <a:pt x="403695" y="64193"/>
                  <a:pt x="405765" y="65918"/>
                </a:cubicBezTo>
                <a:cubicBezTo>
                  <a:pt x="407524" y="67384"/>
                  <a:pt x="409861" y="68109"/>
                  <a:pt x="411480" y="69728"/>
                </a:cubicBezTo>
                <a:cubicBezTo>
                  <a:pt x="424180" y="82428"/>
                  <a:pt x="405765" y="69093"/>
                  <a:pt x="421005" y="79253"/>
                </a:cubicBezTo>
                <a:cubicBezTo>
                  <a:pt x="422275" y="83063"/>
                  <a:pt x="422587" y="87341"/>
                  <a:pt x="424815" y="90683"/>
                </a:cubicBezTo>
                <a:cubicBezTo>
                  <a:pt x="429739" y="98069"/>
                  <a:pt x="427901" y="94226"/>
                  <a:pt x="430530" y="102113"/>
                </a:cubicBezTo>
                <a:cubicBezTo>
                  <a:pt x="429895" y="113543"/>
                  <a:pt x="430244" y="125070"/>
                  <a:pt x="428625" y="136403"/>
                </a:cubicBezTo>
                <a:cubicBezTo>
                  <a:pt x="428301" y="138670"/>
                  <a:pt x="426603" y="140688"/>
                  <a:pt x="424815" y="142118"/>
                </a:cubicBezTo>
                <a:cubicBezTo>
                  <a:pt x="423247" y="143372"/>
                  <a:pt x="420896" y="143125"/>
                  <a:pt x="419100" y="144023"/>
                </a:cubicBezTo>
                <a:cubicBezTo>
                  <a:pt x="417052" y="145047"/>
                  <a:pt x="415290" y="146563"/>
                  <a:pt x="413385" y="147833"/>
                </a:cubicBezTo>
                <a:cubicBezTo>
                  <a:pt x="412115" y="149738"/>
                  <a:pt x="411363" y="152118"/>
                  <a:pt x="409575" y="153548"/>
                </a:cubicBezTo>
                <a:cubicBezTo>
                  <a:pt x="408007" y="154802"/>
                  <a:pt x="405656" y="154555"/>
                  <a:pt x="403860" y="155453"/>
                </a:cubicBezTo>
                <a:cubicBezTo>
                  <a:pt x="401812" y="156477"/>
                  <a:pt x="400050" y="157993"/>
                  <a:pt x="398145" y="159263"/>
                </a:cubicBezTo>
                <a:cubicBezTo>
                  <a:pt x="396875" y="161168"/>
                  <a:pt x="395265" y="162886"/>
                  <a:pt x="394335" y="164978"/>
                </a:cubicBezTo>
                <a:cubicBezTo>
                  <a:pt x="392704" y="168648"/>
                  <a:pt x="390525" y="176408"/>
                  <a:pt x="390525" y="176408"/>
                </a:cubicBezTo>
                <a:cubicBezTo>
                  <a:pt x="390940" y="179729"/>
                  <a:pt x="391493" y="192248"/>
                  <a:pt x="394335" y="197363"/>
                </a:cubicBezTo>
                <a:cubicBezTo>
                  <a:pt x="396559" y="201366"/>
                  <a:pt x="401955" y="208793"/>
                  <a:pt x="401955" y="208793"/>
                </a:cubicBezTo>
                <a:cubicBezTo>
                  <a:pt x="391795" y="224033"/>
                  <a:pt x="405130" y="205618"/>
                  <a:pt x="392430" y="218318"/>
                </a:cubicBezTo>
                <a:cubicBezTo>
                  <a:pt x="390811" y="219937"/>
                  <a:pt x="390086" y="222274"/>
                  <a:pt x="388620" y="224033"/>
                </a:cubicBezTo>
                <a:cubicBezTo>
                  <a:pt x="384036" y="229533"/>
                  <a:pt x="382809" y="229812"/>
                  <a:pt x="377190" y="233558"/>
                </a:cubicBezTo>
                <a:cubicBezTo>
                  <a:pt x="376555" y="235463"/>
                  <a:pt x="376183" y="237477"/>
                  <a:pt x="375285" y="239273"/>
                </a:cubicBezTo>
                <a:cubicBezTo>
                  <a:pt x="374261" y="241321"/>
                  <a:pt x="371665" y="242706"/>
                  <a:pt x="371475" y="244988"/>
                </a:cubicBezTo>
                <a:cubicBezTo>
                  <a:pt x="370997" y="250718"/>
                  <a:pt x="372745" y="256418"/>
                  <a:pt x="373380" y="262133"/>
                </a:cubicBezTo>
                <a:cubicBezTo>
                  <a:pt x="354965" y="262768"/>
                  <a:pt x="336527" y="262923"/>
                  <a:pt x="318135" y="264038"/>
                </a:cubicBezTo>
                <a:cubicBezTo>
                  <a:pt x="315522" y="264196"/>
                  <a:pt x="313115" y="265637"/>
                  <a:pt x="310515" y="265943"/>
                </a:cubicBezTo>
                <a:cubicBezTo>
                  <a:pt x="302292" y="266910"/>
                  <a:pt x="294001" y="267160"/>
                  <a:pt x="285750" y="267848"/>
                </a:cubicBezTo>
                <a:lnTo>
                  <a:pt x="264795" y="269753"/>
                </a:lnTo>
                <a:cubicBezTo>
                  <a:pt x="248810" y="273749"/>
                  <a:pt x="260838" y="271194"/>
                  <a:pt x="232410" y="273563"/>
                </a:cubicBezTo>
                <a:lnTo>
                  <a:pt x="211455" y="275468"/>
                </a:lnTo>
                <a:lnTo>
                  <a:pt x="74295" y="273563"/>
                </a:lnTo>
                <a:cubicBezTo>
                  <a:pt x="72009" y="273439"/>
                  <a:pt x="71415" y="269940"/>
                  <a:pt x="70485" y="267848"/>
                </a:cubicBezTo>
                <a:cubicBezTo>
                  <a:pt x="68854" y="264178"/>
                  <a:pt x="67945" y="260228"/>
                  <a:pt x="66675" y="256418"/>
                </a:cubicBezTo>
                <a:lnTo>
                  <a:pt x="62865" y="244988"/>
                </a:lnTo>
                <a:cubicBezTo>
                  <a:pt x="62230" y="243083"/>
                  <a:pt x="62074" y="240944"/>
                  <a:pt x="60960" y="239273"/>
                </a:cubicBezTo>
                <a:cubicBezTo>
                  <a:pt x="59690" y="237368"/>
                  <a:pt x="58080" y="235650"/>
                  <a:pt x="57150" y="233558"/>
                </a:cubicBezTo>
                <a:cubicBezTo>
                  <a:pt x="55519" y="229888"/>
                  <a:pt x="53340" y="222128"/>
                  <a:pt x="53340" y="222128"/>
                </a:cubicBezTo>
                <a:cubicBezTo>
                  <a:pt x="52705" y="217683"/>
                  <a:pt x="51960" y="213252"/>
                  <a:pt x="51435" y="208793"/>
                </a:cubicBezTo>
                <a:cubicBezTo>
                  <a:pt x="50689" y="202455"/>
                  <a:pt x="50500" y="196050"/>
                  <a:pt x="49530" y="189743"/>
                </a:cubicBezTo>
                <a:cubicBezTo>
                  <a:pt x="49225" y="187758"/>
                  <a:pt x="48177" y="185959"/>
                  <a:pt x="47625" y="184028"/>
                </a:cubicBezTo>
                <a:cubicBezTo>
                  <a:pt x="46294" y="179369"/>
                  <a:pt x="44174" y="168373"/>
                  <a:pt x="41910" y="164978"/>
                </a:cubicBezTo>
                <a:cubicBezTo>
                  <a:pt x="40640" y="163073"/>
                  <a:pt x="39124" y="161311"/>
                  <a:pt x="38100" y="159263"/>
                </a:cubicBezTo>
                <a:cubicBezTo>
                  <a:pt x="37202" y="157467"/>
                  <a:pt x="37093" y="155344"/>
                  <a:pt x="36195" y="153548"/>
                </a:cubicBezTo>
                <a:cubicBezTo>
                  <a:pt x="35171" y="151500"/>
                  <a:pt x="33409" y="149881"/>
                  <a:pt x="32385" y="147833"/>
                </a:cubicBezTo>
                <a:cubicBezTo>
                  <a:pt x="31487" y="146037"/>
                  <a:pt x="31455" y="143873"/>
                  <a:pt x="30480" y="142118"/>
                </a:cubicBezTo>
                <a:cubicBezTo>
                  <a:pt x="28256" y="138115"/>
                  <a:pt x="25400" y="134498"/>
                  <a:pt x="22860" y="130688"/>
                </a:cubicBezTo>
                <a:lnTo>
                  <a:pt x="19050" y="124973"/>
                </a:lnTo>
                <a:cubicBezTo>
                  <a:pt x="17780" y="123068"/>
                  <a:pt x="16859" y="120877"/>
                  <a:pt x="15240" y="119258"/>
                </a:cubicBezTo>
                <a:cubicBezTo>
                  <a:pt x="10309" y="114327"/>
                  <a:pt x="4184" y="108949"/>
                  <a:pt x="1905" y="102113"/>
                </a:cubicBezTo>
                <a:lnTo>
                  <a:pt x="0" y="96398"/>
                </a:lnTo>
                <a:cubicBezTo>
                  <a:pt x="635" y="78618"/>
                  <a:pt x="341" y="60780"/>
                  <a:pt x="1905" y="43058"/>
                </a:cubicBezTo>
                <a:cubicBezTo>
                  <a:pt x="2795" y="32974"/>
                  <a:pt x="3683" y="31272"/>
                  <a:pt x="11430" y="29723"/>
                </a:cubicBezTo>
                <a:cubicBezTo>
                  <a:pt x="12675" y="29474"/>
                  <a:pt x="-635" y="28453"/>
                  <a:pt x="5715" y="2781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0C623-F87E-4758-967C-3FE40A8E5BFD}"/>
              </a:ext>
            </a:extLst>
          </p:cNvPr>
          <p:cNvSpPr txBox="1"/>
          <p:nvPr/>
        </p:nvSpPr>
        <p:spPr>
          <a:xfrm rot="21401836">
            <a:off x="7314897" y="4523362"/>
            <a:ext cx="38776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 Data Distilleries Group</a:t>
            </a:r>
          </a:p>
          <a:p>
            <a:endParaRPr lang="en-US" dirty="0"/>
          </a:p>
          <a:p>
            <a:r>
              <a:rPr lang="en-US" sz="1600" dirty="0"/>
              <a:t>Adrian Jackson, Francis </a:t>
            </a:r>
            <a:r>
              <a:rPr lang="en-US" sz="1600" dirty="0" err="1"/>
              <a:t>Kabongo</a:t>
            </a:r>
            <a:r>
              <a:rPr lang="en-US" sz="1600"/>
              <a:t>, </a:t>
            </a:r>
          </a:p>
          <a:p>
            <a:r>
              <a:rPr lang="en-US" sz="1600"/>
              <a:t>Farah </a:t>
            </a:r>
            <a:r>
              <a:rPr lang="en-US" sz="1600" dirty="0" err="1"/>
              <a:t>Clerveau</a:t>
            </a:r>
            <a:r>
              <a:rPr lang="en-US" sz="1600" dirty="0"/>
              <a:t>, &amp; Lorie Grant</a:t>
            </a:r>
          </a:p>
        </p:txBody>
      </p:sp>
      <p:pic>
        <p:nvPicPr>
          <p:cNvPr id="1026" name="Picture 2" descr="https://tse3.mm.bing.net/th?id=OIP.Pw8DXg2GkL1cZ0uK_pYnhwHaBx&amp;pid=Api&amp;P=0&amp;w=489&amp;h=118">
            <a:extLst>
              <a:ext uri="{FF2B5EF4-FFF2-40B4-BE49-F238E27FC236}">
                <a16:creationId xmlns:a16="http://schemas.microsoft.com/office/drawing/2014/main" id="{C9F90FF5-8DBD-440E-96D0-D9BD4F49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1516">
            <a:off x="180422" y="454785"/>
            <a:ext cx="2439357" cy="5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641F0-569C-4E35-BEDA-EF2E26D1828A}"/>
              </a:ext>
            </a:extLst>
          </p:cNvPr>
          <p:cNvSpPr txBox="1"/>
          <p:nvPr/>
        </p:nvSpPr>
        <p:spPr>
          <a:xfrm rot="21401836">
            <a:off x="16424" y="5132645"/>
            <a:ext cx="37095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 August 2019</a:t>
            </a:r>
          </a:p>
          <a:p>
            <a:r>
              <a:rPr lang="en-US" sz="1400" dirty="0"/>
              <a:t>Data Science &amp; Analytics Bootcamp</a:t>
            </a:r>
          </a:p>
          <a:p>
            <a:r>
              <a:rPr lang="en-US" sz="1400" dirty="0"/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65908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7F8395-C8BF-4D9A-8E1C-C5B8B6254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A806F238-5694-4E8D-AAC8-1ED130B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DCBF27B4-02C2-4A61-BA37-89A56406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BF5F1D1A-955C-417D-825D-A33879560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D3655EA9-64F3-4ADA-B75E-3DFC4C36B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7720F65E-1C84-4298-BD38-492D4D74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066A42-891D-4D4D-B494-456D531F1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6AEB7-99D7-44A0-885D-93BA0CEAD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2E5C7E51-D5D3-4B77-82C8-70586F951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76DB2-4F5F-41BD-A589-78A491EA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/>
              <a:t>volume sold in liters, seasonal decomposition in 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0D3A47-2CE0-43E8-98E9-3D7DA7035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3B7B77-3B89-41DA-B51E-432C86DEB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2C90D6-A138-4E1A-9FF4-6C5BEC18C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2272B-C27C-4CF5-B6CA-2A7B993A0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508" y="1036239"/>
            <a:ext cx="6600198" cy="4603637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6EDD05B9-A1B1-427C-92DB-AE889A09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2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7F2C-FE83-4C10-8AB4-17882438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801" y="2087889"/>
            <a:ext cx="5118019" cy="2743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9792BA-D25E-4CCD-9C32-26FA714BFE11}"/>
              </a:ext>
            </a:extLst>
          </p:cNvPr>
          <p:cNvSpPr/>
          <p:nvPr/>
        </p:nvSpPr>
        <p:spPr>
          <a:xfrm>
            <a:off x="7549550" y="5195911"/>
            <a:ext cx="1463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Initial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044" y="1862794"/>
            <a:ext cx="4859684" cy="30721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1984971" y="5201699"/>
            <a:ext cx="2783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Smoothing method (red line)</a:t>
            </a:r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9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7F2C-FE83-4C10-8AB4-17882438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787" y="1854199"/>
            <a:ext cx="4685713" cy="30721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9792BA-D25E-4CCD-9C32-26FA714BFE11}"/>
              </a:ext>
            </a:extLst>
          </p:cNvPr>
          <p:cNvSpPr/>
          <p:nvPr/>
        </p:nvSpPr>
        <p:spPr>
          <a:xfrm>
            <a:off x="8137984" y="5159365"/>
            <a:ext cx="1691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Updated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37" y="1805764"/>
            <a:ext cx="4823697" cy="31861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1235671" y="5159365"/>
            <a:ext cx="3502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Smoothing method with seasonality</a:t>
            </a:r>
          </a:p>
          <a:p>
            <a:endParaRPr lang="en-US" sz="1600" dirty="0"/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1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7F2C-FE83-4C10-8AB4-17882438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4413" y="1971432"/>
            <a:ext cx="5472651" cy="28548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9792BA-D25E-4CCD-9C32-26FA714BFE11}"/>
              </a:ext>
            </a:extLst>
          </p:cNvPr>
          <p:cNvSpPr/>
          <p:nvPr/>
        </p:nvSpPr>
        <p:spPr>
          <a:xfrm>
            <a:off x="8137984" y="5159365"/>
            <a:ext cx="1691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Updated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37" y="1971433"/>
            <a:ext cx="4823697" cy="28548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1235671" y="5159365"/>
            <a:ext cx="3502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Smoothing method with seasonality</a:t>
            </a:r>
          </a:p>
          <a:p>
            <a:endParaRPr lang="en-US" sz="1600" dirty="0"/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36" y="1566695"/>
            <a:ext cx="5447566" cy="39620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5094347" y="5757045"/>
            <a:ext cx="2003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Forecast Output (R)</a:t>
            </a:r>
          </a:p>
          <a:p>
            <a:endParaRPr lang="en-US" sz="1600" dirty="0"/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6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Output in tableau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0459" y="2566518"/>
            <a:ext cx="5447566" cy="11157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4517489" y="4410997"/>
            <a:ext cx="2733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Output visualized in Tableau</a:t>
            </a:r>
          </a:p>
          <a:p>
            <a:endParaRPr lang="en-US" sz="1600" dirty="0"/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9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>
            <a:extLst>
              <a:ext uri="{FF2B5EF4-FFF2-40B4-BE49-F238E27FC236}">
                <a16:creationId xmlns:a16="http://schemas.microsoft.com/office/drawing/2014/main" id="{5F18A929-900B-4B7E-9A8C-8BCB5AF99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8DD6843-E893-4C9F-9C1F-8FE909BDF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94" name="Rectangle 193">
              <a:extLst>
                <a:ext uri="{FF2B5EF4-FFF2-40B4-BE49-F238E27FC236}">
                  <a16:creationId xmlns:a16="http://schemas.microsoft.com/office/drawing/2014/main" id="{F32B4704-8546-4AB4-85B8-A9C85EA11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966CBD22-E7EA-4C2B-96A1-021D9343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37FA93B-89A3-43F5-87A5-A5B4E1BB2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605F00E5-FCA4-481E-856C-1DF535DD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681948" cy="11519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/>
              <a:t>Can we Forecast Demand?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DD6A7B6-3808-491D-9EB0-0459CA404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www.nutritionadvance.com/wp-content/uploads/2016/10/best-alcohol-low-carb-diet.jpg">
            <a:extLst>
              <a:ext uri="{FF2B5EF4-FFF2-40B4-BE49-F238E27FC236}">
                <a16:creationId xmlns:a16="http://schemas.microsoft.com/office/drawing/2014/main" id="{F6CFCDA8-E6E0-469B-B912-F72BFFD84C6C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 bwMode="auto">
          <a:xfrm>
            <a:off x="750707" y="954759"/>
            <a:ext cx="6557897" cy="368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85A1CC-C55D-43C0-8810-FD300CD439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99991" y="2294642"/>
            <a:ext cx="3741302" cy="283794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cap="none" dirty="0"/>
              <a:t>Using the monthly forecast, For the month of September 2019 we believe ~70,000 liters of alcohol will be sold. This is a decrease compared to the previous month</a:t>
            </a:r>
          </a:p>
        </p:txBody>
      </p:sp>
    </p:spTree>
    <p:extLst>
      <p:ext uri="{BB962C8B-B14F-4D97-AF65-F5344CB8AC3E}">
        <p14:creationId xmlns:p14="http://schemas.microsoft.com/office/powerpoint/2010/main" val="20524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CC2B-C18C-46C3-9D18-E9B5112D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 Forecast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24BD7-F6C2-4244-A380-A992714A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80" y="1691701"/>
            <a:ext cx="8124354" cy="38244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5E7AE7-755F-40AB-8B29-2FA94F3BD6D2}"/>
              </a:ext>
            </a:extLst>
          </p:cNvPr>
          <p:cNvSpPr/>
          <p:nvPr/>
        </p:nvSpPr>
        <p:spPr>
          <a:xfrm>
            <a:off x="651588" y="5802868"/>
            <a:ext cx="10888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64A3"/>
                </a:solidFill>
                <a:latin typeface="Slack-Lato"/>
                <a:hlinkClick r:id="rId3"/>
              </a:rPr>
              <a:t>https://public.tableau.com/profile/farah.clerveau#!/vizhome/Iowa_Tableau/HoltsWinter?publish=yes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5B1BDAE-413C-4F80-B21D-814E5E68A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A096946-91A5-491D-9A9A-CCEA079A2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7" name="Rectangle 36">
              <a:extLst>
                <a:ext uri="{FF2B5EF4-FFF2-40B4-BE49-F238E27FC236}">
                  <a16:creationId xmlns:a16="http://schemas.microsoft.com/office/drawing/2014/main" id="{D9DF33DC-B624-4983-BE8F-777012B01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F3E13B70-2325-4346-B338-746BEE4D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3EE2C1-899D-44C9-9EDE-9843A382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B29D3E-EA9B-4F0F-A066-058458AD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2" y="326554"/>
            <a:ext cx="7912099" cy="10173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3FDB9-8E08-43BF-9626-7FF6BE5F2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4810" y="1052190"/>
            <a:ext cx="4998703" cy="37676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Have a simple question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Start with a small dataset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Make it work, then make it correct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Use interesting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Invest in knowledge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cap="none" dirty="0"/>
              <a:t>Learn the math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cap="none" dirty="0"/>
              <a:t>Understand the model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243DD4D-47C9-49D2-A045-D60F86CDC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108673"/>
              </p:ext>
            </p:extLst>
          </p:nvPr>
        </p:nvGraphicFramePr>
        <p:xfrm>
          <a:off x="-257456" y="1050208"/>
          <a:ext cx="6623856" cy="376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Graphic 12" descr="Run">
            <a:extLst>
              <a:ext uri="{FF2B5EF4-FFF2-40B4-BE49-F238E27FC236}">
                <a16:creationId xmlns:a16="http://schemas.microsoft.com/office/drawing/2014/main" id="{04C03D9C-6890-4BAB-AD36-9FD0CC1F3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9926" y="2936023"/>
            <a:ext cx="899033" cy="899033"/>
          </a:xfrm>
          <a:prstGeom prst="rect">
            <a:avLst/>
          </a:prstGeom>
        </p:spPr>
      </p:pic>
      <p:pic>
        <p:nvPicPr>
          <p:cNvPr id="15" name="Graphic 14" descr="Rocket">
            <a:extLst>
              <a:ext uri="{FF2B5EF4-FFF2-40B4-BE49-F238E27FC236}">
                <a16:creationId xmlns:a16="http://schemas.microsoft.com/office/drawing/2014/main" id="{5ECB1A1C-930D-4183-9B8F-6937857BA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0771" y="2500911"/>
            <a:ext cx="899033" cy="899033"/>
          </a:xfrm>
          <a:prstGeom prst="rect">
            <a:avLst/>
          </a:prstGeom>
        </p:spPr>
      </p:pic>
      <p:pic>
        <p:nvPicPr>
          <p:cNvPr id="11" name="Graphic 10" descr="Walk">
            <a:extLst>
              <a:ext uri="{FF2B5EF4-FFF2-40B4-BE49-F238E27FC236}">
                <a16:creationId xmlns:a16="http://schemas.microsoft.com/office/drawing/2014/main" id="{2B2B2C01-E87C-44A1-8F5E-FA63CDEB17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58271" y="3445210"/>
            <a:ext cx="896767" cy="896767"/>
          </a:xfrm>
          <a:prstGeom prst="rect">
            <a:avLst/>
          </a:prstGeom>
        </p:spPr>
      </p:pic>
      <p:pic>
        <p:nvPicPr>
          <p:cNvPr id="19" name="Graphic 18" descr="Baby crawling">
            <a:extLst>
              <a:ext uri="{FF2B5EF4-FFF2-40B4-BE49-F238E27FC236}">
                <a16:creationId xmlns:a16="http://schemas.microsoft.com/office/drawing/2014/main" id="{B819870B-A57B-455A-821A-1B0A1F14BB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7400" y="4124052"/>
            <a:ext cx="1085983" cy="10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4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7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5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CBF2B62-FCE1-4451-8B54-485C8A32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864728"/>
            <a:ext cx="5670360" cy="5128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Thank You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25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89E5F8-BF0A-4CCF-A5EC-1B69E6ACA16F}"/>
              </a:ext>
            </a:extLst>
          </p:cNvPr>
          <p:cNvSpPr/>
          <p:nvPr/>
        </p:nvSpPr>
        <p:spPr>
          <a:xfrm>
            <a:off x="1762184" y="1715856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5E0DE8-28B2-4383-B9CA-38C3EA410F24}"/>
              </a:ext>
            </a:extLst>
          </p:cNvPr>
          <p:cNvSpPr/>
          <p:nvPr/>
        </p:nvSpPr>
        <p:spPr>
          <a:xfrm>
            <a:off x="4387211" y="1717950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33956D-AA1E-43E0-AB0A-1028675E7404}"/>
              </a:ext>
            </a:extLst>
          </p:cNvPr>
          <p:cNvSpPr/>
          <p:nvPr/>
        </p:nvSpPr>
        <p:spPr>
          <a:xfrm>
            <a:off x="7012238" y="1715856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E045F-2C11-4A99-B276-2C6BA5EC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0" y="87604"/>
            <a:ext cx="10396882" cy="1151965"/>
          </a:xfrm>
        </p:spPr>
        <p:txBody>
          <a:bodyPr/>
          <a:lstStyle/>
          <a:p>
            <a:r>
              <a:rPr lang="en-US" dirty="0"/>
              <a:t>Toolbox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EFFB8-F964-4F95-981F-A1046C66D3C1}"/>
              </a:ext>
            </a:extLst>
          </p:cNvPr>
          <p:cNvSpPr/>
          <p:nvPr/>
        </p:nvSpPr>
        <p:spPr>
          <a:xfrm>
            <a:off x="6985623" y="1909942"/>
            <a:ext cx="204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Google Cloud Platform (GCP)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F5545-DD51-4341-99A8-61913C6DA03C}"/>
              </a:ext>
            </a:extLst>
          </p:cNvPr>
          <p:cNvSpPr/>
          <p:nvPr/>
        </p:nvSpPr>
        <p:spPr>
          <a:xfrm>
            <a:off x="4650466" y="2048441"/>
            <a:ext cx="1509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 Studio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2AE9F-FF29-466A-B1DD-0E3B5D6456F9}"/>
              </a:ext>
            </a:extLst>
          </p:cNvPr>
          <p:cNvSpPr/>
          <p:nvPr/>
        </p:nvSpPr>
        <p:spPr>
          <a:xfrm>
            <a:off x="1861780" y="1909942"/>
            <a:ext cx="1814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48E911-D303-41B5-9D03-3236BF109B92}"/>
              </a:ext>
            </a:extLst>
          </p:cNvPr>
          <p:cNvSpPr/>
          <p:nvPr/>
        </p:nvSpPr>
        <p:spPr>
          <a:xfrm>
            <a:off x="7090732" y="2790408"/>
            <a:ext cx="181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6F28F0-8D83-456E-9EEC-E0F3BCF51C25}"/>
              </a:ext>
            </a:extLst>
          </p:cNvPr>
          <p:cNvSpPr/>
          <p:nvPr/>
        </p:nvSpPr>
        <p:spPr>
          <a:xfrm>
            <a:off x="4491384" y="2837373"/>
            <a:ext cx="181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AE4CD-F078-4B07-98BE-371D40BCDBFC}"/>
              </a:ext>
            </a:extLst>
          </p:cNvPr>
          <p:cNvSpPr/>
          <p:nvPr/>
        </p:nvSpPr>
        <p:spPr>
          <a:xfrm>
            <a:off x="1831375" y="2792801"/>
            <a:ext cx="181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E5793-9942-4966-AB4B-8B94077E655F}"/>
              </a:ext>
            </a:extLst>
          </p:cNvPr>
          <p:cNvSpPr/>
          <p:nvPr/>
        </p:nvSpPr>
        <p:spPr>
          <a:xfrm>
            <a:off x="4523418" y="3480538"/>
            <a:ext cx="152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TSeries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7718D1-38EF-408B-BFA5-25D29444246C}"/>
              </a:ext>
            </a:extLst>
          </p:cNvPr>
          <p:cNvSpPr/>
          <p:nvPr/>
        </p:nvSpPr>
        <p:spPr>
          <a:xfrm>
            <a:off x="1861780" y="3397211"/>
            <a:ext cx="23899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Numpy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Statsmodel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Sklearn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Google Cloud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3D312C-C6DA-4298-9B49-29DB9DD83CC0}"/>
              </a:ext>
            </a:extLst>
          </p:cNvPr>
          <p:cNvSpPr/>
          <p:nvPr/>
        </p:nvSpPr>
        <p:spPr>
          <a:xfrm>
            <a:off x="148175" y="2075380"/>
            <a:ext cx="1564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Applications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237950-65F1-4BA0-8ACE-7133AEE76907}"/>
              </a:ext>
            </a:extLst>
          </p:cNvPr>
          <p:cNvSpPr/>
          <p:nvPr/>
        </p:nvSpPr>
        <p:spPr>
          <a:xfrm>
            <a:off x="148175" y="2820676"/>
            <a:ext cx="133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Languages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9E121B-58FE-421D-BB33-894D511BA962}"/>
              </a:ext>
            </a:extLst>
          </p:cNvPr>
          <p:cNvSpPr/>
          <p:nvPr/>
        </p:nvSpPr>
        <p:spPr>
          <a:xfrm>
            <a:off x="148175" y="3409130"/>
            <a:ext cx="116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Libraries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A3261FF-6D37-464F-AA68-11A3A678CD42}"/>
              </a:ext>
            </a:extLst>
          </p:cNvPr>
          <p:cNvSpPr/>
          <p:nvPr/>
        </p:nvSpPr>
        <p:spPr>
          <a:xfrm>
            <a:off x="9637264" y="1715856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BBCF9-A578-471A-A464-B0804E2DF55D}"/>
              </a:ext>
            </a:extLst>
          </p:cNvPr>
          <p:cNvSpPr/>
          <p:nvPr/>
        </p:nvSpPr>
        <p:spPr>
          <a:xfrm>
            <a:off x="10121233" y="2048441"/>
            <a:ext cx="104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Tableau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D2F103-D7A5-4952-A5DF-84F5F3CDB638}"/>
              </a:ext>
            </a:extLst>
          </p:cNvPr>
          <p:cNvCxnSpPr/>
          <p:nvPr/>
        </p:nvCxnSpPr>
        <p:spPr>
          <a:xfrm>
            <a:off x="169215" y="2605492"/>
            <a:ext cx="114551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D78D34-4272-4799-BEFC-1430ED660DC5}"/>
              </a:ext>
            </a:extLst>
          </p:cNvPr>
          <p:cNvCxnSpPr/>
          <p:nvPr/>
        </p:nvCxnSpPr>
        <p:spPr>
          <a:xfrm>
            <a:off x="190130" y="3349441"/>
            <a:ext cx="114551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commons/thumb/3/38/Jupyter_logo.svg/250px-Jupyter_logo.svg.png">
            <a:extLst>
              <a:ext uri="{FF2B5EF4-FFF2-40B4-BE49-F238E27FC236}">
                <a16:creationId xmlns:a16="http://schemas.microsoft.com/office/drawing/2014/main" id="{448C3095-43AF-43D7-B037-EA4D693E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69" y="1326614"/>
            <a:ext cx="684967" cy="7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lib.washington.edu/dataservices/images/Tableau_Software_logo.png/image">
            <a:extLst>
              <a:ext uri="{FF2B5EF4-FFF2-40B4-BE49-F238E27FC236}">
                <a16:creationId xmlns:a16="http://schemas.microsoft.com/office/drawing/2014/main" id="{05F621A1-3167-44DA-9A51-269152F4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5" t="19875" r="28951" b="18788"/>
          <a:stretch/>
        </p:blipFill>
        <p:spPr bwMode="auto">
          <a:xfrm>
            <a:off x="9441827" y="1389466"/>
            <a:ext cx="645946" cy="6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847CC60A-B01A-4B48-868B-500758CD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64" y="1326614"/>
            <a:ext cx="740040" cy="7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getflywheel.com/wp-content/themes/flywheel15/images/cloud-platform/logo_gcp_hexagon_rgb.png">
            <a:extLst>
              <a:ext uri="{FF2B5EF4-FFF2-40B4-BE49-F238E27FC236}">
                <a16:creationId xmlns:a16="http://schemas.microsoft.com/office/drawing/2014/main" id="{C40472F3-88C9-4044-BE48-A5AAB48B7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6805" r="15293" b="16805"/>
          <a:stretch/>
        </p:blipFill>
        <p:spPr bwMode="auto">
          <a:xfrm>
            <a:off x="6683032" y="1483260"/>
            <a:ext cx="679773" cy="6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A4F7C75-15E9-49B2-8BEE-0294ACD44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C86456F-139F-4F6B-BBD3-739273D74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27" name="Rectangle 26">
              <a:extLst>
                <a:ext uri="{FF2B5EF4-FFF2-40B4-BE49-F238E27FC236}">
                  <a16:creationId xmlns:a16="http://schemas.microsoft.com/office/drawing/2014/main" id="{77ACD8FE-D26F-4C48-B919-418BFDDB5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65C8B8B-62D9-44F9-91F3-058AE5AC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7345ED-07F0-47D5-AA77-99BA65051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82A691F-7376-47CC-B247-58862D549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B5EC7-40B9-4E32-ABD6-9A933C89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Google Cloud Platform (GCP)</a:t>
            </a:r>
          </a:p>
        </p:txBody>
      </p:sp>
      <p:graphicFrame>
        <p:nvGraphicFramePr>
          <p:cNvPr id="19" name="TextBox 4">
            <a:extLst>
              <a:ext uri="{FF2B5EF4-FFF2-40B4-BE49-F238E27FC236}">
                <a16:creationId xmlns:a16="http://schemas.microsoft.com/office/drawing/2014/main" id="{91F8AFE1-C672-421B-9EAE-9DE331CFB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699127"/>
              </p:ext>
            </p:extLst>
          </p:nvPr>
        </p:nvGraphicFramePr>
        <p:xfrm>
          <a:off x="200642" y="1877770"/>
          <a:ext cx="5361958" cy="4294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618D321-E666-447F-B2FF-D8E7251EC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99" y="1837765"/>
            <a:ext cx="6557897" cy="33281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6" descr="https://getflywheel.com/wp-content/themes/flywheel15/images/cloud-platform/logo_gcp_hexagon_rgb.png">
            <a:extLst>
              <a:ext uri="{FF2B5EF4-FFF2-40B4-BE49-F238E27FC236}">
                <a16:creationId xmlns:a16="http://schemas.microsoft.com/office/drawing/2014/main" id="{F292BB7F-90D0-4C5B-ABEF-3E96D1FA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6805" r="15293" b="16805"/>
          <a:stretch/>
        </p:blipFill>
        <p:spPr bwMode="auto">
          <a:xfrm>
            <a:off x="11366626" y="82441"/>
            <a:ext cx="679773" cy="6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4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3D1B-DA57-43D7-B0A5-37F8468A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7" y="284584"/>
            <a:ext cx="10396882" cy="115196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36B351-35C6-4B31-A6CD-C061F22E4803}"/>
              </a:ext>
            </a:extLst>
          </p:cNvPr>
          <p:cNvSpPr/>
          <p:nvPr/>
        </p:nvSpPr>
        <p:spPr>
          <a:xfrm>
            <a:off x="223933" y="1399590"/>
            <a:ext cx="1807029" cy="4553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EDA + 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9A8C78-DC85-4579-81F3-66D47E689C18}"/>
              </a:ext>
            </a:extLst>
          </p:cNvPr>
          <p:cNvSpPr/>
          <p:nvPr/>
        </p:nvSpPr>
        <p:spPr>
          <a:xfrm>
            <a:off x="371667" y="2258008"/>
            <a:ext cx="1511559" cy="13529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&amp; Visualize Date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Tableau, Scatterplots, Boxplots, Correlation Matrix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68AA70-4403-4E4B-B366-0DE0A8BE2C82}"/>
              </a:ext>
            </a:extLst>
          </p:cNvPr>
          <p:cNvSpPr/>
          <p:nvPr/>
        </p:nvSpPr>
        <p:spPr>
          <a:xfrm>
            <a:off x="371667" y="3732244"/>
            <a:ext cx="1511559" cy="933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&amp; Imputation of Missing Variables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4C04F0-BA96-42A1-BCAA-3568AA4BBF51}"/>
              </a:ext>
            </a:extLst>
          </p:cNvPr>
          <p:cNvSpPr/>
          <p:nvPr/>
        </p:nvSpPr>
        <p:spPr>
          <a:xfrm>
            <a:off x="371667" y="4786596"/>
            <a:ext cx="1511559" cy="933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‘Shortlist’ of most important features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44573C-6F5E-478D-8B2E-B4DE125C66FF}"/>
              </a:ext>
            </a:extLst>
          </p:cNvPr>
          <p:cNvGrpSpPr/>
          <p:nvPr/>
        </p:nvGrpSpPr>
        <p:grpSpPr>
          <a:xfrm>
            <a:off x="2607611" y="1399590"/>
            <a:ext cx="1807029" cy="4553341"/>
            <a:chOff x="2495805" y="1399590"/>
            <a:chExt cx="1807029" cy="45533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0D44619-025B-42AA-858E-7186277358E4}"/>
                </a:ext>
              </a:extLst>
            </p:cNvPr>
            <p:cNvSpPr/>
            <p:nvPr/>
          </p:nvSpPr>
          <p:spPr>
            <a:xfrm>
              <a:off x="2495805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Feature Engineering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35696C-B937-4592-A1ED-3BF7AD3E7E74}"/>
                </a:ext>
              </a:extLst>
            </p:cNvPr>
            <p:cNvSpPr/>
            <p:nvPr/>
          </p:nvSpPr>
          <p:spPr>
            <a:xfrm>
              <a:off x="2643538" y="2252975"/>
              <a:ext cx="1511559" cy="11049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Transforming &amp; Scaling Features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1ABB4D3-BEBF-4C2F-99E7-BA0A8C12A628}"/>
                </a:ext>
              </a:extLst>
            </p:cNvPr>
            <p:cNvSpPr/>
            <p:nvPr/>
          </p:nvSpPr>
          <p:spPr>
            <a:xfrm>
              <a:off x="2643540" y="3490765"/>
              <a:ext cx="1511559" cy="10620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Derived Variables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DDAB44-1652-42D9-B1EB-A837D8478B01}"/>
                </a:ext>
              </a:extLst>
            </p:cNvPr>
            <p:cNvSpPr/>
            <p:nvPr/>
          </p:nvSpPr>
          <p:spPr>
            <a:xfrm>
              <a:off x="2643539" y="4704306"/>
              <a:ext cx="1511559" cy="9774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Interaction Variables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059ACE-B35B-4FF1-97A2-3886E46E2733}"/>
              </a:ext>
            </a:extLst>
          </p:cNvPr>
          <p:cNvGrpSpPr/>
          <p:nvPr/>
        </p:nvGrpSpPr>
        <p:grpSpPr>
          <a:xfrm>
            <a:off x="4991289" y="1399590"/>
            <a:ext cx="1807029" cy="4553341"/>
            <a:chOff x="4767677" y="1399590"/>
            <a:chExt cx="1807029" cy="4553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C63FB13-A560-4B5B-9254-33FD50C90028}"/>
                </a:ext>
              </a:extLst>
            </p:cNvPr>
            <p:cNvSpPr/>
            <p:nvPr/>
          </p:nvSpPr>
          <p:spPr>
            <a:xfrm>
              <a:off x="4767677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Modeling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E37E035-011A-46E2-8D11-1237504D4653}"/>
                </a:ext>
              </a:extLst>
            </p:cNvPr>
            <p:cNvSpPr/>
            <p:nvPr/>
          </p:nvSpPr>
          <p:spPr>
            <a:xfrm>
              <a:off x="4915411" y="2252975"/>
              <a:ext cx="1511559" cy="159164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Linear Based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ARIMA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Profit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Lasso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Ridge</a:t>
              </a: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7648583-D671-41A8-9C0D-6DE1302017F6}"/>
                </a:ext>
              </a:extLst>
            </p:cNvPr>
            <p:cNvSpPr/>
            <p:nvPr/>
          </p:nvSpPr>
          <p:spPr>
            <a:xfrm>
              <a:off x="4888196" y="3974841"/>
              <a:ext cx="1511559" cy="17069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Tree Based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Decision Trees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Random Forests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Gradient Boosting</a:t>
              </a: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A79B0C-F13C-424D-A2BE-4CE9034D3078}"/>
              </a:ext>
            </a:extLst>
          </p:cNvPr>
          <p:cNvGrpSpPr/>
          <p:nvPr/>
        </p:nvGrpSpPr>
        <p:grpSpPr>
          <a:xfrm>
            <a:off x="7374967" y="1399590"/>
            <a:ext cx="1807029" cy="4553341"/>
            <a:chOff x="7039549" y="1399590"/>
            <a:chExt cx="1807029" cy="45533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6A8069D-8D99-4F01-8BC2-A374DA37DF4F}"/>
                </a:ext>
              </a:extLst>
            </p:cNvPr>
            <p:cNvSpPr/>
            <p:nvPr/>
          </p:nvSpPr>
          <p:spPr>
            <a:xfrm>
              <a:off x="7039549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Hyperparameter</a:t>
              </a:r>
            </a:p>
            <a:p>
              <a:pPr algn="ctr"/>
              <a:r>
                <a:rPr lang="en-US" sz="1600" dirty="0"/>
                <a:t>Tuning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644491A-6BB4-430B-A784-87AFD962FA93}"/>
                </a:ext>
              </a:extLst>
            </p:cNvPr>
            <p:cNvSpPr/>
            <p:nvPr/>
          </p:nvSpPr>
          <p:spPr>
            <a:xfrm>
              <a:off x="7187283" y="2252974"/>
              <a:ext cx="1511559" cy="34666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Adjusting hyperparameters based on grid search</a:t>
              </a: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28DC7-48CF-47D8-92EB-C7F8FC033ECF}"/>
              </a:ext>
            </a:extLst>
          </p:cNvPr>
          <p:cNvGrpSpPr/>
          <p:nvPr/>
        </p:nvGrpSpPr>
        <p:grpSpPr>
          <a:xfrm>
            <a:off x="9758644" y="1399590"/>
            <a:ext cx="1807029" cy="4553341"/>
            <a:chOff x="9758644" y="1399590"/>
            <a:chExt cx="1807029" cy="45533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61B146-E351-46A5-B2A2-4C9A0F88E1E6}"/>
                </a:ext>
              </a:extLst>
            </p:cNvPr>
            <p:cNvSpPr/>
            <p:nvPr/>
          </p:nvSpPr>
          <p:spPr>
            <a:xfrm>
              <a:off x="9758644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Ensembling</a:t>
              </a:r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7A63F39-3D91-4D8A-9430-9C9DF036B2A2}"/>
                </a:ext>
              </a:extLst>
            </p:cNvPr>
            <p:cNvSpPr/>
            <p:nvPr/>
          </p:nvSpPr>
          <p:spPr>
            <a:xfrm>
              <a:off x="9906378" y="2252974"/>
              <a:ext cx="1511559" cy="34666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Stacking Regressor with Lasso, Ridge, Random Forest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6322124-2F36-4153-830D-ABBC3B1337A8}"/>
              </a:ext>
            </a:extLst>
          </p:cNvPr>
          <p:cNvSpPr/>
          <p:nvPr/>
        </p:nvSpPr>
        <p:spPr>
          <a:xfrm>
            <a:off x="1883226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6EE0458-CCB2-4E92-94D6-5C0CEF6E58C9}"/>
              </a:ext>
            </a:extLst>
          </p:cNvPr>
          <p:cNvSpPr/>
          <p:nvPr/>
        </p:nvSpPr>
        <p:spPr>
          <a:xfrm>
            <a:off x="4239690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9C8FE82-341E-45CD-8337-963F3A72942C}"/>
              </a:ext>
            </a:extLst>
          </p:cNvPr>
          <p:cNvSpPr/>
          <p:nvPr/>
        </p:nvSpPr>
        <p:spPr>
          <a:xfrm>
            <a:off x="6650583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2192BED-C0BC-4802-BD46-D3C522EF3653}"/>
              </a:ext>
            </a:extLst>
          </p:cNvPr>
          <p:cNvSpPr/>
          <p:nvPr/>
        </p:nvSpPr>
        <p:spPr>
          <a:xfrm>
            <a:off x="9068230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1650-BDE3-4D9B-8658-7F32FE3D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Iowa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B6DE2-52EF-4A3F-919D-CEBE5208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31" y="1809859"/>
            <a:ext cx="5685422" cy="367880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262A9D6-BD0C-4A17-BFEA-FA8229F7746A}"/>
              </a:ext>
            </a:extLst>
          </p:cNvPr>
          <p:cNvSpPr/>
          <p:nvPr/>
        </p:nvSpPr>
        <p:spPr>
          <a:xfrm>
            <a:off x="8456365" y="1369339"/>
            <a:ext cx="1135504" cy="1270859"/>
          </a:xfrm>
          <a:prstGeom prst="wedgeEllipseCallout">
            <a:avLst>
              <a:gd name="adj1" fmla="val -176138"/>
              <a:gd name="adj2" fmla="val 140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Iowa City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6694729-CCCD-486A-8C2A-80DD55FC6AE7}"/>
              </a:ext>
            </a:extLst>
          </p:cNvPr>
          <p:cNvSpPr/>
          <p:nvPr/>
        </p:nvSpPr>
        <p:spPr>
          <a:xfrm>
            <a:off x="1760095" y="1756924"/>
            <a:ext cx="1135504" cy="1270859"/>
          </a:xfrm>
          <a:prstGeom prst="wedgeEllipseCallout">
            <a:avLst>
              <a:gd name="adj1" fmla="val 289775"/>
              <a:gd name="adj2" fmla="val 10487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E66F947-85F9-45D0-A03A-00B08005A16C}"/>
              </a:ext>
            </a:extLst>
          </p:cNvPr>
          <p:cNvSpPr/>
          <p:nvPr/>
        </p:nvSpPr>
        <p:spPr>
          <a:xfrm>
            <a:off x="1045029" y="3649260"/>
            <a:ext cx="1349563" cy="1370976"/>
          </a:xfrm>
          <a:prstGeom prst="wedgeEllipseCallout">
            <a:avLst>
              <a:gd name="adj1" fmla="val 288035"/>
              <a:gd name="adj2" fmla="val -12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 Moines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514DE05-55A2-4920-A773-29484727EF34}"/>
              </a:ext>
            </a:extLst>
          </p:cNvPr>
          <p:cNvSpPr/>
          <p:nvPr/>
        </p:nvSpPr>
        <p:spPr>
          <a:xfrm>
            <a:off x="9868134" y="4060855"/>
            <a:ext cx="1365643" cy="1270859"/>
          </a:xfrm>
          <a:prstGeom prst="wedgeEllipseCallout">
            <a:avLst>
              <a:gd name="adj1" fmla="val -254054"/>
              <a:gd name="adj2" fmla="val -449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Cedar Rapids</a:t>
            </a:r>
          </a:p>
        </p:txBody>
      </p:sp>
    </p:spTree>
    <p:extLst>
      <p:ext uri="{BB962C8B-B14F-4D97-AF65-F5344CB8AC3E}">
        <p14:creationId xmlns:p14="http://schemas.microsoft.com/office/powerpoint/2010/main" val="88499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94A54-B053-4D70-968B-FDA07AEB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6F9C1-809B-462D-971D-10BFA042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2" y="1750598"/>
            <a:ext cx="8291238" cy="4421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4CB20-6719-49A5-8FC9-03DC7125E595}"/>
              </a:ext>
            </a:extLst>
          </p:cNvPr>
          <p:cNvSpPr txBox="1"/>
          <p:nvPr/>
        </p:nvSpPr>
        <p:spPr>
          <a:xfrm>
            <a:off x="9144000" y="2136336"/>
            <a:ext cx="2235199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About the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4.17 GB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16,494,826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2012-2019(June)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8" descr="http://www.lib.washington.edu/dataservices/images/Tableau_Software_logo.png/image">
            <a:extLst>
              <a:ext uri="{FF2B5EF4-FFF2-40B4-BE49-F238E27FC236}">
                <a16:creationId xmlns:a16="http://schemas.microsoft.com/office/drawing/2014/main" id="{D11663BA-A28C-4B94-944C-4BE3D2269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5" t="19875" r="28951" b="18788"/>
          <a:stretch/>
        </p:blipFill>
        <p:spPr bwMode="auto">
          <a:xfrm>
            <a:off x="11128245" y="110294"/>
            <a:ext cx="501907" cy="4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AA14DB8-F524-4818-83E7-DD8A81E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8" y="238630"/>
            <a:ext cx="6415463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Arima Model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68342D-78D3-4B4F-8018-22C276785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7251" y="103908"/>
            <a:ext cx="6025631" cy="806414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cap="none" dirty="0">
                <a:solidFill>
                  <a:schemeClr val="bg1"/>
                </a:solidFill>
              </a:rPr>
              <a:t>Can we predict the liquor sales in the two largest college towns during football season</a:t>
            </a:r>
            <a:r>
              <a:rPr lang="en-US" sz="2000" b="1" dirty="0">
                <a:solidFill>
                  <a:schemeClr val="bg1"/>
                </a:solidFill>
              </a:rPr>
              <a:t>?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C17143-4894-42E0-92F5-7B2630845C30}"/>
              </a:ext>
            </a:extLst>
          </p:cNvPr>
          <p:cNvGrpSpPr/>
          <p:nvPr/>
        </p:nvGrpSpPr>
        <p:grpSpPr>
          <a:xfrm>
            <a:off x="1523719" y="4320411"/>
            <a:ext cx="4008263" cy="2302587"/>
            <a:chOff x="7449281" y="644036"/>
            <a:chExt cx="4107720" cy="264028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AFA549-6F17-4DC8-A226-126692ADB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6188" y="644036"/>
              <a:ext cx="3840813" cy="239288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FE248-F555-4BD7-B699-4533A1ADC283}"/>
                </a:ext>
              </a:extLst>
            </p:cNvPr>
            <p:cNvSpPr txBox="1"/>
            <p:nvPr/>
          </p:nvSpPr>
          <p:spPr>
            <a:xfrm rot="16200000">
              <a:off x="7060238" y="1606522"/>
              <a:ext cx="1055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B76DA51-C2B2-44BF-A25E-FE6D1491C3A5}"/>
                </a:ext>
              </a:extLst>
            </p:cNvPr>
            <p:cNvSpPr txBox="1"/>
            <p:nvPr/>
          </p:nvSpPr>
          <p:spPr>
            <a:xfrm>
              <a:off x="8986441" y="2966698"/>
              <a:ext cx="1546820" cy="31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Yearly Increments</a:t>
              </a:r>
            </a:p>
          </p:txBody>
        </p:sp>
      </p:grpSp>
      <p:pic>
        <p:nvPicPr>
          <p:cNvPr id="1026" name="Picture 2" descr="http://www.urbancowboy.ca/wp-content/uploads/Iowa_State_Cyclones.gif">
            <a:extLst>
              <a:ext uri="{FF2B5EF4-FFF2-40B4-BE49-F238E27FC236}">
                <a16:creationId xmlns:a16="http://schemas.microsoft.com/office/drawing/2014/main" id="{DFC90433-3FF9-4D80-98B8-7E2ABE530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39" y="2879785"/>
            <a:ext cx="1573645" cy="157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5E4251C-B525-40D2-9B28-E4C8F512B3D2}"/>
              </a:ext>
            </a:extLst>
          </p:cNvPr>
          <p:cNvGrpSpPr/>
          <p:nvPr/>
        </p:nvGrpSpPr>
        <p:grpSpPr>
          <a:xfrm>
            <a:off x="6126653" y="1341095"/>
            <a:ext cx="3887946" cy="2481199"/>
            <a:chOff x="7505307" y="3762949"/>
            <a:chExt cx="4016465" cy="259670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FF0926-CADC-4E56-BC7C-CB0C467D6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6200" y="3762949"/>
              <a:ext cx="3825572" cy="232430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3CC26-F84C-4ECE-B638-D42D10C9BA5B}"/>
                </a:ext>
              </a:extLst>
            </p:cNvPr>
            <p:cNvSpPr txBox="1"/>
            <p:nvPr/>
          </p:nvSpPr>
          <p:spPr>
            <a:xfrm rot="16200000">
              <a:off x="7102567" y="4503180"/>
              <a:ext cx="1065827" cy="260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F981C9-5F85-4A10-8BE9-FEF870E2F1A5}"/>
                </a:ext>
              </a:extLst>
            </p:cNvPr>
            <p:cNvSpPr txBox="1"/>
            <p:nvPr/>
          </p:nvSpPr>
          <p:spPr>
            <a:xfrm>
              <a:off x="9023386" y="6076127"/>
              <a:ext cx="1972693" cy="28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Monthly Increments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BFCB151-B862-4836-92CB-DDBA48F0BCE7}"/>
              </a:ext>
            </a:extLst>
          </p:cNvPr>
          <p:cNvSpPr txBox="1"/>
          <p:nvPr/>
        </p:nvSpPr>
        <p:spPr>
          <a:xfrm>
            <a:off x="11001954" y="6112111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</a:t>
            </a:r>
          </a:p>
          <a:p>
            <a:pPr algn="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</a:t>
            </a:r>
          </a:p>
        </p:txBody>
      </p:sp>
      <p:pic>
        <p:nvPicPr>
          <p:cNvPr id="22" name="Picture 6" descr="https://tse3.mm.bing.net/th?id=OIP.Zln0rqyqLPCgkrZnM6cA5gHaFH&amp;pid=Api&amp;P=0&amp;w=250&amp;h=173">
            <a:extLst>
              <a:ext uri="{FF2B5EF4-FFF2-40B4-BE49-F238E27FC236}">
                <a16:creationId xmlns:a16="http://schemas.microsoft.com/office/drawing/2014/main" id="{EC38F37C-6C71-47CD-8EF5-FF930730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295" y="3140130"/>
            <a:ext cx="1580069" cy="10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EDF9C6F-44A2-46E7-B83F-3D5204EAC8F8}"/>
              </a:ext>
            </a:extLst>
          </p:cNvPr>
          <p:cNvSpPr/>
          <p:nvPr/>
        </p:nvSpPr>
        <p:spPr>
          <a:xfrm>
            <a:off x="-86530" y="1975845"/>
            <a:ext cx="15736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Ames – </a:t>
            </a:r>
          </a:p>
          <a:p>
            <a:pPr marL="228600" lvl="1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Iowa State University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FF3CE7-5A87-4776-B267-198195427546}"/>
              </a:ext>
            </a:extLst>
          </p:cNvPr>
          <p:cNvSpPr/>
          <p:nvPr/>
        </p:nvSpPr>
        <p:spPr>
          <a:xfrm>
            <a:off x="10014599" y="2171479"/>
            <a:ext cx="1974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Iowa City – University of Iowa</a:t>
            </a:r>
          </a:p>
        </p:txBody>
      </p:sp>
      <p:pic>
        <p:nvPicPr>
          <p:cNvPr id="25" name="Picture 16" descr="https://getflywheel.com/wp-content/themes/flywheel15/images/cloud-platform/logo_gcp_hexagon_rgb.png">
            <a:extLst>
              <a:ext uri="{FF2B5EF4-FFF2-40B4-BE49-F238E27FC236}">
                <a16:creationId xmlns:a16="http://schemas.microsoft.com/office/drawing/2014/main" id="{C320A8CF-0A71-40F6-8E4A-67BED7F7E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6805" r="15293" b="16805"/>
          <a:stretch/>
        </p:blipFill>
        <p:spPr bwMode="auto">
          <a:xfrm>
            <a:off x="11562713" y="53866"/>
            <a:ext cx="572460" cy="50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upload.wikimedia.org/wikipedia/commons/thumb/3/38/Jupyter_logo.svg/250px-Jupyter_logo.svg.png">
            <a:extLst>
              <a:ext uri="{FF2B5EF4-FFF2-40B4-BE49-F238E27FC236}">
                <a16:creationId xmlns:a16="http://schemas.microsoft.com/office/drawing/2014/main" id="{6C660994-019C-4A8B-8E8B-92568262E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081" y="47854"/>
            <a:ext cx="525320" cy="6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724A7D0-FA86-4708-B0F3-B1931BA58A78}"/>
              </a:ext>
            </a:extLst>
          </p:cNvPr>
          <p:cNvGrpSpPr/>
          <p:nvPr/>
        </p:nvGrpSpPr>
        <p:grpSpPr>
          <a:xfrm>
            <a:off x="6152979" y="4194023"/>
            <a:ext cx="3976603" cy="2564419"/>
            <a:chOff x="6166877" y="3600875"/>
            <a:chExt cx="3976603" cy="25644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1B3149-4B3D-4A63-AEF0-EB43BA46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48391" y="3600875"/>
              <a:ext cx="3795089" cy="231668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70DE1F-BC20-4EB4-A204-DE410BACBF33}"/>
                </a:ext>
              </a:extLst>
            </p:cNvPr>
            <p:cNvSpPr txBox="1"/>
            <p:nvPr/>
          </p:nvSpPr>
          <p:spPr>
            <a:xfrm rot="16200000">
              <a:off x="5783678" y="4270906"/>
              <a:ext cx="1018416" cy="252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8AA77A-63B1-4591-946D-D13B537FF7B2}"/>
                </a:ext>
              </a:extLst>
            </p:cNvPr>
            <p:cNvSpPr txBox="1"/>
            <p:nvPr/>
          </p:nvSpPr>
          <p:spPr>
            <a:xfrm>
              <a:off x="7816858" y="5888295"/>
              <a:ext cx="1509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Yearly Increments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6BF6AE-1698-47AA-BF58-D1329A5D63D9}"/>
              </a:ext>
            </a:extLst>
          </p:cNvPr>
          <p:cNvGrpSpPr/>
          <p:nvPr/>
        </p:nvGrpSpPr>
        <p:grpSpPr>
          <a:xfrm>
            <a:off x="1579510" y="1436259"/>
            <a:ext cx="3909993" cy="2491462"/>
            <a:chOff x="1621989" y="1188249"/>
            <a:chExt cx="3909993" cy="2491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B0F4E3-E458-479C-A3B0-583B92AF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05479" y="1188249"/>
              <a:ext cx="3726503" cy="2301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BBAA7F-7DFE-4D80-AB8C-8379AE188A5A}"/>
                </a:ext>
              </a:extLst>
            </p:cNvPr>
            <p:cNvSpPr txBox="1"/>
            <p:nvPr/>
          </p:nvSpPr>
          <p:spPr>
            <a:xfrm rot="16200000">
              <a:off x="1297066" y="1872885"/>
              <a:ext cx="920137" cy="270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3A2EB6-FA4F-41FD-AC0A-8DD1BC932715}"/>
                </a:ext>
              </a:extLst>
            </p:cNvPr>
            <p:cNvSpPr txBox="1"/>
            <p:nvPr/>
          </p:nvSpPr>
          <p:spPr>
            <a:xfrm>
              <a:off x="2825373" y="3408792"/>
              <a:ext cx="1909571" cy="270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Monthly Increments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C1E4CF-0A55-4C57-BEAB-9FD684517F0B}"/>
              </a:ext>
            </a:extLst>
          </p:cNvPr>
          <p:cNvCxnSpPr>
            <a:cxnSpLocks/>
          </p:cNvCxnSpPr>
          <p:nvPr/>
        </p:nvCxnSpPr>
        <p:spPr>
          <a:xfrm>
            <a:off x="5794310" y="910322"/>
            <a:ext cx="0" cy="5947678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39C5-699B-467E-8D5F-D2BBCDB5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63" y="1647358"/>
            <a:ext cx="2410837" cy="2901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dirty="0"/>
              <a:t>R - EDA Time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88FD6-92E2-4E13-A72F-B602D7E7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94553"/>
            <a:ext cx="8477118" cy="60665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E780244E-A800-4362-B43F-040E36E7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D2A0-8300-4F9A-8114-696066B5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860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volume sold in liters (2012-2019)</a:t>
            </a:r>
          </a:p>
        </p:txBody>
      </p:sp>
      <p:sp>
        <p:nvSpPr>
          <p:cNvPr id="3" name="AutoShape 2" descr="https://files.slack.com/files-pri/TFZ79597A-FM18RJR6Y/eda_volumesold_r.png">
            <a:extLst>
              <a:ext uri="{FF2B5EF4-FFF2-40B4-BE49-F238E27FC236}">
                <a16:creationId xmlns:a16="http://schemas.microsoft.com/office/drawing/2014/main" id="{C0DE628A-DAD6-4BB5-88B5-51437F41C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0628D-7BCB-427A-8A33-92FFCF80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472950"/>
            <a:ext cx="6553201" cy="4699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76A1786A-EC27-42A7-86D1-5681D702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425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Constantia</vt:lpstr>
      <vt:lpstr>Slack-Lato</vt:lpstr>
      <vt:lpstr>Main Event</vt:lpstr>
      <vt:lpstr>Liquor in Iowa</vt:lpstr>
      <vt:lpstr>Toolbox</vt:lpstr>
      <vt:lpstr>Google Cloud Platform (GCP)</vt:lpstr>
      <vt:lpstr>Overview</vt:lpstr>
      <vt:lpstr>Exploring Iowa</vt:lpstr>
      <vt:lpstr>Tableau Visualizations</vt:lpstr>
      <vt:lpstr>Arima Model</vt:lpstr>
      <vt:lpstr>R - EDA Time Series</vt:lpstr>
      <vt:lpstr>volume sold in liters (2012-2019)</vt:lpstr>
      <vt:lpstr>volume sold in liters, seasonal decomposition in R</vt:lpstr>
      <vt:lpstr>R - forecast using Holt-Winters methoD</vt:lpstr>
      <vt:lpstr>R - forecast using Holt-Winters methoD</vt:lpstr>
      <vt:lpstr>R - forecast using Holt-Winters methoD</vt:lpstr>
      <vt:lpstr>R - forecast using Holt-Winters methoD</vt:lpstr>
      <vt:lpstr>R - forecast Output in tableau</vt:lpstr>
      <vt:lpstr>Can we Forecast Demand?</vt:lpstr>
      <vt:lpstr>Tableau Visualization Forecast</vt:lpstr>
      <vt:lpstr>Learnings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Liquor in Iowa</dc:title>
  <dc:creator>Grant, Lorie</dc:creator>
  <cp:lastModifiedBy>Francis Kabongo</cp:lastModifiedBy>
  <cp:revision>8</cp:revision>
  <dcterms:created xsi:type="dcterms:W3CDTF">2019-08-08T21:41:14Z</dcterms:created>
  <dcterms:modified xsi:type="dcterms:W3CDTF">2019-08-09T00:41:10Z</dcterms:modified>
</cp:coreProperties>
</file>