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03"/>
    <p:restoredTop sz="94694"/>
  </p:normalViewPr>
  <p:slideViewPr>
    <p:cSldViewPr snapToGrid="0" snapToObjects="1">
      <p:cViewPr varScale="1">
        <p:scale>
          <a:sx n="90" d="100"/>
          <a:sy n="90" d="100"/>
        </p:scale>
        <p:origin x="72" y="3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12/8/2020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12/8/2020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12/8/2020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A8A6F-4C3E-4341-A114-5FD3AEF2C7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Gritter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519B6-6D9B-E845-9364-C233E3221D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simple Twitter clone</a:t>
            </a:r>
          </a:p>
        </p:txBody>
      </p:sp>
    </p:spTree>
    <p:extLst>
      <p:ext uri="{BB962C8B-B14F-4D97-AF65-F5344CB8AC3E}">
        <p14:creationId xmlns:p14="http://schemas.microsoft.com/office/powerpoint/2010/main" val="3859056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72943-BEB5-4348-A82E-16EE27B586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Gritter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3712F9-493A-EC48-B6F2-62CA619F8B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1946" y="2268786"/>
            <a:ext cx="6557928" cy="1160213"/>
          </a:xfrm>
        </p:spPr>
        <p:txBody>
          <a:bodyPr>
            <a:normAutofit/>
          </a:bodyPr>
          <a:lstStyle/>
          <a:p>
            <a:r>
              <a:rPr lang="en-US" dirty="0"/>
              <a:t>Team Grep:</a:t>
            </a:r>
          </a:p>
          <a:p>
            <a:r>
              <a:rPr lang="en-US" dirty="0"/>
              <a:t>Francis Kim, Michael </a:t>
            </a:r>
            <a:r>
              <a:rPr lang="en-US" dirty="0" err="1"/>
              <a:t>Shippee</a:t>
            </a:r>
            <a:r>
              <a:rPr lang="en-US" dirty="0"/>
              <a:t>, Aaron </a:t>
            </a:r>
            <a:r>
              <a:rPr lang="en-US" dirty="0" err="1"/>
              <a:t>Shyuu</a:t>
            </a:r>
            <a:r>
              <a:rPr lang="en-US" dirty="0"/>
              <a:t>, Jason Weidner</a:t>
            </a:r>
          </a:p>
        </p:txBody>
      </p:sp>
    </p:spTree>
    <p:extLst>
      <p:ext uri="{BB962C8B-B14F-4D97-AF65-F5344CB8AC3E}">
        <p14:creationId xmlns:p14="http://schemas.microsoft.com/office/powerpoint/2010/main" val="4254305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88341-C153-874C-B479-64DDBAFE1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92972-7978-CB4B-AEBB-CE551ABC21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54668" y="1052118"/>
            <a:ext cx="3990635" cy="2643174"/>
          </a:xfrm>
          <a:ln>
            <a:solidFill>
              <a:schemeClr val="tx2"/>
            </a:solidFill>
          </a:ln>
        </p:spPr>
        <p:txBody>
          <a:bodyPr>
            <a:normAutofit fontScale="77500" lnSpcReduction="20000"/>
          </a:bodyPr>
          <a:lstStyle/>
          <a:p>
            <a:r>
              <a:rPr lang="en-US" sz="1600" dirty="0"/>
              <a:t>Trello, Project Tracking</a:t>
            </a:r>
          </a:p>
          <a:p>
            <a:r>
              <a:rPr lang="en-US" sz="1600" dirty="0"/>
              <a:t>Evaluation: </a:t>
            </a:r>
          </a:p>
          <a:p>
            <a:pPr lvl="1"/>
            <a:r>
              <a:rPr lang="en-US" sz="1600" dirty="0"/>
              <a:t>JW: Does the trick but would have helped if we were more practiced with Agile/Scrum </a:t>
            </a:r>
            <a:r>
              <a:rPr lang="en-US" sz="1600" dirty="0" smtClean="0"/>
              <a:t>policy/procedures</a:t>
            </a:r>
          </a:p>
          <a:p>
            <a:pPr lvl="1"/>
            <a:r>
              <a:rPr lang="en-US" sz="1600" dirty="0" smtClean="0"/>
              <a:t>MS: We should have prioritized this more. Good tool, poor usage.</a:t>
            </a:r>
            <a:endParaRPr lang="en-US" sz="1600" dirty="0"/>
          </a:p>
          <a:p>
            <a:pPr lvl="1"/>
            <a:r>
              <a:rPr lang="en-US" sz="1600" dirty="0"/>
              <a:t>??? (FK</a:t>
            </a:r>
            <a:r>
              <a:rPr lang="en-US" sz="1600" dirty="0" smtClean="0"/>
              <a:t>), </a:t>
            </a:r>
            <a:r>
              <a:rPr lang="en-US" sz="1600" dirty="0"/>
              <a:t>??? (AS)</a:t>
            </a:r>
          </a:p>
          <a:p>
            <a:endParaRPr lang="en-US" sz="1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AA857-B700-0D49-BBA0-B167A5F35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82068" y="3941593"/>
            <a:ext cx="3963235" cy="2219051"/>
          </a:xfrm>
          <a:ln>
            <a:solidFill>
              <a:schemeClr val="tx2"/>
            </a:solidFill>
          </a:ln>
        </p:spPr>
        <p:txBody>
          <a:bodyPr>
            <a:normAutofit fontScale="77500" lnSpcReduction="20000"/>
          </a:bodyPr>
          <a:lstStyle/>
          <a:p>
            <a:r>
              <a:rPr lang="en-US" sz="1600" dirty="0"/>
              <a:t>SQLite3/PG, Database</a:t>
            </a:r>
          </a:p>
          <a:p>
            <a:r>
              <a:rPr lang="en-US" sz="1600" dirty="0"/>
              <a:t>Evaluation: </a:t>
            </a:r>
          </a:p>
          <a:p>
            <a:pPr lvl="1"/>
            <a:r>
              <a:rPr lang="en-US" sz="1600" dirty="0"/>
              <a:t>JW: confusing to have the </a:t>
            </a:r>
            <a:r>
              <a:rPr lang="en-US" sz="1600" dirty="0" smtClean="0"/>
              <a:t>two</a:t>
            </a:r>
          </a:p>
          <a:p>
            <a:pPr lvl="1"/>
            <a:r>
              <a:rPr lang="en-US" sz="1600" dirty="0" smtClean="0"/>
              <a:t>MS: Almost every issue we ran into was due to having both. But we needed both in order to run locally.</a:t>
            </a:r>
            <a:endParaRPr lang="en-US" sz="1600" dirty="0"/>
          </a:p>
          <a:p>
            <a:pPr lvl="1"/>
            <a:r>
              <a:rPr lang="en-US" sz="1600" dirty="0"/>
              <a:t>??? (FK</a:t>
            </a:r>
            <a:r>
              <a:rPr lang="en-US" sz="1600" dirty="0" smtClean="0"/>
              <a:t>), ??? </a:t>
            </a:r>
            <a:r>
              <a:rPr lang="en-US" sz="1600" dirty="0"/>
              <a:t>(AS)</a:t>
            </a:r>
          </a:p>
          <a:p>
            <a:endParaRPr lang="en-US" sz="1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75024A0-ADEA-C24B-8E0C-4F2BE6F6D564}"/>
              </a:ext>
            </a:extLst>
          </p:cNvPr>
          <p:cNvSpPr txBox="1">
            <a:spLocks/>
          </p:cNvSpPr>
          <p:nvPr/>
        </p:nvSpPr>
        <p:spPr>
          <a:xfrm>
            <a:off x="5901866" y="1610327"/>
            <a:ext cx="4658991" cy="1978629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Git/GitHub, Version Control</a:t>
            </a:r>
          </a:p>
          <a:p>
            <a:r>
              <a:rPr lang="en-US" sz="1600" dirty="0"/>
              <a:t>Evaluation: </a:t>
            </a:r>
          </a:p>
          <a:p>
            <a:pPr lvl="1"/>
            <a:r>
              <a:rPr lang="en-US" sz="1600" dirty="0" smtClean="0"/>
              <a:t>JW/MS: </a:t>
            </a:r>
            <a:r>
              <a:rPr lang="en-US" sz="1600" dirty="0"/>
              <a:t>Great! Seamless way to integrate our distributed work. </a:t>
            </a:r>
          </a:p>
          <a:p>
            <a:pPr lvl="1"/>
            <a:r>
              <a:rPr lang="en-US" sz="1600" dirty="0"/>
              <a:t>??? (FK</a:t>
            </a:r>
            <a:r>
              <a:rPr lang="en-US" sz="1600" dirty="0" smtClean="0"/>
              <a:t>), ??? </a:t>
            </a:r>
            <a:r>
              <a:rPr lang="en-US" sz="1600" dirty="0"/>
              <a:t>(AS)</a:t>
            </a:r>
          </a:p>
          <a:p>
            <a:endParaRPr lang="en-US" sz="1600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57EE2168-997C-5843-B85F-B0EE4CE95CB9}"/>
              </a:ext>
            </a:extLst>
          </p:cNvPr>
          <p:cNvSpPr txBox="1">
            <a:spLocks/>
          </p:cNvSpPr>
          <p:nvPr/>
        </p:nvSpPr>
        <p:spPr>
          <a:xfrm>
            <a:off x="5901866" y="3780314"/>
            <a:ext cx="4658991" cy="238033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Heroku, Hosting/CI</a:t>
            </a:r>
          </a:p>
          <a:p>
            <a:r>
              <a:rPr lang="en-US" sz="1600" dirty="0"/>
              <a:t>Evaluation: </a:t>
            </a:r>
          </a:p>
          <a:p>
            <a:pPr lvl="1"/>
            <a:r>
              <a:rPr lang="en-US" sz="1400" dirty="0" smtClean="0"/>
              <a:t>JW/MS: </a:t>
            </a:r>
            <a:r>
              <a:rPr lang="en-US" sz="1400" dirty="0"/>
              <a:t>confusing to get started (‘dynos’?) but integration with GH is awesome</a:t>
            </a:r>
          </a:p>
          <a:p>
            <a:pPr lvl="1"/>
            <a:r>
              <a:rPr lang="en-US" sz="1400" dirty="0"/>
              <a:t>??? (FK</a:t>
            </a:r>
            <a:r>
              <a:rPr lang="en-US" sz="1400" dirty="0" smtClean="0"/>
              <a:t>), ??? </a:t>
            </a:r>
            <a:r>
              <a:rPr lang="en-US" sz="1400" dirty="0"/>
              <a:t>(AS)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18835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88341-C153-874C-B479-64DDBAFE1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92972-7978-CB4B-AEBB-CE551ABC21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54668" y="1610327"/>
            <a:ext cx="3990635" cy="2376046"/>
          </a:xfrm>
          <a:ln>
            <a:solidFill>
              <a:schemeClr val="tx2"/>
            </a:solidFill>
          </a:ln>
        </p:spPr>
        <p:txBody>
          <a:bodyPr>
            <a:noAutofit/>
          </a:bodyPr>
          <a:lstStyle/>
          <a:p>
            <a:r>
              <a:rPr lang="en-US" sz="1600" dirty="0"/>
              <a:t>Flask, Framework</a:t>
            </a:r>
          </a:p>
          <a:p>
            <a:r>
              <a:rPr lang="en-US" sz="1600" dirty="0"/>
              <a:t>Evaluation: </a:t>
            </a:r>
          </a:p>
          <a:p>
            <a:pPr lvl="1"/>
            <a:r>
              <a:rPr lang="en-US" sz="1600" dirty="0" smtClean="0"/>
              <a:t>JW/MS: </a:t>
            </a:r>
            <a:r>
              <a:rPr lang="en-US" sz="1600" dirty="0"/>
              <a:t>Small, but very open ended. Clearer example documentation would help </a:t>
            </a:r>
          </a:p>
          <a:p>
            <a:pPr lvl="1"/>
            <a:r>
              <a:rPr lang="en-US" sz="1600" dirty="0"/>
              <a:t>??? (FK</a:t>
            </a:r>
            <a:r>
              <a:rPr lang="en-US" sz="1600" dirty="0" smtClean="0"/>
              <a:t>),??? </a:t>
            </a:r>
            <a:r>
              <a:rPr lang="en-US" sz="1600" dirty="0"/>
              <a:t>(AS)</a:t>
            </a:r>
          </a:p>
          <a:p>
            <a:endParaRPr lang="en-US" sz="1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75024A0-ADEA-C24B-8E0C-4F2BE6F6D564}"/>
              </a:ext>
            </a:extLst>
          </p:cNvPr>
          <p:cNvSpPr txBox="1">
            <a:spLocks/>
          </p:cNvSpPr>
          <p:nvPr/>
        </p:nvSpPr>
        <p:spPr>
          <a:xfrm>
            <a:off x="1454667" y="4092944"/>
            <a:ext cx="3990635" cy="2492187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/>
              <a:t>Venv</a:t>
            </a:r>
            <a:r>
              <a:rPr lang="en-US" sz="1600" dirty="0"/>
              <a:t> and </a:t>
            </a:r>
            <a:r>
              <a:rPr lang="en-US" sz="1600" dirty="0" err="1"/>
              <a:t>Conda</a:t>
            </a:r>
            <a:r>
              <a:rPr lang="en-US" sz="1600" dirty="0"/>
              <a:t>, virtual env management</a:t>
            </a:r>
          </a:p>
          <a:p>
            <a:r>
              <a:rPr lang="en-US" sz="1600" dirty="0"/>
              <a:t>Evaluation: </a:t>
            </a:r>
          </a:p>
          <a:p>
            <a:pPr lvl="1"/>
            <a:r>
              <a:rPr lang="en-US" sz="1600" dirty="0" smtClean="0"/>
              <a:t>JW/MS: </a:t>
            </a:r>
            <a:r>
              <a:rPr lang="en-US" sz="1600" dirty="0"/>
              <a:t>Makes things so easy with respect to packages</a:t>
            </a:r>
          </a:p>
          <a:p>
            <a:pPr lvl="1"/>
            <a:r>
              <a:rPr lang="en-US" sz="1600" dirty="0"/>
              <a:t>??? (FK</a:t>
            </a:r>
            <a:r>
              <a:rPr lang="en-US" sz="1600" dirty="0" smtClean="0"/>
              <a:t>), ??? </a:t>
            </a:r>
            <a:r>
              <a:rPr lang="en-US" sz="1600" dirty="0"/>
              <a:t>(AS)</a:t>
            </a:r>
          </a:p>
          <a:p>
            <a:endParaRPr lang="en-US" sz="16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CDDFE76-FC20-E947-8F97-45DDD2440F6B}"/>
              </a:ext>
            </a:extLst>
          </p:cNvPr>
          <p:cNvSpPr txBox="1">
            <a:spLocks/>
          </p:cNvSpPr>
          <p:nvPr/>
        </p:nvSpPr>
        <p:spPr>
          <a:xfrm>
            <a:off x="6020656" y="1610327"/>
            <a:ext cx="4716675" cy="3637347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/>
              <a:t>SQAlchemy</a:t>
            </a:r>
            <a:r>
              <a:rPr lang="en-US" sz="1600" dirty="0"/>
              <a:t>, Object-relational-mapper (SQL in Python)</a:t>
            </a:r>
          </a:p>
          <a:p>
            <a:r>
              <a:rPr lang="en-US" sz="1600" dirty="0"/>
              <a:t>Evaluation: </a:t>
            </a:r>
          </a:p>
          <a:p>
            <a:pPr lvl="1"/>
            <a:r>
              <a:rPr lang="en-US" sz="1600" dirty="0" smtClean="0"/>
              <a:t>JW/MS: </a:t>
            </a:r>
            <a:r>
              <a:rPr lang="en-US" sz="1600" dirty="0"/>
              <a:t>Makes it very easy to write queries once you understand how to set it up and also integrate with migration files. Unclear how performant the queries are, though</a:t>
            </a:r>
          </a:p>
          <a:p>
            <a:pPr lvl="1"/>
            <a:r>
              <a:rPr lang="en-US" sz="1600" dirty="0"/>
              <a:t>??? (FK</a:t>
            </a:r>
            <a:r>
              <a:rPr lang="en-US" sz="1600" dirty="0" smtClean="0"/>
              <a:t>),??? </a:t>
            </a:r>
            <a:r>
              <a:rPr lang="en-US" sz="1600" dirty="0"/>
              <a:t>(AS)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73483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88341-C153-874C-B479-64DDBAFE1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92972-7978-CB4B-AEBB-CE551ABC21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54668" y="1610327"/>
            <a:ext cx="3990635" cy="2376046"/>
          </a:xfrm>
          <a:ln>
            <a:solidFill>
              <a:schemeClr val="tx2"/>
            </a:solidFill>
          </a:ln>
        </p:spPr>
        <p:txBody>
          <a:bodyPr>
            <a:noAutofit/>
          </a:bodyPr>
          <a:lstStyle/>
          <a:p>
            <a:r>
              <a:rPr lang="en-US" sz="1600" dirty="0"/>
              <a:t>Bootstrap, UI Framework</a:t>
            </a:r>
          </a:p>
          <a:p>
            <a:r>
              <a:rPr lang="en-US" sz="1600" dirty="0"/>
              <a:t>Evaluation: </a:t>
            </a:r>
          </a:p>
          <a:p>
            <a:pPr lvl="1"/>
            <a:r>
              <a:rPr lang="en-US" sz="1600" dirty="0" smtClean="0"/>
              <a:t>JW/MS: </a:t>
            </a:r>
            <a:r>
              <a:rPr lang="en-US" sz="1600" dirty="0"/>
              <a:t>Easy and small way to make UIs quickly and professional </a:t>
            </a:r>
          </a:p>
          <a:p>
            <a:pPr lvl="1"/>
            <a:r>
              <a:rPr lang="en-US" sz="1600" dirty="0"/>
              <a:t>??? (FK</a:t>
            </a:r>
            <a:r>
              <a:rPr lang="en-US" sz="1600" dirty="0" smtClean="0"/>
              <a:t>), ??? </a:t>
            </a:r>
            <a:r>
              <a:rPr lang="en-US" sz="1600" dirty="0"/>
              <a:t>(AS)</a:t>
            </a:r>
          </a:p>
          <a:p>
            <a:endParaRPr lang="en-US" sz="1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F223E36-C838-7046-9901-8A6320EC2281}"/>
              </a:ext>
            </a:extLst>
          </p:cNvPr>
          <p:cNvSpPr txBox="1">
            <a:spLocks/>
          </p:cNvSpPr>
          <p:nvPr/>
        </p:nvSpPr>
        <p:spPr>
          <a:xfrm>
            <a:off x="5799552" y="1610326"/>
            <a:ext cx="5359708" cy="372190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vi, “code editor”</a:t>
            </a:r>
          </a:p>
          <a:p>
            <a:r>
              <a:rPr lang="en-US" sz="1600" dirty="0"/>
              <a:t>Evaluation: </a:t>
            </a:r>
          </a:p>
          <a:p>
            <a:pPr lvl="1"/>
            <a:r>
              <a:rPr lang="en-US" sz="1600" dirty="0"/>
              <a:t>JW: Shocking. Just shocking that some were using this for daily work. /sarcasm. Honestly, though, PyCharm was much better</a:t>
            </a:r>
            <a:r>
              <a:rPr lang="en-US" sz="1600" dirty="0" smtClean="0"/>
              <a:t>.</a:t>
            </a:r>
          </a:p>
          <a:p>
            <a:pPr lvl="1"/>
            <a:r>
              <a:rPr lang="en-US" sz="1600" dirty="0" smtClean="0"/>
              <a:t>MS: Kind of hilarious that this was such a source of consternation. I just wanted to learn vim! And now I know how to use it. I also prefer </a:t>
            </a:r>
            <a:r>
              <a:rPr lang="en-US" sz="1600" dirty="0" err="1" smtClean="0"/>
              <a:t>Pycharm</a:t>
            </a:r>
            <a:r>
              <a:rPr lang="en-US" sz="1600" dirty="0" smtClean="0"/>
              <a:t> and other full IDEs.</a:t>
            </a:r>
            <a:endParaRPr lang="en-US" sz="1600" dirty="0"/>
          </a:p>
          <a:p>
            <a:pPr lvl="1"/>
            <a:r>
              <a:rPr lang="en-US" sz="1600" dirty="0"/>
              <a:t>??? (FK</a:t>
            </a:r>
            <a:r>
              <a:rPr lang="en-US" sz="1600" dirty="0" smtClean="0"/>
              <a:t>), ??? </a:t>
            </a:r>
            <a:r>
              <a:rPr lang="en-US" sz="1600" dirty="0"/>
              <a:t>(AS)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0664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0193-871F-6F41-B602-D83847DF2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Challenge: Time zones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CDF5F-4D7C-A449-A946-DF2136516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dirty="0"/>
              <a:t>Mitigations:</a:t>
            </a:r>
          </a:p>
          <a:p>
            <a:r>
              <a:rPr lang="en-US" sz="2800" dirty="0" err="1"/>
              <a:t>Asynch</a:t>
            </a:r>
            <a:r>
              <a:rPr lang="en-US" sz="2800" dirty="0"/>
              <a:t> communication and tools</a:t>
            </a:r>
          </a:p>
          <a:p>
            <a:pPr lvl="1"/>
            <a:r>
              <a:rPr lang="en-US" sz="2400" dirty="0"/>
              <a:t>Email, Slack, Git/</a:t>
            </a:r>
            <a:r>
              <a:rPr lang="en-US" sz="2400" dirty="0" err="1"/>
              <a:t>Github</a:t>
            </a:r>
            <a:r>
              <a:rPr lang="en-US" sz="2400" dirty="0"/>
              <a:t>, Trello</a:t>
            </a:r>
          </a:p>
          <a:p>
            <a:r>
              <a:rPr lang="en-US" sz="2800" dirty="0"/>
              <a:t>Synch catchups weekly</a:t>
            </a:r>
          </a:p>
          <a:p>
            <a:pPr lvl="1"/>
            <a:r>
              <a:rPr lang="en-US" sz="2400" dirty="0"/>
              <a:t>Z</a:t>
            </a:r>
            <a:r>
              <a:rPr lang="en-US" sz="2400"/>
              <a:t>oom </a:t>
            </a:r>
            <a:r>
              <a:rPr lang="en-US" sz="2400" dirty="0"/>
              <a:t>/ Slack</a:t>
            </a:r>
          </a:p>
        </p:txBody>
      </p:sp>
    </p:spTree>
    <p:extLst>
      <p:ext uri="{BB962C8B-B14F-4D97-AF65-F5344CB8AC3E}">
        <p14:creationId xmlns:p14="http://schemas.microsoft.com/office/powerpoint/2010/main" val="3448390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0193-871F-6F41-B602-D83847DF2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Challenge: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CDF5F-4D7C-A449-A946-DF2136516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1222" y="2052116"/>
            <a:ext cx="8778917" cy="399782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Original scope was far too big </a:t>
            </a:r>
          </a:p>
          <a:p>
            <a:pPr marL="0" indent="0">
              <a:buNone/>
            </a:pPr>
            <a:r>
              <a:rPr lang="en-US" sz="2400" dirty="0"/>
              <a:t>	“Twitter with enhancements!”</a:t>
            </a:r>
          </a:p>
          <a:p>
            <a:pPr marL="0" indent="0">
              <a:buNone/>
            </a:pPr>
            <a:r>
              <a:rPr lang="en-US" sz="2400" dirty="0"/>
              <a:t>Mitigations:</a:t>
            </a:r>
          </a:p>
          <a:p>
            <a:r>
              <a:rPr lang="en-US" dirty="0"/>
              <a:t>Cut scope</a:t>
            </a:r>
          </a:p>
          <a:p>
            <a:r>
              <a:rPr lang="en-US" dirty="0"/>
              <a:t>Focus on ‘features’ that made sense together, to deliver reasonable prototype-sized project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39957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72943-BEB5-4348-A82E-16EE27B586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Gritter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3712F9-493A-EC48-B6F2-62CA619F8B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1946" y="1390390"/>
            <a:ext cx="6557928" cy="2038610"/>
          </a:xfrm>
        </p:spPr>
        <p:txBody>
          <a:bodyPr>
            <a:normAutofit/>
          </a:bodyPr>
          <a:lstStyle/>
          <a:p>
            <a:r>
              <a:rPr lang="en-US" sz="96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1677108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38</TotalTime>
  <Words>439</Words>
  <Application>Microsoft Office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MS Shell Dlg 2</vt:lpstr>
      <vt:lpstr>Wingdings</vt:lpstr>
      <vt:lpstr>Wingdings 3</vt:lpstr>
      <vt:lpstr>Madison</vt:lpstr>
      <vt:lpstr>Gritter</vt:lpstr>
      <vt:lpstr>Gritter</vt:lpstr>
      <vt:lpstr>Tool Evaluation</vt:lpstr>
      <vt:lpstr>Tool Evaluation</vt:lpstr>
      <vt:lpstr>Tool Evaluation</vt:lpstr>
      <vt:lpstr>Challenge: Time zones</vt:lpstr>
      <vt:lpstr>Challenge: Scope</vt:lpstr>
      <vt:lpstr>Gritter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Gritter</dc:title>
  <dc:creator>Jason Weidner</dc:creator>
  <cp:lastModifiedBy>Michael Shippee</cp:lastModifiedBy>
  <cp:revision>10</cp:revision>
  <dcterms:created xsi:type="dcterms:W3CDTF">2020-12-04T03:53:11Z</dcterms:created>
  <dcterms:modified xsi:type="dcterms:W3CDTF">2020-12-08T21:13:51Z</dcterms:modified>
</cp:coreProperties>
</file>