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 id="2147483799" r:id="rId2"/>
  </p:sldMasterIdLst>
  <p:notesMasterIdLst>
    <p:notesMasterId r:id="rId29"/>
  </p:notesMasterIdLst>
  <p:sldIdLst>
    <p:sldId id="256" r:id="rId3"/>
    <p:sldId id="260" r:id="rId4"/>
    <p:sldId id="529" r:id="rId5"/>
    <p:sldId id="523" r:id="rId6"/>
    <p:sldId id="525" r:id="rId7"/>
    <p:sldId id="527" r:id="rId8"/>
    <p:sldId id="528" r:id="rId9"/>
    <p:sldId id="514" r:id="rId10"/>
    <p:sldId id="502" r:id="rId11"/>
    <p:sldId id="504" r:id="rId12"/>
    <p:sldId id="503" r:id="rId13"/>
    <p:sldId id="379" r:id="rId14"/>
    <p:sldId id="506" r:id="rId15"/>
    <p:sldId id="507" r:id="rId16"/>
    <p:sldId id="508" r:id="rId17"/>
    <p:sldId id="388" r:id="rId18"/>
    <p:sldId id="509" r:id="rId19"/>
    <p:sldId id="511" r:id="rId20"/>
    <p:sldId id="517" r:id="rId21"/>
    <p:sldId id="518" r:id="rId22"/>
    <p:sldId id="522" r:id="rId23"/>
    <p:sldId id="515" r:id="rId24"/>
    <p:sldId id="516" r:id="rId25"/>
    <p:sldId id="519" r:id="rId26"/>
    <p:sldId id="520" r:id="rId27"/>
    <p:sldId id="5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4E763-4DA7-42A2-B499-100A327F8CED}"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C85F-92C6-410C-901D-EEB0CA9C8A20}" type="slidenum">
              <a:rPr lang="en-US" smtClean="0"/>
              <a:t>‹#›</a:t>
            </a:fld>
            <a:endParaRPr lang="en-US"/>
          </a:p>
        </p:txBody>
      </p:sp>
    </p:spTree>
    <p:extLst>
      <p:ext uri="{BB962C8B-B14F-4D97-AF65-F5344CB8AC3E}">
        <p14:creationId xmlns:p14="http://schemas.microsoft.com/office/powerpoint/2010/main" val="13404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Analysis of variance (ANOVA) is a statistical technique to analyze variation in a response variable (continuous random variable) measured under conditions defined by discrete factors (classification variables, often with nominal levels). </a:t>
            </a:r>
          </a:p>
          <a:p>
            <a:r>
              <a:rPr lang="en-US" sz="1200" b="0" i="0" kern="1200" dirty="0">
                <a:solidFill>
                  <a:schemeClr val="tx1"/>
                </a:solidFill>
                <a:effectLst/>
                <a:latin typeface="+mn-lt"/>
                <a:ea typeface="+mn-ea"/>
                <a:cs typeface="+mn-cs"/>
              </a:rPr>
              <a:t>Frequently, we use ANOVA to test equality among several means by comparing variance among groups relative to variance within groups (random error).</a:t>
            </a:r>
            <a:endParaRPr lang="en-US" dirty="0"/>
          </a:p>
        </p:txBody>
      </p:sp>
      <p:sp>
        <p:nvSpPr>
          <p:cNvPr id="4" name="Slide Number Placeholder 3"/>
          <p:cNvSpPr>
            <a:spLocks noGrp="1"/>
          </p:cNvSpPr>
          <p:nvPr>
            <p:ph type="sldNum" sz="quarter" idx="10"/>
          </p:nvPr>
        </p:nvSpPr>
        <p:spPr/>
        <p:txBody>
          <a:bodyPr/>
          <a:lstStyle/>
          <a:p>
            <a:fld id="{E500AB50-9BC6-4BCB-AC8E-E19636575998}" type="slidenum">
              <a:rPr lang="en-US" smtClean="0"/>
              <a:t>16</a:t>
            </a:fld>
            <a:endParaRPr lang="en-US"/>
          </a:p>
        </p:txBody>
      </p:sp>
    </p:spTree>
    <p:extLst>
      <p:ext uri="{BB962C8B-B14F-4D97-AF65-F5344CB8AC3E}">
        <p14:creationId xmlns:p14="http://schemas.microsoft.com/office/powerpoint/2010/main" val="308149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Analysis of variance (ANOVA) is a statistical technique to analyze variation in a response variable (continuous random variable) measured under conditions defined by discrete factors (classification variables, often with nominal levels). </a:t>
            </a:r>
          </a:p>
          <a:p>
            <a:r>
              <a:rPr lang="en-US" sz="1200" b="0" i="0" kern="1200" dirty="0">
                <a:solidFill>
                  <a:schemeClr val="tx1"/>
                </a:solidFill>
                <a:effectLst/>
                <a:latin typeface="+mn-lt"/>
                <a:ea typeface="+mn-ea"/>
                <a:cs typeface="+mn-cs"/>
              </a:rPr>
              <a:t>Frequently, we use ANOVA to test equality among several means by comparing variance among groups relative to variance within groups (random error).</a:t>
            </a:r>
            <a:endParaRPr lang="en-US" dirty="0"/>
          </a:p>
        </p:txBody>
      </p:sp>
      <p:sp>
        <p:nvSpPr>
          <p:cNvPr id="4" name="Slide Number Placeholder 3"/>
          <p:cNvSpPr>
            <a:spLocks noGrp="1"/>
          </p:cNvSpPr>
          <p:nvPr>
            <p:ph type="sldNum" sz="quarter" idx="10"/>
          </p:nvPr>
        </p:nvSpPr>
        <p:spPr/>
        <p:txBody>
          <a:bodyPr/>
          <a:lstStyle/>
          <a:p>
            <a:fld id="{E500AB50-9BC6-4BCB-AC8E-E19636575998}" type="slidenum">
              <a:rPr lang="en-US" smtClean="0"/>
              <a:t>17</a:t>
            </a:fld>
            <a:endParaRPr lang="en-US"/>
          </a:p>
        </p:txBody>
      </p:sp>
    </p:spTree>
    <p:extLst>
      <p:ext uri="{BB962C8B-B14F-4D97-AF65-F5344CB8AC3E}">
        <p14:creationId xmlns:p14="http://schemas.microsoft.com/office/powerpoint/2010/main" val="242671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BE14-721B-4D14-A7E3-194A63FA4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93C84F-E48E-4665-9F12-F6F6D955C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60691-00A3-4207-915F-36DD55590900}"/>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a:extLst>
              <a:ext uri="{FF2B5EF4-FFF2-40B4-BE49-F238E27FC236}">
                <a16:creationId xmlns:a16="http://schemas.microsoft.com/office/drawing/2014/main" id="{FA8A79B1-8169-4CDE-905C-11499FA7A9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F64083-F7CB-4C08-BE55-C56905B594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37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6091-59CD-4639-8E89-4FF5F04EB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49E745-D206-4FF5-8CEF-44586928A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8CCCB-D54B-4278-B8B6-A7F5816EF4A1}"/>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a:extLst>
              <a:ext uri="{FF2B5EF4-FFF2-40B4-BE49-F238E27FC236}">
                <a16:creationId xmlns:a16="http://schemas.microsoft.com/office/drawing/2014/main" id="{DA1E5133-8B4D-4302-AC9A-942DEAEFBC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8A8740-AC47-4AB8-B79B-1770E8B0E7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58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D18CA-A123-4431-BBAA-CB004E57D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508E37-D811-4779-B9CB-FCC8826E5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92A5B-3238-461F-A553-80A116E6CC76}"/>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a:extLst>
              <a:ext uri="{FF2B5EF4-FFF2-40B4-BE49-F238E27FC236}">
                <a16:creationId xmlns:a16="http://schemas.microsoft.com/office/drawing/2014/main" id="{F957BE17-C25E-4B46-8C9F-532EC84B0C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691867-530E-41F4-90CA-C1AE85A1BF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063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20013B-E751-4599-AE09-54A15814A43A}"/>
              </a:ext>
            </a:extLst>
          </p:cNvPr>
          <p:cNvSpPr txBox="1">
            <a:spLocks noGrp="1"/>
          </p:cNvSpPr>
          <p:nvPr>
            <p:ph type="dt" sz="half" idx="7"/>
          </p:nvPr>
        </p:nvSpPr>
        <p:spPr/>
        <p:txBody>
          <a:bodyPr/>
          <a:lstStyle>
            <a:lvl1pPr>
              <a:defRPr/>
            </a:lvl1pPr>
          </a:lstStyle>
          <a:p>
            <a:pPr lvl="0"/>
            <a:fld id="{BEF99953-D7D8-4ABC-AE4B-D27662D5545B}" type="datetime1">
              <a:rPr lang="en-US"/>
              <a:pPr lvl="0"/>
              <a:t>7/21/2022</a:t>
            </a:fld>
            <a:endParaRPr lang="en-US"/>
          </a:p>
        </p:txBody>
      </p:sp>
      <p:sp>
        <p:nvSpPr>
          <p:cNvPr id="3" name="Footer Placeholder 4">
            <a:extLst>
              <a:ext uri="{FF2B5EF4-FFF2-40B4-BE49-F238E27FC236}">
                <a16:creationId xmlns:a16="http://schemas.microsoft.com/office/drawing/2014/main" id="{36954AFE-EDD3-424E-B4BE-6756EF77C92C}"/>
              </a:ext>
            </a:extLst>
          </p:cNvPr>
          <p:cNvSpPr txBox="1">
            <a:spLocks noGrp="1"/>
          </p:cNvSpPr>
          <p:nvPr>
            <p:ph type="ftr" sz="quarter" idx="9"/>
          </p:nvPr>
        </p:nvSpPr>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1068B6B4-120A-4071-BE5B-A8A7C2E03FFD}"/>
              </a:ext>
            </a:extLst>
          </p:cNvPr>
          <p:cNvSpPr txBox="1">
            <a:spLocks noGrp="1"/>
          </p:cNvSpPr>
          <p:nvPr>
            <p:ph type="sldNum" sz="quarter" idx="8"/>
          </p:nvPr>
        </p:nvSpPr>
        <p:spPr/>
        <p:txBody>
          <a:bodyPr/>
          <a:lstStyle>
            <a:lvl1pPr>
              <a:defRPr/>
            </a:lvl1pPr>
          </a:lstStyle>
          <a:p>
            <a:pPr lvl="0"/>
            <a:fld id="{1AD2832B-3517-45D2-A443-50934D411E8F}" type="slidenum">
              <a:t>‹#›</a:t>
            </a:fld>
            <a:endParaRPr lang="en-US"/>
          </a:p>
        </p:txBody>
      </p:sp>
    </p:spTree>
    <p:extLst>
      <p:ext uri="{BB962C8B-B14F-4D97-AF65-F5344CB8AC3E}">
        <p14:creationId xmlns:p14="http://schemas.microsoft.com/office/powerpoint/2010/main" val="40228822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E98944BF-888D-4EC1-97C8-08A6A1F6FBE5}" type="datetime1">
              <a:rPr lang="en-US" smtClean="0"/>
              <a:pPr lvl="0"/>
              <a:t>7/21/2022</a:t>
            </a:fld>
            <a:endParaRPr lang="en-US"/>
          </a:p>
        </p:txBody>
      </p:sp>
      <p:sp>
        <p:nvSpPr>
          <p:cNvPr id="5" name="Footer Placeholder 4"/>
          <p:cNvSpPr>
            <a:spLocks noGrp="1"/>
          </p:cNvSpPr>
          <p:nvPr>
            <p:ph type="ftr" sz="quarter" idx="11"/>
          </p:nvPr>
        </p:nvSpPr>
        <p:spPr>
          <a:xfrm>
            <a:off x="2416500" y="329307"/>
            <a:ext cx="4973915" cy="309201"/>
          </a:xfrm>
        </p:spPr>
        <p:txBody>
          <a:bodyPr/>
          <a:lstStyle/>
          <a:p>
            <a:pPr lvl="0"/>
            <a:endParaRPr lang="en-US"/>
          </a:p>
        </p:txBody>
      </p:sp>
      <p:sp>
        <p:nvSpPr>
          <p:cNvPr id="6" name="Slide Number Placeholder 5"/>
          <p:cNvSpPr>
            <a:spLocks noGrp="1"/>
          </p:cNvSpPr>
          <p:nvPr>
            <p:ph type="sldNum" sz="quarter" idx="12"/>
          </p:nvPr>
        </p:nvSpPr>
        <p:spPr>
          <a:xfrm>
            <a:off x="1437664" y="798973"/>
            <a:ext cx="811019" cy="503578"/>
          </a:xfrm>
        </p:spPr>
        <p:txBody>
          <a:bodyPr/>
          <a:lstStyle/>
          <a:p>
            <a:pPr lvl="0"/>
            <a:fld id="{A35B9779-D714-484E-B808-B75F94355D1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997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5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fld id="{0EE7F4B2-AFFF-4D51-A942-79C6C4602227}" type="datetime1">
              <a:rPr lang="en-US" smtClean="0"/>
              <a:pPr lvl="0"/>
              <a:t>7/21/2022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4714CC7-9353-4E61-829F-2BF9E0CDA54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873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239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654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634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fld id="{EF224988-07A9-4F49-8539-E27FDC73C7DC}" type="slidenum">
              <a:rPr lang="en-US" smtClean="0"/>
              <a:t>‹#›</a:t>
            </a:fld>
            <a:endParaRPr lang="en-US"/>
          </a:p>
        </p:txBody>
      </p:sp>
    </p:spTree>
    <p:extLst>
      <p:ext uri="{BB962C8B-B14F-4D97-AF65-F5344CB8AC3E}">
        <p14:creationId xmlns:p14="http://schemas.microsoft.com/office/powerpoint/2010/main" val="219670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D291-7BBB-4C98-9C3C-4A7AD1E6E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36CBC-000D-4531-9AB0-6EFD1CEDF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A19AC-90C0-4B23-A763-618CB3551F57}"/>
              </a:ext>
            </a:extLst>
          </p:cNvPr>
          <p:cNvSpPr>
            <a:spLocks noGrp="1"/>
          </p:cNvSpPr>
          <p:nvPr>
            <p:ph type="dt" sz="half" idx="10"/>
          </p:nvPr>
        </p:nvSpPr>
        <p:spPr/>
        <p:txBody>
          <a:bodyPr/>
          <a:lstStyle/>
          <a:p>
            <a:fld id="{52647F38-B617-4D2F-AE0A-013F0C4D2C57}" type="datetimeFigureOut">
              <a:rPr lang="en-US" smtClean="0"/>
              <a:t>7/21/2022</a:t>
            </a:fld>
            <a:endParaRPr lang="en-US" dirty="0"/>
          </a:p>
        </p:txBody>
      </p:sp>
      <p:sp>
        <p:nvSpPr>
          <p:cNvPr id="5" name="Footer Placeholder 4">
            <a:extLst>
              <a:ext uri="{FF2B5EF4-FFF2-40B4-BE49-F238E27FC236}">
                <a16:creationId xmlns:a16="http://schemas.microsoft.com/office/drawing/2014/main" id="{89FDFD66-8E52-43EA-BF05-218EA566F9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7A703-86B7-4F91-ADCA-7D24136769B2}"/>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54010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0D1A56CC-68B1-47C0-893C-C7CA7EE9CB1F}" type="datetime1">
              <a:rPr lang="en-US" smtClean="0"/>
              <a:pPr lvl="0"/>
              <a:t>7/21/2022</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799869A-C282-4A45-AE41-78125F76716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413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lvl="0"/>
            <a:fld id="{509A67FD-4A9B-45CA-93A7-F54E9D6889A2}" type="datetime1">
              <a:rPr lang="en-US" smtClean="0"/>
              <a:pPr lvl="0"/>
              <a:t>7/21/2022</a:t>
            </a:fld>
            <a:endParaRPr lang="en-US"/>
          </a:p>
        </p:txBody>
      </p:sp>
      <p:sp>
        <p:nvSpPr>
          <p:cNvPr id="6" name="Footer Placeholder 5"/>
          <p:cNvSpPr>
            <a:spLocks noGrp="1"/>
          </p:cNvSpPr>
          <p:nvPr>
            <p:ph type="ftr" sz="quarter" idx="11"/>
          </p:nvPr>
        </p:nvSpPr>
        <p:spPr>
          <a:xfrm>
            <a:off x="1447382" y="318640"/>
            <a:ext cx="5541004" cy="320931"/>
          </a:xfrm>
        </p:spPr>
        <p:txBody>
          <a:bodyPr/>
          <a:lstStyle/>
          <a:p>
            <a:pPr lvl="0"/>
            <a:endParaRPr lang="en-US"/>
          </a:p>
        </p:txBody>
      </p:sp>
      <p:sp>
        <p:nvSpPr>
          <p:cNvPr id="7" name="Slide Number Placeholder 6"/>
          <p:cNvSpPr>
            <a:spLocks noGrp="1"/>
          </p:cNvSpPr>
          <p:nvPr>
            <p:ph type="sldNum" sz="quarter" idx="12"/>
          </p:nvPr>
        </p:nvSpPr>
        <p:spPr/>
        <p:txBody>
          <a:bodyPr/>
          <a:lstStyle/>
          <a:p>
            <a:pPr lvl="0"/>
            <a:fld id="{F586AF41-A3C6-4A42-8109-AE24957ED26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534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491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D36A040-0955-477D-9C0D-D950750FA328}" type="datetime1">
              <a:rPr lang="en-US" smtClean="0"/>
              <a:pPr lvl="0"/>
              <a:t>7/21/2022</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D182745-E370-435E-821E-BDECD852F1E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85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73B2-6E12-40CC-A0C2-AA5C05AE1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E92C0-93E9-4F2B-925B-320151672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310F1-080E-4744-9E97-CC6BE0E305ED}"/>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a:extLst>
              <a:ext uri="{FF2B5EF4-FFF2-40B4-BE49-F238E27FC236}">
                <a16:creationId xmlns:a16="http://schemas.microsoft.com/office/drawing/2014/main" id="{A5E06A70-E704-4597-B6E9-350EFE1D5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D480C7-9E12-493C-B02C-E9DDE112ED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4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3A48-6BFA-4B21-8938-EB5D9744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B72C8-07EE-41C0-8185-C3A3EDD90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AA974B-44D8-40FA-8E21-DF3E0C12B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9C1E1-5B03-4D13-B440-50F69AF26406}"/>
              </a:ext>
            </a:extLst>
          </p:cNvPr>
          <p:cNvSpPr>
            <a:spLocks noGrp="1"/>
          </p:cNvSpPr>
          <p:nvPr>
            <p:ph type="dt" sz="half" idx="10"/>
          </p:nvPr>
        </p:nvSpPr>
        <p:spPr/>
        <p:txBody>
          <a:bodyPr/>
          <a:lstStyle/>
          <a:p>
            <a:fld id="{05BFA754-D5C3-4E66-96A6-867B257F58DC}" type="datetimeFigureOut">
              <a:rPr lang="en-US" smtClean="0"/>
              <a:t>7/21/2022</a:t>
            </a:fld>
            <a:endParaRPr lang="en-US" dirty="0"/>
          </a:p>
        </p:txBody>
      </p:sp>
      <p:sp>
        <p:nvSpPr>
          <p:cNvPr id="6" name="Footer Placeholder 5">
            <a:extLst>
              <a:ext uri="{FF2B5EF4-FFF2-40B4-BE49-F238E27FC236}">
                <a16:creationId xmlns:a16="http://schemas.microsoft.com/office/drawing/2014/main" id="{466C6A71-F8F7-45AC-8A8D-5F0D8751B8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85D955-6E30-4A40-B017-C92972303B3E}"/>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94396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29BD-D265-4272-A212-841574753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D3E8B-45C5-4785-9A25-6309D7949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0E32D-889B-410E-BFA9-2FD6F0F00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83973-25EC-4CE1-8428-E20C0272B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EF230-B0AE-4DD9-B084-B06CFE40A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B88A5-C15C-496A-AE6C-565E3A37E4E2}"/>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8" name="Footer Placeholder 7">
            <a:extLst>
              <a:ext uri="{FF2B5EF4-FFF2-40B4-BE49-F238E27FC236}">
                <a16:creationId xmlns:a16="http://schemas.microsoft.com/office/drawing/2014/main" id="{3E5D9409-037D-46FE-8B0C-A0B69A15F8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04BCF8-D2D7-423B-844C-5E9E934863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64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34CE-7494-4311-8190-0AF93E414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311162-F962-4BC7-A6C7-6C218602446F}"/>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4" name="Footer Placeholder 3">
            <a:extLst>
              <a:ext uri="{FF2B5EF4-FFF2-40B4-BE49-F238E27FC236}">
                <a16:creationId xmlns:a16="http://schemas.microsoft.com/office/drawing/2014/main" id="{A1384F81-C1E7-4944-8A3D-B83C279DD19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E9444E-1A5C-47F2-AF3B-BBDC487D7F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86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860E6-5FB0-4ADA-8A24-5C281B1A5DBF}"/>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3" name="Footer Placeholder 2">
            <a:extLst>
              <a:ext uri="{FF2B5EF4-FFF2-40B4-BE49-F238E27FC236}">
                <a16:creationId xmlns:a16="http://schemas.microsoft.com/office/drawing/2014/main" id="{3C49C09A-0ABD-45EB-ACFA-D636878AEE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997E572-6F93-4865-A2A1-071931F489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71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5CA-6D87-47DF-BDCF-90D825849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31FFB-C541-4DCF-813A-E5A9ED780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7323C-1667-48C8-9689-63D2BDE82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86EFD-FF9F-4973-843F-ED8A2C6290ED}"/>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6" name="Footer Placeholder 5">
            <a:extLst>
              <a:ext uri="{FF2B5EF4-FFF2-40B4-BE49-F238E27FC236}">
                <a16:creationId xmlns:a16="http://schemas.microsoft.com/office/drawing/2014/main" id="{CECF346C-5965-4A7C-A150-1B2F9A8749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F64061-D615-45EC-B13A-09ADF489D4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12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89C2-C38A-4BAE-8113-8EB355C01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2A3AAB-8B7C-4C27-98FC-51823B66E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6F67C-0A3A-4241-BDDF-1E40FF411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6E881-D7B9-44A7-90A4-2B024564FB77}"/>
              </a:ext>
            </a:extLst>
          </p:cNvPr>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6" name="Footer Placeholder 5">
            <a:extLst>
              <a:ext uri="{FF2B5EF4-FFF2-40B4-BE49-F238E27FC236}">
                <a16:creationId xmlns:a16="http://schemas.microsoft.com/office/drawing/2014/main" id="{B0AB26CF-23D0-49E7-A98B-782A34B834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FE55FC-8189-400E-A7A6-B8C4DF08FE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31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0BB24-FDDF-440C-BAB7-D53136FC6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437D08-38C4-4D47-ADD3-405E90917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4A547-1F81-4D57-88AB-3F3C218DE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7/21/2022</a:t>
            </a:fld>
            <a:endParaRPr lang="en-US" dirty="0"/>
          </a:p>
        </p:txBody>
      </p:sp>
      <p:sp>
        <p:nvSpPr>
          <p:cNvPr id="5" name="Footer Placeholder 4">
            <a:extLst>
              <a:ext uri="{FF2B5EF4-FFF2-40B4-BE49-F238E27FC236}">
                <a16:creationId xmlns:a16="http://schemas.microsoft.com/office/drawing/2014/main" id="{6D76C8DF-DB62-44CC-A3B8-F5540958B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3E25500-857B-4ADB-9281-E4B0C0A10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1966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71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74313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B4C7-98C5-42D5-891D-EE634F314BC7}"/>
              </a:ext>
            </a:extLst>
          </p:cNvPr>
          <p:cNvSpPr txBox="1">
            <a:spLocks noGrp="1"/>
          </p:cNvSpPr>
          <p:nvPr>
            <p:ph type="ctrTitle"/>
          </p:nvPr>
        </p:nvSpPr>
        <p:spPr/>
        <p:txBody>
          <a:bodyPr/>
          <a:lstStyle/>
          <a:p>
            <a:pPr lvl="0"/>
            <a:r>
              <a:rPr lang="en-US" b="1" dirty="0">
                <a:latin typeface="Garamond" pitchFamily="18"/>
              </a:rPr>
              <a:t>CREDIT SCORING</a:t>
            </a:r>
          </a:p>
        </p:txBody>
      </p:sp>
      <p:sp>
        <p:nvSpPr>
          <p:cNvPr id="3" name="Subtitle 2">
            <a:extLst>
              <a:ext uri="{FF2B5EF4-FFF2-40B4-BE49-F238E27FC236}">
                <a16:creationId xmlns:a16="http://schemas.microsoft.com/office/drawing/2014/main" id="{D833C81C-A734-4BE1-9585-47D0D6B05659}"/>
              </a:ext>
            </a:extLst>
          </p:cNvPr>
          <p:cNvSpPr txBox="1">
            <a:spLocks noGrp="1"/>
          </p:cNvSpPr>
          <p:nvPr>
            <p:ph type="subTitle" idx="1"/>
          </p:nvPr>
        </p:nvSpPr>
        <p:spPr>
          <a:xfrm>
            <a:off x="4146593" y="5979197"/>
            <a:ext cx="3898809" cy="408544"/>
          </a:xfrm>
          <a:solidFill>
            <a:srgbClr val="FFFFFF"/>
          </a:solidFill>
        </p:spPr>
        <p:txBody>
          <a:bodyPr>
            <a:normAutofit fontScale="77500" lnSpcReduction="20000"/>
          </a:bodyPr>
          <a:lstStyle/>
          <a:p>
            <a:pPr lvl="0"/>
            <a:r>
              <a:rPr lang="en-US" spc="0" dirty="0">
                <a:latin typeface="Garamond" pitchFamily="18"/>
              </a:rPr>
              <a:t>BY:  Francis </a:t>
            </a:r>
            <a:r>
              <a:rPr lang="en-US" dirty="0">
                <a:latin typeface="Garamond" pitchFamily="18"/>
              </a:rPr>
              <a:t>K.</a:t>
            </a:r>
            <a:endParaRPr lang="en-US" spc="0" dirty="0">
              <a:latin typeface="Garamond" pitchFamily="18"/>
            </a:endParaRPr>
          </a:p>
        </p:txBody>
      </p:sp>
    </p:spTree>
    <p:extLst>
      <p:ext uri="{BB962C8B-B14F-4D97-AF65-F5344CB8AC3E}">
        <p14:creationId xmlns:p14="http://schemas.microsoft.com/office/powerpoint/2010/main" val="20255707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aramond" pitchFamily="18"/>
              </a:rPr>
              <a:t>Feature Engineering / Data Wrangling</a:t>
            </a:r>
            <a:endParaRPr lang="en-US" dirty="0"/>
          </a:p>
        </p:txBody>
      </p:sp>
      <p:sp>
        <p:nvSpPr>
          <p:cNvPr id="3" name="Content Placeholder 2"/>
          <p:cNvSpPr>
            <a:spLocks noGrp="1"/>
          </p:cNvSpPr>
          <p:nvPr>
            <p:ph idx="1"/>
          </p:nvPr>
        </p:nvSpPr>
        <p:spPr/>
        <p:txBody>
          <a:bodyPr>
            <a:normAutofit/>
          </a:bodyPr>
          <a:lstStyle/>
          <a:p>
            <a:r>
              <a:rPr lang="en-US" dirty="0"/>
              <a:t>Categorical Encoding</a:t>
            </a:r>
          </a:p>
          <a:p>
            <a:r>
              <a:rPr lang="en-US" dirty="0"/>
              <a:t>Feature scaling</a:t>
            </a:r>
          </a:p>
          <a:p>
            <a:r>
              <a:rPr lang="en-US" dirty="0"/>
              <a:t>Feature Selection</a:t>
            </a:r>
          </a:p>
        </p:txBody>
      </p:sp>
    </p:spTree>
    <p:extLst>
      <p:ext uri="{BB962C8B-B14F-4D97-AF65-F5344CB8AC3E}">
        <p14:creationId xmlns:p14="http://schemas.microsoft.com/office/powerpoint/2010/main" val="32512597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Categorical Encoding</a:t>
            </a:r>
          </a:p>
        </p:txBody>
      </p:sp>
      <p:sp>
        <p:nvSpPr>
          <p:cNvPr id="3" name="Content Placeholder 2"/>
          <p:cNvSpPr>
            <a:spLocks noGrp="1"/>
          </p:cNvSpPr>
          <p:nvPr>
            <p:ph idx="1"/>
          </p:nvPr>
        </p:nvSpPr>
        <p:spPr/>
        <p:txBody>
          <a:bodyPr>
            <a:normAutofit/>
          </a:bodyPr>
          <a:lstStyle/>
          <a:p>
            <a:pPr marL="0" indent="0">
              <a:buNone/>
            </a:pPr>
            <a:r>
              <a:rPr lang="en-US" sz="3200" dirty="0">
                <a:solidFill>
                  <a:srgbClr val="202124"/>
                </a:solidFill>
              </a:rPr>
              <a:t>Label Encoding- Converting the labels into numeric form so as to convert it into the machine-readable form</a:t>
            </a:r>
          </a:p>
          <a:p>
            <a:pPr marL="0" indent="0">
              <a:buNone/>
            </a:pPr>
            <a:r>
              <a:rPr lang="en-US" sz="3200" dirty="0">
                <a:solidFill>
                  <a:schemeClr val="bg1">
                    <a:lumMod val="10000"/>
                  </a:schemeClr>
                </a:solidFill>
              </a:rPr>
              <a:t>One Hot Encoding (Get Dummy Variables)- creates new (binary) columns, indicating the presence of each possible value from the original data</a:t>
            </a:r>
          </a:p>
          <a:p>
            <a:endParaRPr lang="en-US" b="1" dirty="0"/>
          </a:p>
        </p:txBody>
      </p:sp>
    </p:spTree>
    <p:extLst>
      <p:ext uri="{BB962C8B-B14F-4D97-AF65-F5344CB8AC3E}">
        <p14:creationId xmlns:p14="http://schemas.microsoft.com/office/powerpoint/2010/main" val="5749113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807-00B3-45EE-99A9-2418B51D8F25}"/>
              </a:ext>
            </a:extLst>
          </p:cNvPr>
          <p:cNvSpPr>
            <a:spLocks noGrp="1"/>
          </p:cNvSpPr>
          <p:nvPr>
            <p:ph type="title"/>
          </p:nvPr>
        </p:nvSpPr>
        <p:spPr/>
        <p:txBody>
          <a:bodyPr/>
          <a:lstStyle/>
          <a:p>
            <a:r>
              <a:rPr lang="en-US" dirty="0"/>
              <a:t>Feature Selection and A/B Testing</a:t>
            </a:r>
          </a:p>
        </p:txBody>
      </p:sp>
      <p:sp>
        <p:nvSpPr>
          <p:cNvPr id="3" name="Content Placeholder 2">
            <a:extLst>
              <a:ext uri="{FF2B5EF4-FFF2-40B4-BE49-F238E27FC236}">
                <a16:creationId xmlns:a16="http://schemas.microsoft.com/office/drawing/2014/main" id="{48722444-96CC-4989-A7C4-63CDA4B36C7C}"/>
              </a:ext>
            </a:extLst>
          </p:cNvPr>
          <p:cNvSpPr>
            <a:spLocks noGrp="1"/>
          </p:cNvSpPr>
          <p:nvPr>
            <p:ph idx="1"/>
          </p:nvPr>
        </p:nvSpPr>
        <p:spPr/>
        <p:txBody>
          <a:bodyPr>
            <a:normAutofit/>
          </a:bodyPr>
          <a:lstStyle/>
          <a:p>
            <a:r>
              <a:rPr lang="en-US" dirty="0"/>
              <a:t> Chi-square ( χ2) statistic- For categorical Variables</a:t>
            </a:r>
          </a:p>
          <a:p>
            <a:r>
              <a:rPr lang="en-US" dirty="0"/>
              <a:t>ANOVA (F-Statistic)- For Numerical Variables</a:t>
            </a:r>
          </a:p>
          <a:p>
            <a:r>
              <a:rPr lang="en-US" dirty="0"/>
              <a:t>Information Value- (Logistic Regression)</a:t>
            </a:r>
          </a:p>
          <a:p>
            <a:endParaRPr lang="en-US" dirty="0"/>
          </a:p>
        </p:txBody>
      </p:sp>
    </p:spTree>
    <p:extLst>
      <p:ext uri="{BB962C8B-B14F-4D97-AF65-F5344CB8AC3E}">
        <p14:creationId xmlns:p14="http://schemas.microsoft.com/office/powerpoint/2010/main" val="40783247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807-00B3-45EE-99A9-2418B51D8F25}"/>
              </a:ext>
            </a:extLst>
          </p:cNvPr>
          <p:cNvSpPr>
            <a:spLocks noGrp="1"/>
          </p:cNvSpPr>
          <p:nvPr>
            <p:ph type="title"/>
          </p:nvPr>
        </p:nvSpPr>
        <p:spPr>
          <a:xfrm>
            <a:off x="838200" y="338492"/>
            <a:ext cx="10515600" cy="1325563"/>
          </a:xfrm>
        </p:spPr>
        <p:txBody>
          <a:bodyPr/>
          <a:lstStyle/>
          <a:p>
            <a:r>
              <a:rPr lang="en-US" dirty="0"/>
              <a:t>Chi-square ( χ2)</a:t>
            </a:r>
          </a:p>
        </p:txBody>
      </p:sp>
      <p:sp>
        <p:nvSpPr>
          <p:cNvPr id="3" name="Content Placeholder 2">
            <a:extLst>
              <a:ext uri="{FF2B5EF4-FFF2-40B4-BE49-F238E27FC236}">
                <a16:creationId xmlns:a16="http://schemas.microsoft.com/office/drawing/2014/main" id="{48722444-96CC-4989-A7C4-63CDA4B36C7C}"/>
              </a:ext>
            </a:extLst>
          </p:cNvPr>
          <p:cNvSpPr>
            <a:spLocks noGrp="1"/>
          </p:cNvSpPr>
          <p:nvPr>
            <p:ph idx="1"/>
          </p:nvPr>
        </p:nvSpPr>
        <p:spPr/>
        <p:txBody>
          <a:bodyPr>
            <a:normAutofit/>
          </a:bodyPr>
          <a:lstStyle/>
          <a:p>
            <a:r>
              <a:rPr lang="en-US" dirty="0"/>
              <a:t> </a:t>
            </a:r>
          </a:p>
          <a:p>
            <a:endParaRPr lang="en-US" dirty="0"/>
          </a:p>
          <a:p>
            <a:endParaRPr lang="en-US" dirty="0"/>
          </a:p>
          <a:p>
            <a:endParaRPr lang="en-US" dirty="0"/>
          </a:p>
          <a:p>
            <a:endParaRPr lang="en-US" dirty="0"/>
          </a:p>
          <a:p>
            <a:endParaRPr lang="en-US" dirty="0"/>
          </a:p>
          <a:p>
            <a:r>
              <a:rPr lang="en-US" dirty="0"/>
              <a:t>The top three categorical features are significant, however province can be a bias feature.</a:t>
            </a:r>
          </a:p>
        </p:txBody>
      </p:sp>
      <p:pic>
        <p:nvPicPr>
          <p:cNvPr id="5" name="Picture 4">
            <a:extLst>
              <a:ext uri="{FF2B5EF4-FFF2-40B4-BE49-F238E27FC236}">
                <a16:creationId xmlns:a16="http://schemas.microsoft.com/office/drawing/2014/main" id="{EFDB8D57-7DF1-2383-D114-869AFA0F51E3}"/>
              </a:ext>
            </a:extLst>
          </p:cNvPr>
          <p:cNvPicPr>
            <a:picLocks noChangeAspect="1"/>
          </p:cNvPicPr>
          <p:nvPr/>
        </p:nvPicPr>
        <p:blipFill>
          <a:blip r:embed="rId2"/>
          <a:stretch>
            <a:fillRect/>
          </a:stretch>
        </p:blipFill>
        <p:spPr>
          <a:xfrm>
            <a:off x="2387446" y="1982447"/>
            <a:ext cx="5353882" cy="2466975"/>
          </a:xfrm>
          <a:prstGeom prst="rect">
            <a:avLst/>
          </a:prstGeom>
        </p:spPr>
      </p:pic>
    </p:spTree>
    <p:extLst>
      <p:ext uri="{BB962C8B-B14F-4D97-AF65-F5344CB8AC3E}">
        <p14:creationId xmlns:p14="http://schemas.microsoft.com/office/powerpoint/2010/main" val="21858771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807-00B3-45EE-99A9-2418B51D8F25}"/>
              </a:ext>
            </a:extLst>
          </p:cNvPr>
          <p:cNvSpPr>
            <a:spLocks noGrp="1"/>
          </p:cNvSpPr>
          <p:nvPr>
            <p:ph type="title"/>
          </p:nvPr>
        </p:nvSpPr>
        <p:spPr>
          <a:xfrm>
            <a:off x="838200" y="365126"/>
            <a:ext cx="10515600" cy="575908"/>
          </a:xfrm>
        </p:spPr>
        <p:txBody>
          <a:bodyPr>
            <a:normAutofit fontScale="90000"/>
          </a:bodyPr>
          <a:lstStyle/>
          <a:p>
            <a:r>
              <a:rPr lang="en-US" dirty="0"/>
              <a:t>ANOVA (F-Statistic)</a:t>
            </a:r>
          </a:p>
        </p:txBody>
      </p:sp>
      <p:sp>
        <p:nvSpPr>
          <p:cNvPr id="3" name="Content Placeholder 2">
            <a:extLst>
              <a:ext uri="{FF2B5EF4-FFF2-40B4-BE49-F238E27FC236}">
                <a16:creationId xmlns:a16="http://schemas.microsoft.com/office/drawing/2014/main" id="{48722444-96CC-4989-A7C4-63CDA4B36C7C}"/>
              </a:ext>
            </a:extLst>
          </p:cNvPr>
          <p:cNvSpPr>
            <a:spLocks noGrp="1"/>
          </p:cNvSpPr>
          <p:nvPr>
            <p:ph idx="1"/>
          </p:nvPr>
        </p:nvSpPr>
        <p:spPr>
          <a:xfrm>
            <a:off x="838200" y="1012054"/>
            <a:ext cx="10515600" cy="554854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The top 15 features are significant however there is a need to calculate pair-wise correlations to check multi-collinearity  between them.</a:t>
            </a:r>
          </a:p>
        </p:txBody>
      </p:sp>
      <p:pic>
        <p:nvPicPr>
          <p:cNvPr id="6" name="Picture 5">
            <a:extLst>
              <a:ext uri="{FF2B5EF4-FFF2-40B4-BE49-F238E27FC236}">
                <a16:creationId xmlns:a16="http://schemas.microsoft.com/office/drawing/2014/main" id="{9A8E859B-5870-E262-94C0-2ADD7B9ADE1F}"/>
              </a:ext>
            </a:extLst>
          </p:cNvPr>
          <p:cNvPicPr>
            <a:picLocks noChangeAspect="1"/>
          </p:cNvPicPr>
          <p:nvPr/>
        </p:nvPicPr>
        <p:blipFill>
          <a:blip r:embed="rId2"/>
          <a:stretch>
            <a:fillRect/>
          </a:stretch>
        </p:blipFill>
        <p:spPr>
          <a:xfrm>
            <a:off x="945703" y="1620838"/>
            <a:ext cx="5150297" cy="3732397"/>
          </a:xfrm>
          <a:prstGeom prst="rect">
            <a:avLst/>
          </a:prstGeom>
        </p:spPr>
      </p:pic>
      <p:pic>
        <p:nvPicPr>
          <p:cNvPr id="8" name="Picture 7">
            <a:extLst>
              <a:ext uri="{FF2B5EF4-FFF2-40B4-BE49-F238E27FC236}">
                <a16:creationId xmlns:a16="http://schemas.microsoft.com/office/drawing/2014/main" id="{A0C50B3D-A7EE-2A6B-3527-BF46FF9671B8}"/>
              </a:ext>
            </a:extLst>
          </p:cNvPr>
          <p:cNvPicPr>
            <a:picLocks noChangeAspect="1"/>
          </p:cNvPicPr>
          <p:nvPr/>
        </p:nvPicPr>
        <p:blipFill>
          <a:blip r:embed="rId3"/>
          <a:stretch>
            <a:fillRect/>
          </a:stretch>
        </p:blipFill>
        <p:spPr>
          <a:xfrm>
            <a:off x="6320901" y="1886836"/>
            <a:ext cx="5494862" cy="3200400"/>
          </a:xfrm>
          <a:prstGeom prst="rect">
            <a:avLst/>
          </a:prstGeom>
        </p:spPr>
      </p:pic>
    </p:spTree>
    <p:extLst>
      <p:ext uri="{BB962C8B-B14F-4D97-AF65-F5344CB8AC3E}">
        <p14:creationId xmlns:p14="http://schemas.microsoft.com/office/powerpoint/2010/main" val="8720698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2D5D-950A-D33A-E0CF-7DF4F24A3368}"/>
              </a:ext>
            </a:extLst>
          </p:cNvPr>
          <p:cNvSpPr>
            <a:spLocks noGrp="1"/>
          </p:cNvSpPr>
          <p:nvPr>
            <p:ph type="title"/>
          </p:nvPr>
        </p:nvSpPr>
        <p:spPr/>
        <p:txBody>
          <a:bodyPr/>
          <a:lstStyle/>
          <a:p>
            <a:r>
              <a:rPr lang="en-US" dirty="0"/>
              <a:t>Pearson Correlation</a:t>
            </a:r>
          </a:p>
        </p:txBody>
      </p:sp>
      <p:pic>
        <p:nvPicPr>
          <p:cNvPr id="1026" name="Picture 2">
            <a:extLst>
              <a:ext uri="{FF2B5EF4-FFF2-40B4-BE49-F238E27FC236}">
                <a16:creationId xmlns:a16="http://schemas.microsoft.com/office/drawing/2014/main" id="{06A6356F-9B9D-5313-BBF7-B60C21DB33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032" y="1945474"/>
            <a:ext cx="9694416" cy="491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8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value</a:t>
            </a:r>
          </a:p>
        </p:txBody>
      </p:sp>
      <p:sp>
        <p:nvSpPr>
          <p:cNvPr id="3" name="Content Placeholder 2"/>
          <p:cNvSpPr>
            <a:spLocks noGrp="1"/>
          </p:cNvSpPr>
          <p:nvPr>
            <p:ph idx="1"/>
          </p:nvPr>
        </p:nvSpPr>
        <p:spPr/>
        <p:txBody>
          <a:bodyPr/>
          <a:lstStyle/>
          <a:p>
            <a:r>
              <a:rPr lang="en-US" dirty="0"/>
              <a:t>Information value is one of the most useful techniques to select important variables in a predictive model. It helps to rank variables on the basis of their importance. </a:t>
            </a:r>
          </a:p>
          <a:p>
            <a:r>
              <a:rPr lang="en-US" dirty="0"/>
              <a:t>Logistic regression model is one of the most commonly used statistical technique for solving binary classification problem. It is an acceptable technique in almost all the domains. These two concepts-</a:t>
            </a:r>
          </a:p>
          <a:p>
            <a:r>
              <a:rPr lang="en-US" dirty="0"/>
              <a:t>weight of evidence (WOE) -tells the predictive power of an independent variable in relation to the dependent variable. </a:t>
            </a:r>
          </a:p>
          <a:p>
            <a:r>
              <a:rPr lang="en-US" dirty="0"/>
              <a:t>Information value (IV)</a:t>
            </a:r>
          </a:p>
          <a:p>
            <a:endParaRPr lang="en-US" dirty="0"/>
          </a:p>
        </p:txBody>
      </p:sp>
    </p:spTree>
    <p:extLst>
      <p:ext uri="{BB962C8B-B14F-4D97-AF65-F5344CB8AC3E}">
        <p14:creationId xmlns:p14="http://schemas.microsoft.com/office/powerpoint/2010/main" val="1276270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base"/>
            <a:r>
              <a:rPr lang="en-US" b="1" i="0" dirty="0">
                <a:solidFill>
                  <a:srgbClr val="333333"/>
                </a:solidFill>
                <a:effectLst/>
                <a:latin typeface="Roboto" panose="02000000000000000000" pitchFamily="2" charset="0"/>
              </a:rPr>
              <a:t>WOE</a:t>
            </a:r>
          </a:p>
        </p:txBody>
      </p:sp>
      <p:sp>
        <p:nvSpPr>
          <p:cNvPr id="3" name="Content Placeholder 2"/>
          <p:cNvSpPr>
            <a:spLocks noGrp="1"/>
          </p:cNvSpPr>
          <p:nvPr>
            <p:ph idx="1"/>
          </p:nvPr>
        </p:nvSpPr>
        <p:spPr/>
        <p:txBody>
          <a:bodyPr>
            <a:normAutofit fontScale="92500" lnSpcReduction="10000"/>
          </a:bodyPr>
          <a:lstStyle/>
          <a:p>
            <a:pPr algn="l" fontAlgn="base">
              <a:buFont typeface="+mj-lt"/>
              <a:buAutoNum type="arabicPeriod"/>
            </a:pPr>
            <a:r>
              <a:rPr lang="en-US" b="0" i="0" dirty="0">
                <a:solidFill>
                  <a:srgbClr val="333333"/>
                </a:solidFill>
                <a:effectLst/>
                <a:latin typeface="Roboto" panose="02000000000000000000" pitchFamily="2" charset="0"/>
              </a:rPr>
              <a:t>It can treat </a:t>
            </a:r>
            <a:r>
              <a:rPr lang="en-US" b="0" i="0" dirty="0" err="1">
                <a:solidFill>
                  <a:srgbClr val="333333"/>
                </a:solidFill>
                <a:effectLst/>
                <a:latin typeface="Roboto" panose="02000000000000000000" pitchFamily="2" charset="0"/>
              </a:rPr>
              <a:t>outliers.grouping</a:t>
            </a:r>
            <a:r>
              <a:rPr lang="en-US" b="0" i="0" dirty="0">
                <a:solidFill>
                  <a:srgbClr val="333333"/>
                </a:solidFill>
                <a:effectLst/>
                <a:latin typeface="Roboto" panose="02000000000000000000" pitchFamily="2" charset="0"/>
              </a:rPr>
              <a:t> classes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income.</a:t>
            </a:r>
          </a:p>
          <a:p>
            <a:pPr algn="l" fontAlgn="base">
              <a:buFont typeface="+mj-lt"/>
              <a:buAutoNum type="arabicPeriod"/>
            </a:pPr>
            <a:r>
              <a:rPr lang="en-US" b="0" i="0" dirty="0">
                <a:solidFill>
                  <a:srgbClr val="333333"/>
                </a:solidFill>
                <a:effectLst/>
                <a:latin typeface="Roboto" panose="02000000000000000000" pitchFamily="2" charset="0"/>
              </a:rPr>
              <a:t>It can handle missing values as missing values can be binned separately.</a:t>
            </a:r>
          </a:p>
          <a:p>
            <a:pPr algn="l" fontAlgn="base">
              <a:buFont typeface="+mj-lt"/>
              <a:buAutoNum type="arabicPeriod"/>
            </a:pPr>
            <a:r>
              <a:rPr lang="en-US" b="0" i="0" dirty="0">
                <a:solidFill>
                  <a:srgbClr val="333333"/>
                </a:solidFill>
                <a:effectLst/>
                <a:latin typeface="Roboto" panose="02000000000000000000" pitchFamily="2" charset="0"/>
              </a:rPr>
              <a:t> WOE Transformation handles categorical variables.</a:t>
            </a:r>
          </a:p>
          <a:p>
            <a:pPr marL="0" indent="0" algn="l" fontAlgn="base">
              <a:buNone/>
            </a:pPr>
            <a:r>
              <a:rPr lang="en-US" b="0" i="0" dirty="0">
                <a:solidFill>
                  <a:srgbClr val="333333"/>
                </a:solidFill>
                <a:effectLst/>
                <a:latin typeface="Roboto" panose="02000000000000000000" pitchFamily="2" charset="0"/>
              </a:rPr>
              <a:t>Rules of WOE</a:t>
            </a:r>
          </a:p>
          <a:p>
            <a:pPr algn="l" fontAlgn="base"/>
            <a:r>
              <a:rPr lang="en-US" b="0" i="0" dirty="0">
                <a:solidFill>
                  <a:srgbClr val="333333"/>
                </a:solidFill>
                <a:effectLst/>
                <a:latin typeface="Roboto" panose="02000000000000000000" pitchFamily="2" charset="0"/>
              </a:rPr>
              <a:t>The WOE should be distinct for each category. Similar groups should be aggregated.</a:t>
            </a:r>
          </a:p>
          <a:p>
            <a:pPr algn="l" fontAlgn="base"/>
            <a:r>
              <a:rPr lang="en-US" b="0" i="0" dirty="0">
                <a:solidFill>
                  <a:srgbClr val="333333"/>
                </a:solidFill>
                <a:effectLst/>
                <a:latin typeface="Roboto" panose="02000000000000000000" pitchFamily="2" charset="0"/>
              </a:rPr>
              <a:t>The WOE should be monotonic, i.e. either growing or decreasing with the groupings.</a:t>
            </a:r>
          </a:p>
          <a:p>
            <a:pPr algn="l" fontAlgn="base"/>
            <a:r>
              <a:rPr lang="en-US" b="0" i="0" dirty="0">
                <a:solidFill>
                  <a:srgbClr val="333333"/>
                </a:solidFill>
                <a:effectLst/>
                <a:latin typeface="Roboto" panose="02000000000000000000" pitchFamily="2" charset="0"/>
              </a:rPr>
              <a:t>Missing values are binned separately</a:t>
            </a:r>
          </a:p>
          <a:p>
            <a:pPr algn="l" fontAlgn="base">
              <a:buFont typeface="+mj-lt"/>
              <a:buAutoNum type="arabicPeriod"/>
            </a:pPr>
            <a:endParaRPr lang="en-US" dirty="0"/>
          </a:p>
        </p:txBody>
      </p:sp>
    </p:spTree>
    <p:extLst>
      <p:ext uri="{BB962C8B-B14F-4D97-AF65-F5344CB8AC3E}">
        <p14:creationId xmlns:p14="http://schemas.microsoft.com/office/powerpoint/2010/main" val="5924746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807-00B3-45EE-99A9-2418B51D8F25}"/>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48722444-96CC-4989-A7C4-63CDA4B36C7C}"/>
              </a:ext>
            </a:extLst>
          </p:cNvPr>
          <p:cNvSpPr>
            <a:spLocks noGrp="1"/>
          </p:cNvSpPr>
          <p:nvPr>
            <p:ph idx="1"/>
          </p:nvPr>
        </p:nvSpPr>
        <p:spPr>
          <a:xfrm>
            <a:off x="1012053" y="1775534"/>
            <a:ext cx="10741981" cy="4935983"/>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 can see from the above graph that there is a continuous increase in </a:t>
            </a:r>
            <a:r>
              <a:rPr lang="en-US" dirty="0" err="1"/>
              <a:t>WoE</a:t>
            </a:r>
            <a:r>
              <a:rPr lang="en-US" dirty="0"/>
              <a:t> across the different</a:t>
            </a:r>
          </a:p>
          <a:p>
            <a:r>
              <a:rPr lang="en-US" dirty="0"/>
              <a:t>grades. Therefore, we do not need to combine any features together and should leave all the grades as they are</a:t>
            </a:r>
          </a:p>
          <a:p>
            <a:r>
              <a:rPr lang="en-US" dirty="0"/>
              <a:t>Note that there are no missing values in the grade column, otherwise we would have created a</a:t>
            </a:r>
          </a:p>
          <a:p>
            <a:r>
              <a:rPr lang="en-US" dirty="0"/>
              <a:t>separate and independent category for all Missing values, that would never be combined with any</a:t>
            </a:r>
          </a:p>
          <a:p>
            <a:r>
              <a:rPr lang="en-US" dirty="0"/>
              <a:t>other category. We will come across this scenario when working through other features.</a:t>
            </a:r>
          </a:p>
          <a:p>
            <a:r>
              <a:rPr lang="en-US" b="1" dirty="0"/>
              <a:t>Check IV</a:t>
            </a:r>
            <a:endParaRPr lang="en-US" dirty="0"/>
          </a:p>
        </p:txBody>
      </p:sp>
      <p:pic>
        <p:nvPicPr>
          <p:cNvPr id="7" name="Picture 6">
            <a:extLst>
              <a:ext uri="{FF2B5EF4-FFF2-40B4-BE49-F238E27FC236}">
                <a16:creationId xmlns:a16="http://schemas.microsoft.com/office/drawing/2014/main" id="{B896A116-506E-CD2A-CBBA-1A72231380F5}"/>
              </a:ext>
            </a:extLst>
          </p:cNvPr>
          <p:cNvPicPr>
            <a:picLocks noChangeAspect="1"/>
          </p:cNvPicPr>
          <p:nvPr/>
        </p:nvPicPr>
        <p:blipFill>
          <a:blip r:embed="rId2"/>
          <a:stretch>
            <a:fillRect/>
          </a:stretch>
        </p:blipFill>
        <p:spPr>
          <a:xfrm>
            <a:off x="1532599" y="1690688"/>
            <a:ext cx="8552433" cy="2476500"/>
          </a:xfrm>
          <a:prstGeom prst="rect">
            <a:avLst/>
          </a:prstGeom>
        </p:spPr>
      </p:pic>
    </p:spTree>
    <p:extLst>
      <p:ext uri="{BB962C8B-B14F-4D97-AF65-F5344CB8AC3E}">
        <p14:creationId xmlns:p14="http://schemas.microsoft.com/office/powerpoint/2010/main" val="4756150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38492"/>
            <a:ext cx="10412766" cy="1325563"/>
          </a:xfrm>
        </p:spPr>
        <p:txBody>
          <a:bodyPr/>
          <a:lstStyle/>
          <a:p>
            <a:r>
              <a:rPr lang="en-US" sz="4400" b="0" i="0" dirty="0">
                <a:solidFill>
                  <a:srgbClr val="000000"/>
                </a:solidFill>
                <a:effectLst/>
                <a:latin typeface="Avenir Next LT Pro" panose="020B0504020202020204" pitchFamily="34" charset="0"/>
              </a:rPr>
              <a:t>MACHINE LEARNING</a:t>
            </a:r>
            <a:endParaRPr lang="en-US" dirty="0"/>
          </a:p>
        </p:txBody>
      </p:sp>
      <p:sp>
        <p:nvSpPr>
          <p:cNvPr id="7" name="Content Placeholder 6">
            <a:extLst>
              <a:ext uri="{FF2B5EF4-FFF2-40B4-BE49-F238E27FC236}">
                <a16:creationId xmlns:a16="http://schemas.microsoft.com/office/drawing/2014/main" id="{5F504683-886B-A990-1AE1-FD71FFAF9ED4}"/>
              </a:ext>
            </a:extLst>
          </p:cNvPr>
          <p:cNvSpPr>
            <a:spLocks noGrp="1"/>
          </p:cNvSpPr>
          <p:nvPr>
            <p:ph idx="1"/>
          </p:nvPr>
        </p:nvSpPr>
        <p:spPr/>
        <p:txBody>
          <a:bodyPr/>
          <a:lstStyle/>
          <a:p>
            <a:r>
              <a:rPr lang="en-US" dirty="0"/>
              <a:t>ML Computer programs that automatically improve their performance</a:t>
            </a:r>
          </a:p>
          <a:p>
            <a:r>
              <a:rPr lang="en-US" dirty="0"/>
              <a:t>Supervised</a:t>
            </a:r>
          </a:p>
          <a:p>
            <a:r>
              <a:rPr lang="en-US" dirty="0"/>
              <a:t>Unsupervised</a:t>
            </a:r>
          </a:p>
          <a:p>
            <a:endParaRPr lang="en-US" dirty="0"/>
          </a:p>
        </p:txBody>
      </p:sp>
    </p:spTree>
    <p:extLst>
      <p:ext uri="{BB962C8B-B14F-4D97-AF65-F5344CB8AC3E}">
        <p14:creationId xmlns:p14="http://schemas.microsoft.com/office/powerpoint/2010/main" val="194084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1860"/>
            <a:ext cx="10515600" cy="833360"/>
          </a:xfrm>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Outline</a:t>
            </a:r>
            <a:endParaRPr lang="en-US" b="1" dirty="0"/>
          </a:p>
        </p:txBody>
      </p:sp>
      <p:sp>
        <p:nvSpPr>
          <p:cNvPr id="3" name="Content Placeholder 2"/>
          <p:cNvSpPr>
            <a:spLocks noGrp="1"/>
          </p:cNvSpPr>
          <p:nvPr>
            <p:ph idx="1"/>
          </p:nvPr>
        </p:nvSpPr>
        <p:spPr>
          <a:xfrm>
            <a:off x="852256" y="1225118"/>
            <a:ext cx="10501544" cy="4978478"/>
          </a:xfrm>
        </p:spPr>
        <p:txBody>
          <a:bodyPr>
            <a:normAutofit/>
          </a:bodyPr>
          <a:lstStyle/>
          <a:p>
            <a:r>
              <a:rPr lang="en-US" dirty="0"/>
              <a:t>Introduction</a:t>
            </a:r>
          </a:p>
          <a:p>
            <a:r>
              <a:rPr lang="en-US" dirty="0"/>
              <a:t>Exploratory Data Analysis</a:t>
            </a:r>
          </a:p>
          <a:p>
            <a:r>
              <a:rPr lang="en-US" dirty="0"/>
              <a:t>Data Quality check and cleaning</a:t>
            </a:r>
          </a:p>
          <a:p>
            <a:r>
              <a:rPr lang="en-US" dirty="0"/>
              <a:t>Feature engineering</a:t>
            </a:r>
          </a:p>
          <a:p>
            <a:r>
              <a:rPr lang="en-US" dirty="0"/>
              <a:t>A/B Testing</a:t>
            </a:r>
          </a:p>
          <a:p>
            <a:r>
              <a:rPr lang="en-US" dirty="0"/>
              <a:t>Machine Learning</a:t>
            </a:r>
          </a:p>
          <a:p>
            <a:r>
              <a:rPr lang="en-US" dirty="0"/>
              <a:t>Deployment</a:t>
            </a:r>
          </a:p>
        </p:txBody>
      </p:sp>
    </p:spTree>
    <p:extLst>
      <p:ext uri="{BB962C8B-B14F-4D97-AF65-F5344CB8AC3E}">
        <p14:creationId xmlns:p14="http://schemas.microsoft.com/office/powerpoint/2010/main" val="17029839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38492"/>
            <a:ext cx="10412766" cy="1325563"/>
          </a:xfrm>
        </p:spPr>
        <p:txBody>
          <a:bodyPr/>
          <a:lstStyle/>
          <a:p>
            <a:r>
              <a:rPr lang="en-US" sz="4400" b="0" i="0" dirty="0">
                <a:solidFill>
                  <a:srgbClr val="000000"/>
                </a:solidFill>
                <a:effectLst/>
                <a:latin typeface="Avenir Next LT Pro" panose="020B0504020202020204" pitchFamily="34" charset="0"/>
              </a:rPr>
              <a:t>MACHINE LEARNING</a:t>
            </a:r>
            <a:endParaRPr lang="en-US" dirty="0"/>
          </a:p>
        </p:txBody>
      </p:sp>
      <p:sp>
        <p:nvSpPr>
          <p:cNvPr id="7" name="Content Placeholder 6">
            <a:extLst>
              <a:ext uri="{FF2B5EF4-FFF2-40B4-BE49-F238E27FC236}">
                <a16:creationId xmlns:a16="http://schemas.microsoft.com/office/drawing/2014/main" id="{5F504683-886B-A990-1AE1-FD71FFAF9ED4}"/>
              </a:ext>
            </a:extLst>
          </p:cNvPr>
          <p:cNvSpPr>
            <a:spLocks noGrp="1"/>
          </p:cNvSpPr>
          <p:nvPr>
            <p:ph idx="1"/>
          </p:nvPr>
        </p:nvSpPr>
        <p:spPr/>
        <p:txBody>
          <a:bodyPr/>
          <a:lstStyle/>
          <a:p>
            <a:r>
              <a:rPr lang="en-US" dirty="0"/>
              <a:t>Logistic Regression</a:t>
            </a:r>
          </a:p>
          <a:p>
            <a:r>
              <a:rPr lang="en-US" dirty="0"/>
              <a:t>Tree-based models</a:t>
            </a:r>
          </a:p>
          <a:p>
            <a:r>
              <a:rPr lang="en-US" dirty="0"/>
              <a:t>SVM</a:t>
            </a:r>
          </a:p>
          <a:p>
            <a:r>
              <a:rPr lang="en-US" dirty="0"/>
              <a:t>KNN</a:t>
            </a:r>
          </a:p>
          <a:p>
            <a:r>
              <a:rPr lang="en-US" dirty="0"/>
              <a:t>Naïve Bayes</a:t>
            </a:r>
          </a:p>
          <a:p>
            <a:r>
              <a:rPr lang="en-US" dirty="0"/>
              <a:t>NN</a:t>
            </a:r>
          </a:p>
        </p:txBody>
      </p:sp>
    </p:spTree>
    <p:extLst>
      <p:ext uri="{BB962C8B-B14F-4D97-AF65-F5344CB8AC3E}">
        <p14:creationId xmlns:p14="http://schemas.microsoft.com/office/powerpoint/2010/main" val="2325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11859"/>
            <a:ext cx="10412766" cy="1325563"/>
          </a:xfrm>
        </p:spPr>
        <p:txBody>
          <a:bodyPr/>
          <a:lstStyle/>
          <a:p>
            <a:r>
              <a:rPr lang="en-US" dirty="0"/>
              <a:t>Logistic Regression-</a:t>
            </a:r>
          </a:p>
        </p:txBody>
      </p:sp>
      <p:sp>
        <p:nvSpPr>
          <p:cNvPr id="7" name="Content Placeholder 6">
            <a:extLst>
              <a:ext uri="{FF2B5EF4-FFF2-40B4-BE49-F238E27FC236}">
                <a16:creationId xmlns:a16="http://schemas.microsoft.com/office/drawing/2014/main" id="{5F504683-886B-A990-1AE1-FD71FFAF9ED4}"/>
              </a:ext>
            </a:extLst>
          </p:cNvPr>
          <p:cNvSpPr>
            <a:spLocks noGrp="1"/>
          </p:cNvSpPr>
          <p:nvPr>
            <p:ph idx="1"/>
          </p:nvPr>
        </p:nvSpPr>
        <p:spPr/>
        <p:txBody>
          <a:bodyPr/>
          <a:lstStyle/>
          <a:p>
            <a:pPr marL="0" marR="0" lvl="0" indent="0">
              <a:lnSpc>
                <a:spcPct val="107000"/>
              </a:lnSpc>
              <a:spcBef>
                <a:spcPts val="0"/>
              </a:spcBef>
              <a:spcAft>
                <a:spcPts val="80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Assumptions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logistic regression assumes that there is minimal or no multicollinearity among the independent variables.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logistic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regrssion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usually requires a large sample size to predict properly.</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Logistic regression which has two classes assumes that the dependent variable is binary and ordered logistic regression requires the dependent variable to be ordered, for example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Too Little, About Right, Too Much</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Logistic regression assumes the observations to be independent of each other</a:t>
            </a:r>
          </a:p>
        </p:txBody>
      </p:sp>
    </p:spTree>
    <p:extLst>
      <p:ext uri="{BB962C8B-B14F-4D97-AF65-F5344CB8AC3E}">
        <p14:creationId xmlns:p14="http://schemas.microsoft.com/office/powerpoint/2010/main" val="125316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65125"/>
            <a:ext cx="10412766" cy="1325563"/>
          </a:xfrm>
        </p:spPr>
        <p:txBody>
          <a:bodyPr/>
          <a:lstStyle/>
          <a:p>
            <a:r>
              <a:rPr lang="en-US" dirty="0"/>
              <a:t>Evaluation Metrics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F504683-886B-A990-1AE1-FD71FFAF9ED4}"/>
                  </a:ext>
                </a:extLst>
              </p:cNvPr>
              <p:cNvSpPr>
                <a:spLocks noGrp="1"/>
              </p:cNvSpPr>
              <p:nvPr>
                <p:ph idx="1"/>
              </p:nvPr>
            </p:nvSpPr>
            <p:spPr/>
            <p:txBody>
              <a:bodyPr>
                <a:normAutofit lnSpcReduction="10000"/>
              </a:bodyPr>
              <a:lstStyle/>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2000" kern="100" dirty="0">
                    <a:solidFill>
                      <a:srgbClr val="000000"/>
                    </a:solidFill>
                    <a:effectLst/>
                    <a:latin typeface="Times New Roman" panose="02020603050405020304" pitchFamily="18" charset="0"/>
                    <a:ea typeface="Noto Serif CJK SC"/>
                  </a:rPr>
                  <a:t>Accuracy=</a:t>
                </a:r>
                <a14:m>
                  <m:oMath xmlns:m="http://schemas.openxmlformats.org/officeDocument/2006/math">
                    <m:f>
                      <m:fPr>
                        <m:ctrlP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𝐹𝑁</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𝑇𝑁</m:t>
                        </m:r>
                      </m:den>
                    </m:f>
                  </m:oMath>
                </a14:m>
                <a:r>
                  <a:rPr lang="en-US" sz="2000" kern="100" dirty="0">
                    <a:solidFill>
                      <a:srgbClr val="000000"/>
                    </a:solidFill>
                    <a:effectLst/>
                    <a:latin typeface="Times New Roman" panose="02020603050405020304" pitchFamily="18" charset="0"/>
                    <a:ea typeface="Noto Serif CJK SC"/>
                  </a:rPr>
                  <a:t> </a:t>
                </a:r>
              </a:p>
              <a:p>
                <a:endParaRPr lang="en-US" sz="2000" dirty="0">
                  <a:solidFill>
                    <a:srgbClr val="000000"/>
                  </a:solidFill>
                  <a:effectLst/>
                  <a:latin typeface="Times New Roman" panose="02020603050405020304" pitchFamily="18" charset="0"/>
                  <a:ea typeface="Times New Roman" panose="02020603050405020304" pitchFamily="18" charset="0"/>
                </a:endParaRPr>
              </a:p>
              <a:p>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Recall =</a:t>
                </a:r>
                <a14:m>
                  <m:oMath xmlns:m="http://schemas.openxmlformats.org/officeDocument/2006/math">
                    <m:f>
                      <m:fPr>
                        <m:ctrlP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a14:m>
                <a:r>
                  <a:rPr lang="en-US" sz="2000" dirty="0">
                    <a:solidFill>
                      <a:srgbClr val="000000"/>
                    </a:solidFill>
                    <a:effectLst/>
                    <a:latin typeface="Times New Roman" panose="02020603050405020304" pitchFamily="18" charset="0"/>
                    <a:ea typeface="Times New Roman" panose="02020603050405020304" pitchFamily="18" charset="0"/>
                  </a:rPr>
                  <a:t> </a:t>
                </a:r>
              </a:p>
              <a:p>
                <a:pPr marL="0" indent="0">
                  <a:buNone/>
                </a:pPr>
                <a:endParaRPr lang="en-US" sz="2000" dirty="0">
                  <a:solidFill>
                    <a:srgbClr val="000000"/>
                  </a:solidFill>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Precision =</a:t>
                </a:r>
                <a14:m>
                  <m:oMath xmlns:m="http://schemas.openxmlformats.org/officeDocument/2006/math">
                    <m:f>
                      <m:fPr>
                        <m:ctrlP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𝐹𝑃</m:t>
                        </m:r>
                      </m:den>
                    </m:f>
                  </m:oMath>
                </a14:m>
                <a:r>
                  <a:rPr lang="en-US" sz="2000" dirty="0">
                    <a:solidFill>
                      <a:srgbClr val="000000"/>
                    </a:solidFill>
                    <a:effectLst/>
                    <a:latin typeface="Times New Roman" panose="02020603050405020304" pitchFamily="18" charset="0"/>
                    <a:ea typeface="Times New Roman" panose="02020603050405020304" pitchFamily="18" charset="0"/>
                  </a:rPr>
                  <a:t> </a:t>
                </a:r>
              </a:p>
              <a:p>
                <a:endParaRPr lang="en-US" sz="2000" dirty="0">
                  <a:solidFill>
                    <a:srgbClr val="000000"/>
                  </a:solidFill>
                  <a:latin typeface="Times New Roman" panose="02020603050405020304" pitchFamily="18" charset="0"/>
                  <a:ea typeface="Times New Roman" panose="02020603050405020304" pitchFamily="18" charset="0"/>
                </a:endParaRPr>
              </a:p>
              <a:p>
                <a:endParaRPr lang="en-US" sz="2000" dirty="0">
                  <a:solidFill>
                    <a:srgbClr val="000000"/>
                  </a:solidFill>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F1 Score=</a:t>
                </a:r>
                <a14:m>
                  <m:oMath xmlns:m="http://schemas.openxmlformats.org/officeDocument/2006/math">
                    <m:f>
                      <m:fPr>
                        <m:ctrlP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den>
                    </m:f>
                  </m:oMath>
                </a14:m>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000" dirty="0"/>
              </a:p>
            </p:txBody>
          </p:sp>
        </mc:Choice>
        <mc:Fallback xmlns="">
          <p:sp>
            <p:nvSpPr>
              <p:cNvPr id="7" name="Content Placeholder 6">
                <a:extLst>
                  <a:ext uri="{FF2B5EF4-FFF2-40B4-BE49-F238E27FC236}">
                    <a16:creationId xmlns:a16="http://schemas.microsoft.com/office/drawing/2014/main" id="{5F504683-886B-A990-1AE1-FD71FFAF9ED4}"/>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222437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65125"/>
            <a:ext cx="10412766" cy="1325563"/>
          </a:xfrm>
        </p:spPr>
        <p:txBody>
          <a:bodyPr/>
          <a:lstStyle/>
          <a:p>
            <a:r>
              <a:rPr lang="en-US" dirty="0"/>
              <a:t>ML Models Comparison</a:t>
            </a:r>
          </a:p>
        </p:txBody>
      </p:sp>
      <p:graphicFrame>
        <p:nvGraphicFramePr>
          <p:cNvPr id="12" name="Content Placeholder 11">
            <a:extLst>
              <a:ext uri="{FF2B5EF4-FFF2-40B4-BE49-F238E27FC236}">
                <a16:creationId xmlns:a16="http://schemas.microsoft.com/office/drawing/2014/main" id="{F3413D9B-BFDB-1D9D-C4E9-159078B22F0E}"/>
              </a:ext>
            </a:extLst>
          </p:cNvPr>
          <p:cNvGraphicFramePr>
            <a:graphicFrameLocks noGrp="1"/>
          </p:cNvGraphicFramePr>
          <p:nvPr>
            <p:ph idx="1"/>
            <p:extLst>
              <p:ext uri="{D42A27DB-BD31-4B8C-83A1-F6EECF244321}">
                <p14:modId xmlns:p14="http://schemas.microsoft.com/office/powerpoint/2010/main" val="1335362374"/>
              </p:ext>
            </p:extLst>
          </p:nvPr>
        </p:nvGraphicFramePr>
        <p:xfrm>
          <a:off x="1784411" y="2210540"/>
          <a:ext cx="9099611" cy="2876364"/>
        </p:xfrm>
        <a:graphic>
          <a:graphicData uri="http://schemas.openxmlformats.org/drawingml/2006/table">
            <a:tbl>
              <a:tblPr/>
              <a:tblGrid>
                <a:gridCol w="606000">
                  <a:extLst>
                    <a:ext uri="{9D8B030D-6E8A-4147-A177-3AD203B41FA5}">
                      <a16:colId xmlns:a16="http://schemas.microsoft.com/office/drawing/2014/main" val="2729234040"/>
                    </a:ext>
                  </a:extLst>
                </a:gridCol>
                <a:gridCol w="2164283">
                  <a:extLst>
                    <a:ext uri="{9D8B030D-6E8A-4147-A177-3AD203B41FA5}">
                      <a16:colId xmlns:a16="http://schemas.microsoft.com/office/drawing/2014/main" val="2758616085"/>
                    </a:ext>
                  </a:extLst>
                </a:gridCol>
                <a:gridCol w="1533275">
                  <a:extLst>
                    <a:ext uri="{9D8B030D-6E8A-4147-A177-3AD203B41FA5}">
                      <a16:colId xmlns:a16="http://schemas.microsoft.com/office/drawing/2014/main" val="3958627527"/>
                    </a:ext>
                  </a:extLst>
                </a:gridCol>
                <a:gridCol w="1416885">
                  <a:extLst>
                    <a:ext uri="{9D8B030D-6E8A-4147-A177-3AD203B41FA5}">
                      <a16:colId xmlns:a16="http://schemas.microsoft.com/office/drawing/2014/main" val="4047297936"/>
                    </a:ext>
                  </a:extLst>
                </a:gridCol>
                <a:gridCol w="1115808">
                  <a:extLst>
                    <a:ext uri="{9D8B030D-6E8A-4147-A177-3AD203B41FA5}">
                      <a16:colId xmlns:a16="http://schemas.microsoft.com/office/drawing/2014/main" val="2947293753"/>
                    </a:ext>
                  </a:extLst>
                </a:gridCol>
                <a:gridCol w="1166790">
                  <a:extLst>
                    <a:ext uri="{9D8B030D-6E8A-4147-A177-3AD203B41FA5}">
                      <a16:colId xmlns:a16="http://schemas.microsoft.com/office/drawing/2014/main" val="2433822228"/>
                    </a:ext>
                  </a:extLst>
                </a:gridCol>
                <a:gridCol w="1096570">
                  <a:extLst>
                    <a:ext uri="{9D8B030D-6E8A-4147-A177-3AD203B41FA5}">
                      <a16:colId xmlns:a16="http://schemas.microsoft.com/office/drawing/2014/main" val="3419444446"/>
                    </a:ext>
                  </a:extLst>
                </a:gridCol>
              </a:tblGrid>
              <a:tr h="591176">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score</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 score</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F1_score</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US" sz="1200" kern="100">
                        <a:effectLst/>
                        <a:latin typeface="Times New Roman" panose="02020603050405020304" pitchFamily="18" charset="0"/>
                        <a:ea typeface="Noto Serif CJK SC"/>
                        <a:cs typeface="Lohit Devanagari"/>
                      </a:endParaRPr>
                    </a:p>
                  </a:txBody>
                  <a:tcPr marL="76200" marR="76200" marT="76200" marB="762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 loss</a:t>
                      </a:r>
                      <a:endParaRPr lang="en-US" sz="1200" kern="100">
                        <a:effectLst/>
                        <a:latin typeface="Times New Roman" panose="02020603050405020304" pitchFamily="18" charset="0"/>
                        <a:ea typeface="Noto Serif CJK SC"/>
                        <a:cs typeface="Lohit Devanaga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711908"/>
                  </a:ext>
                </a:extLst>
              </a:tr>
              <a:tr h="591176">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0.9096</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0.9031</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0.9063</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0.9321</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0.1304</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01670103"/>
                  </a:ext>
                </a:extLst>
              </a:tr>
              <a:tr h="367612">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dirty="0">
                          <a:effectLst/>
                          <a:latin typeface="Times New Roman" panose="02020603050405020304" pitchFamily="18" charset="0"/>
                          <a:ea typeface="Noto Serif CJK SC"/>
                          <a:cs typeface="Times New Roman" panose="02020603050405020304" pitchFamily="18" charset="0"/>
                        </a:rPr>
                        <a:t>0.8932</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0.8919</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0.8926</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0.9268</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1.3793</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extLst>
                  <a:ext uri="{0D108BD9-81ED-4DB2-BD59-A6C34878D82A}">
                    <a16:rowId xmlns:a16="http://schemas.microsoft.com/office/drawing/2014/main" val="1742877458"/>
                  </a:ext>
                </a:extLst>
              </a:tr>
              <a:tr h="367612">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100" dirty="0">
                          <a:solidFill>
                            <a:srgbClr val="000000"/>
                          </a:solidFill>
                          <a:effectLst/>
                          <a:latin typeface="Times New Roman" panose="02020603050405020304" pitchFamily="18" charset="0"/>
                          <a:ea typeface="Noto Serif CJK SC"/>
                          <a:cs typeface="Times New Roman" panose="02020603050405020304" pitchFamily="18" charset="0"/>
                        </a:rPr>
                        <a:t>0.8987</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0.9011</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100" dirty="0">
                          <a:solidFill>
                            <a:srgbClr val="000000"/>
                          </a:solidFill>
                          <a:effectLst/>
                          <a:latin typeface="Times New Roman" panose="02020603050405020304" pitchFamily="18" charset="0"/>
                          <a:ea typeface="Noto Serif CJK SC"/>
                          <a:cs typeface="Times New Roman" panose="02020603050405020304" pitchFamily="18" charset="0"/>
                        </a:rPr>
                        <a:t>0.9004</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0.9301</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0.6985</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solidFill>
                      <a:srgbClr val="F5F5F5"/>
                    </a:solidFill>
                  </a:tcPr>
                </a:tc>
                <a:extLst>
                  <a:ext uri="{0D108BD9-81ED-4DB2-BD59-A6C34878D82A}">
                    <a16:rowId xmlns:a16="http://schemas.microsoft.com/office/drawing/2014/main" val="2859741163"/>
                  </a:ext>
                </a:extLst>
              </a:tr>
              <a:tr h="591176">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Boosting</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dirty="0">
                          <a:effectLst/>
                          <a:latin typeface="Times New Roman" panose="02020603050405020304" pitchFamily="18" charset="0"/>
                          <a:ea typeface="Noto Serif CJK SC"/>
                          <a:cs typeface="Times New Roman" panose="02020603050405020304" pitchFamily="18" charset="0"/>
                        </a:rPr>
                        <a:t>0.8977</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0.9008</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0.8982</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0.9223</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Noto Serif CJK SC"/>
                          <a:cs typeface="Times New Roman" panose="02020603050405020304" pitchFamily="18" charset="0"/>
                        </a:rPr>
                        <a:t>0.1495</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a:noFill/>
                    </a:lnB>
                  </a:tcPr>
                </a:tc>
                <a:extLst>
                  <a:ext uri="{0D108BD9-81ED-4DB2-BD59-A6C34878D82A}">
                    <a16:rowId xmlns:a16="http://schemas.microsoft.com/office/drawing/2014/main" val="4229962715"/>
                  </a:ext>
                </a:extLst>
              </a:tr>
              <a:tr h="367612">
                <a:tc>
                  <a:txBody>
                    <a:bodyPr/>
                    <a:lstStyle/>
                    <a:p>
                      <a:pPr marL="0" marR="0" algn="just">
                        <a:lnSpc>
                          <a:spcPct val="115000"/>
                        </a:lnSpc>
                        <a:spcBef>
                          <a:spcPts val="0"/>
                        </a:spcBef>
                        <a:spcAft>
                          <a:spcPts val="0"/>
                        </a:spcAft>
                      </a:pPr>
                      <a:r>
                        <a:rPr lang="en-US" sz="1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0.9080</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0.8927</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0.8993</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Noto Serif CJK SC"/>
                          <a:cs typeface="Times New Roman" panose="02020603050405020304" pitchFamily="18" charset="0"/>
                        </a:rPr>
                        <a:t>0.9315</a:t>
                      </a:r>
                      <a:endParaRPr lang="en-US" sz="1200" kern="10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tc>
                  <a:txBody>
                    <a:bodyPr/>
                    <a:lstStyle/>
                    <a:p>
                      <a:pPr marL="0" marR="0" algn="just">
                        <a:lnSpc>
                          <a:spcPct val="115000"/>
                        </a:lnSpc>
                        <a:spcBef>
                          <a:spcPts val="0"/>
                        </a:spcBef>
                        <a:spcAft>
                          <a:spcPts val="0"/>
                        </a:spcAft>
                      </a:pPr>
                      <a:r>
                        <a:rPr lang="en-US" sz="1200" kern="100" dirty="0">
                          <a:solidFill>
                            <a:srgbClr val="000000"/>
                          </a:solidFill>
                          <a:effectLst/>
                          <a:latin typeface="Times New Roman" panose="02020603050405020304" pitchFamily="18" charset="0"/>
                          <a:ea typeface="Noto Serif CJK SC"/>
                          <a:cs typeface="Times New Roman" panose="02020603050405020304" pitchFamily="18" charset="0"/>
                        </a:rPr>
                        <a:t>0.1498</a:t>
                      </a:r>
                      <a:endParaRPr lang="en-US" sz="1200" kern="100" dirty="0">
                        <a:effectLst/>
                        <a:latin typeface="Times New Roman" panose="02020603050405020304" pitchFamily="18" charset="0"/>
                        <a:ea typeface="Noto Serif CJK SC"/>
                        <a:cs typeface="Lohit Devanagari"/>
                      </a:endParaRPr>
                    </a:p>
                  </a:txBody>
                  <a:tcPr marL="76200" marR="76200" marT="76200" marB="76200">
                    <a:lnL>
                      <a:noFill/>
                    </a:lnL>
                    <a:lnR>
                      <a:noFill/>
                    </a:lnR>
                    <a:lnT>
                      <a:noFill/>
                    </a:lnT>
                    <a:lnB w="1270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4268002695"/>
                  </a:ext>
                </a:extLst>
              </a:tr>
            </a:tbl>
          </a:graphicData>
        </a:graphic>
      </p:graphicFrame>
    </p:spTree>
    <p:extLst>
      <p:ext uri="{BB962C8B-B14F-4D97-AF65-F5344CB8AC3E}">
        <p14:creationId xmlns:p14="http://schemas.microsoft.com/office/powerpoint/2010/main" val="101761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38493"/>
            <a:ext cx="10412766" cy="948769"/>
          </a:xfrm>
        </p:spPr>
        <p:txBody>
          <a:bodyPr>
            <a:normAutofit/>
          </a:bodyPr>
          <a:lstStyle/>
          <a:p>
            <a:pPr marL="0" marR="0" algn="l">
              <a:lnSpc>
                <a:spcPct val="115000"/>
              </a:lnSpc>
              <a:spcBef>
                <a:spcPts val="0"/>
              </a:spcBef>
              <a:spcAft>
                <a:spcPts val="0"/>
              </a:spcAft>
            </a:pPr>
            <a:r>
              <a:rPr lang="en-US" sz="2400" b="1" kern="100" dirty="0">
                <a:solidFill>
                  <a:srgbClr val="000000"/>
                </a:solidFill>
                <a:effectLst/>
                <a:latin typeface="Times New Roman" panose="02020603050405020304" pitchFamily="18" charset="0"/>
                <a:ea typeface="Noto Serif CJK SC"/>
                <a:cs typeface="Times New Roman" panose="02020603050405020304" pitchFamily="18" charset="0"/>
              </a:rPr>
              <a:t>Hyperparameters- Logistic Regression</a:t>
            </a:r>
            <a:endParaRPr lang="en-US" sz="2400" kern="100" dirty="0">
              <a:effectLst/>
              <a:latin typeface="Times New Roman" panose="02020603050405020304" pitchFamily="18" charset="0"/>
              <a:ea typeface="Noto Serif CJK SC"/>
              <a:cs typeface="Lohit Devanagari"/>
            </a:endParaRPr>
          </a:p>
        </p:txBody>
      </p:sp>
      <p:graphicFrame>
        <p:nvGraphicFramePr>
          <p:cNvPr id="13" name="Content Placeholder 12">
            <a:extLst>
              <a:ext uri="{FF2B5EF4-FFF2-40B4-BE49-F238E27FC236}">
                <a16:creationId xmlns:a16="http://schemas.microsoft.com/office/drawing/2014/main" id="{5A98F457-8479-9A48-0E7E-3F96EAEE876D}"/>
              </a:ext>
            </a:extLst>
          </p:cNvPr>
          <p:cNvGraphicFramePr>
            <a:graphicFrameLocks noGrp="1"/>
          </p:cNvGraphicFramePr>
          <p:nvPr>
            <p:ph idx="1"/>
            <p:extLst>
              <p:ext uri="{D42A27DB-BD31-4B8C-83A1-F6EECF244321}">
                <p14:modId xmlns:p14="http://schemas.microsoft.com/office/powerpoint/2010/main" val="3169643097"/>
              </p:ext>
            </p:extLst>
          </p:nvPr>
        </p:nvGraphicFramePr>
        <p:xfrm>
          <a:off x="1890945" y="2077375"/>
          <a:ext cx="7457242" cy="3275858"/>
        </p:xfrm>
        <a:graphic>
          <a:graphicData uri="http://schemas.openxmlformats.org/drawingml/2006/table">
            <a:tbl>
              <a:tblPr firstRow="1" firstCol="1" bandRow="1">
                <a:tableStyleId>{5C22544A-7EE6-4342-B048-85BDC9FD1C3A}</a:tableStyleId>
              </a:tblPr>
              <a:tblGrid>
                <a:gridCol w="1854351">
                  <a:extLst>
                    <a:ext uri="{9D8B030D-6E8A-4147-A177-3AD203B41FA5}">
                      <a16:colId xmlns:a16="http://schemas.microsoft.com/office/drawing/2014/main" val="3563826597"/>
                    </a:ext>
                  </a:extLst>
                </a:gridCol>
                <a:gridCol w="4003487">
                  <a:extLst>
                    <a:ext uri="{9D8B030D-6E8A-4147-A177-3AD203B41FA5}">
                      <a16:colId xmlns:a16="http://schemas.microsoft.com/office/drawing/2014/main" val="2887840054"/>
                    </a:ext>
                  </a:extLst>
                </a:gridCol>
                <a:gridCol w="1599404">
                  <a:extLst>
                    <a:ext uri="{9D8B030D-6E8A-4147-A177-3AD203B41FA5}">
                      <a16:colId xmlns:a16="http://schemas.microsoft.com/office/drawing/2014/main" val="2997326563"/>
                    </a:ext>
                  </a:extLst>
                </a:gridCol>
              </a:tblGrid>
              <a:tr h="949213">
                <a:tc>
                  <a:txBody>
                    <a:bodyPr/>
                    <a:lstStyle/>
                    <a:p>
                      <a:pPr marL="0" marR="0" algn="just">
                        <a:lnSpc>
                          <a:spcPct val="115000"/>
                        </a:lnSpc>
                        <a:spcBef>
                          <a:spcPts val="0"/>
                        </a:spcBef>
                        <a:spcAft>
                          <a:spcPts val="0"/>
                        </a:spcAft>
                      </a:pPr>
                      <a:r>
                        <a:rPr lang="en-US" sz="1200" kern="100">
                          <a:effectLst/>
                        </a:rPr>
                        <a:t>Hyperparameters</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dirty="0">
                          <a:effectLst/>
                        </a:rPr>
                        <a:t>Range</a:t>
                      </a:r>
                      <a:endParaRPr lang="en-US" sz="1200" kern="100" dirty="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Optimal Value</a:t>
                      </a:r>
                      <a:endParaRPr lang="en-US" sz="1200" kern="100">
                        <a:effectLst/>
                        <a:latin typeface="Times New Roman" panose="02020603050405020304" pitchFamily="18" charset="0"/>
                        <a:ea typeface="Noto Serif CJK SC"/>
                        <a:cs typeface="Lohit Devanagari"/>
                      </a:endParaRPr>
                    </a:p>
                  </a:txBody>
                  <a:tcPr marL="68580" marR="68580" marT="0" marB="0"/>
                </a:tc>
                <a:extLst>
                  <a:ext uri="{0D108BD9-81ED-4DB2-BD59-A6C34878D82A}">
                    <a16:rowId xmlns:a16="http://schemas.microsoft.com/office/drawing/2014/main" val="909736354"/>
                  </a:ext>
                </a:extLst>
              </a:tr>
              <a:tr h="949213">
                <a:tc>
                  <a:txBody>
                    <a:bodyPr/>
                    <a:lstStyle/>
                    <a:p>
                      <a:pPr marL="0" marR="0" algn="just">
                        <a:lnSpc>
                          <a:spcPct val="115000"/>
                        </a:lnSpc>
                        <a:spcBef>
                          <a:spcPts val="0"/>
                        </a:spcBef>
                        <a:spcAft>
                          <a:spcPts val="0"/>
                        </a:spcAft>
                      </a:pPr>
                      <a:r>
                        <a:rPr lang="en-US" sz="1200" kern="100">
                          <a:effectLst/>
                        </a:rPr>
                        <a:t>solver</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['newton-cg', 'lbfgs', 'liblinear', 'sag', 'saga’]       </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'liblinear',</a:t>
                      </a:r>
                      <a:endParaRPr lang="en-US" sz="1200" kern="100">
                        <a:effectLst/>
                        <a:latin typeface="Times New Roman" panose="02020603050405020304" pitchFamily="18" charset="0"/>
                        <a:ea typeface="Noto Serif CJK SC"/>
                        <a:cs typeface="Lohit Devanagari"/>
                      </a:endParaRPr>
                    </a:p>
                  </a:txBody>
                  <a:tcPr marL="68580" marR="68580" marT="0" marB="0"/>
                </a:tc>
                <a:extLst>
                  <a:ext uri="{0D108BD9-81ED-4DB2-BD59-A6C34878D82A}">
                    <a16:rowId xmlns:a16="http://schemas.microsoft.com/office/drawing/2014/main" val="1566124226"/>
                  </a:ext>
                </a:extLst>
              </a:tr>
              <a:tr h="459144">
                <a:tc>
                  <a:txBody>
                    <a:bodyPr/>
                    <a:lstStyle/>
                    <a:p>
                      <a:pPr marL="0" marR="0" algn="just">
                        <a:lnSpc>
                          <a:spcPct val="115000"/>
                        </a:lnSpc>
                        <a:spcBef>
                          <a:spcPts val="0"/>
                        </a:spcBef>
                        <a:spcAft>
                          <a:spcPts val="0"/>
                        </a:spcAft>
                      </a:pPr>
                      <a:r>
                        <a:rPr lang="en-US" sz="1200" kern="100">
                          <a:effectLst/>
                        </a:rPr>
                        <a:t>penalty</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['l1', 'l2', 'elasticnet] </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 'l2'</a:t>
                      </a:r>
                      <a:endParaRPr lang="en-US" sz="1200" kern="100">
                        <a:effectLst/>
                        <a:latin typeface="Times New Roman" panose="02020603050405020304" pitchFamily="18" charset="0"/>
                        <a:ea typeface="Noto Serif CJK SC"/>
                        <a:cs typeface="Lohit Devanagari"/>
                      </a:endParaRPr>
                    </a:p>
                  </a:txBody>
                  <a:tcPr marL="68580" marR="68580" marT="0" marB="0"/>
                </a:tc>
                <a:extLst>
                  <a:ext uri="{0D108BD9-81ED-4DB2-BD59-A6C34878D82A}">
                    <a16:rowId xmlns:a16="http://schemas.microsoft.com/office/drawing/2014/main" val="2008743171"/>
                  </a:ext>
                </a:extLst>
              </a:tr>
              <a:tr h="459144">
                <a:tc>
                  <a:txBody>
                    <a:bodyPr/>
                    <a:lstStyle/>
                    <a:p>
                      <a:pPr marL="0" marR="0" algn="just">
                        <a:lnSpc>
                          <a:spcPct val="115000"/>
                        </a:lnSpc>
                        <a:spcBef>
                          <a:spcPts val="0"/>
                        </a:spcBef>
                        <a:spcAft>
                          <a:spcPts val="0"/>
                        </a:spcAft>
                      </a:pPr>
                      <a:r>
                        <a:rPr lang="en-US" sz="1200" kern="100">
                          <a:effectLst/>
                        </a:rPr>
                        <a:t>C</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1.0 to 8.0</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4.0</a:t>
                      </a:r>
                      <a:endParaRPr lang="en-US" sz="1200" kern="100">
                        <a:effectLst/>
                        <a:latin typeface="Times New Roman" panose="02020603050405020304" pitchFamily="18" charset="0"/>
                        <a:ea typeface="Noto Serif CJK SC"/>
                        <a:cs typeface="Lohit Devanagari"/>
                      </a:endParaRPr>
                    </a:p>
                  </a:txBody>
                  <a:tcPr marL="68580" marR="68580" marT="0" marB="0"/>
                </a:tc>
                <a:extLst>
                  <a:ext uri="{0D108BD9-81ED-4DB2-BD59-A6C34878D82A}">
                    <a16:rowId xmlns:a16="http://schemas.microsoft.com/office/drawing/2014/main" val="3055425349"/>
                  </a:ext>
                </a:extLst>
              </a:tr>
              <a:tr h="459144">
                <a:tc>
                  <a:txBody>
                    <a:bodyPr/>
                    <a:lstStyle/>
                    <a:p>
                      <a:pPr marL="0" marR="0" algn="just">
                        <a:lnSpc>
                          <a:spcPct val="115000"/>
                        </a:lnSpc>
                        <a:spcBef>
                          <a:spcPts val="0"/>
                        </a:spcBef>
                        <a:spcAft>
                          <a:spcPts val="0"/>
                        </a:spcAft>
                      </a:pPr>
                      <a:r>
                        <a:rPr lang="en-US" sz="1200" kern="100">
                          <a:effectLst/>
                        </a:rPr>
                        <a:t>dual</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a:effectLst/>
                        </a:rPr>
                        <a:t>[False, True]</a:t>
                      </a:r>
                      <a:endParaRPr lang="en-US" sz="1200" kern="100">
                        <a:effectLst/>
                        <a:latin typeface="Times New Roman" panose="02020603050405020304" pitchFamily="18" charset="0"/>
                        <a:ea typeface="Noto Serif CJK SC"/>
                        <a:cs typeface="Lohit Devanagari"/>
                      </a:endParaRPr>
                    </a:p>
                  </a:txBody>
                  <a:tcPr marL="68580" marR="68580" marT="0" marB="0"/>
                </a:tc>
                <a:tc>
                  <a:txBody>
                    <a:bodyPr/>
                    <a:lstStyle/>
                    <a:p>
                      <a:pPr marL="0" marR="0" algn="just">
                        <a:lnSpc>
                          <a:spcPct val="115000"/>
                        </a:lnSpc>
                        <a:spcBef>
                          <a:spcPts val="0"/>
                        </a:spcBef>
                        <a:spcAft>
                          <a:spcPts val="0"/>
                        </a:spcAft>
                      </a:pPr>
                      <a:r>
                        <a:rPr lang="en-US" sz="1200" kern="100" dirty="0">
                          <a:effectLst/>
                        </a:rPr>
                        <a:t>FALSE</a:t>
                      </a:r>
                      <a:endParaRPr lang="en-US" sz="1200" kern="100" dirty="0">
                        <a:effectLst/>
                        <a:latin typeface="Times New Roman" panose="02020603050405020304" pitchFamily="18" charset="0"/>
                        <a:ea typeface="Noto Serif CJK SC"/>
                        <a:cs typeface="Lohit Devanagari"/>
                      </a:endParaRPr>
                    </a:p>
                  </a:txBody>
                  <a:tcPr marL="68580" marR="68580" marT="0" marB="0"/>
                </a:tc>
                <a:extLst>
                  <a:ext uri="{0D108BD9-81ED-4DB2-BD59-A6C34878D82A}">
                    <a16:rowId xmlns:a16="http://schemas.microsoft.com/office/drawing/2014/main" val="1515860338"/>
                  </a:ext>
                </a:extLst>
              </a:tr>
            </a:tbl>
          </a:graphicData>
        </a:graphic>
      </p:graphicFrame>
    </p:spTree>
    <p:extLst>
      <p:ext uri="{BB962C8B-B14F-4D97-AF65-F5344CB8AC3E}">
        <p14:creationId xmlns:p14="http://schemas.microsoft.com/office/powerpoint/2010/main" val="158733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E4B-12A2-EADE-5A52-CD526E2AE547}"/>
              </a:ext>
            </a:extLst>
          </p:cNvPr>
          <p:cNvSpPr>
            <a:spLocks noGrp="1"/>
          </p:cNvSpPr>
          <p:nvPr>
            <p:ph type="title"/>
          </p:nvPr>
        </p:nvSpPr>
        <p:spPr>
          <a:xfrm>
            <a:off x="941034" y="365125"/>
            <a:ext cx="10412766" cy="1325563"/>
          </a:xfrm>
        </p:spPr>
        <p:txBody>
          <a:bodyPr/>
          <a:lstStyle/>
          <a:p>
            <a:r>
              <a:rPr lang="en-US" dirty="0"/>
              <a:t>Prediction and Deployment</a:t>
            </a:r>
          </a:p>
        </p:txBody>
      </p:sp>
      <p:sp>
        <p:nvSpPr>
          <p:cNvPr id="4" name="Content Placeholder 3">
            <a:extLst>
              <a:ext uri="{FF2B5EF4-FFF2-40B4-BE49-F238E27FC236}">
                <a16:creationId xmlns:a16="http://schemas.microsoft.com/office/drawing/2014/main" id="{AA50DF13-B523-9412-C20D-1B817701599C}"/>
              </a:ext>
            </a:extLst>
          </p:cNvPr>
          <p:cNvSpPr>
            <a:spLocks noGrp="1"/>
          </p:cNvSpPr>
          <p:nvPr>
            <p:ph idx="1"/>
          </p:nvPr>
        </p:nvSpPr>
        <p:spPr/>
        <p:txBody>
          <a:bodyPr>
            <a:normAutofit fontScale="92500" lnSpcReduction="20000"/>
          </a:bodyPr>
          <a:lstStyle/>
          <a:p>
            <a:r>
              <a:rPr lang="en-US" dirty="0"/>
              <a:t>Define Custom Class for </a:t>
            </a:r>
            <a:r>
              <a:rPr lang="en-US" dirty="0" err="1"/>
              <a:t>WoE</a:t>
            </a:r>
            <a:r>
              <a:rPr lang="en-US" dirty="0"/>
              <a:t> Binning/Reengineering</a:t>
            </a:r>
          </a:p>
          <a:p>
            <a:r>
              <a:rPr lang="en-US" dirty="0"/>
              <a:t>Create a custom scikit-learn class to take care of all binning transformations on any given data set. This custom class will help us in performing k fold cross validation</a:t>
            </a:r>
          </a:p>
          <a:p>
            <a:r>
              <a:rPr lang="en-US" dirty="0"/>
              <a:t>Fit most robust model and save it (pickle Logistic model)</a:t>
            </a:r>
          </a:p>
          <a:p>
            <a:r>
              <a:rPr lang="en-US" dirty="0"/>
              <a:t>Pickle scaler if it exist</a:t>
            </a:r>
          </a:p>
          <a:p>
            <a:r>
              <a:rPr lang="en-US" dirty="0"/>
              <a:t>Transform probabilities to  score then transform into a Score </a:t>
            </a:r>
          </a:p>
          <a:p>
            <a:pPr marL="0" indent="0">
              <a:buNone/>
            </a:pPr>
            <a:r>
              <a:rPr lang="en-US" dirty="0"/>
              <a:t>(if income is between a and b score if grade is x score Then sum after binning)</a:t>
            </a:r>
          </a:p>
          <a:p>
            <a:r>
              <a:rPr lang="en-US" dirty="0"/>
              <a:t>Use Flask, Fast API,- Deploy (</a:t>
            </a:r>
            <a:r>
              <a:rPr lang="en-US" dirty="0" err="1"/>
              <a:t>aws</a:t>
            </a:r>
            <a:r>
              <a:rPr lang="en-US" dirty="0"/>
              <a:t> ec2 instance, </a:t>
            </a:r>
            <a:r>
              <a:rPr lang="en-US" dirty="0" err="1"/>
              <a:t>aws</a:t>
            </a:r>
            <a:r>
              <a:rPr lang="en-US" dirty="0"/>
              <a:t> lambda, Amazon </a:t>
            </a:r>
            <a:r>
              <a:rPr lang="en-US" dirty="0" err="1"/>
              <a:t>SageMaker</a:t>
            </a:r>
            <a:r>
              <a:rPr lang="en-US" dirty="0"/>
              <a:t> )</a:t>
            </a:r>
          </a:p>
          <a:p>
            <a:r>
              <a:rPr lang="en-US" dirty="0"/>
              <a:t>Predict probabilities (0 to 1)</a:t>
            </a:r>
          </a:p>
          <a:p>
            <a:endParaRPr lang="en-US" dirty="0"/>
          </a:p>
          <a:p>
            <a:endParaRPr lang="en-US" dirty="0"/>
          </a:p>
        </p:txBody>
      </p:sp>
    </p:spTree>
    <p:extLst>
      <p:ext uri="{BB962C8B-B14F-4D97-AF65-F5344CB8AC3E}">
        <p14:creationId xmlns:p14="http://schemas.microsoft.com/office/powerpoint/2010/main" val="283608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32D4-664E-80A3-B081-9C0F5DA03E22}"/>
              </a:ext>
            </a:extLst>
          </p:cNvPr>
          <p:cNvSpPr>
            <a:spLocks noGrp="1"/>
          </p:cNvSpPr>
          <p:nvPr>
            <p:ph type="title"/>
          </p:nvPr>
        </p:nvSpPr>
        <p:spPr/>
        <p:txBody>
          <a:bodyPr/>
          <a:lstStyle/>
          <a:p>
            <a:r>
              <a:rPr lang="en-US" b="1" dirty="0"/>
              <a:t>Deployment</a:t>
            </a:r>
          </a:p>
        </p:txBody>
      </p:sp>
      <p:sp>
        <p:nvSpPr>
          <p:cNvPr id="3" name="Content Placeholder 2">
            <a:extLst>
              <a:ext uri="{FF2B5EF4-FFF2-40B4-BE49-F238E27FC236}">
                <a16:creationId xmlns:a16="http://schemas.microsoft.com/office/drawing/2014/main" id="{AD6DC010-1BAE-3623-B6FE-06D9BC010B7E}"/>
              </a:ext>
            </a:extLst>
          </p:cNvPr>
          <p:cNvSpPr>
            <a:spLocks noGrp="1"/>
          </p:cNvSpPr>
          <p:nvPr>
            <p:ph idx="1"/>
          </p:nvPr>
        </p:nvSpPr>
        <p:spPr>
          <a:xfrm>
            <a:off x="838200" y="1825625"/>
            <a:ext cx="10515600" cy="4351338"/>
          </a:xfrm>
        </p:spPr>
        <p:txBody>
          <a:bodyPr>
            <a:normAutofit fontScale="92500" lnSpcReduction="10000"/>
          </a:bodyPr>
          <a:lstStyle/>
          <a:p>
            <a:pPr algn="l">
              <a:buFont typeface="Arial" panose="020B0604020202020204" pitchFamily="34" charset="0"/>
              <a:buChar char="•"/>
            </a:pPr>
            <a:r>
              <a:rPr lang="en-US" sz="4000" i="0" dirty="0">
                <a:solidFill>
                  <a:srgbClr val="212529"/>
                </a:solidFill>
                <a:effectLst/>
                <a:latin typeface="Mulish"/>
              </a:rPr>
              <a:t>Plan to launch and iterate.</a:t>
            </a:r>
          </a:p>
          <a:p>
            <a:pPr algn="l">
              <a:buFont typeface="Arial" panose="020B0604020202020204" pitchFamily="34" charset="0"/>
              <a:buChar char="•"/>
            </a:pPr>
            <a:r>
              <a:rPr lang="en-US" sz="4000" i="0" dirty="0">
                <a:solidFill>
                  <a:srgbClr val="212529"/>
                </a:solidFill>
                <a:effectLst/>
                <a:latin typeface="Mulish"/>
              </a:rPr>
              <a:t>Automate Model Deployment</a:t>
            </a:r>
          </a:p>
          <a:p>
            <a:pPr algn="l">
              <a:buFont typeface="Arial" panose="020B0604020202020204" pitchFamily="34" charset="0"/>
              <a:buChar char="•"/>
            </a:pPr>
            <a:r>
              <a:rPr lang="en-US" sz="4000" i="0" dirty="0">
                <a:solidFill>
                  <a:srgbClr val="212529"/>
                </a:solidFill>
                <a:effectLst/>
                <a:latin typeface="Mulish"/>
              </a:rPr>
              <a:t>Continuously Monitor the </a:t>
            </a:r>
            <a:r>
              <a:rPr lang="en-US" sz="4000" i="0" dirty="0" err="1">
                <a:solidFill>
                  <a:srgbClr val="212529"/>
                </a:solidFill>
                <a:effectLst/>
                <a:latin typeface="Mulish"/>
              </a:rPr>
              <a:t>Behaviour</a:t>
            </a:r>
            <a:r>
              <a:rPr lang="en-US" sz="4000" i="0" dirty="0">
                <a:solidFill>
                  <a:srgbClr val="212529"/>
                </a:solidFill>
                <a:effectLst/>
                <a:latin typeface="Mulish"/>
              </a:rPr>
              <a:t> of Deployed Models</a:t>
            </a:r>
          </a:p>
          <a:p>
            <a:pPr algn="l">
              <a:buFont typeface="Arial" panose="020B0604020202020204" pitchFamily="34" charset="0"/>
              <a:buChar char="•"/>
            </a:pPr>
            <a:r>
              <a:rPr lang="en-US" sz="4000" i="0" dirty="0">
                <a:solidFill>
                  <a:srgbClr val="212529"/>
                </a:solidFill>
                <a:effectLst/>
                <a:latin typeface="Mulish"/>
              </a:rPr>
              <a:t>When performance plateaus, look for qualitatively new sources of information to add rather than refining existing signals.</a:t>
            </a:r>
          </a:p>
          <a:p>
            <a:pPr algn="l">
              <a:buFont typeface="Arial" panose="020B0604020202020204" pitchFamily="34" charset="0"/>
              <a:buChar char="•"/>
            </a:pPr>
            <a:r>
              <a:rPr lang="en-US" sz="4000" i="0" dirty="0">
                <a:solidFill>
                  <a:srgbClr val="212529"/>
                </a:solidFill>
                <a:effectLst/>
                <a:latin typeface="Mulish"/>
              </a:rPr>
              <a:t>Keep model simple</a:t>
            </a:r>
          </a:p>
        </p:txBody>
      </p:sp>
    </p:spTree>
    <p:extLst>
      <p:ext uri="{BB962C8B-B14F-4D97-AF65-F5344CB8AC3E}">
        <p14:creationId xmlns:p14="http://schemas.microsoft.com/office/powerpoint/2010/main" val="337014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492"/>
            <a:ext cx="10515600" cy="1325563"/>
          </a:xfrm>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b="1" dirty="0"/>
          </a:p>
        </p:txBody>
      </p:sp>
      <p:sp>
        <p:nvSpPr>
          <p:cNvPr id="3" name="Content Placeholder 2"/>
          <p:cNvSpPr>
            <a:spLocks noGrp="1"/>
          </p:cNvSpPr>
          <p:nvPr>
            <p:ph idx="1"/>
          </p:nvPr>
        </p:nvSpPr>
        <p:spPr>
          <a:xfrm>
            <a:off x="852256" y="1882066"/>
            <a:ext cx="10501544" cy="4321530"/>
          </a:xfrm>
        </p:spPr>
        <p:txBody>
          <a:bodyPr>
            <a:normAutofit/>
          </a:bodyPr>
          <a:lstStyle/>
          <a:p>
            <a:r>
              <a:rPr lang="en-US" b="1" dirty="0"/>
              <a:t>credit score </a:t>
            </a:r>
            <a:r>
              <a:rPr lang="en-US" dirty="0"/>
              <a:t>is a statistical number that evaluates a consumer's creditworthiness and is based on credit history. Lenders use credit scores to evaluate the probability that an individual will repay his or her debts</a:t>
            </a:r>
          </a:p>
          <a:p>
            <a:r>
              <a:rPr lang="en-US" dirty="0" err="1">
                <a:effectLst/>
                <a:latin typeface="Calibri" panose="020F0502020204030204" pitchFamily="34" charset="0"/>
                <a:ea typeface="Calibri" panose="020F0502020204030204" pitchFamily="34" charset="0"/>
                <a:cs typeface="Times New Roman" panose="02020603050405020304" pitchFamily="18" charset="0"/>
              </a:rPr>
              <a:t>ScoreCard</a:t>
            </a:r>
            <a:r>
              <a:rPr lang="en-US" dirty="0">
                <a:effectLst/>
                <a:latin typeface="Calibri" panose="020F0502020204030204" pitchFamily="34" charset="0"/>
                <a:ea typeface="Calibri" panose="020F0502020204030204" pitchFamily="34" charset="0"/>
                <a:cs typeface="Times New Roman" panose="02020603050405020304" pitchFamily="18" charset="0"/>
              </a:rPr>
              <a:t> is a rewards program tied to credit or debit cards from  banks and credit unions. </a:t>
            </a:r>
            <a:r>
              <a:rPr lang="en-US" dirty="0" err="1">
                <a:effectLst/>
                <a:latin typeface="Calibri" panose="020F0502020204030204" pitchFamily="34" charset="0"/>
                <a:ea typeface="Calibri" panose="020F0502020204030204" pitchFamily="34" charset="0"/>
                <a:cs typeface="Times New Roman" panose="02020603050405020304" pitchFamily="18" charset="0"/>
              </a:rPr>
              <a:t>ScoreCard</a:t>
            </a:r>
            <a:r>
              <a:rPr lang="en-US" dirty="0">
                <a:effectLst/>
                <a:latin typeface="Calibri" panose="020F0502020204030204" pitchFamily="34" charset="0"/>
                <a:ea typeface="Calibri" panose="020F0502020204030204" pitchFamily="34" charset="0"/>
                <a:cs typeface="Times New Roman" panose="02020603050405020304" pitchFamily="18" charset="0"/>
              </a:rPr>
              <a:t> allows those institutions to offer rewards to their customers without having to manage a program themselves.</a:t>
            </a:r>
          </a:p>
          <a:p>
            <a:endParaRPr lang="en-US" dirty="0"/>
          </a:p>
        </p:txBody>
      </p:sp>
    </p:spTree>
    <p:extLst>
      <p:ext uri="{BB962C8B-B14F-4D97-AF65-F5344CB8AC3E}">
        <p14:creationId xmlns:p14="http://schemas.microsoft.com/office/powerpoint/2010/main" val="198031979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134" y="338493"/>
            <a:ext cx="10492666" cy="1321632"/>
          </a:xfrm>
        </p:spPr>
        <p:txBody>
          <a:bodyPr/>
          <a:lstStyle/>
          <a:p>
            <a:r>
              <a:rPr lang="en-US" dirty="0">
                <a:latin typeface="Calibri" panose="020F0502020204030204" pitchFamily="34" charset="0"/>
                <a:cs typeface="Times New Roman" panose="02020603050405020304" pitchFamily="18" charset="0"/>
              </a:rPr>
              <a:t>Exploratory Data Analysis</a:t>
            </a:r>
            <a:endParaRPr lang="en-US" dirty="0"/>
          </a:p>
        </p:txBody>
      </p:sp>
      <p:pic>
        <p:nvPicPr>
          <p:cNvPr id="5" name="Content Placeholder 4"/>
          <p:cNvPicPr>
            <a:picLocks noGrp="1" noChangeAspect="1"/>
          </p:cNvPicPr>
          <p:nvPr>
            <p:ph idx="1"/>
          </p:nvPr>
        </p:nvPicPr>
        <p:blipFill>
          <a:blip r:embed="rId2"/>
          <a:stretch>
            <a:fillRect/>
          </a:stretch>
        </p:blipFill>
        <p:spPr>
          <a:xfrm>
            <a:off x="1180025" y="1229912"/>
            <a:ext cx="4295775" cy="2524125"/>
          </a:xfrm>
          <a:prstGeom prst="rect">
            <a:avLst/>
          </a:prstGeom>
        </p:spPr>
      </p:pic>
      <p:sp>
        <p:nvSpPr>
          <p:cNvPr id="6" name="Rectangle 5"/>
          <p:cNvSpPr/>
          <p:nvPr/>
        </p:nvSpPr>
        <p:spPr>
          <a:xfrm>
            <a:off x="861134" y="4749553"/>
            <a:ext cx="5930283" cy="2031325"/>
          </a:xfrm>
          <a:prstGeom prst="rect">
            <a:avLst/>
          </a:prstGeom>
        </p:spPr>
        <p:txBody>
          <a:bodyPr wrap="square">
            <a:spAutoFit/>
          </a:bodyPr>
          <a:lstStyle/>
          <a:p>
            <a:r>
              <a:rPr lang="en-US" b="1" dirty="0">
                <a:solidFill>
                  <a:srgbClr val="000000"/>
                </a:solidFill>
                <a:latin typeface="Helvetica Neue"/>
              </a:rPr>
              <a:t>Most of the people who default  in their loan payment are those who rent as (3525) compared  to </a:t>
            </a:r>
            <a:r>
              <a:rPr lang="en-US" b="1" dirty="0" err="1">
                <a:solidFill>
                  <a:srgbClr val="000000"/>
                </a:solidFill>
                <a:latin typeface="Helvetica Neue"/>
              </a:rPr>
              <a:t>thosw</a:t>
            </a:r>
            <a:r>
              <a:rPr lang="en-US" b="1" dirty="0">
                <a:solidFill>
                  <a:srgbClr val="000000"/>
                </a:solidFill>
                <a:latin typeface="Helvetica Neue"/>
              </a:rPr>
              <a:t> who Own Home(42) and Mortgage (23).This shows that there is a high probability for </a:t>
            </a:r>
            <a:r>
              <a:rPr lang="en-US" b="1" dirty="0" err="1">
                <a:solidFill>
                  <a:srgbClr val="000000"/>
                </a:solidFill>
                <a:latin typeface="Helvetica Neue"/>
              </a:rPr>
              <a:t>Home_Ownership</a:t>
            </a:r>
            <a:r>
              <a:rPr lang="en-US" b="1" dirty="0">
                <a:solidFill>
                  <a:srgbClr val="000000"/>
                </a:solidFill>
                <a:latin typeface="Helvetica Neue"/>
              </a:rPr>
              <a:t>(Rent) to default from a </a:t>
            </a:r>
            <a:r>
              <a:rPr lang="en-US" b="1" dirty="0" err="1">
                <a:solidFill>
                  <a:srgbClr val="000000"/>
                </a:solidFill>
                <a:latin typeface="Helvetica Neue"/>
              </a:rPr>
              <a:t>loan.For</a:t>
            </a:r>
            <a:r>
              <a:rPr lang="en-US" b="1" dirty="0">
                <a:solidFill>
                  <a:srgbClr val="000000"/>
                </a:solidFill>
                <a:latin typeface="Helvetica Neue"/>
              </a:rPr>
              <a:t> the case of </a:t>
            </a:r>
            <a:r>
              <a:rPr lang="en-US" b="1" dirty="0" err="1">
                <a:solidFill>
                  <a:srgbClr val="000000"/>
                </a:solidFill>
                <a:latin typeface="Helvetica Neue"/>
              </a:rPr>
              <a:t>non_defaulters</a:t>
            </a:r>
            <a:r>
              <a:rPr lang="en-US" b="1" dirty="0">
                <a:solidFill>
                  <a:srgbClr val="000000"/>
                </a:solidFill>
                <a:latin typeface="Helvetica Neue"/>
              </a:rPr>
              <a:t> those who Own Home were the highest(4354).</a:t>
            </a:r>
            <a:endParaRPr lang="en-US" b="1" i="0" dirty="0">
              <a:solidFill>
                <a:srgbClr val="000000"/>
              </a:solidFill>
              <a:effectLst/>
              <a:latin typeface="Helvetica Neue"/>
            </a:endParaRPr>
          </a:p>
        </p:txBody>
      </p:sp>
      <p:pic>
        <p:nvPicPr>
          <p:cNvPr id="7" name="Picture 6"/>
          <p:cNvPicPr>
            <a:picLocks noChangeAspect="1"/>
          </p:cNvPicPr>
          <p:nvPr/>
        </p:nvPicPr>
        <p:blipFill>
          <a:blip r:embed="rId3"/>
          <a:stretch>
            <a:fillRect/>
          </a:stretch>
        </p:blipFill>
        <p:spPr>
          <a:xfrm>
            <a:off x="1180025" y="3904958"/>
            <a:ext cx="4516810" cy="755819"/>
          </a:xfrm>
          <a:prstGeom prst="rect">
            <a:avLst/>
          </a:prstGeom>
        </p:spPr>
      </p:pic>
      <p:pic>
        <p:nvPicPr>
          <p:cNvPr id="3" name="Picture 2">
            <a:extLst>
              <a:ext uri="{FF2B5EF4-FFF2-40B4-BE49-F238E27FC236}">
                <a16:creationId xmlns:a16="http://schemas.microsoft.com/office/drawing/2014/main" id="{EF1DFB40-F611-4FB4-BC79-34579A365AAB}"/>
              </a:ext>
            </a:extLst>
          </p:cNvPr>
          <p:cNvPicPr>
            <a:picLocks noChangeAspect="1"/>
          </p:cNvPicPr>
          <p:nvPr/>
        </p:nvPicPr>
        <p:blipFill>
          <a:blip r:embed="rId4"/>
          <a:stretch>
            <a:fillRect/>
          </a:stretch>
        </p:blipFill>
        <p:spPr>
          <a:xfrm>
            <a:off x="7372767" y="892844"/>
            <a:ext cx="3981033" cy="2536156"/>
          </a:xfrm>
          <a:prstGeom prst="rect">
            <a:avLst/>
          </a:prstGeom>
        </p:spPr>
      </p:pic>
      <p:pic>
        <p:nvPicPr>
          <p:cNvPr id="9" name="Picture 8">
            <a:extLst>
              <a:ext uri="{FF2B5EF4-FFF2-40B4-BE49-F238E27FC236}">
                <a16:creationId xmlns:a16="http://schemas.microsoft.com/office/drawing/2014/main" id="{2E9D5F67-36AF-693B-B4D6-20DE18F3701A}"/>
              </a:ext>
            </a:extLst>
          </p:cNvPr>
          <p:cNvPicPr>
            <a:picLocks noChangeAspect="1"/>
          </p:cNvPicPr>
          <p:nvPr/>
        </p:nvPicPr>
        <p:blipFill>
          <a:blip r:embed="rId5"/>
          <a:stretch>
            <a:fillRect/>
          </a:stretch>
        </p:blipFill>
        <p:spPr>
          <a:xfrm>
            <a:off x="7976359" y="3685116"/>
            <a:ext cx="3160906" cy="975661"/>
          </a:xfrm>
          <a:prstGeom prst="rect">
            <a:avLst/>
          </a:prstGeom>
        </p:spPr>
      </p:pic>
      <p:pic>
        <p:nvPicPr>
          <p:cNvPr id="12" name="Picture 11">
            <a:extLst>
              <a:ext uri="{FF2B5EF4-FFF2-40B4-BE49-F238E27FC236}">
                <a16:creationId xmlns:a16="http://schemas.microsoft.com/office/drawing/2014/main" id="{7ADC5F73-0D92-9EB0-8BD5-567F05CE6394}"/>
              </a:ext>
            </a:extLst>
          </p:cNvPr>
          <p:cNvPicPr>
            <a:picLocks noChangeAspect="1"/>
          </p:cNvPicPr>
          <p:nvPr/>
        </p:nvPicPr>
        <p:blipFill>
          <a:blip r:embed="rId6"/>
          <a:stretch>
            <a:fillRect/>
          </a:stretch>
        </p:blipFill>
        <p:spPr>
          <a:xfrm>
            <a:off x="7306322" y="4843439"/>
            <a:ext cx="4634143" cy="1211131"/>
          </a:xfrm>
          <a:prstGeom prst="rect">
            <a:avLst/>
          </a:prstGeom>
        </p:spPr>
      </p:pic>
    </p:spTree>
    <p:extLst>
      <p:ext uri="{BB962C8B-B14F-4D97-AF65-F5344CB8AC3E}">
        <p14:creationId xmlns:p14="http://schemas.microsoft.com/office/powerpoint/2010/main" val="35207492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2962" y="886641"/>
            <a:ext cx="4105275" cy="2628900"/>
          </a:xfrm>
          <a:prstGeom prst="rect">
            <a:avLst/>
          </a:prstGeom>
        </p:spPr>
      </p:pic>
      <p:sp>
        <p:nvSpPr>
          <p:cNvPr id="4" name="Rectangle 3"/>
          <p:cNvSpPr/>
          <p:nvPr/>
        </p:nvSpPr>
        <p:spPr>
          <a:xfrm>
            <a:off x="842963" y="5282214"/>
            <a:ext cx="5253037" cy="1200329"/>
          </a:xfrm>
          <a:prstGeom prst="rect">
            <a:avLst/>
          </a:prstGeom>
        </p:spPr>
        <p:txBody>
          <a:bodyPr wrap="square">
            <a:spAutoFit/>
          </a:bodyPr>
          <a:lstStyle/>
          <a:p>
            <a:r>
              <a:rPr lang="en-US" b="1" dirty="0">
                <a:solidFill>
                  <a:srgbClr val="000000"/>
                </a:solidFill>
                <a:latin typeface="Helvetica Neue"/>
              </a:rPr>
              <a:t>Those with 2 open accounts had the highest number of defaulters (1837) while those with four open accounts had 0 defaulters. Majority of non defaulters had 2 open accounts </a:t>
            </a:r>
            <a:endParaRPr lang="en-US" b="1" i="0" dirty="0">
              <a:solidFill>
                <a:srgbClr val="000000"/>
              </a:solidFill>
              <a:effectLst/>
              <a:latin typeface="Helvetica Neue"/>
            </a:endParaRPr>
          </a:p>
        </p:txBody>
      </p:sp>
      <p:pic>
        <p:nvPicPr>
          <p:cNvPr id="5" name="Picture 4"/>
          <p:cNvPicPr>
            <a:picLocks noChangeAspect="1"/>
          </p:cNvPicPr>
          <p:nvPr/>
        </p:nvPicPr>
        <p:blipFill>
          <a:blip r:embed="rId3"/>
          <a:stretch>
            <a:fillRect/>
          </a:stretch>
        </p:blipFill>
        <p:spPr>
          <a:xfrm>
            <a:off x="951859" y="3798713"/>
            <a:ext cx="3996378" cy="1200329"/>
          </a:xfrm>
          <a:prstGeom prst="rect">
            <a:avLst/>
          </a:prstGeom>
        </p:spPr>
      </p:pic>
      <p:pic>
        <p:nvPicPr>
          <p:cNvPr id="3" name="Picture 2">
            <a:extLst>
              <a:ext uri="{FF2B5EF4-FFF2-40B4-BE49-F238E27FC236}">
                <a16:creationId xmlns:a16="http://schemas.microsoft.com/office/drawing/2014/main" id="{D4EE2852-3CB6-DD68-D10C-E174AC1CE8A8}"/>
              </a:ext>
            </a:extLst>
          </p:cNvPr>
          <p:cNvPicPr>
            <a:picLocks noChangeAspect="1"/>
          </p:cNvPicPr>
          <p:nvPr/>
        </p:nvPicPr>
        <p:blipFill>
          <a:blip r:embed="rId4"/>
          <a:stretch>
            <a:fillRect/>
          </a:stretch>
        </p:blipFill>
        <p:spPr>
          <a:xfrm>
            <a:off x="7243765" y="886641"/>
            <a:ext cx="3968840" cy="2456901"/>
          </a:xfrm>
          <a:prstGeom prst="rect">
            <a:avLst/>
          </a:prstGeom>
        </p:spPr>
      </p:pic>
      <p:pic>
        <p:nvPicPr>
          <p:cNvPr id="6" name="Picture 5">
            <a:extLst>
              <a:ext uri="{FF2B5EF4-FFF2-40B4-BE49-F238E27FC236}">
                <a16:creationId xmlns:a16="http://schemas.microsoft.com/office/drawing/2014/main" id="{7A38BDE6-5414-1346-EAFD-10F413A327C4}"/>
              </a:ext>
            </a:extLst>
          </p:cNvPr>
          <p:cNvPicPr>
            <a:picLocks noChangeAspect="1"/>
          </p:cNvPicPr>
          <p:nvPr/>
        </p:nvPicPr>
        <p:blipFill>
          <a:blip r:embed="rId5"/>
          <a:stretch>
            <a:fillRect/>
          </a:stretch>
        </p:blipFill>
        <p:spPr>
          <a:xfrm>
            <a:off x="7243765" y="3701988"/>
            <a:ext cx="3968840" cy="861134"/>
          </a:xfrm>
          <a:prstGeom prst="rect">
            <a:avLst/>
          </a:prstGeom>
        </p:spPr>
      </p:pic>
      <p:pic>
        <p:nvPicPr>
          <p:cNvPr id="8" name="Picture 7">
            <a:extLst>
              <a:ext uri="{FF2B5EF4-FFF2-40B4-BE49-F238E27FC236}">
                <a16:creationId xmlns:a16="http://schemas.microsoft.com/office/drawing/2014/main" id="{CEBDADB5-0A0D-0EAD-5960-92E17642DC99}"/>
              </a:ext>
            </a:extLst>
          </p:cNvPr>
          <p:cNvPicPr>
            <a:picLocks noChangeAspect="1"/>
          </p:cNvPicPr>
          <p:nvPr/>
        </p:nvPicPr>
        <p:blipFill>
          <a:blip r:embed="rId6"/>
          <a:stretch>
            <a:fillRect/>
          </a:stretch>
        </p:blipFill>
        <p:spPr>
          <a:xfrm>
            <a:off x="7510998" y="4921568"/>
            <a:ext cx="3968840" cy="1200329"/>
          </a:xfrm>
          <a:prstGeom prst="rect">
            <a:avLst/>
          </a:prstGeom>
        </p:spPr>
      </p:pic>
    </p:spTree>
    <p:extLst>
      <p:ext uri="{BB962C8B-B14F-4D97-AF65-F5344CB8AC3E}">
        <p14:creationId xmlns:p14="http://schemas.microsoft.com/office/powerpoint/2010/main" val="54478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674" y="370114"/>
            <a:ext cx="4095750" cy="2590800"/>
          </a:xfrm>
          <a:prstGeom prst="rect">
            <a:avLst/>
          </a:prstGeom>
        </p:spPr>
      </p:pic>
      <p:pic>
        <p:nvPicPr>
          <p:cNvPr id="3" name="Picture 2"/>
          <p:cNvPicPr>
            <a:picLocks noChangeAspect="1"/>
          </p:cNvPicPr>
          <p:nvPr/>
        </p:nvPicPr>
        <p:blipFill>
          <a:blip r:embed="rId3"/>
          <a:stretch>
            <a:fillRect/>
          </a:stretch>
        </p:blipFill>
        <p:spPr>
          <a:xfrm>
            <a:off x="1252673" y="3119574"/>
            <a:ext cx="2216667" cy="712500"/>
          </a:xfrm>
          <a:prstGeom prst="rect">
            <a:avLst/>
          </a:prstGeom>
        </p:spPr>
      </p:pic>
      <p:sp>
        <p:nvSpPr>
          <p:cNvPr id="4" name="Rectangle 3"/>
          <p:cNvSpPr/>
          <p:nvPr/>
        </p:nvSpPr>
        <p:spPr>
          <a:xfrm>
            <a:off x="1171853" y="3990734"/>
            <a:ext cx="4456590" cy="1477328"/>
          </a:xfrm>
          <a:prstGeom prst="rect">
            <a:avLst/>
          </a:prstGeom>
        </p:spPr>
        <p:txBody>
          <a:bodyPr wrap="square">
            <a:spAutoFit/>
          </a:bodyPr>
          <a:lstStyle/>
          <a:p>
            <a:r>
              <a:rPr lang="en-US" b="1" dirty="0">
                <a:solidFill>
                  <a:srgbClr val="000000"/>
                </a:solidFill>
                <a:latin typeface="Helvetica Neue"/>
              </a:rPr>
              <a:t>Most of non-defaulters were earning a higher average income (109781.037285) than defaulters (64959)</a:t>
            </a:r>
          </a:p>
          <a:p>
            <a:r>
              <a:rPr lang="en-US" b="1" i="0" dirty="0">
                <a:solidFill>
                  <a:srgbClr val="000000"/>
                </a:solidFill>
                <a:effectLst/>
                <a:latin typeface="Helvetica Neue"/>
              </a:rPr>
              <a:t>(using median </a:t>
            </a:r>
            <a:r>
              <a:rPr lang="en-US" b="1" dirty="0">
                <a:solidFill>
                  <a:srgbClr val="000000"/>
                </a:solidFill>
                <a:latin typeface="Helvetica Neue"/>
              </a:rPr>
              <a:t>is better than mean)</a:t>
            </a:r>
            <a:endParaRPr lang="en-US"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D3596EF2-52FB-772E-6E40-E5E468C3A6B0}"/>
              </a:ext>
            </a:extLst>
          </p:cNvPr>
          <p:cNvPicPr>
            <a:picLocks noChangeAspect="1"/>
          </p:cNvPicPr>
          <p:nvPr/>
        </p:nvPicPr>
        <p:blipFill>
          <a:blip r:embed="rId4"/>
          <a:stretch>
            <a:fillRect/>
          </a:stretch>
        </p:blipFill>
        <p:spPr>
          <a:xfrm>
            <a:off x="7130255" y="534171"/>
            <a:ext cx="3950550" cy="2426743"/>
          </a:xfrm>
          <a:prstGeom prst="rect">
            <a:avLst/>
          </a:prstGeom>
        </p:spPr>
      </p:pic>
      <p:pic>
        <p:nvPicPr>
          <p:cNvPr id="7" name="Picture 6">
            <a:extLst>
              <a:ext uri="{FF2B5EF4-FFF2-40B4-BE49-F238E27FC236}">
                <a16:creationId xmlns:a16="http://schemas.microsoft.com/office/drawing/2014/main" id="{40DF744C-9E04-4657-293D-92A4DA45B723}"/>
              </a:ext>
            </a:extLst>
          </p:cNvPr>
          <p:cNvPicPr>
            <a:picLocks noChangeAspect="1"/>
          </p:cNvPicPr>
          <p:nvPr/>
        </p:nvPicPr>
        <p:blipFill>
          <a:blip r:embed="rId5"/>
          <a:stretch>
            <a:fillRect/>
          </a:stretch>
        </p:blipFill>
        <p:spPr>
          <a:xfrm>
            <a:off x="8274910" y="3118146"/>
            <a:ext cx="1963082" cy="829128"/>
          </a:xfrm>
          <a:prstGeom prst="rect">
            <a:avLst/>
          </a:prstGeom>
        </p:spPr>
      </p:pic>
      <p:pic>
        <p:nvPicPr>
          <p:cNvPr id="11" name="Picture 10">
            <a:extLst>
              <a:ext uri="{FF2B5EF4-FFF2-40B4-BE49-F238E27FC236}">
                <a16:creationId xmlns:a16="http://schemas.microsoft.com/office/drawing/2014/main" id="{5E11C9F1-3966-74E1-87F4-085D615402E8}"/>
              </a:ext>
            </a:extLst>
          </p:cNvPr>
          <p:cNvPicPr>
            <a:picLocks noChangeAspect="1"/>
          </p:cNvPicPr>
          <p:nvPr/>
        </p:nvPicPr>
        <p:blipFill>
          <a:blip r:embed="rId6"/>
          <a:stretch>
            <a:fillRect/>
          </a:stretch>
        </p:blipFill>
        <p:spPr>
          <a:xfrm>
            <a:off x="6903191" y="4305670"/>
            <a:ext cx="4706520" cy="960949"/>
          </a:xfrm>
          <a:prstGeom prst="rect">
            <a:avLst/>
          </a:prstGeom>
        </p:spPr>
      </p:pic>
    </p:spTree>
    <p:extLst>
      <p:ext uri="{BB962C8B-B14F-4D97-AF65-F5344CB8AC3E}">
        <p14:creationId xmlns:p14="http://schemas.microsoft.com/office/powerpoint/2010/main" val="128202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971" y="236529"/>
            <a:ext cx="4248150" cy="2647950"/>
          </a:xfrm>
          <a:prstGeom prst="rect">
            <a:avLst/>
          </a:prstGeom>
        </p:spPr>
      </p:pic>
      <p:pic>
        <p:nvPicPr>
          <p:cNvPr id="3" name="Picture 2"/>
          <p:cNvPicPr>
            <a:picLocks noChangeAspect="1"/>
          </p:cNvPicPr>
          <p:nvPr/>
        </p:nvPicPr>
        <p:blipFill>
          <a:blip r:embed="rId3"/>
          <a:stretch>
            <a:fillRect/>
          </a:stretch>
        </p:blipFill>
        <p:spPr>
          <a:xfrm>
            <a:off x="1071970" y="3264489"/>
            <a:ext cx="2159047" cy="719682"/>
          </a:xfrm>
          <a:prstGeom prst="rect">
            <a:avLst/>
          </a:prstGeom>
        </p:spPr>
      </p:pic>
      <p:sp>
        <p:nvSpPr>
          <p:cNvPr id="4" name="Rectangle 3"/>
          <p:cNvSpPr/>
          <p:nvPr/>
        </p:nvSpPr>
        <p:spPr>
          <a:xfrm>
            <a:off x="1071971" y="4253319"/>
            <a:ext cx="4751780" cy="1200329"/>
          </a:xfrm>
          <a:prstGeom prst="rect">
            <a:avLst/>
          </a:prstGeom>
        </p:spPr>
        <p:txBody>
          <a:bodyPr wrap="square">
            <a:spAutoFit/>
          </a:bodyPr>
          <a:lstStyle/>
          <a:p>
            <a:r>
              <a:rPr lang="en-US" b="1" dirty="0">
                <a:solidFill>
                  <a:srgbClr val="000000"/>
                </a:solidFill>
                <a:latin typeface="Helvetica Neue"/>
              </a:rPr>
              <a:t>Those who did not defaulted had average saving of 192062.42 while those who defaulted had lowest saving with an average of 30176.73</a:t>
            </a:r>
            <a:endParaRPr lang="en-US"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6D7F4751-C3EF-2478-FB0D-BE9312785DB5}"/>
              </a:ext>
            </a:extLst>
          </p:cNvPr>
          <p:cNvPicPr>
            <a:picLocks noChangeAspect="1"/>
          </p:cNvPicPr>
          <p:nvPr/>
        </p:nvPicPr>
        <p:blipFill>
          <a:blip r:embed="rId4"/>
          <a:stretch>
            <a:fillRect/>
          </a:stretch>
        </p:blipFill>
        <p:spPr>
          <a:xfrm>
            <a:off x="7275566" y="430688"/>
            <a:ext cx="4334632" cy="2676376"/>
          </a:xfrm>
          <a:prstGeom prst="rect">
            <a:avLst/>
          </a:prstGeom>
        </p:spPr>
      </p:pic>
      <p:pic>
        <p:nvPicPr>
          <p:cNvPr id="8" name="Picture 7">
            <a:extLst>
              <a:ext uri="{FF2B5EF4-FFF2-40B4-BE49-F238E27FC236}">
                <a16:creationId xmlns:a16="http://schemas.microsoft.com/office/drawing/2014/main" id="{44E5F7A5-A9A0-8947-EEDF-DA518CC97462}"/>
              </a:ext>
            </a:extLst>
          </p:cNvPr>
          <p:cNvPicPr>
            <a:picLocks noChangeAspect="1"/>
          </p:cNvPicPr>
          <p:nvPr/>
        </p:nvPicPr>
        <p:blipFill>
          <a:blip r:embed="rId5"/>
          <a:stretch>
            <a:fillRect/>
          </a:stretch>
        </p:blipFill>
        <p:spPr>
          <a:xfrm>
            <a:off x="8301652" y="3264781"/>
            <a:ext cx="2158171" cy="719390"/>
          </a:xfrm>
          <a:prstGeom prst="rect">
            <a:avLst/>
          </a:prstGeom>
        </p:spPr>
      </p:pic>
      <p:pic>
        <p:nvPicPr>
          <p:cNvPr id="11" name="Picture 10">
            <a:extLst>
              <a:ext uri="{FF2B5EF4-FFF2-40B4-BE49-F238E27FC236}">
                <a16:creationId xmlns:a16="http://schemas.microsoft.com/office/drawing/2014/main" id="{AC268F0A-FC29-3B65-283F-366274B4F7DD}"/>
              </a:ext>
            </a:extLst>
          </p:cNvPr>
          <p:cNvPicPr>
            <a:picLocks noChangeAspect="1"/>
          </p:cNvPicPr>
          <p:nvPr/>
        </p:nvPicPr>
        <p:blipFill>
          <a:blip r:embed="rId6"/>
          <a:stretch>
            <a:fillRect/>
          </a:stretch>
        </p:blipFill>
        <p:spPr>
          <a:xfrm>
            <a:off x="6745061" y="4134517"/>
            <a:ext cx="4751780" cy="1042506"/>
          </a:xfrm>
          <a:prstGeom prst="rect">
            <a:avLst/>
          </a:prstGeom>
        </p:spPr>
      </p:pic>
    </p:spTree>
    <p:extLst>
      <p:ext uri="{BB962C8B-B14F-4D97-AF65-F5344CB8AC3E}">
        <p14:creationId xmlns:p14="http://schemas.microsoft.com/office/powerpoint/2010/main" val="383705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61134" y="338493"/>
            <a:ext cx="10492666" cy="1321632"/>
          </a:xfrm>
        </p:spPr>
        <p:txBody>
          <a:bodyPr/>
          <a:lstStyle/>
          <a:p>
            <a:r>
              <a:rPr lang="en-US" dirty="0"/>
              <a:t>Data Quality check and Cleaning</a:t>
            </a:r>
          </a:p>
        </p:txBody>
      </p:sp>
      <p:sp>
        <p:nvSpPr>
          <p:cNvPr id="3" name="Content Placeholder 2"/>
          <p:cNvSpPr>
            <a:spLocks noGrp="1"/>
          </p:cNvSpPr>
          <p:nvPr>
            <p:ph idx="1"/>
          </p:nvPr>
        </p:nvSpPr>
        <p:spPr/>
        <p:txBody>
          <a:bodyPr>
            <a:normAutofit/>
          </a:bodyPr>
          <a:lstStyle/>
          <a:p>
            <a:r>
              <a:rPr lang="en-US" b="1" dirty="0"/>
              <a:t>Data  Quality Checks     vs   Data Cleaning</a:t>
            </a:r>
          </a:p>
          <a:p>
            <a:r>
              <a:rPr lang="en-US" dirty="0"/>
              <a:t>Completeness                                    </a:t>
            </a:r>
          </a:p>
          <a:p>
            <a:r>
              <a:rPr lang="en-US" dirty="0"/>
              <a:t>Consistency</a:t>
            </a:r>
          </a:p>
          <a:p>
            <a:r>
              <a:rPr lang="en-US" dirty="0"/>
              <a:t>Uniqueness</a:t>
            </a:r>
          </a:p>
          <a:p>
            <a:r>
              <a:rPr lang="en-US" dirty="0"/>
              <a:t>Outliers/Noise</a:t>
            </a:r>
          </a:p>
          <a:p>
            <a:endParaRPr lang="en-US" dirty="0"/>
          </a:p>
        </p:txBody>
      </p:sp>
    </p:spTree>
    <p:extLst>
      <p:ext uri="{BB962C8B-B14F-4D97-AF65-F5344CB8AC3E}">
        <p14:creationId xmlns:p14="http://schemas.microsoft.com/office/powerpoint/2010/main" val="32540790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562D-B794-4CA2-86A9-290A6573DF55}"/>
              </a:ext>
            </a:extLst>
          </p:cNvPr>
          <p:cNvSpPr txBox="1">
            <a:spLocks noGrp="1"/>
          </p:cNvSpPr>
          <p:nvPr>
            <p:ph type="title"/>
          </p:nvPr>
        </p:nvSpPr>
        <p:spPr>
          <a:xfrm>
            <a:off x="1154097" y="596324"/>
            <a:ext cx="10297201" cy="770837"/>
          </a:xfrm>
          <a:prstGeom prst="rect">
            <a:avLst/>
          </a:prstGeom>
          <a:noFill/>
          <a:ln>
            <a:noFill/>
          </a:ln>
        </p:spPr>
        <p:txBody>
          <a:bodyPr vert="horz" wrap="square" lIns="91440" tIns="45720" rIns="91440" bIns="45720" anchor="t" anchorCtr="1" compatLnSpc="1">
            <a:normAutofit/>
          </a:bodyPr>
          <a:lstStyle/>
          <a:p>
            <a:pPr lvl="0" algn="ctr"/>
            <a:r>
              <a:rPr lang="en-US" b="1" dirty="0">
                <a:latin typeface="Garamond" pitchFamily="18"/>
              </a:rPr>
              <a:t>Feature Engineering / Data Wrangling</a:t>
            </a:r>
          </a:p>
        </p:txBody>
      </p:sp>
      <p:sp>
        <p:nvSpPr>
          <p:cNvPr id="3" name="Content Placeholder 2">
            <a:extLst>
              <a:ext uri="{FF2B5EF4-FFF2-40B4-BE49-F238E27FC236}">
                <a16:creationId xmlns:a16="http://schemas.microsoft.com/office/drawing/2014/main" id="{F329C863-F74B-49A2-9009-53BF936C1A25}"/>
              </a:ext>
            </a:extLst>
          </p:cNvPr>
          <p:cNvSpPr txBox="1">
            <a:spLocks noGrp="1"/>
          </p:cNvSpPr>
          <p:nvPr>
            <p:ph idx="1"/>
          </p:nvPr>
        </p:nvSpPr>
        <p:spPr>
          <a:xfrm>
            <a:off x="1242053" y="1724476"/>
            <a:ext cx="10230544" cy="3986763"/>
          </a:xfrm>
          <a:prstGeom prst="rect">
            <a:avLst/>
          </a:prstGeom>
          <a:noFill/>
          <a:ln>
            <a:noFill/>
          </a:ln>
        </p:spPr>
        <p:txBody>
          <a:bodyPr vert="horz" wrap="square" lIns="91440" tIns="45720" rIns="91440" bIns="45720" anchor="t" anchorCtr="0" compatLnSpc="1">
            <a:normAutofit lnSpcReduction="10000"/>
          </a:bodyPr>
          <a:lstStyle/>
          <a:p>
            <a:pPr marL="0" indent="0">
              <a:buNone/>
            </a:pPr>
            <a:r>
              <a:rPr lang="en-US" sz="2667" dirty="0">
                <a:latin typeface="Garamond" pitchFamily="18"/>
              </a:rPr>
              <a:t>Feature engineering is the process that takes raw data and transforms it into features (such as characteristics, properties, attributes) that can be used to create a predictive model using machine learning or statistical modeling. </a:t>
            </a:r>
          </a:p>
          <a:p>
            <a:pPr marL="0" indent="0">
              <a:buNone/>
            </a:pPr>
            <a:r>
              <a:rPr lang="en-US" sz="2667" dirty="0">
                <a:latin typeface="Garamond" pitchFamily="18"/>
              </a:rPr>
              <a:t>The reason for performing feature engineering is to prepare an input data set that best fits the machine learning algorithm as well as to enhance the performance of machine learning models. </a:t>
            </a:r>
          </a:p>
          <a:p>
            <a:pPr marL="0" indent="0">
              <a:buNone/>
            </a:pPr>
            <a:r>
              <a:rPr lang="en-US" sz="2667" dirty="0">
                <a:latin typeface="Garamond" pitchFamily="18"/>
              </a:rPr>
              <a:t>Feature engineering helps to accelerates the time it takes to extract features from data, allowing for the extraction of more features</a:t>
            </a:r>
          </a:p>
          <a:p>
            <a:pPr marL="0" indent="0">
              <a:buNone/>
            </a:pPr>
            <a:br>
              <a:rPr lang="en-US" dirty="0">
                <a:latin typeface="Garamond" pitchFamily="18"/>
              </a:rPr>
            </a:br>
            <a:endParaRPr lang="en-US" dirty="0">
              <a:latin typeface="Garamond" pitchFamily="18"/>
            </a:endParaRPr>
          </a:p>
          <a:p>
            <a:pPr lvl="0"/>
            <a:endParaRPr lang="en-US" dirty="0">
              <a:latin typeface="Garamond" pitchFamily="18"/>
            </a:endParaRPr>
          </a:p>
        </p:txBody>
      </p:sp>
    </p:spTree>
    <p:extLst>
      <p:ext uri="{BB962C8B-B14F-4D97-AF65-F5344CB8AC3E}">
        <p14:creationId xmlns:p14="http://schemas.microsoft.com/office/powerpoint/2010/main" val="409095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5048</TotalTime>
  <Words>1251</Words>
  <Application>Microsoft Office PowerPoint</Application>
  <PresentationFormat>Widescreen</PresentationFormat>
  <Paragraphs>197</Paragraphs>
  <Slides>26</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Avenir Next LT Pro</vt:lpstr>
      <vt:lpstr>Calibri</vt:lpstr>
      <vt:lpstr>Calibri Light</vt:lpstr>
      <vt:lpstr>Cambria Math</vt:lpstr>
      <vt:lpstr>Garamond</vt:lpstr>
      <vt:lpstr>Gill Sans MT</vt:lpstr>
      <vt:lpstr>Helvetica Neue</vt:lpstr>
      <vt:lpstr>Mulish</vt:lpstr>
      <vt:lpstr>Roboto</vt:lpstr>
      <vt:lpstr>Times New Roman</vt:lpstr>
      <vt:lpstr>Office Theme</vt:lpstr>
      <vt:lpstr>Gallery</vt:lpstr>
      <vt:lpstr>CREDIT SCORING</vt:lpstr>
      <vt:lpstr>                        Outline</vt:lpstr>
      <vt:lpstr>Introduction</vt:lpstr>
      <vt:lpstr>Exploratory Data Analysis</vt:lpstr>
      <vt:lpstr>PowerPoint Presentation</vt:lpstr>
      <vt:lpstr>PowerPoint Presentation</vt:lpstr>
      <vt:lpstr>PowerPoint Presentation</vt:lpstr>
      <vt:lpstr>Data Quality check and Cleaning</vt:lpstr>
      <vt:lpstr>Feature Engineering / Data Wrangling</vt:lpstr>
      <vt:lpstr>Feature Engineering / Data Wrangling</vt:lpstr>
      <vt:lpstr>Categorical Encoding</vt:lpstr>
      <vt:lpstr>Feature Selection and A/B Testing</vt:lpstr>
      <vt:lpstr>Chi-square ( χ2)</vt:lpstr>
      <vt:lpstr>ANOVA (F-Statistic)</vt:lpstr>
      <vt:lpstr>Pearson Correlation</vt:lpstr>
      <vt:lpstr>Information value</vt:lpstr>
      <vt:lpstr>WOE</vt:lpstr>
      <vt:lpstr>Feature Selection</vt:lpstr>
      <vt:lpstr>MACHINE LEARNING</vt:lpstr>
      <vt:lpstr>MACHINE LEARNING</vt:lpstr>
      <vt:lpstr>Logistic Regression-</vt:lpstr>
      <vt:lpstr>Evaluation Metrics</vt:lpstr>
      <vt:lpstr>ML Models Comparison</vt:lpstr>
      <vt:lpstr>Hyperparameters- Logistic Regression</vt:lpstr>
      <vt:lpstr>Prediction and Deployment</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with Python</dc:title>
  <dc:creator>Francis Yego</dc:creator>
  <cp:lastModifiedBy>Francis Yego</cp:lastModifiedBy>
  <cp:revision>94</cp:revision>
  <dcterms:created xsi:type="dcterms:W3CDTF">2021-04-23T08:43:15Z</dcterms:created>
  <dcterms:modified xsi:type="dcterms:W3CDTF">2022-07-21T06:57:31Z</dcterms:modified>
</cp:coreProperties>
</file>