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388" r:id="rId2"/>
    <p:sldId id="397" r:id="rId3"/>
    <p:sldId id="402" r:id="rId4"/>
    <p:sldId id="404" r:id="rId5"/>
    <p:sldId id="413" r:id="rId6"/>
    <p:sldId id="414" r:id="rId7"/>
    <p:sldId id="415" r:id="rId8"/>
    <p:sldId id="394" r:id="rId9"/>
    <p:sldId id="403" r:id="rId10"/>
    <p:sldId id="391" r:id="rId11"/>
    <p:sldId id="395" r:id="rId12"/>
    <p:sldId id="396" r:id="rId13"/>
    <p:sldId id="398" r:id="rId14"/>
    <p:sldId id="405" r:id="rId15"/>
    <p:sldId id="399" r:id="rId16"/>
    <p:sldId id="400" r:id="rId17"/>
    <p:sldId id="401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392" r:id="rId26"/>
    <p:sldId id="301" r:id="rId27"/>
  </p:sldIdLst>
  <p:sldSz cx="9144000" cy="6858000" type="screen4x3"/>
  <p:notesSz cx="6797675" cy="99266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200"/>
    <a:srgbClr val="DDDDDD"/>
    <a:srgbClr val="03A2C4"/>
    <a:srgbClr val="FF8F71"/>
    <a:srgbClr val="E50274"/>
    <a:srgbClr val="5F5F5F"/>
    <a:srgbClr val="F8F8F8"/>
    <a:srgbClr val="3B3B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-1482" y="-102"/>
      </p:cViewPr>
      <p:guideLst>
        <p:guide orient="horz" pos="160"/>
        <p:guide orient="horz" pos="4084"/>
        <p:guide orient="horz" pos="1205"/>
        <p:guide orient="horz" pos="4009"/>
        <p:guide orient="horz" pos="244"/>
        <p:guide pos="5555"/>
        <p:guide pos="297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242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D741A0C-AEA1-4019-9FD1-F15B94F839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822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C33FFE-9E40-45AE-ADB4-45934874763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2380709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mapa_azu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208676" cy="687581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52400" y="3740150"/>
            <a:ext cx="6588125" cy="29654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808" y="4176000"/>
            <a:ext cx="5882400" cy="1701272"/>
          </a:xfrm>
        </p:spPr>
        <p:txBody>
          <a:bodyPr/>
          <a:lstStyle>
            <a:lvl1pPr algn="l">
              <a:lnSpc>
                <a:spcPct val="100000"/>
              </a:lnSpc>
              <a:defRPr sz="2800" b="1" cap="all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61808" y="3956400"/>
            <a:ext cx="5882400" cy="288000"/>
          </a:xfrm>
        </p:spPr>
        <p:txBody>
          <a:bodyPr anchor="ctr"/>
          <a:lstStyle>
            <a:lvl1pPr marL="0" indent="0">
              <a:buNone/>
              <a:defRPr sz="17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561808" y="5133041"/>
            <a:ext cx="5882400" cy="312183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pic>
        <p:nvPicPr>
          <p:cNvPr id="11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1157" y="5877272"/>
            <a:ext cx="1894620" cy="70646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0"/>
          <p:cNvSpPr>
            <a:spLocks noChangeArrowheads="1"/>
          </p:cNvSpPr>
          <p:nvPr userDrawn="1"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ractal_atra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909" y="0"/>
            <a:ext cx="4849091" cy="6858000"/>
          </a:xfrm>
          <a:prstGeom prst="rect">
            <a:avLst/>
          </a:prstGeom>
        </p:spPr>
      </p:pic>
      <p:pic>
        <p:nvPicPr>
          <p:cNvPr id="4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2829" y="548680"/>
            <a:ext cx="1681829" cy="62712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/>
          </p:nvPr>
        </p:nvSpPr>
        <p:spPr>
          <a:xfrm>
            <a:off x="4822231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789216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1200" y="288000"/>
            <a:ext cx="8307363" cy="1181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80787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87338"/>
            <a:ext cx="8307388" cy="11811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titulo Haga clic para cambiar el estilo de título	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175" y="1916113"/>
            <a:ext cx="83296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pic>
        <p:nvPicPr>
          <p:cNvPr id="1028" name="Imagen 8" descr="pie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465888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8"/>
          <p:cNvSpPr>
            <a:spLocks noChangeArrowheads="1"/>
          </p:cNvSpPr>
          <p:nvPr userDrawn="1"/>
        </p:nvSpPr>
        <p:spPr bwMode="auto">
          <a:xfrm>
            <a:off x="3116263" y="6635750"/>
            <a:ext cx="5472112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s-ES" sz="700" b="0"/>
              <a:t>Título del documento</a:t>
            </a:r>
          </a:p>
        </p:txBody>
      </p:sp>
      <p:sp>
        <p:nvSpPr>
          <p:cNvPr id="1030" name="Rectangle 21"/>
          <p:cNvSpPr>
            <a:spLocks noChangeArrowheads="1"/>
          </p:cNvSpPr>
          <p:nvPr userDrawn="1"/>
        </p:nvSpPr>
        <p:spPr bwMode="auto">
          <a:xfrm>
            <a:off x="8739188" y="661511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F2EE7A-B54A-4ED0-A58F-B2123F84C02D}" type="slidenum">
              <a:rPr lang="es-ES" sz="700" b="0"/>
              <a:pPr>
                <a:defRPr/>
              </a:pPr>
              <a:t>‹Nº›</a:t>
            </a:fld>
            <a:endParaRPr lang="es-ES" sz="700" b="0"/>
          </a:p>
        </p:txBody>
      </p:sp>
      <p:sp>
        <p:nvSpPr>
          <p:cNvPr id="1031" name="Rectangle 28"/>
          <p:cNvSpPr>
            <a:spLocks noChangeArrowheads="1"/>
          </p:cNvSpPr>
          <p:nvPr userDrawn="1"/>
        </p:nvSpPr>
        <p:spPr bwMode="auto">
          <a:xfrm>
            <a:off x="8670925" y="6627813"/>
            <a:ext cx="71438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800" b="0">
                <a:solidFill>
                  <a:srgbClr val="B6B6B6"/>
                </a:solidFill>
              </a:rPr>
              <a:t>|</a:t>
            </a:r>
            <a:endParaRPr lang="es-ES_tradnl" sz="800" b="0">
              <a:solidFill>
                <a:srgbClr val="B6B6B6"/>
              </a:solidFill>
            </a:endParaRPr>
          </a:p>
        </p:txBody>
      </p:sp>
      <p:sp>
        <p:nvSpPr>
          <p:cNvPr id="1033" name="Rectángulo 9"/>
          <p:cNvSpPr>
            <a:spLocks noChangeArrowheads="1"/>
          </p:cNvSpPr>
          <p:nvPr userDrawn="1"/>
        </p:nvSpPr>
        <p:spPr bwMode="auto">
          <a:xfrm>
            <a:off x="1692275" y="6510338"/>
            <a:ext cx="944563" cy="323850"/>
          </a:xfrm>
          <a:prstGeom prst="rect">
            <a:avLst/>
          </a:prstGeom>
          <a:solidFill>
            <a:schemeClr val="bg2">
              <a:alpha val="76077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800">
                <a:solidFill>
                  <a:schemeClr val="bg1"/>
                </a:solidFill>
              </a:rPr>
              <a:t>Logo cliente</a:t>
            </a:r>
          </a:p>
        </p:txBody>
      </p:sp>
      <p:pic>
        <p:nvPicPr>
          <p:cNvPr id="10" name="Picture 4" descr="F:\antonio\logopie_1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585909" y="6568385"/>
            <a:ext cx="811857" cy="2810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7" r:id="rId2"/>
    <p:sldLayoutId id="2147484274" r:id="rId3"/>
    <p:sldLayoutId id="2147484268" r:id="rId4"/>
    <p:sldLayoutId id="2147484269" r:id="rId5"/>
    <p:sldLayoutId id="2147484275" r:id="rId6"/>
    <p:sldLayoutId id="2147484270" r:id="rId7"/>
    <p:sldLayoutId id="2147484271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cap="all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36000"/>
        <a:buFont typeface="Wingdings" pitchFamily="2" charset="2"/>
        <a:buChar char="§"/>
        <a:defRPr>
          <a:solidFill>
            <a:schemeClr val="tx1"/>
          </a:solidFill>
          <a:latin typeface="+mn-lt"/>
          <a:ea typeface="+mj-ea"/>
        </a:defRPr>
      </a:lvl2pPr>
      <a:lvl3pPr marL="1524000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j-ea"/>
        </a:defRPr>
      </a:lvl3pPr>
      <a:lvl4pPr marL="2100263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j-ea"/>
        </a:defRPr>
      </a:lvl4pPr>
      <a:lvl5pPr marL="26670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  <a:ea typeface="+mj-ea"/>
        </a:defRPr>
      </a:lvl5pPr>
      <a:lvl6pPr marL="31242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6pPr>
      <a:lvl7pPr marL="35814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7pPr>
      <a:lvl8pPr marL="40386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8pPr>
      <a:lvl9pPr marL="44958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75" y="4176713"/>
            <a:ext cx="5881688" cy="1700212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MODELO DE SERVICIOS DE ACCESO </a:t>
            </a:r>
            <a:r>
              <a:rPr lang="es-ES_tradnl" dirty="0" smtClean="0"/>
              <a:t>de </a:t>
            </a:r>
            <a:r>
              <a:rPr lang="es-ES_tradnl" dirty="0" err="1" smtClean="0"/>
              <a:t>lever</a:t>
            </a:r>
            <a:endParaRPr lang="es-ES" dirty="0"/>
          </a:p>
        </p:txBody>
      </p:sp>
      <p:sp>
        <p:nvSpPr>
          <p:cNvPr id="7173" name="Rectángulo 4"/>
          <p:cNvSpPr>
            <a:spLocks noChangeArrowheads="1"/>
          </p:cNvSpPr>
          <p:nvPr/>
        </p:nvSpPr>
        <p:spPr bwMode="auto">
          <a:xfrm>
            <a:off x="4643438" y="5992813"/>
            <a:ext cx="1787525" cy="547687"/>
          </a:xfrm>
          <a:prstGeom prst="rect">
            <a:avLst/>
          </a:prstGeom>
          <a:solidFill>
            <a:schemeClr val="bg2">
              <a:alpha val="76077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ES" sz="800">
                <a:solidFill>
                  <a:schemeClr val="bg1"/>
                </a:solidFill>
              </a:rPr>
              <a:t>Logo cliente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Lever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648072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En PSA los créditos se almacenan en la base de datos de clientes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solicita reglas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PCC al PCRF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UDB almacena un solo servicio con RG=1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PCRF descarga regla con RG y QCI de velocidad alta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noProof="0" dirty="0" smtClean="0">
                <a:latin typeface="+mn-lt"/>
                <a:cs typeface="ＭＳ Ｐゴシック" charset="-128"/>
              </a:rPr>
              <a:t>GGSN solicita crédito al OCS, que está disponible en la bolsa recurrente 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(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FullInternetRecurring</a:t>
            </a:r>
            <a:r>
              <a:rPr lang="es-ES_tradnl" sz="1600" b="0" kern="0" noProof="0" dirty="0" smtClean="0">
                <a:latin typeface="+mn-lt"/>
                <a:cs typeface="ＭＳ Ｐゴシック" charset="-128"/>
              </a:rPr>
              <a:t>)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" name="16 Conector recto"/>
          <p:cNvCxnSpPr/>
          <p:nvPr/>
        </p:nvCxnSpPr>
        <p:spPr bwMode="auto">
          <a:xfrm flipV="1">
            <a:off x="97109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>
            <a:stCxn id="7" idx="0"/>
          </p:cNvCxnSpPr>
          <p:nvPr/>
        </p:nvCxnSpPr>
        <p:spPr bwMode="auto">
          <a:xfrm flipV="1">
            <a:off x="1187116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flipV="1">
            <a:off x="133113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5868144" y="1700808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11052" y="2852936"/>
            <a:ext cx="288032" cy="283945"/>
            <a:chOff x="4644008" y="1056823"/>
            <a:chExt cx="288032" cy="283945"/>
          </a:xfrm>
        </p:grpSpPr>
        <p:sp>
          <p:nvSpPr>
            <p:cNvPr id="30" name="2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30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1187116" y="1700808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1403140" y="2875271"/>
            <a:ext cx="288032" cy="283945"/>
            <a:chOff x="4644008" y="1056823"/>
            <a:chExt cx="288032" cy="283945"/>
          </a:xfrm>
        </p:grpSpPr>
        <p:sp>
          <p:nvSpPr>
            <p:cNvPr id="36" name="3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3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1954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Dentro de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endCxn id="11" idx="2"/>
          </p:cNvCxnSpPr>
          <p:nvPr/>
        </p:nvCxnSpPr>
        <p:spPr bwMode="auto">
          <a:xfrm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49 Grupo"/>
          <p:cNvGrpSpPr/>
          <p:nvPr/>
        </p:nvGrpSpPr>
        <p:grpSpPr>
          <a:xfrm>
            <a:off x="5864938" y="2132856"/>
            <a:ext cx="288032" cy="283945"/>
            <a:chOff x="4644008" y="1056823"/>
            <a:chExt cx="288032" cy="283945"/>
          </a:xfrm>
        </p:grpSpPr>
        <p:sp>
          <p:nvSpPr>
            <p:cNvPr id="51" name="5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5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52 Grupo"/>
          <p:cNvGrpSpPr/>
          <p:nvPr/>
        </p:nvGrpSpPr>
        <p:grpSpPr>
          <a:xfrm>
            <a:off x="2771292" y="2919941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2" name="61 Grupo"/>
          <p:cNvGrpSpPr/>
          <p:nvPr/>
        </p:nvGrpSpPr>
        <p:grpSpPr>
          <a:xfrm>
            <a:off x="5868144" y="2924944"/>
            <a:ext cx="288032" cy="283945"/>
            <a:chOff x="4644008" y="1056823"/>
            <a:chExt cx="288032" cy="283945"/>
          </a:xfrm>
        </p:grpSpPr>
        <p:sp>
          <p:nvSpPr>
            <p:cNvPr id="63" name="6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4" name="6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43 Rectángulo"/>
          <p:cNvSpPr/>
          <p:nvPr/>
        </p:nvSpPr>
        <p:spPr bwMode="auto">
          <a:xfrm>
            <a:off x="2628204" y="1076904"/>
            <a:ext cx="286175" cy="1918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CuadroTexto"/>
          <p:cNvSpPr txBox="1"/>
          <p:nvPr/>
        </p:nvSpPr>
        <p:spPr bwMode="auto">
          <a:xfrm>
            <a:off x="2807296" y="692940"/>
            <a:ext cx="1512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365104"/>
            <a:ext cx="5068429" cy="1866949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Cuando se agota el crédito, el OCS devuelve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OoC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debido a que la bolsa recurrente fijó el valor del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flag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notificación a “true”</a:t>
            </a:r>
          </a:p>
          <a:p>
            <a:pPr marL="0" indent="0">
              <a:buNone/>
            </a:pPr>
            <a:endParaRPr lang="es-ES_tradnl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En la segunda petición de crédito se compra la bolsa de pago por uso, pues el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flag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notificación ya ha sido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reseteado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.</a:t>
            </a: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332655"/>
            <a:ext cx="2806403" cy="5899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solicita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rodaja a OCS, pero el crédito de la bolsa recurrente está agotado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OCS responde con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OoC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, FUA=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redirect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, VT pequeño, ya que el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flag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de notificación está activo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El cliente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es </a:t>
            </a:r>
            <a:r>
              <a:rPr kumimoji="0" lang="es-ES_tradnl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redireccionado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al portal: 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Se muestran bolsas y notificación de cargo implícito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Portal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act</a:t>
            </a:r>
            <a:r>
              <a:rPr kumimoji="0" lang="es-ES_tradnl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ualiza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flag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de notificación en 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UDB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baseline="0" dirty="0" smtClean="0">
                <a:latin typeface="+mn-lt"/>
                <a:cs typeface="ＭＳ Ｐゴシック" charset="-128"/>
              </a:rPr>
              <a:t>Siguiente petición de </a:t>
            </a:r>
            <a:r>
              <a:rPr lang="es-ES_tradnl" sz="1600" b="0" kern="0" baseline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baseline="0" dirty="0" smtClean="0">
                <a:latin typeface="+mn-lt"/>
                <a:cs typeface="ＭＳ Ｐゴシック" charset="-128"/>
              </a:rPr>
              <a:t> transcurrido VT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Cargo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pospago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(anotación de CDR de compra). Se devuelve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 GGSN</a:t>
            </a:r>
            <a:endParaRPr lang="es-ES_tradnl" sz="1600" b="0" kern="0" baseline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40374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82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Usuario alcanza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del plan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endCxn id="11" idx="2"/>
          </p:cNvCxnSpPr>
          <p:nvPr/>
        </p:nvCxnSpPr>
        <p:spPr bwMode="auto">
          <a:xfrm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52 Grupo"/>
          <p:cNvGrpSpPr/>
          <p:nvPr/>
        </p:nvGrpSpPr>
        <p:grpSpPr>
          <a:xfrm>
            <a:off x="2087216" y="2708920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7" name="56 Grupo"/>
          <p:cNvGrpSpPr/>
          <p:nvPr/>
        </p:nvGrpSpPr>
        <p:grpSpPr>
          <a:xfrm>
            <a:off x="5864938" y="1340768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22 Grupo"/>
          <p:cNvGrpSpPr/>
          <p:nvPr/>
        </p:nvGrpSpPr>
        <p:grpSpPr>
          <a:xfrm>
            <a:off x="5861732" y="2447310"/>
            <a:ext cx="288032" cy="283945"/>
            <a:chOff x="4644008" y="1056823"/>
            <a:chExt cx="288032" cy="283945"/>
          </a:xfrm>
        </p:grpSpPr>
        <p:sp>
          <p:nvSpPr>
            <p:cNvPr id="49" name="4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0" name="4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0" name="52 Grupo"/>
          <p:cNvGrpSpPr/>
          <p:nvPr/>
        </p:nvGrpSpPr>
        <p:grpSpPr>
          <a:xfrm>
            <a:off x="2084010" y="3167390"/>
            <a:ext cx="288032" cy="283945"/>
            <a:chOff x="4644008" y="1056823"/>
            <a:chExt cx="288032" cy="283945"/>
          </a:xfrm>
        </p:grpSpPr>
        <p:sp>
          <p:nvSpPr>
            <p:cNvPr id="61" name="6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2" name="61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52 Grupo"/>
          <p:cNvGrpSpPr/>
          <p:nvPr/>
        </p:nvGrpSpPr>
        <p:grpSpPr>
          <a:xfrm>
            <a:off x="5076056" y="3047752"/>
            <a:ext cx="288032" cy="283945"/>
            <a:chOff x="4644008" y="1056823"/>
            <a:chExt cx="288032" cy="283945"/>
          </a:xfrm>
        </p:grpSpPr>
        <p:sp>
          <p:nvSpPr>
            <p:cNvPr id="66" name="6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" name="6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68 Conector recto"/>
          <p:cNvCxnSpPr/>
          <p:nvPr/>
        </p:nvCxnSpPr>
        <p:spPr bwMode="auto">
          <a:xfrm>
            <a:off x="1871192" y="3573016"/>
            <a:ext cx="30725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 de flecha"/>
          <p:cNvCxnSpPr/>
          <p:nvPr/>
        </p:nvCxnSpPr>
        <p:spPr bwMode="auto">
          <a:xfrm flipV="1">
            <a:off x="4943734" y="2793681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2" name="71 Conector recto"/>
          <p:cNvCxnSpPr>
            <a:stCxn id="12" idx="0"/>
          </p:cNvCxnSpPr>
          <p:nvPr/>
        </p:nvCxnSpPr>
        <p:spPr bwMode="auto">
          <a:xfrm flipH="1" flipV="1">
            <a:off x="2123220" y="1628800"/>
            <a:ext cx="2772308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52 Grupo"/>
          <p:cNvGrpSpPr/>
          <p:nvPr/>
        </p:nvGrpSpPr>
        <p:grpSpPr>
          <a:xfrm>
            <a:off x="5004048" y="1772816"/>
            <a:ext cx="288032" cy="283945"/>
            <a:chOff x="4644008" y="1056823"/>
            <a:chExt cx="288032" cy="283945"/>
          </a:xfrm>
        </p:grpSpPr>
        <p:sp>
          <p:nvSpPr>
            <p:cNvPr id="75" name="7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7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52 Grupo"/>
          <p:cNvGrpSpPr/>
          <p:nvPr/>
        </p:nvGrpSpPr>
        <p:grpSpPr>
          <a:xfrm>
            <a:off x="5864938" y="3647067"/>
            <a:ext cx="288032" cy="283945"/>
            <a:chOff x="4644008" y="1056823"/>
            <a:chExt cx="288032" cy="283945"/>
          </a:xfrm>
        </p:grpSpPr>
        <p:sp>
          <p:nvSpPr>
            <p:cNvPr id="79" name="7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" name="7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52 Grupo"/>
          <p:cNvGrpSpPr/>
          <p:nvPr/>
        </p:nvGrpSpPr>
        <p:grpSpPr>
          <a:xfrm>
            <a:off x="5852114" y="4223131"/>
            <a:ext cx="288032" cy="283945"/>
            <a:chOff x="4644008" y="1056823"/>
            <a:chExt cx="288032" cy="283945"/>
          </a:xfrm>
        </p:grpSpPr>
        <p:sp>
          <p:nvSpPr>
            <p:cNvPr id="82" name="8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3" name="8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52 Grupo"/>
          <p:cNvGrpSpPr/>
          <p:nvPr/>
        </p:nvGrpSpPr>
        <p:grpSpPr>
          <a:xfrm>
            <a:off x="2080804" y="1787457"/>
            <a:ext cx="288032" cy="283945"/>
            <a:chOff x="4644008" y="1056823"/>
            <a:chExt cx="288032" cy="283945"/>
          </a:xfrm>
        </p:grpSpPr>
        <p:sp>
          <p:nvSpPr>
            <p:cNvPr id="89" name="8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8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6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52 Grupo"/>
          <p:cNvGrpSpPr/>
          <p:nvPr/>
        </p:nvGrpSpPr>
        <p:grpSpPr>
          <a:xfrm>
            <a:off x="2519264" y="3040058"/>
            <a:ext cx="288032" cy="283945"/>
            <a:chOff x="4644008" y="1056823"/>
            <a:chExt cx="288032" cy="283945"/>
          </a:xfrm>
        </p:grpSpPr>
        <p:sp>
          <p:nvSpPr>
            <p:cNvPr id="92" name="9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3" name="9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52 Grupo"/>
          <p:cNvGrpSpPr/>
          <p:nvPr/>
        </p:nvGrpSpPr>
        <p:grpSpPr>
          <a:xfrm>
            <a:off x="5848908" y="4797152"/>
            <a:ext cx="288032" cy="283945"/>
            <a:chOff x="4644008" y="1056823"/>
            <a:chExt cx="288032" cy="283945"/>
          </a:xfrm>
        </p:grpSpPr>
        <p:sp>
          <p:nvSpPr>
            <p:cNvPr id="95" name="9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6" name="9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6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8" name="57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3" name="62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437113"/>
            <a:ext cx="5068429" cy="1440159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El portal actualiza también el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flag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notificaciones, indicando que no se realice un cargo implícito cuando se agote la bolsa</a:t>
            </a: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Si el cliente tenía crédito disponible y estaba navegando, la bolsa adquirida se comenzará a consumir más tarde</a:t>
            </a: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La prioridad de consumo es por fecha de caducidad: Se consume primero de la bolsa que caducará antes</a:t>
            </a:r>
            <a:endParaRPr lang="es-ES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692696"/>
            <a:ext cx="2806403" cy="3744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El cliente accede al portal 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y selecciona una opción de recarga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Se genera crédito de recurso en la UDB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Petición de reautorización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OCS genera RAR hacia GGSN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GGSN genera un CCR que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asignada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cliente puede navegar inmediatamente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800" b="0" kern="0" baseline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76378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2787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Recarga desde el portal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56 Grupo"/>
          <p:cNvGrpSpPr/>
          <p:nvPr/>
        </p:nvGrpSpPr>
        <p:grpSpPr>
          <a:xfrm>
            <a:off x="5873726" y="1484784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22 Grupo"/>
          <p:cNvGrpSpPr/>
          <p:nvPr/>
        </p:nvGrpSpPr>
        <p:grpSpPr>
          <a:xfrm>
            <a:off x="5864938" y="1982747"/>
            <a:ext cx="288032" cy="283945"/>
            <a:chOff x="4644008" y="1056823"/>
            <a:chExt cx="288032" cy="283945"/>
          </a:xfrm>
        </p:grpSpPr>
        <p:sp>
          <p:nvSpPr>
            <p:cNvPr id="49" name="4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0" name="4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7" name="52 Grupo"/>
          <p:cNvGrpSpPr/>
          <p:nvPr/>
        </p:nvGrpSpPr>
        <p:grpSpPr>
          <a:xfrm>
            <a:off x="5076056" y="3047752"/>
            <a:ext cx="288032" cy="283945"/>
            <a:chOff x="4644008" y="1056823"/>
            <a:chExt cx="288032" cy="283945"/>
          </a:xfrm>
        </p:grpSpPr>
        <p:sp>
          <p:nvSpPr>
            <p:cNvPr id="66" name="6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" name="6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68 Conector recto"/>
          <p:cNvCxnSpPr/>
          <p:nvPr/>
        </p:nvCxnSpPr>
        <p:spPr bwMode="auto">
          <a:xfrm>
            <a:off x="1871192" y="3573016"/>
            <a:ext cx="30725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 de flecha"/>
          <p:cNvCxnSpPr/>
          <p:nvPr/>
        </p:nvCxnSpPr>
        <p:spPr bwMode="auto">
          <a:xfrm flipV="1">
            <a:off x="4943734" y="2793681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2" name="71 Conector recto"/>
          <p:cNvCxnSpPr/>
          <p:nvPr/>
        </p:nvCxnSpPr>
        <p:spPr bwMode="auto">
          <a:xfrm flipH="1" flipV="1">
            <a:off x="2171426" y="1628800"/>
            <a:ext cx="2772308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52 Grupo"/>
          <p:cNvGrpSpPr/>
          <p:nvPr/>
        </p:nvGrpSpPr>
        <p:grpSpPr>
          <a:xfrm>
            <a:off x="4499992" y="1700808"/>
            <a:ext cx="288032" cy="283945"/>
            <a:chOff x="4644008" y="1056823"/>
            <a:chExt cx="288032" cy="283945"/>
          </a:xfrm>
        </p:grpSpPr>
        <p:sp>
          <p:nvSpPr>
            <p:cNvPr id="75" name="7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7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52 Grupo"/>
          <p:cNvGrpSpPr/>
          <p:nvPr/>
        </p:nvGrpSpPr>
        <p:grpSpPr>
          <a:xfrm>
            <a:off x="5868144" y="2848887"/>
            <a:ext cx="288032" cy="283945"/>
            <a:chOff x="4644008" y="1056823"/>
            <a:chExt cx="288032" cy="283945"/>
          </a:xfrm>
        </p:grpSpPr>
        <p:sp>
          <p:nvSpPr>
            <p:cNvPr id="79" name="7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" name="7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52 Grupo"/>
          <p:cNvGrpSpPr/>
          <p:nvPr/>
        </p:nvGrpSpPr>
        <p:grpSpPr>
          <a:xfrm>
            <a:off x="5868144" y="3636888"/>
            <a:ext cx="288032" cy="283945"/>
            <a:chOff x="4644008" y="1056823"/>
            <a:chExt cx="288032" cy="283945"/>
          </a:xfrm>
        </p:grpSpPr>
        <p:sp>
          <p:nvSpPr>
            <p:cNvPr id="82" name="8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3" name="8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52 Grupo"/>
          <p:cNvGrpSpPr/>
          <p:nvPr/>
        </p:nvGrpSpPr>
        <p:grpSpPr>
          <a:xfrm>
            <a:off x="4895528" y="3865135"/>
            <a:ext cx="288032" cy="283945"/>
            <a:chOff x="4644008" y="1056823"/>
            <a:chExt cx="288032" cy="283945"/>
          </a:xfrm>
        </p:grpSpPr>
        <p:sp>
          <p:nvSpPr>
            <p:cNvPr id="95" name="9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6" name="9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62 Conector recto"/>
          <p:cNvCxnSpPr>
            <a:stCxn id="12" idx="1"/>
            <a:endCxn id="11" idx="3"/>
          </p:cNvCxnSpPr>
          <p:nvPr/>
        </p:nvCxnSpPr>
        <p:spPr bwMode="auto">
          <a:xfrm flipH="1">
            <a:off x="3743400" y="2456892"/>
            <a:ext cx="4680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67 Conector recto"/>
          <p:cNvCxnSpPr>
            <a:stCxn id="11" idx="2"/>
            <a:endCxn id="8" idx="0"/>
          </p:cNvCxnSpPr>
          <p:nvPr/>
        </p:nvCxnSpPr>
        <p:spPr bwMode="auto">
          <a:xfrm flipH="1">
            <a:off x="1187116" y="2780928"/>
            <a:ext cx="187220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22 Grupo"/>
          <p:cNvGrpSpPr/>
          <p:nvPr/>
        </p:nvGrpSpPr>
        <p:grpSpPr>
          <a:xfrm>
            <a:off x="3851920" y="2509736"/>
            <a:ext cx="288032" cy="283945"/>
            <a:chOff x="4644008" y="1056823"/>
            <a:chExt cx="288032" cy="283945"/>
          </a:xfrm>
        </p:grpSpPr>
        <p:sp>
          <p:nvSpPr>
            <p:cNvPr id="77" name="7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8" name="77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52 Grupo"/>
          <p:cNvGrpSpPr/>
          <p:nvPr/>
        </p:nvGrpSpPr>
        <p:grpSpPr>
          <a:xfrm>
            <a:off x="2375248" y="3047752"/>
            <a:ext cx="288032" cy="283945"/>
            <a:chOff x="4644008" y="1056823"/>
            <a:chExt cx="288032" cy="283945"/>
          </a:xfrm>
        </p:grpSpPr>
        <p:sp>
          <p:nvSpPr>
            <p:cNvPr id="85" name="8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6" name="8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86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53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54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56 Rectángulo"/>
          <p:cNvSpPr/>
          <p:nvPr/>
        </p:nvSpPr>
        <p:spPr bwMode="auto">
          <a:xfrm>
            <a:off x="2628204" y="1301064"/>
            <a:ext cx="286175" cy="1918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1" name="60 CuadroTexto"/>
          <p:cNvSpPr txBox="1"/>
          <p:nvPr/>
        </p:nvSpPr>
        <p:spPr bwMode="auto">
          <a:xfrm>
            <a:off x="3023320" y="1301064"/>
            <a:ext cx="118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Bolsa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65398"/>
          </a:xfrm>
        </p:spPr>
        <p:txBody>
          <a:bodyPr/>
          <a:lstStyle/>
          <a:p>
            <a:r>
              <a:rPr lang="es-ES_tradnl" dirty="0" smtClean="0"/>
              <a:t>POSPAGO CON BAJADA DE QOS (SIN AVISO)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1175" y="1468438"/>
            <a:ext cx="8329613" cy="1728911"/>
          </a:xfrm>
        </p:spPr>
        <p:txBody>
          <a:bodyPr/>
          <a:lstStyle/>
          <a:p>
            <a:r>
              <a:rPr lang="es-ES_tradnl" dirty="0" err="1" smtClean="0"/>
              <a:t>Quota</a:t>
            </a:r>
            <a:r>
              <a:rPr lang="es-ES_tradnl" dirty="0" smtClean="0"/>
              <a:t> mensual de volumen</a:t>
            </a:r>
          </a:p>
          <a:p>
            <a:r>
              <a:rPr lang="es-ES_tradnl" dirty="0" smtClean="0"/>
              <a:t>Cuando se excede, el usuario recibe una velocidad menor</a:t>
            </a:r>
          </a:p>
          <a:p>
            <a:pPr lvl="1"/>
            <a:r>
              <a:rPr lang="es-ES_tradnl" dirty="0" smtClean="0"/>
              <a:t>El cliente puede adquirir bolsas (</a:t>
            </a:r>
            <a:r>
              <a:rPr lang="es-ES_tradnl" dirty="0" err="1" smtClean="0"/>
              <a:t>topup</a:t>
            </a:r>
            <a:r>
              <a:rPr lang="es-ES_tradnl" dirty="0" smtClean="0"/>
              <a:t>) para recuperar su velocidad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1181100"/>
          </a:xfrm>
        </p:spPr>
        <p:txBody>
          <a:bodyPr/>
          <a:lstStyle/>
          <a:p>
            <a:r>
              <a:rPr lang="es-ES_tradnl" dirty="0" smtClean="0"/>
              <a:t>POSPAGO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b="0" dirty="0" smtClean="0"/>
              <a:t>MODELADO</a:t>
            </a:r>
            <a:endParaRPr lang="es-ES" b="0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323527" y="1052736"/>
            <a:ext cx="8495035" cy="6120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PostpaidFullInternetFUP X GB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PaymentMethod=bill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27 Rectángulo"/>
          <p:cNvSpPr/>
          <p:nvPr/>
        </p:nvSpPr>
        <p:spPr bwMode="auto">
          <a:xfrm>
            <a:off x="323528" y="1920967"/>
            <a:ext cx="5777408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28 Rectángulo"/>
          <p:cNvSpPr/>
          <p:nvPr/>
        </p:nvSpPr>
        <p:spPr bwMode="auto">
          <a:xfrm>
            <a:off x="323528" y="2269350"/>
            <a:ext cx="577740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RG=1, QoS=HighBW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323528" y="2617733"/>
            <a:ext cx="577740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none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323528" y="2966117"/>
            <a:ext cx="5777408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FullInternetRecurring, FullInternetRecharges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323528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RecurringRecharge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Validity=endOfCicle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32 Rectángulo"/>
          <p:cNvSpPr/>
          <p:nvPr/>
        </p:nvSpPr>
        <p:spPr bwMode="auto">
          <a:xfrm>
            <a:off x="323528" y="3314500"/>
            <a:ext cx="5777408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OoCAction=Redirect, VT, sendSMS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33 Rectángulo"/>
          <p:cNvSpPr/>
          <p:nvPr/>
        </p:nvSpPr>
        <p:spPr bwMode="auto">
          <a:xfrm>
            <a:off x="328720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FullInternetRecurring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49 Rectángulo"/>
          <p:cNvSpPr/>
          <p:nvPr/>
        </p:nvSpPr>
        <p:spPr bwMode="auto">
          <a:xfrm>
            <a:off x="3212232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PortalRechargeX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ResourceType = Bytes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50 Rectángulo"/>
          <p:cNvSpPr/>
          <p:nvPr/>
        </p:nvSpPr>
        <p:spPr bwMode="auto">
          <a:xfrm>
            <a:off x="3212232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FullInternetPurchases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51 Rectángulo"/>
          <p:cNvSpPr/>
          <p:nvPr/>
        </p:nvSpPr>
        <p:spPr bwMode="auto">
          <a:xfrm>
            <a:off x="3364632" y="39568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PortalRechargeX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$PP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6253336" y="1916832"/>
            <a:ext cx="2565226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FullInternetLowBW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6253336" y="2265215"/>
            <a:ext cx="2565227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RG=100, QoS=LowBW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16 Rectángulo"/>
          <p:cNvSpPr/>
          <p:nvPr/>
        </p:nvSpPr>
        <p:spPr bwMode="auto">
          <a:xfrm>
            <a:off x="6253336" y="2613598"/>
            <a:ext cx="2565227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none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6253336" y="2961982"/>
            <a:ext cx="2565227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none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1" name="20 Conector recto de flecha"/>
          <p:cNvCxnSpPr/>
          <p:nvPr/>
        </p:nvCxnSpPr>
        <p:spPr bwMode="auto">
          <a:xfrm flipV="1">
            <a:off x="7452320" y="3501008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CuadroTexto"/>
          <p:cNvSpPr txBox="1"/>
          <p:nvPr/>
        </p:nvSpPr>
        <p:spPr bwMode="auto">
          <a:xfrm>
            <a:off x="6300192" y="4293096"/>
            <a:ext cx="2304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600" b="0" dirty="0" smtClean="0"/>
              <a:t>Servicio sin control de crédito, siempre activo</a:t>
            </a:r>
            <a:endParaRPr lang="es-ES" sz="1600" b="0" dirty="0" smtClean="0"/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2411760" y="3314500"/>
            <a:ext cx="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23 Conector recto de flecha"/>
          <p:cNvCxnSpPr/>
          <p:nvPr/>
        </p:nvCxnSpPr>
        <p:spPr bwMode="auto">
          <a:xfrm>
            <a:off x="2411760" y="3310365"/>
            <a:ext cx="2520280" cy="2386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> (SIN AVISO)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864096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Todo el tráfico es asociado al RG=1 (prioridad mayor). Por el momento el RG=100 no tiene ningún papel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solicita reglas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PCC al PCRF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UDB almacena dos servicios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RG=1, crédito recurrente mensual,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QoS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alta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RG=100, sin control de crédito,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QoS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baja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PCRF activa ambas PCC rules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GGSN solicita crédito para RG=1 y cliente navega</a:t>
            </a: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" name="16 Conector recto"/>
          <p:cNvCxnSpPr/>
          <p:nvPr/>
        </p:nvCxnSpPr>
        <p:spPr bwMode="auto">
          <a:xfrm flipV="1">
            <a:off x="97109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>
            <a:stCxn id="7" idx="0"/>
          </p:cNvCxnSpPr>
          <p:nvPr/>
        </p:nvCxnSpPr>
        <p:spPr bwMode="auto">
          <a:xfrm flipV="1">
            <a:off x="1187116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flipV="1">
            <a:off x="133113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68144" y="1628800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28 Grupo"/>
          <p:cNvGrpSpPr/>
          <p:nvPr/>
        </p:nvGrpSpPr>
        <p:grpSpPr>
          <a:xfrm>
            <a:off x="611052" y="2852936"/>
            <a:ext cx="288032" cy="283945"/>
            <a:chOff x="4644008" y="1056823"/>
            <a:chExt cx="288032" cy="283945"/>
          </a:xfrm>
        </p:grpSpPr>
        <p:sp>
          <p:nvSpPr>
            <p:cNvPr id="30" name="2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30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31 Grupo"/>
          <p:cNvGrpSpPr/>
          <p:nvPr/>
        </p:nvGrpSpPr>
        <p:grpSpPr>
          <a:xfrm>
            <a:off x="1187116" y="1700808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34 Grupo"/>
          <p:cNvGrpSpPr/>
          <p:nvPr/>
        </p:nvGrpSpPr>
        <p:grpSpPr>
          <a:xfrm>
            <a:off x="1403140" y="2875271"/>
            <a:ext cx="288032" cy="283945"/>
            <a:chOff x="4644008" y="1056823"/>
            <a:chExt cx="288032" cy="283945"/>
          </a:xfrm>
        </p:grpSpPr>
        <p:sp>
          <p:nvSpPr>
            <p:cNvPr id="36" name="3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3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1954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Dentro de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endCxn id="11" idx="2"/>
          </p:cNvCxnSpPr>
          <p:nvPr/>
        </p:nvCxnSpPr>
        <p:spPr bwMode="auto">
          <a:xfrm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49 Grupo"/>
          <p:cNvGrpSpPr/>
          <p:nvPr/>
        </p:nvGrpSpPr>
        <p:grpSpPr>
          <a:xfrm>
            <a:off x="5868144" y="3501008"/>
            <a:ext cx="288032" cy="283945"/>
            <a:chOff x="4644008" y="1056823"/>
            <a:chExt cx="288032" cy="283945"/>
          </a:xfrm>
        </p:grpSpPr>
        <p:sp>
          <p:nvSpPr>
            <p:cNvPr id="51" name="5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5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52 Grupo"/>
          <p:cNvGrpSpPr/>
          <p:nvPr/>
        </p:nvGrpSpPr>
        <p:grpSpPr>
          <a:xfrm>
            <a:off x="2771292" y="2919941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3" name="61 Grupo"/>
          <p:cNvGrpSpPr/>
          <p:nvPr/>
        </p:nvGrpSpPr>
        <p:grpSpPr>
          <a:xfrm>
            <a:off x="5868144" y="4077072"/>
            <a:ext cx="288032" cy="283945"/>
            <a:chOff x="4644008" y="1056823"/>
            <a:chExt cx="288032" cy="283945"/>
          </a:xfrm>
        </p:grpSpPr>
        <p:sp>
          <p:nvSpPr>
            <p:cNvPr id="63" name="6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4" name="6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> (sin aviso)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29387" y="4581128"/>
            <a:ext cx="5068429" cy="1639144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No es necesario tratar eventos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OoC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, involucrar al PCRF o escribir campos “ad hoc” en la UDB</a:t>
            </a:r>
          </a:p>
          <a:p>
            <a:pPr marL="0" indent="0">
              <a:buNone/>
            </a:pPr>
            <a:endParaRPr lang="es-ES_tradnl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En la siguiente sesión el PCRF continuará bajando las dos PCC rules pero sólo se activará una de ellas (la de velocidad baja)</a:t>
            </a:r>
            <a:endParaRPr lang="es-ES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692696"/>
            <a:ext cx="2806403" cy="5671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solicita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rodaja a OCS, pero el crédito de la bolsa recurrente está agotado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OCS responde con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OoC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, FUA=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nothing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, VT hasta fin de mes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La PCC rule de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menor velocidad se toma en consideración inmediatamente y el cliente sigue navegando pero a velocidad baja</a:t>
            </a:r>
            <a:endParaRPr lang="es-ES_tradnl" sz="1600" b="0" kern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800" b="0" kern="0" baseline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76378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82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Usuario alcanza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del plan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endCxn id="11" idx="2"/>
          </p:cNvCxnSpPr>
          <p:nvPr/>
        </p:nvCxnSpPr>
        <p:spPr bwMode="auto">
          <a:xfrm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52 Grupo"/>
          <p:cNvGrpSpPr/>
          <p:nvPr/>
        </p:nvGrpSpPr>
        <p:grpSpPr>
          <a:xfrm>
            <a:off x="2087216" y="2708920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56 Grupo"/>
          <p:cNvGrpSpPr/>
          <p:nvPr/>
        </p:nvGrpSpPr>
        <p:grpSpPr>
          <a:xfrm>
            <a:off x="5864938" y="1772816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22 Grupo"/>
          <p:cNvGrpSpPr/>
          <p:nvPr/>
        </p:nvGrpSpPr>
        <p:grpSpPr>
          <a:xfrm>
            <a:off x="5861732" y="2568991"/>
            <a:ext cx="288032" cy="283945"/>
            <a:chOff x="4644008" y="1056823"/>
            <a:chExt cx="288032" cy="283945"/>
          </a:xfrm>
        </p:grpSpPr>
        <p:sp>
          <p:nvSpPr>
            <p:cNvPr id="49" name="4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0" name="4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6" name="52 Grupo"/>
          <p:cNvGrpSpPr/>
          <p:nvPr/>
        </p:nvGrpSpPr>
        <p:grpSpPr>
          <a:xfrm>
            <a:off x="2084010" y="3167390"/>
            <a:ext cx="288032" cy="283945"/>
            <a:chOff x="4644008" y="1056823"/>
            <a:chExt cx="288032" cy="283945"/>
          </a:xfrm>
        </p:grpSpPr>
        <p:sp>
          <p:nvSpPr>
            <p:cNvPr id="61" name="6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2" name="61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52 Grupo"/>
          <p:cNvGrpSpPr/>
          <p:nvPr/>
        </p:nvGrpSpPr>
        <p:grpSpPr>
          <a:xfrm>
            <a:off x="1727176" y="3935099"/>
            <a:ext cx="288032" cy="283945"/>
            <a:chOff x="4644008" y="1056823"/>
            <a:chExt cx="288032" cy="283945"/>
          </a:xfrm>
        </p:grpSpPr>
        <p:sp>
          <p:nvSpPr>
            <p:cNvPr id="92" name="9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3" name="9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7" name="56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59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> (sin aviso)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437113"/>
            <a:ext cx="5068429" cy="1440159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En sesiones posteriores, el PCRF baja de nuevo dos PCC rules y el cliente tiene saldo para el servicio de RG=1, de manera que navega a velocidad alta</a:t>
            </a:r>
            <a:endParaRPr lang="es-ES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692696"/>
            <a:ext cx="2806403" cy="5671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El cliente accede al portal 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y selecciona una opción de recarga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Generación crédito de recurso en la UDB y de CDR (para cargo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pospago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Petición de reautorización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OCS genera RAR hacia GGSN. El GGSN genera un CCR que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asignada para el servicio de RG=1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cliente navega a velocidad alta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800" b="0" kern="0" baseline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76378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25656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Topup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desde el portal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" name="56 Grupo"/>
          <p:cNvGrpSpPr/>
          <p:nvPr/>
        </p:nvGrpSpPr>
        <p:grpSpPr>
          <a:xfrm>
            <a:off x="5892962" y="1484784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22 Grupo"/>
          <p:cNvGrpSpPr/>
          <p:nvPr/>
        </p:nvGrpSpPr>
        <p:grpSpPr>
          <a:xfrm>
            <a:off x="5868144" y="2276872"/>
            <a:ext cx="288032" cy="283945"/>
            <a:chOff x="4644008" y="1056823"/>
            <a:chExt cx="288032" cy="283945"/>
          </a:xfrm>
        </p:grpSpPr>
        <p:sp>
          <p:nvSpPr>
            <p:cNvPr id="49" name="4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0" name="4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3" name="52 Grupo"/>
          <p:cNvGrpSpPr/>
          <p:nvPr/>
        </p:nvGrpSpPr>
        <p:grpSpPr>
          <a:xfrm>
            <a:off x="5076056" y="3047752"/>
            <a:ext cx="288032" cy="283945"/>
            <a:chOff x="4644008" y="1056823"/>
            <a:chExt cx="288032" cy="283945"/>
          </a:xfrm>
        </p:grpSpPr>
        <p:sp>
          <p:nvSpPr>
            <p:cNvPr id="66" name="6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" name="6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68 Conector recto"/>
          <p:cNvCxnSpPr/>
          <p:nvPr/>
        </p:nvCxnSpPr>
        <p:spPr bwMode="auto">
          <a:xfrm>
            <a:off x="1871192" y="3573016"/>
            <a:ext cx="30725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 de flecha"/>
          <p:cNvCxnSpPr/>
          <p:nvPr/>
        </p:nvCxnSpPr>
        <p:spPr bwMode="auto">
          <a:xfrm flipV="1">
            <a:off x="4943734" y="2793681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2" name="71 Conector recto"/>
          <p:cNvCxnSpPr/>
          <p:nvPr/>
        </p:nvCxnSpPr>
        <p:spPr bwMode="auto">
          <a:xfrm flipH="1" flipV="1">
            <a:off x="2171426" y="1628800"/>
            <a:ext cx="2772308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52 Grupo"/>
          <p:cNvGrpSpPr/>
          <p:nvPr/>
        </p:nvGrpSpPr>
        <p:grpSpPr>
          <a:xfrm>
            <a:off x="3455368" y="1484784"/>
            <a:ext cx="288032" cy="283945"/>
            <a:chOff x="4644008" y="1056823"/>
            <a:chExt cx="288032" cy="283945"/>
          </a:xfrm>
        </p:grpSpPr>
        <p:sp>
          <p:nvSpPr>
            <p:cNvPr id="75" name="7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7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52 Grupo"/>
          <p:cNvGrpSpPr/>
          <p:nvPr/>
        </p:nvGrpSpPr>
        <p:grpSpPr>
          <a:xfrm>
            <a:off x="5868144" y="2636912"/>
            <a:ext cx="288032" cy="283945"/>
            <a:chOff x="4644008" y="1056823"/>
            <a:chExt cx="288032" cy="283945"/>
          </a:xfrm>
        </p:grpSpPr>
        <p:sp>
          <p:nvSpPr>
            <p:cNvPr id="79" name="7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" name="7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52 Grupo"/>
          <p:cNvGrpSpPr/>
          <p:nvPr/>
        </p:nvGrpSpPr>
        <p:grpSpPr>
          <a:xfrm>
            <a:off x="5868144" y="3865135"/>
            <a:ext cx="288032" cy="283945"/>
            <a:chOff x="4644008" y="1056823"/>
            <a:chExt cx="288032" cy="283945"/>
          </a:xfrm>
        </p:grpSpPr>
        <p:sp>
          <p:nvSpPr>
            <p:cNvPr id="82" name="8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3" name="8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52 Grupo"/>
          <p:cNvGrpSpPr/>
          <p:nvPr/>
        </p:nvGrpSpPr>
        <p:grpSpPr>
          <a:xfrm>
            <a:off x="4895528" y="3865135"/>
            <a:ext cx="288032" cy="283945"/>
            <a:chOff x="4644008" y="1056823"/>
            <a:chExt cx="288032" cy="283945"/>
          </a:xfrm>
        </p:grpSpPr>
        <p:sp>
          <p:nvSpPr>
            <p:cNvPr id="95" name="9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6" name="9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62 Conector recto"/>
          <p:cNvCxnSpPr>
            <a:stCxn id="12" idx="1"/>
            <a:endCxn id="11" idx="3"/>
          </p:cNvCxnSpPr>
          <p:nvPr/>
        </p:nvCxnSpPr>
        <p:spPr bwMode="auto">
          <a:xfrm flipH="1">
            <a:off x="3743400" y="2456892"/>
            <a:ext cx="4680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67 Conector recto"/>
          <p:cNvCxnSpPr>
            <a:stCxn id="11" idx="2"/>
            <a:endCxn id="8" idx="0"/>
          </p:cNvCxnSpPr>
          <p:nvPr/>
        </p:nvCxnSpPr>
        <p:spPr bwMode="auto">
          <a:xfrm flipH="1">
            <a:off x="1187116" y="2780928"/>
            <a:ext cx="187220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22 Grupo"/>
          <p:cNvGrpSpPr/>
          <p:nvPr/>
        </p:nvGrpSpPr>
        <p:grpSpPr>
          <a:xfrm>
            <a:off x="3851920" y="2509736"/>
            <a:ext cx="288032" cy="283945"/>
            <a:chOff x="4644008" y="1056823"/>
            <a:chExt cx="288032" cy="283945"/>
          </a:xfrm>
        </p:grpSpPr>
        <p:sp>
          <p:nvSpPr>
            <p:cNvPr id="77" name="7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8" name="77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52 Grupo"/>
          <p:cNvGrpSpPr/>
          <p:nvPr/>
        </p:nvGrpSpPr>
        <p:grpSpPr>
          <a:xfrm>
            <a:off x="2375248" y="3047752"/>
            <a:ext cx="288032" cy="283945"/>
            <a:chOff x="4644008" y="1056823"/>
            <a:chExt cx="288032" cy="283945"/>
          </a:xfrm>
        </p:grpSpPr>
        <p:sp>
          <p:nvSpPr>
            <p:cNvPr id="85" name="8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6" name="8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86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53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 bwMode="auto">
          <a:xfrm>
            <a:off x="3023320" y="1301064"/>
            <a:ext cx="118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Bolsa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56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57 Rectángulo"/>
          <p:cNvSpPr/>
          <p:nvPr/>
        </p:nvSpPr>
        <p:spPr bwMode="auto">
          <a:xfrm>
            <a:off x="2628204" y="1301064"/>
            <a:ext cx="286175" cy="1918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> (sin aviso)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437113"/>
            <a:ext cx="5068429" cy="1440159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Si el cliente inicia una sesión nueva en el periodo de facturación, la situación es análoga a la del primer caso (dentro de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)</a:t>
            </a: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Si el cliente estaba navegando con una bolsa, si la expiración de ésta es anterior al crédito recurrente, el saldo se descontará de la bolsa.</a:t>
            </a:r>
            <a:endParaRPr lang="es-ES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692696"/>
            <a:ext cx="2806403" cy="5671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El VT para el RG=1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expira, y el OCS solicita crédito de nuevo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OCS genera al vuelo el crédito recurrente para el mes en curso y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disponible al OCS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600" b="0" kern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76378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2775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Renovación de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" name="56 Grupo"/>
          <p:cNvGrpSpPr/>
          <p:nvPr/>
        </p:nvGrpSpPr>
        <p:grpSpPr>
          <a:xfrm>
            <a:off x="5892962" y="1484784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6" name="52 Grupo"/>
          <p:cNvGrpSpPr/>
          <p:nvPr/>
        </p:nvGrpSpPr>
        <p:grpSpPr>
          <a:xfrm>
            <a:off x="2878796" y="1700808"/>
            <a:ext cx="288032" cy="283945"/>
            <a:chOff x="4644008" y="1056823"/>
            <a:chExt cx="288032" cy="283945"/>
          </a:xfrm>
        </p:grpSpPr>
        <p:sp>
          <p:nvSpPr>
            <p:cNvPr id="75" name="7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7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67 Conector recto"/>
          <p:cNvCxnSpPr>
            <a:stCxn id="11" idx="2"/>
            <a:endCxn id="8" idx="0"/>
          </p:cNvCxnSpPr>
          <p:nvPr/>
        </p:nvCxnSpPr>
        <p:spPr bwMode="auto">
          <a:xfrm flipH="1">
            <a:off x="1187116" y="2780928"/>
            <a:ext cx="187220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52 Grupo"/>
          <p:cNvGrpSpPr/>
          <p:nvPr/>
        </p:nvGrpSpPr>
        <p:grpSpPr>
          <a:xfrm>
            <a:off x="2375248" y="3047752"/>
            <a:ext cx="288032" cy="283945"/>
            <a:chOff x="4644008" y="1056823"/>
            <a:chExt cx="288032" cy="283945"/>
          </a:xfrm>
        </p:grpSpPr>
        <p:sp>
          <p:nvSpPr>
            <p:cNvPr id="85" name="8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6" name="8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86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53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56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b="0" dirty="0" smtClean="0"/>
              <a:t>Descripción</a:t>
            </a:r>
            <a:endParaRPr lang="es-ES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950" y="1468438"/>
            <a:ext cx="8329613" cy="2304975"/>
          </a:xfrm>
        </p:spPr>
        <p:txBody>
          <a:bodyPr/>
          <a:lstStyle/>
          <a:p>
            <a:r>
              <a:rPr lang="es-ES_tradnl" dirty="0" smtClean="0"/>
              <a:t>El cliente puede utilizar ciertas aplicaciones hasta una determinada </a:t>
            </a:r>
            <a:r>
              <a:rPr lang="es-ES_tradnl" dirty="0" err="1" smtClean="0"/>
              <a:t>quota</a:t>
            </a:r>
            <a:r>
              <a:rPr lang="es-ES_tradnl" dirty="0" smtClean="0"/>
              <a:t> de volumen mensual</a:t>
            </a:r>
          </a:p>
          <a:p>
            <a:r>
              <a:rPr lang="es-ES_tradnl" dirty="0" smtClean="0"/>
              <a:t>Para el resto de aplicaciones, y también para las aplicaciones “temáticas” cuando se agota la </a:t>
            </a:r>
            <a:r>
              <a:rPr lang="es-ES_tradnl" dirty="0" err="1" smtClean="0"/>
              <a:t>quota</a:t>
            </a:r>
            <a:r>
              <a:rPr lang="es-ES_tradnl" dirty="0" smtClean="0"/>
              <a:t> recurrente, se emplea un esquema de pago por uso y bolsas</a:t>
            </a:r>
          </a:p>
          <a:p>
            <a:pPr lvl="1"/>
            <a:r>
              <a:rPr lang="es-ES_tradnl" dirty="0" smtClean="0"/>
              <a:t>Se avisa al usuario con un portal previamente a realizar el cargo</a:t>
            </a:r>
          </a:p>
          <a:p>
            <a:pPr lvl="1"/>
            <a:r>
              <a:rPr lang="es-ES_tradnl" dirty="0" smtClean="0"/>
              <a:t>Bolsas de varias cantidades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SERVICIOS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MODELO PSA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83568" y="764704"/>
          <a:ext cx="7776864" cy="5356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944216"/>
                <a:gridCol w="2232248"/>
                <a:gridCol w="3600400"/>
              </a:tblGrid>
              <a:tr h="469779">
                <a:tc>
                  <a:txBody>
                    <a:bodyPr/>
                    <a:lstStyle/>
                    <a:p>
                      <a:r>
                        <a:rPr lang="es-ES_tradnl" sz="2000" b="0" dirty="0" smtClean="0"/>
                        <a:t>Categoría</a:t>
                      </a:r>
                      <a:endParaRPr lang="es-E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b="0" dirty="0" smtClean="0"/>
                        <a:t>Parámetros</a:t>
                      </a:r>
                      <a:endParaRPr lang="es-E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b="0" dirty="0" smtClean="0"/>
                        <a:t>Valores</a:t>
                      </a:r>
                      <a:endParaRPr lang="es-ES" sz="2000" b="0" dirty="0"/>
                    </a:p>
                  </a:txBody>
                  <a:tcPr/>
                </a:tc>
              </a:tr>
              <a:tr h="867285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Tipo de</a:t>
                      </a:r>
                      <a:r>
                        <a:rPr lang="es-ES_tradnl" sz="1400" b="0" baseline="0" dirty="0" smtClean="0"/>
                        <a:t> acceso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ID Aplicación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PCC</a:t>
                      </a:r>
                      <a:r>
                        <a:rPr lang="es-ES_tradnl" sz="1400" b="0" baseline="0" dirty="0" smtClean="0"/>
                        <a:t> Rules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baseline="0" dirty="0" smtClean="0"/>
                        <a:t>   5-Tupla</a:t>
                      </a:r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   </a:t>
                      </a:r>
                      <a:r>
                        <a:rPr lang="es-ES_tradnl" sz="1400" b="0" dirty="0" err="1" smtClean="0"/>
                        <a:t>QoS</a:t>
                      </a:r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   Rating</a:t>
                      </a:r>
                      <a:r>
                        <a:rPr lang="es-ES_tradnl" sz="1400" b="0" baseline="0" dirty="0" smtClean="0"/>
                        <a:t> </a:t>
                      </a:r>
                      <a:r>
                        <a:rPr lang="es-ES_tradnl" sz="1400" b="0" baseline="0" dirty="0" err="1" smtClean="0"/>
                        <a:t>Group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Etiqueta</a:t>
                      </a:r>
                      <a:r>
                        <a:rPr lang="es-ES_tradnl" sz="1400" b="0" baseline="0" dirty="0" smtClean="0"/>
                        <a:t> DPI</a:t>
                      </a:r>
                    </a:p>
                    <a:p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Direcciones IP / Puertos</a:t>
                      </a:r>
                    </a:p>
                    <a:p>
                      <a:r>
                        <a:rPr lang="es-ES_tradnl" sz="1400" b="0" dirty="0" smtClean="0"/>
                        <a:t>3GPP</a:t>
                      </a:r>
                      <a:r>
                        <a:rPr lang="es-ES_tradnl" sz="1400" b="0" baseline="0" dirty="0" smtClean="0"/>
                        <a:t> QCI</a:t>
                      </a:r>
                    </a:p>
                    <a:p>
                      <a:r>
                        <a:rPr lang="es-ES_tradnl" sz="1400" b="0" baseline="0" dirty="0" smtClean="0"/>
                        <a:t>Código numérico</a:t>
                      </a:r>
                      <a:endParaRPr lang="es-ES" sz="1400" b="0" dirty="0"/>
                    </a:p>
                  </a:txBody>
                  <a:tcPr/>
                </a:tc>
              </a:tr>
              <a:tr h="614327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Recurso</a:t>
                      </a:r>
                      <a:r>
                        <a:rPr lang="es-ES_tradnl" sz="1400" b="0" baseline="0" dirty="0" smtClean="0"/>
                        <a:t> monitorizado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Volumen descargado / Tiempo</a:t>
                      </a:r>
                      <a:r>
                        <a:rPr lang="es-ES_tradnl" sz="1400" b="0" baseline="0" dirty="0" smtClean="0"/>
                        <a:t> de uso / Fecha límite de uso</a:t>
                      </a:r>
                    </a:p>
                  </a:txBody>
                  <a:tcPr/>
                </a:tc>
              </a:tr>
              <a:tr h="277934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Control de consumo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baseline="0" dirty="0" smtClean="0"/>
                        <a:t>Si / No</a:t>
                      </a:r>
                    </a:p>
                  </a:txBody>
                  <a:tcPr/>
                </a:tc>
              </a:tr>
              <a:tr h="333174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Medio de pago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baseline="0" dirty="0" smtClean="0"/>
                        <a:t>Factura / Cargo en saldo prepago</a:t>
                      </a: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Bolsas de recursos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Cantidad de recurso</a:t>
                      </a:r>
                    </a:p>
                    <a:p>
                      <a:r>
                        <a:rPr lang="es-ES_tradnl" sz="1400" b="0" dirty="0" smtClean="0"/>
                        <a:t>Caducidad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baseline="0" dirty="0" smtClean="0"/>
                        <a:t>Recurrencia</a:t>
                      </a:r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Precio</a:t>
                      </a:r>
                    </a:p>
                    <a:p>
                      <a:r>
                        <a:rPr lang="es-ES_tradnl" sz="1400" b="0" dirty="0" smtClean="0"/>
                        <a:t>Textos</a:t>
                      </a:r>
                      <a:endParaRPr lang="es-ES_tradnl" sz="1400" b="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baseline="0" dirty="0" smtClean="0"/>
                        <a:t>Mecanismo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Segundos o Bytes</a:t>
                      </a:r>
                    </a:p>
                    <a:p>
                      <a:r>
                        <a:rPr lang="es-ES_tradnl" sz="1400" b="0" dirty="0" smtClean="0"/>
                        <a:t>Días, fin de día, fin de mes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Recurrente / No recurrente</a:t>
                      </a:r>
                    </a:p>
                    <a:p>
                      <a:r>
                        <a:rPr lang="es-ES_tradnl" sz="1400" b="0" dirty="0" smtClean="0"/>
                        <a:t>Moneda local</a:t>
                      </a:r>
                    </a:p>
                    <a:p>
                      <a:r>
                        <a:rPr lang="es-ES_tradnl" sz="1400" b="0" dirty="0" smtClean="0"/>
                        <a:t>Previo a la compra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Portal,</a:t>
                      </a:r>
                      <a:r>
                        <a:rPr lang="es-ES_tradnl" sz="1400" b="0" baseline="0" dirty="0" smtClean="0"/>
                        <a:t> Implícito por uso, Externo</a:t>
                      </a:r>
                    </a:p>
                  </a:txBody>
                  <a:tcPr/>
                </a:tc>
              </a:tr>
              <a:tr h="439665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Notificación fin de crédito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Tipo</a:t>
                      </a:r>
                    </a:p>
                    <a:p>
                      <a:r>
                        <a:rPr lang="es-ES_tradnl" sz="1400" b="0" dirty="0" smtClean="0"/>
                        <a:t>Texto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SMS, Portal, Bloqueo, Ninguno</a:t>
                      </a:r>
                    </a:p>
                    <a:p>
                      <a:r>
                        <a:rPr lang="es-ES_tradnl" sz="1400" b="0" dirty="0" smtClean="0"/>
                        <a:t>Para envío SMS</a:t>
                      </a:r>
                      <a:endParaRPr lang="es-ES" sz="1400" b="0" dirty="0"/>
                    </a:p>
                  </a:txBody>
                  <a:tcPr/>
                </a:tc>
              </a:tr>
              <a:tr h="439665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Notificación previa</a:t>
                      </a:r>
                      <a:r>
                        <a:rPr lang="es-ES_tradnl" sz="1400" b="0" baseline="0" dirty="0" smtClean="0"/>
                        <a:t> a cargo implícito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Periodo</a:t>
                      </a:r>
                    </a:p>
                    <a:p>
                      <a:r>
                        <a:rPr lang="es-ES_tradnl" sz="1400" b="0" dirty="0" smtClean="0"/>
                        <a:t>Número de cargos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0: Siempre</a:t>
                      </a:r>
                      <a:r>
                        <a:rPr lang="es-ES_tradnl" sz="1400" b="0" baseline="0" dirty="0" smtClean="0"/>
                        <a:t>, -1: Nunca</a:t>
                      </a:r>
                      <a:endParaRPr lang="es-E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1181100"/>
          </a:xfrm>
        </p:spPr>
        <p:txBody>
          <a:bodyPr/>
          <a:lstStyle/>
          <a:p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 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b="0" dirty="0" smtClean="0"/>
              <a:t>MODELADO</a:t>
            </a:r>
            <a:endParaRPr lang="es-ES" b="0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323527" y="1052736"/>
            <a:ext cx="8495035" cy="6120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PostpaidSocial X GB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PaymentMethod=bill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27 Rectángulo"/>
          <p:cNvSpPr/>
          <p:nvPr/>
        </p:nvSpPr>
        <p:spPr bwMode="auto">
          <a:xfrm>
            <a:off x="323528" y="1920967"/>
            <a:ext cx="3821616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SocialInternet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28 Rectángulo"/>
          <p:cNvSpPr/>
          <p:nvPr/>
        </p:nvSpPr>
        <p:spPr bwMode="auto">
          <a:xfrm>
            <a:off x="323528" y="2269350"/>
            <a:ext cx="3821616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QoS=HighBW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323527" y="2613598"/>
            <a:ext cx="3821616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social, RG=101</a:t>
            </a: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328720" y="2961981"/>
            <a:ext cx="3816424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SocialRec, SocialPurch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323528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SocialRecurringRecharge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Validity=endOfCicle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PoolName=SocialInternet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NotifyFlag=0%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32 Rectángulo"/>
          <p:cNvSpPr/>
          <p:nvPr/>
        </p:nvSpPr>
        <p:spPr bwMode="auto">
          <a:xfrm>
            <a:off x="323528" y="3314500"/>
            <a:ext cx="3821616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OoCAction=Redirect, VT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33 Rectángulo"/>
          <p:cNvSpPr/>
          <p:nvPr/>
        </p:nvSpPr>
        <p:spPr bwMode="auto">
          <a:xfrm>
            <a:off x="328720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SocialRec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49 Rectángulo"/>
          <p:cNvSpPr/>
          <p:nvPr/>
        </p:nvSpPr>
        <p:spPr bwMode="auto">
          <a:xfrm>
            <a:off x="4203576" y="3800319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SocialPPURecharge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Price=$PPU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implicit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PoolName=SocialInternetPurch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NotifyFlag=X%, 1 day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50 Rectángulo"/>
          <p:cNvSpPr/>
          <p:nvPr/>
        </p:nvSpPr>
        <p:spPr bwMode="auto">
          <a:xfrm>
            <a:off x="4217152" y="5693117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SocialPurch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51 Rectángulo"/>
          <p:cNvSpPr/>
          <p:nvPr/>
        </p:nvSpPr>
        <p:spPr bwMode="auto">
          <a:xfrm>
            <a:off x="7092280" y="3800319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SocialPortalRechargeY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$$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Y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Validity=Y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PoolName=SocialInternetPurch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4213869" y="1916832"/>
            <a:ext cx="4750619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OtherThanSocialInternet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4213870" y="2265215"/>
            <a:ext cx="475061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QoS=HighBW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23 Rectángulo"/>
          <p:cNvSpPr/>
          <p:nvPr/>
        </p:nvSpPr>
        <p:spPr bwMode="auto">
          <a:xfrm>
            <a:off x="4213870" y="2613598"/>
            <a:ext cx="475061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OtherThanSocial, RG=102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24 Rectángulo"/>
          <p:cNvSpPr/>
          <p:nvPr/>
        </p:nvSpPr>
        <p:spPr bwMode="auto">
          <a:xfrm>
            <a:off x="4213870" y="2961982"/>
            <a:ext cx="4750618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SocialPurch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25 Rectángulo"/>
          <p:cNvSpPr/>
          <p:nvPr/>
        </p:nvSpPr>
        <p:spPr bwMode="auto">
          <a:xfrm>
            <a:off x="4213870" y="3310365"/>
            <a:ext cx="4750618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OoCAction=Redirect, VT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1" name="20 Conector recto de flecha"/>
          <p:cNvCxnSpPr/>
          <p:nvPr/>
        </p:nvCxnSpPr>
        <p:spPr bwMode="auto">
          <a:xfrm>
            <a:off x="2627784" y="3310365"/>
            <a:ext cx="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21 Conector recto de flecha"/>
          <p:cNvCxnSpPr/>
          <p:nvPr/>
        </p:nvCxnSpPr>
        <p:spPr bwMode="auto">
          <a:xfrm>
            <a:off x="2627784" y="3314500"/>
            <a:ext cx="2024608" cy="2378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7" name="36 Conector recto de flecha"/>
          <p:cNvCxnSpPr/>
          <p:nvPr/>
        </p:nvCxnSpPr>
        <p:spPr bwMode="auto">
          <a:xfrm>
            <a:off x="4652392" y="3310364"/>
            <a:ext cx="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1296144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El PCRF baja siempre dos servicios para este plan, que se traducen en una regla PCC para el GGSN (asociada al servicio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SocialInternet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) y dos reglas en el DPI (clasificación y control de crédito para rating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groups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101 [social] y 102 [resto])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y DPI solicitan reglas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PCC al PCRF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UDB almacena dos servicios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RG=101 para ciertas aplicaciones, crédito recurrente mensual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RG=102 para resto de aplicaciones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GGSN obtiene una sola regla con velocidad alta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DPI obtiene dos reglas, para tráfico temático (RG= 101) y fuera de tema (RG=102)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DPI solicita crédito disponible para ambos rating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groups</a:t>
            </a:r>
            <a:endParaRPr lang="es-ES_tradnl" sz="1600" b="0" kern="0" dirty="0" smtClean="0">
              <a:latin typeface="+mn-lt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" name="16 Conector recto"/>
          <p:cNvCxnSpPr/>
          <p:nvPr/>
        </p:nvCxnSpPr>
        <p:spPr bwMode="auto">
          <a:xfrm flipV="1">
            <a:off x="97109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>
            <a:stCxn id="7" idx="0"/>
          </p:cNvCxnSpPr>
          <p:nvPr/>
        </p:nvCxnSpPr>
        <p:spPr bwMode="auto">
          <a:xfrm flipV="1">
            <a:off x="1187116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>
            <a:stCxn id="9" idx="0"/>
          </p:cNvCxnSpPr>
          <p:nvPr/>
        </p:nvCxnSpPr>
        <p:spPr bwMode="auto">
          <a:xfrm flipH="1"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68144" y="1628800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28 Grupo"/>
          <p:cNvGrpSpPr/>
          <p:nvPr/>
        </p:nvGrpSpPr>
        <p:grpSpPr>
          <a:xfrm>
            <a:off x="611052" y="2929031"/>
            <a:ext cx="288032" cy="283945"/>
            <a:chOff x="4644008" y="1056823"/>
            <a:chExt cx="288032" cy="283945"/>
          </a:xfrm>
        </p:grpSpPr>
        <p:sp>
          <p:nvSpPr>
            <p:cNvPr id="30" name="2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30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31 Grupo"/>
          <p:cNvGrpSpPr/>
          <p:nvPr/>
        </p:nvGrpSpPr>
        <p:grpSpPr>
          <a:xfrm>
            <a:off x="1187116" y="1700808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34 Grupo"/>
          <p:cNvGrpSpPr/>
          <p:nvPr/>
        </p:nvGrpSpPr>
        <p:grpSpPr>
          <a:xfrm>
            <a:off x="1043608" y="2929031"/>
            <a:ext cx="288032" cy="283945"/>
            <a:chOff x="4644008" y="1056823"/>
            <a:chExt cx="288032" cy="283945"/>
          </a:xfrm>
        </p:grpSpPr>
        <p:sp>
          <p:nvSpPr>
            <p:cNvPr id="36" name="3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3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1954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Dentro de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9" idx="0"/>
            <a:endCxn id="11" idx="2"/>
          </p:cNvCxnSpPr>
          <p:nvPr/>
        </p:nvCxnSpPr>
        <p:spPr bwMode="auto">
          <a:xfrm flipV="1">
            <a:off x="3059324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49 Grupo"/>
          <p:cNvGrpSpPr/>
          <p:nvPr/>
        </p:nvGrpSpPr>
        <p:grpSpPr>
          <a:xfrm>
            <a:off x="5868144" y="3501008"/>
            <a:ext cx="288032" cy="283945"/>
            <a:chOff x="4644008" y="1056823"/>
            <a:chExt cx="288032" cy="283945"/>
          </a:xfrm>
        </p:grpSpPr>
        <p:sp>
          <p:nvSpPr>
            <p:cNvPr id="51" name="5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5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52 Grupo"/>
          <p:cNvGrpSpPr/>
          <p:nvPr/>
        </p:nvGrpSpPr>
        <p:grpSpPr>
          <a:xfrm>
            <a:off x="3203848" y="2942276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3" name="61 Grupo"/>
          <p:cNvGrpSpPr/>
          <p:nvPr/>
        </p:nvGrpSpPr>
        <p:grpSpPr>
          <a:xfrm>
            <a:off x="5868144" y="4077072"/>
            <a:ext cx="288032" cy="283945"/>
            <a:chOff x="4644008" y="1056823"/>
            <a:chExt cx="288032" cy="283945"/>
          </a:xfrm>
        </p:grpSpPr>
        <p:sp>
          <p:nvSpPr>
            <p:cNvPr id="63" name="6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4" name="6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3" name="61 Grupo"/>
          <p:cNvGrpSpPr/>
          <p:nvPr/>
        </p:nvGrpSpPr>
        <p:grpSpPr>
          <a:xfrm>
            <a:off x="5868144" y="5013176"/>
            <a:ext cx="288032" cy="283945"/>
            <a:chOff x="4644008" y="1056823"/>
            <a:chExt cx="288032" cy="283945"/>
          </a:xfrm>
        </p:grpSpPr>
        <p:sp>
          <p:nvSpPr>
            <p:cNvPr id="57" name="5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8" name="57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52 Grupo"/>
          <p:cNvGrpSpPr/>
          <p:nvPr/>
        </p:nvGrpSpPr>
        <p:grpSpPr>
          <a:xfrm>
            <a:off x="2519264" y="2942276"/>
            <a:ext cx="288032" cy="283945"/>
            <a:chOff x="4644008" y="1056823"/>
            <a:chExt cx="288032" cy="283945"/>
          </a:xfrm>
        </p:grpSpPr>
        <p:sp>
          <p:nvSpPr>
            <p:cNvPr id="61" name="6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2" name="61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1296144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Tras realizar N compras implícitas, el cliente es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redireccionado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al portal cuando se queda sin crédito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cliente navega fuera de tema y solicita crédito para el rating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group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102</a:t>
            </a: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OCS detecta que no hay crédito disponible y adquiere una bolsa de PPU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OCS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al DPI, que permite la navegación</a:t>
            </a: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68144" y="1844824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31 Grupo"/>
          <p:cNvGrpSpPr/>
          <p:nvPr/>
        </p:nvGrpSpPr>
        <p:grpSpPr>
          <a:xfrm>
            <a:off x="2878796" y="1693114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377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Cliente navega fuera de tema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9" idx="0"/>
            <a:endCxn id="11" idx="2"/>
          </p:cNvCxnSpPr>
          <p:nvPr/>
        </p:nvCxnSpPr>
        <p:spPr bwMode="auto">
          <a:xfrm flipV="1">
            <a:off x="3059324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49 Grupo"/>
          <p:cNvGrpSpPr/>
          <p:nvPr/>
        </p:nvGrpSpPr>
        <p:grpSpPr>
          <a:xfrm>
            <a:off x="5864938" y="2926888"/>
            <a:ext cx="288032" cy="283945"/>
            <a:chOff x="4644008" y="1056823"/>
            <a:chExt cx="288032" cy="283945"/>
          </a:xfrm>
        </p:grpSpPr>
        <p:sp>
          <p:nvSpPr>
            <p:cNvPr id="51" name="5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5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52 Grupo"/>
          <p:cNvGrpSpPr/>
          <p:nvPr/>
        </p:nvGrpSpPr>
        <p:grpSpPr>
          <a:xfrm>
            <a:off x="3203848" y="2942276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3" name="52 Grupo"/>
          <p:cNvGrpSpPr/>
          <p:nvPr/>
        </p:nvGrpSpPr>
        <p:grpSpPr>
          <a:xfrm>
            <a:off x="2590764" y="2934582"/>
            <a:ext cx="288032" cy="283945"/>
            <a:chOff x="4644008" y="1056823"/>
            <a:chExt cx="288032" cy="283945"/>
          </a:xfrm>
        </p:grpSpPr>
        <p:sp>
          <p:nvSpPr>
            <p:cNvPr id="60" name="5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6" name="6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1296144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Los dos servicios activos usan el mismo Pool de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. El DPI se encarga de renovar la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cuando la suma de consumo llegue al umbral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DPI solicita crédito al OCS.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temática está agotada pero hay crédito disponible en bolsas para navegación fuera de tema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OCS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para RG=101, compartida con la asignada al RG=102 (mismo identificador G-S-U-Pool-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Reference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), y fecha de validez igual al fin de ciclo del cliente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92962" y="2636912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31 Grupo"/>
          <p:cNvGrpSpPr/>
          <p:nvPr/>
        </p:nvGrpSpPr>
        <p:grpSpPr>
          <a:xfrm>
            <a:off x="2878796" y="1693114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801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Cliente alcanza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temática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9" idx="0"/>
            <a:endCxn id="11" idx="2"/>
          </p:cNvCxnSpPr>
          <p:nvPr/>
        </p:nvCxnSpPr>
        <p:spPr bwMode="auto">
          <a:xfrm flipV="1">
            <a:off x="3059324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52 Grupo"/>
          <p:cNvGrpSpPr/>
          <p:nvPr/>
        </p:nvGrpSpPr>
        <p:grpSpPr>
          <a:xfrm>
            <a:off x="3203848" y="2942276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7" name="52 Grupo"/>
          <p:cNvGrpSpPr/>
          <p:nvPr/>
        </p:nvGrpSpPr>
        <p:grpSpPr>
          <a:xfrm>
            <a:off x="2590764" y="2934582"/>
            <a:ext cx="288032" cy="283945"/>
            <a:chOff x="4644008" y="1056823"/>
            <a:chExt cx="288032" cy="283945"/>
          </a:xfrm>
        </p:grpSpPr>
        <p:sp>
          <p:nvSpPr>
            <p:cNvPr id="60" name="5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6" name="6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1296144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Los dos servicios activos usan el mismo Pool de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. El DPI se encarga de renovar la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cuando la suma de consumo llegue al umbral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Cuando se sobrepasa la fecha de validez de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asignada para el RG=101 el DPI vuelve a pedir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endParaRPr lang="es-ES_tradnl" sz="1600" b="0" kern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600" b="0" kern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92962" y="2636912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31 Grupo"/>
          <p:cNvGrpSpPr/>
          <p:nvPr/>
        </p:nvGrpSpPr>
        <p:grpSpPr>
          <a:xfrm>
            <a:off x="2878796" y="1693114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801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Cliente alcanza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temática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9" idx="0"/>
            <a:endCxn id="11" idx="2"/>
          </p:cNvCxnSpPr>
          <p:nvPr/>
        </p:nvCxnSpPr>
        <p:spPr bwMode="auto">
          <a:xfrm flipV="1">
            <a:off x="3059324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52 Grupo"/>
          <p:cNvGrpSpPr/>
          <p:nvPr/>
        </p:nvGrpSpPr>
        <p:grpSpPr>
          <a:xfrm>
            <a:off x="3203848" y="2942276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Renovación</a:t>
            </a:r>
          </a:p>
          <a:p>
            <a:r>
              <a:rPr lang="es-ES_tradnl" sz="1100" dirty="0" err="1" smtClean="0">
                <a:solidFill>
                  <a:schemeClr val="bg2">
                    <a:lumMod val="75000"/>
                  </a:schemeClr>
                </a:solidFill>
              </a:rPr>
              <a:t>Quota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6" name="52 Grupo"/>
          <p:cNvGrpSpPr/>
          <p:nvPr/>
        </p:nvGrpSpPr>
        <p:grpSpPr>
          <a:xfrm>
            <a:off x="2590764" y="2934582"/>
            <a:ext cx="288032" cy="283945"/>
            <a:chOff x="4644008" y="1056823"/>
            <a:chExt cx="288032" cy="283945"/>
          </a:xfrm>
        </p:grpSpPr>
        <p:sp>
          <p:nvSpPr>
            <p:cNvPr id="60" name="5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6" name="6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5" name="34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endParaRPr lang="es-ES" smtClean="0">
              <a:ea typeface="ＭＳ Ｐゴシック" pitchFamily="34" charset="-128"/>
            </a:endParaRPr>
          </a:p>
        </p:txBody>
      </p:sp>
      <p:sp>
        <p:nvSpPr>
          <p:cNvPr id="1126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smtClean="0">
                <a:latin typeface="Arial" pitchFamily="34" charset="0"/>
                <a:cs typeface="Arial" pitchFamily="34" charset="0"/>
              </a:rPr>
              <a:t>Degradado de color PRINCIPAL de La presentación </a:t>
            </a:r>
          </a:p>
        </p:txBody>
      </p:sp>
      <p:grpSp>
        <p:nvGrpSpPr>
          <p:cNvPr id="11268" name="Agrupar 3"/>
          <p:cNvGrpSpPr>
            <a:grpSpLocks/>
          </p:cNvGrpSpPr>
          <p:nvPr/>
        </p:nvGrpSpPr>
        <p:grpSpPr bwMode="auto">
          <a:xfrm>
            <a:off x="827088" y="3563938"/>
            <a:ext cx="7612062" cy="1233487"/>
            <a:chOff x="827584" y="2276872"/>
            <a:chExt cx="7611260" cy="1232795"/>
          </a:xfrm>
        </p:grpSpPr>
        <p:sp>
          <p:nvSpPr>
            <p:cNvPr id="26" name="25 Rectángulo"/>
            <p:cNvSpPr/>
            <p:nvPr/>
          </p:nvSpPr>
          <p:spPr>
            <a:xfrm>
              <a:off x="827584" y="2276872"/>
              <a:ext cx="1277802" cy="633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sz="1000" dirty="0">
                <a:solidFill>
                  <a:prstClr val="black"/>
                </a:solidFill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094276" y="2276872"/>
              <a:ext cx="1277802" cy="633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3360967" y="2276872"/>
              <a:ext cx="1277802" cy="6330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4627659" y="2276872"/>
              <a:ext cx="1277802" cy="633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5894350" y="2276872"/>
              <a:ext cx="1277802" cy="633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7161042" y="2276872"/>
              <a:ext cx="1277802" cy="63305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11294" name="31 CuadroTexto"/>
            <p:cNvSpPr txBox="1">
              <a:spLocks noChangeArrowheads="1"/>
            </p:cNvSpPr>
            <p:nvPr/>
          </p:nvSpPr>
          <p:spPr bwMode="auto">
            <a:xfrm>
              <a:off x="3659042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70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231 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255</a:t>
              </a:r>
            </a:p>
          </p:txBody>
        </p:sp>
        <p:sp>
          <p:nvSpPr>
            <p:cNvPr id="11295" name="34 CuadroTexto"/>
            <p:cNvSpPr txBox="1">
              <a:spLocks noChangeArrowheads="1"/>
            </p:cNvSpPr>
            <p:nvPr/>
          </p:nvSpPr>
          <p:spPr bwMode="auto">
            <a:xfrm>
              <a:off x="1187624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193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247 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255</a:t>
              </a:r>
            </a:p>
          </p:txBody>
        </p:sp>
        <p:sp>
          <p:nvSpPr>
            <p:cNvPr id="11296" name="35 CuadroTexto"/>
            <p:cNvSpPr txBox="1">
              <a:spLocks noChangeArrowheads="1"/>
            </p:cNvSpPr>
            <p:nvPr/>
          </p:nvSpPr>
          <p:spPr bwMode="auto">
            <a:xfrm>
              <a:off x="2387329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132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239 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255</a:t>
              </a:r>
            </a:p>
          </p:txBody>
        </p:sp>
        <p:sp>
          <p:nvSpPr>
            <p:cNvPr id="11297" name="36 CuadroTexto"/>
            <p:cNvSpPr txBox="1">
              <a:spLocks noChangeArrowheads="1"/>
            </p:cNvSpPr>
            <p:nvPr/>
          </p:nvSpPr>
          <p:spPr bwMode="auto">
            <a:xfrm>
              <a:off x="5002763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0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176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202</a:t>
              </a:r>
            </a:p>
          </p:txBody>
        </p:sp>
        <p:sp>
          <p:nvSpPr>
            <p:cNvPr id="11298" name="37 CuadroTexto"/>
            <p:cNvSpPr txBox="1">
              <a:spLocks noChangeArrowheads="1"/>
            </p:cNvSpPr>
            <p:nvPr/>
          </p:nvSpPr>
          <p:spPr bwMode="auto">
            <a:xfrm>
              <a:off x="6300192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0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132</a:t>
              </a:r>
            </a:p>
            <a:p>
              <a:r>
                <a:rPr lang="es-ES" sz="1000">
                  <a:solidFill>
                    <a:srgbClr val="000000"/>
                  </a:solidFill>
                </a:rPr>
                <a:t>B 151</a:t>
              </a:r>
            </a:p>
          </p:txBody>
        </p:sp>
        <p:sp>
          <p:nvSpPr>
            <p:cNvPr id="11299" name="38 CuadroTexto"/>
            <p:cNvSpPr txBox="1">
              <a:spLocks noChangeArrowheads="1"/>
            </p:cNvSpPr>
            <p:nvPr/>
          </p:nvSpPr>
          <p:spPr bwMode="auto">
            <a:xfrm>
              <a:off x="7596336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0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88 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101</a:t>
              </a:r>
            </a:p>
          </p:txBody>
        </p:sp>
      </p:grpSp>
      <p:grpSp>
        <p:nvGrpSpPr>
          <p:cNvPr id="11269" name="Agrupar 11"/>
          <p:cNvGrpSpPr>
            <a:grpSpLocks/>
          </p:cNvGrpSpPr>
          <p:nvPr/>
        </p:nvGrpSpPr>
        <p:grpSpPr bwMode="auto">
          <a:xfrm>
            <a:off x="827088" y="2225675"/>
            <a:ext cx="1560512" cy="1106488"/>
            <a:chOff x="827087" y="1110719"/>
            <a:chExt cx="1559909" cy="1106849"/>
          </a:xfrm>
        </p:grpSpPr>
        <p:pic>
          <p:nvPicPr>
            <p:cNvPr id="11278" name="Imagen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2751" y="1110719"/>
              <a:ext cx="1534245" cy="1106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279" name="Agrupar 10"/>
            <p:cNvGrpSpPr>
              <a:grpSpLocks/>
            </p:cNvGrpSpPr>
            <p:nvPr/>
          </p:nvGrpSpPr>
          <p:grpSpPr bwMode="auto">
            <a:xfrm>
              <a:off x="827087" y="1284635"/>
              <a:ext cx="1559909" cy="931515"/>
              <a:chOff x="827087" y="1284635"/>
              <a:chExt cx="1559909" cy="931515"/>
            </a:xfrm>
          </p:grpSpPr>
          <p:sp>
            <p:nvSpPr>
              <p:cNvPr id="11280" name="Rectángulo 4"/>
              <p:cNvSpPr>
                <a:spLocks noChangeArrowheads="1"/>
              </p:cNvSpPr>
              <p:nvPr/>
            </p:nvSpPr>
            <p:spPr bwMode="auto">
              <a:xfrm>
                <a:off x="827087" y="1292226"/>
                <a:ext cx="636587" cy="923924"/>
              </a:xfrm>
              <a:prstGeom prst="rect">
                <a:avLst/>
              </a:prstGeom>
              <a:solidFill>
                <a:schemeClr val="bg1">
                  <a:alpha val="70979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281" name="Rectángulo 33"/>
              <p:cNvSpPr>
                <a:spLocks noChangeArrowheads="1"/>
              </p:cNvSpPr>
              <p:nvPr/>
            </p:nvSpPr>
            <p:spPr bwMode="auto">
              <a:xfrm>
                <a:off x="1614487" y="1292226"/>
                <a:ext cx="772509" cy="923924"/>
              </a:xfrm>
              <a:prstGeom prst="rect">
                <a:avLst/>
              </a:prstGeom>
              <a:solidFill>
                <a:schemeClr val="bg1">
                  <a:alpha val="70979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282" name="CuadroTexto 6"/>
              <p:cNvSpPr txBox="1">
                <a:spLocks noChangeArrowheads="1"/>
              </p:cNvSpPr>
              <p:nvPr/>
            </p:nvSpPr>
            <p:spPr bwMode="auto">
              <a:xfrm>
                <a:off x="1413173" y="1284635"/>
                <a:ext cx="2487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800" b="0"/>
                  <a:t>1</a:t>
                </a:r>
              </a:p>
            </p:txBody>
          </p:sp>
          <p:sp>
            <p:nvSpPr>
              <p:cNvPr id="11283" name="CuadroTexto 36"/>
              <p:cNvSpPr txBox="1">
                <a:spLocks noChangeArrowheads="1"/>
              </p:cNvSpPr>
              <p:nvPr/>
            </p:nvSpPr>
            <p:spPr bwMode="auto">
              <a:xfrm>
                <a:off x="1413173" y="1479451"/>
                <a:ext cx="2487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800" b="0"/>
                  <a:t>2</a:t>
                </a:r>
              </a:p>
            </p:txBody>
          </p:sp>
          <p:sp>
            <p:nvSpPr>
              <p:cNvPr id="11284" name="CuadroTexto 37"/>
              <p:cNvSpPr txBox="1">
                <a:spLocks noChangeArrowheads="1"/>
              </p:cNvSpPr>
              <p:nvPr/>
            </p:nvSpPr>
            <p:spPr bwMode="auto">
              <a:xfrm>
                <a:off x="1413173" y="1604417"/>
                <a:ext cx="2487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800" b="0"/>
                  <a:t>3</a:t>
                </a:r>
              </a:p>
            </p:txBody>
          </p:sp>
          <p:sp>
            <p:nvSpPr>
              <p:cNvPr id="11285" name="CuadroTexto 38"/>
              <p:cNvSpPr txBox="1">
                <a:spLocks noChangeArrowheads="1"/>
              </p:cNvSpPr>
              <p:nvPr/>
            </p:nvSpPr>
            <p:spPr bwMode="auto">
              <a:xfrm>
                <a:off x="1413173" y="1737767"/>
                <a:ext cx="2487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800" b="0"/>
                  <a:t>4</a:t>
                </a:r>
              </a:p>
            </p:txBody>
          </p:sp>
          <p:sp>
            <p:nvSpPr>
              <p:cNvPr id="40" name="CuadroTexto 39"/>
              <p:cNvSpPr txBox="1"/>
              <p:nvPr/>
            </p:nvSpPr>
            <p:spPr bwMode="auto">
              <a:xfrm>
                <a:off x="1412648" y="1874557"/>
                <a:ext cx="249142" cy="21438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s-ES" sz="800" b="0" dirty="0">
                    <a:solidFill>
                      <a:schemeClr val="accent3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5</a:t>
                </a:r>
              </a:p>
            </p:txBody>
          </p:sp>
          <p:sp>
            <p:nvSpPr>
              <p:cNvPr id="41" name="CuadroTexto 40"/>
              <p:cNvSpPr txBox="1"/>
              <p:nvPr/>
            </p:nvSpPr>
            <p:spPr bwMode="auto">
              <a:xfrm>
                <a:off x="1412648" y="1998422"/>
                <a:ext cx="249142" cy="21438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s-ES" sz="800" b="0" dirty="0">
                    <a:solidFill>
                      <a:schemeClr val="accent3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</p:grpSp>
      </p:grpSp>
      <p:sp>
        <p:nvSpPr>
          <p:cNvPr id="11270" name="CuadroTexto 7"/>
          <p:cNvSpPr txBox="1">
            <a:spLocks noChangeArrowheads="1"/>
          </p:cNvSpPr>
          <p:nvPr/>
        </p:nvSpPr>
        <p:spPr bwMode="auto">
          <a:xfrm>
            <a:off x="4633913" y="35639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1</a:t>
            </a:r>
          </a:p>
        </p:txBody>
      </p:sp>
      <p:sp>
        <p:nvSpPr>
          <p:cNvPr id="11271" name="CuadroTexto 42"/>
          <p:cNvSpPr txBox="1">
            <a:spLocks noChangeArrowheads="1"/>
          </p:cNvSpPr>
          <p:nvPr/>
        </p:nvSpPr>
        <p:spPr bwMode="auto">
          <a:xfrm>
            <a:off x="5913438" y="35639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5</a:t>
            </a:r>
          </a:p>
        </p:txBody>
      </p:sp>
      <p:sp>
        <p:nvSpPr>
          <p:cNvPr id="11272" name="CuadroTexto 43"/>
          <p:cNvSpPr txBox="1">
            <a:spLocks noChangeArrowheads="1"/>
          </p:cNvSpPr>
          <p:nvPr/>
        </p:nvSpPr>
        <p:spPr bwMode="auto">
          <a:xfrm>
            <a:off x="7154863" y="35639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6</a:t>
            </a:r>
          </a:p>
        </p:txBody>
      </p:sp>
      <p:sp>
        <p:nvSpPr>
          <p:cNvPr id="11273" name="CuadroTexto 44"/>
          <p:cNvSpPr txBox="1">
            <a:spLocks noChangeArrowheads="1"/>
          </p:cNvSpPr>
          <p:nvPr/>
        </p:nvSpPr>
        <p:spPr bwMode="auto">
          <a:xfrm>
            <a:off x="3381375" y="3563938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4</a:t>
            </a:r>
          </a:p>
        </p:txBody>
      </p:sp>
      <p:sp>
        <p:nvSpPr>
          <p:cNvPr id="11274" name="CuadroTexto 45"/>
          <p:cNvSpPr txBox="1">
            <a:spLocks noChangeArrowheads="1"/>
          </p:cNvSpPr>
          <p:nvPr/>
        </p:nvSpPr>
        <p:spPr bwMode="auto">
          <a:xfrm>
            <a:off x="2103438" y="35639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3</a:t>
            </a:r>
          </a:p>
        </p:txBody>
      </p:sp>
      <p:sp>
        <p:nvSpPr>
          <p:cNvPr id="11275" name="CuadroTexto 46"/>
          <p:cNvSpPr txBox="1">
            <a:spLocks noChangeArrowheads="1"/>
          </p:cNvSpPr>
          <p:nvPr/>
        </p:nvSpPr>
        <p:spPr bwMode="auto">
          <a:xfrm>
            <a:off x="841375" y="3563938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2</a:t>
            </a:r>
          </a:p>
        </p:txBody>
      </p:sp>
      <p:sp>
        <p:nvSpPr>
          <p:cNvPr id="11276" name="Rectángulo 8"/>
          <p:cNvSpPr>
            <a:spLocks noChangeArrowheads="1"/>
          </p:cNvSpPr>
          <p:nvPr/>
        </p:nvSpPr>
        <p:spPr bwMode="auto">
          <a:xfrm>
            <a:off x="4627563" y="2890838"/>
            <a:ext cx="1266825" cy="1303337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7" name="CuadroTexto 9"/>
          <p:cNvSpPr txBox="1">
            <a:spLocks noChangeArrowheads="1"/>
          </p:cNvSpPr>
          <p:nvPr/>
        </p:nvSpPr>
        <p:spPr bwMode="auto">
          <a:xfrm>
            <a:off x="4629150" y="2925763"/>
            <a:ext cx="1382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 b="0"/>
              <a:t>Color principal </a:t>
            </a:r>
            <a:br>
              <a:rPr lang="es-ES" sz="1000" b="0"/>
            </a:br>
            <a:r>
              <a:rPr lang="es-ES" sz="1000" b="0"/>
              <a:t>de la 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611188" y="4221163"/>
            <a:ext cx="418623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ES_tradnl" sz="1500">
                <a:solidFill>
                  <a:srgbClr val="000000"/>
                </a:solidFill>
              </a:rPr>
              <a:t>Nombre Apellido Apellido</a:t>
            </a:r>
            <a:r>
              <a:rPr lang="es-ES_tradnl" sz="1400" b="0">
                <a:solidFill>
                  <a:srgbClr val="000000"/>
                </a:solidFill>
              </a:rPr>
              <a:t/>
            </a:r>
            <a:br>
              <a:rPr lang="es-ES_tradnl" sz="1400" b="0">
                <a:solidFill>
                  <a:srgbClr val="000000"/>
                </a:solidFill>
              </a:rPr>
            </a:br>
            <a:r>
              <a:rPr lang="es-ES_tradnl" sz="1200" b="0">
                <a:solidFill>
                  <a:srgbClr val="000000"/>
                </a:solidFill>
              </a:rPr>
              <a:t>Departamento / Área de negocio </a:t>
            </a:r>
            <a:br>
              <a:rPr lang="es-ES_tradnl" sz="1200" b="0">
                <a:solidFill>
                  <a:srgbClr val="000000"/>
                </a:solidFill>
              </a:rPr>
            </a:br>
            <a:r>
              <a:rPr lang="es-ES_tradnl" sz="1200" b="0">
                <a:solidFill>
                  <a:srgbClr val="33C0D5"/>
                </a:solidFill>
              </a:rPr>
              <a:t>alias@indra.es</a:t>
            </a:r>
            <a:br>
              <a:rPr lang="es-ES_tradnl" sz="1200" b="0">
                <a:solidFill>
                  <a:srgbClr val="33C0D5"/>
                </a:solidFill>
              </a:rPr>
            </a:br>
            <a:r>
              <a:rPr lang="es-ES_tradnl" sz="1500" b="0">
                <a:solidFill>
                  <a:srgbClr val="AAAAAA"/>
                </a:solidFill>
              </a:rPr>
              <a:t/>
            </a:r>
            <a:br>
              <a:rPr lang="es-ES_tradnl" sz="1500" b="0">
                <a:solidFill>
                  <a:srgbClr val="AAAAAA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Avda. de Bruselas 35 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28108 Alcobendas, 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Madrid España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T +34 91 480 50 00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F +34 91 480 50 80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00B0CA"/>
                </a:solidFill>
              </a:rPr>
              <a:t>www.indracompany.com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SERVICIOS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539552" y="836712"/>
            <a:ext cx="8184062" cy="6120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Plan 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PaymentMethod=[eWallet, bill]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1704943"/>
            <a:ext cx="4015831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Service 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2053326"/>
            <a:ext cx="4015831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PCCRules (RatingGroup, ServiceId, QoS)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2401709"/>
            <a:ext cx="4015831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539552" y="2750093"/>
            <a:ext cx="4015831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539552" y="3444414"/>
            <a:ext cx="3861376" cy="1640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ResourceType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(Bytes, Seconds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 (days, endOfDay, endOfMoth…)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(portal, external, recurring, implicit, initial)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 (%, validity)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539552" y="3098476"/>
            <a:ext cx="4015831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 (Block, Redirect / ValidityTime)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899592" y="5481228"/>
            <a:ext cx="3240360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CreditPool A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5076056" y="5481228"/>
            <a:ext cx="3240360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CreditPool B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37 Rectángulo"/>
          <p:cNvSpPr/>
          <p:nvPr/>
        </p:nvSpPr>
        <p:spPr bwMode="auto">
          <a:xfrm>
            <a:off x="4707783" y="1704943"/>
            <a:ext cx="4015831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Service 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38 Rectángulo"/>
          <p:cNvSpPr/>
          <p:nvPr/>
        </p:nvSpPr>
        <p:spPr bwMode="auto">
          <a:xfrm>
            <a:off x="4707783" y="2053326"/>
            <a:ext cx="4015831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PCCRules (RatingGroup, ServiceId, QoS)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" name="39 Rectángulo"/>
          <p:cNvSpPr/>
          <p:nvPr/>
        </p:nvSpPr>
        <p:spPr bwMode="auto">
          <a:xfrm>
            <a:off x="4707783" y="2401709"/>
            <a:ext cx="4015831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40 Rectángulo"/>
          <p:cNvSpPr/>
          <p:nvPr/>
        </p:nvSpPr>
        <p:spPr bwMode="auto">
          <a:xfrm>
            <a:off x="4707783" y="2750093"/>
            <a:ext cx="4015831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41 Rectángulo"/>
          <p:cNvSpPr/>
          <p:nvPr/>
        </p:nvSpPr>
        <p:spPr bwMode="auto">
          <a:xfrm>
            <a:off x="4707783" y="3444414"/>
            <a:ext cx="3861376" cy="1640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ResourceType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(Bytes, Seconds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 (days, endOfDay, endOfMoth…)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(portal, external, recurring, implicit, initial)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 (%, validity)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" name="42 Rectángulo"/>
          <p:cNvSpPr/>
          <p:nvPr/>
        </p:nvSpPr>
        <p:spPr bwMode="auto">
          <a:xfrm>
            <a:off x="4707783" y="3098476"/>
            <a:ext cx="4015831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 (Block, Redirect / ValidityTime)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43 Rectángulo"/>
          <p:cNvSpPr/>
          <p:nvPr/>
        </p:nvSpPr>
        <p:spPr bwMode="auto">
          <a:xfrm>
            <a:off x="691952" y="3596814"/>
            <a:ext cx="3861376" cy="1640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/ Date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(Bytes, Seconds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 (days, endOfDay, endOfCicle…)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(portal, external, recurring, implicit, initial)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 (%, validity)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" name="44 Rectángulo"/>
          <p:cNvSpPr/>
          <p:nvPr/>
        </p:nvSpPr>
        <p:spPr bwMode="auto">
          <a:xfrm>
            <a:off x="4862238" y="3596814"/>
            <a:ext cx="3861376" cy="1640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/ Date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(Bytes, Seconds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 (days, endOfDay, endOfMoth…)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(portal, external, recurring, implicit, initial)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 (%, validity)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7" name="46 Conector recto de flecha"/>
          <p:cNvCxnSpPr/>
          <p:nvPr/>
        </p:nvCxnSpPr>
        <p:spPr bwMode="auto">
          <a:xfrm>
            <a:off x="8100392" y="2924944"/>
            <a:ext cx="0" cy="2556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47 Conector recto de flecha"/>
          <p:cNvCxnSpPr/>
          <p:nvPr/>
        </p:nvCxnSpPr>
        <p:spPr bwMode="auto">
          <a:xfrm>
            <a:off x="3707904" y="2924944"/>
            <a:ext cx="0" cy="2556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48 Conector recto de flecha"/>
          <p:cNvCxnSpPr/>
          <p:nvPr/>
        </p:nvCxnSpPr>
        <p:spPr bwMode="auto">
          <a:xfrm>
            <a:off x="3707904" y="2924944"/>
            <a:ext cx="1656184" cy="2556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3" name="22 CuadroTexto"/>
          <p:cNvSpPr txBox="1"/>
          <p:nvPr/>
        </p:nvSpPr>
        <p:spPr bwMode="auto">
          <a:xfrm rot="16200000">
            <a:off x="-95144" y="947607"/>
            <a:ext cx="6735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400" dirty="0" smtClean="0"/>
              <a:t>PLAN</a:t>
            </a:r>
            <a:endParaRPr lang="es-ES" sz="1400" dirty="0" smtClean="0"/>
          </a:p>
        </p:txBody>
      </p:sp>
      <p:sp>
        <p:nvSpPr>
          <p:cNvPr id="24" name="23 CuadroTexto"/>
          <p:cNvSpPr txBox="1"/>
          <p:nvPr/>
        </p:nvSpPr>
        <p:spPr bwMode="auto">
          <a:xfrm rot="16200000">
            <a:off x="-365248" y="3873386"/>
            <a:ext cx="1213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400" dirty="0" smtClean="0"/>
              <a:t>RECARGAS</a:t>
            </a:r>
            <a:endParaRPr lang="es-ES" sz="1400" dirty="0" smtClean="0"/>
          </a:p>
        </p:txBody>
      </p:sp>
      <p:sp>
        <p:nvSpPr>
          <p:cNvPr id="25" name="24 CuadroTexto"/>
          <p:cNvSpPr txBox="1"/>
          <p:nvPr/>
        </p:nvSpPr>
        <p:spPr bwMode="auto">
          <a:xfrm rot="16200000">
            <a:off x="-319023" y="2271032"/>
            <a:ext cx="1160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400" dirty="0" smtClean="0"/>
              <a:t>SERVICIOS</a:t>
            </a:r>
            <a:endParaRPr lang="es-ES" sz="1400" dirty="0" smtClean="0"/>
          </a:p>
        </p:txBody>
      </p:sp>
      <p:sp>
        <p:nvSpPr>
          <p:cNvPr id="26" name="25 CuadroTexto"/>
          <p:cNvSpPr txBox="1"/>
          <p:nvPr/>
        </p:nvSpPr>
        <p:spPr bwMode="auto">
          <a:xfrm rot="16200000">
            <a:off x="-412319" y="5415408"/>
            <a:ext cx="1471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400" dirty="0" smtClean="0"/>
              <a:t>POOLES DE CRÉDITO</a:t>
            </a:r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SERVICIOS (I)</a:t>
            </a:r>
            <a:endParaRPr lang="es-ES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1175" y="908720"/>
            <a:ext cx="8329613" cy="2304975"/>
          </a:xfrm>
        </p:spPr>
        <p:txBody>
          <a:bodyPr/>
          <a:lstStyle/>
          <a:p>
            <a:r>
              <a:rPr lang="es-ES_tradnl" sz="1600" dirty="0" smtClean="0"/>
              <a:t>Un plan tiene múltiples servicios, que pueden activarse al inicio de la sesión o explícitamente desde una aplicación externa</a:t>
            </a:r>
          </a:p>
          <a:p>
            <a:r>
              <a:rPr lang="es-ES_tradnl" sz="1600" dirty="0" smtClean="0"/>
              <a:t>Cada servicio</a:t>
            </a:r>
          </a:p>
          <a:p>
            <a:pPr lvl="1"/>
            <a:r>
              <a:rPr lang="es-ES_tradnl" sz="1400" dirty="0" smtClean="0"/>
              <a:t>Define unas reglas PCC y en el DPI</a:t>
            </a:r>
          </a:p>
          <a:p>
            <a:pPr lvl="1"/>
            <a:r>
              <a:rPr lang="es-ES_tradnl" sz="1400" dirty="0" smtClean="0"/>
              <a:t>Define una secuencia de </a:t>
            </a:r>
            <a:r>
              <a:rPr lang="es-ES_tradnl" sz="1400" dirty="0" err="1" smtClean="0"/>
              <a:t>pooles</a:t>
            </a:r>
            <a:r>
              <a:rPr lang="es-ES_tradnl" sz="1400" dirty="0" smtClean="0"/>
              <a:t> de crédito de los que puede extraerse el crédito disponible</a:t>
            </a:r>
          </a:p>
          <a:p>
            <a:pPr lvl="1"/>
            <a:r>
              <a:rPr lang="es-ES_tradnl" sz="1400" dirty="0" smtClean="0"/>
              <a:t>Define el comportamiento cuando no hay crédito (envío de SMS, redirección a Portal)</a:t>
            </a:r>
          </a:p>
          <a:p>
            <a:pPr lvl="1"/>
            <a:r>
              <a:rPr lang="es-ES_tradnl" sz="1400" dirty="0" smtClean="0"/>
              <a:t>Define una serie de recargas de crédito</a:t>
            </a:r>
          </a:p>
          <a:p>
            <a:pPr lvl="2"/>
            <a:r>
              <a:rPr lang="es-ES_tradnl" sz="1200" dirty="0" smtClean="0"/>
              <a:t>Tipo y cantidad de recurso</a:t>
            </a:r>
          </a:p>
          <a:p>
            <a:pPr lvl="2"/>
            <a:r>
              <a:rPr lang="es-ES_tradnl" sz="1200" dirty="0" smtClean="0"/>
              <a:t>Precio</a:t>
            </a:r>
          </a:p>
          <a:p>
            <a:pPr lvl="2"/>
            <a:r>
              <a:rPr lang="es-ES_tradnl" sz="1200" dirty="0" smtClean="0"/>
              <a:t>Pool de crédito que rellena</a:t>
            </a:r>
          </a:p>
          <a:p>
            <a:pPr lvl="2"/>
            <a:r>
              <a:rPr lang="es-ES_tradnl" sz="1200" dirty="0" smtClean="0"/>
              <a:t>Validez, que aplicará a todo el pool de crédito</a:t>
            </a:r>
          </a:p>
          <a:p>
            <a:pPr lvl="2"/>
            <a:r>
              <a:rPr lang="es-ES_tradnl" sz="1200" dirty="0" smtClean="0"/>
              <a:t>Tipo de adquisición</a:t>
            </a:r>
          </a:p>
          <a:p>
            <a:pPr lvl="3"/>
            <a:r>
              <a:rPr lang="es-ES_tradnl" sz="1200" dirty="0" smtClean="0"/>
              <a:t>Explícita: Desde el portal</a:t>
            </a:r>
          </a:p>
          <a:p>
            <a:pPr lvl="3"/>
            <a:r>
              <a:rPr lang="es-ES_tradnl" sz="1200" dirty="0" smtClean="0"/>
              <a:t>Externa: Disponible para aplicaciones externas</a:t>
            </a:r>
          </a:p>
          <a:p>
            <a:pPr lvl="3"/>
            <a:r>
              <a:rPr lang="es-ES_tradnl" sz="1200" dirty="0" smtClean="0"/>
              <a:t>Recurrente: Se renuevan automáticamente en cada ciclo</a:t>
            </a:r>
          </a:p>
          <a:p>
            <a:pPr lvl="3"/>
            <a:r>
              <a:rPr lang="es-ES_tradnl" sz="1200" dirty="0" smtClean="0"/>
              <a:t>Implícita: Se compran automáticamente cuando el cliente no tiene saldo</a:t>
            </a:r>
          </a:p>
          <a:p>
            <a:pPr lvl="3"/>
            <a:r>
              <a:rPr lang="es-ES_tradnl" sz="1200" dirty="0" smtClean="0"/>
              <a:t>Inicial: Se compra automáticamente cuando el cliente contrata el plan</a:t>
            </a:r>
          </a:p>
          <a:p>
            <a:pPr lvl="2"/>
            <a:r>
              <a:rPr lang="es-ES_tradnl" sz="1200" dirty="0" err="1" smtClean="0"/>
              <a:t>Flag</a:t>
            </a:r>
            <a:r>
              <a:rPr lang="es-ES_tradnl" sz="1200" dirty="0" smtClean="0"/>
              <a:t> de notificación: Define si la adquisición de la recarga marca el </a:t>
            </a:r>
            <a:r>
              <a:rPr lang="es-ES_tradnl" sz="1200" dirty="0" err="1" smtClean="0"/>
              <a:t>flag</a:t>
            </a:r>
            <a:r>
              <a:rPr lang="es-ES_tradnl" sz="1200" dirty="0" smtClean="0"/>
              <a:t> que indica que no se debe realizar cargo implícito sin aviso previo por portal cautivo</a:t>
            </a:r>
          </a:p>
          <a:p>
            <a:r>
              <a:rPr lang="es-ES_tradnl" sz="1600" dirty="0" smtClean="0"/>
              <a:t>Varios servicios pueden devolver crédito del mismo “</a:t>
            </a:r>
            <a:r>
              <a:rPr lang="es-ES_tradnl" sz="1600" dirty="0" err="1" smtClean="0"/>
              <a:t>credit</a:t>
            </a:r>
            <a:r>
              <a:rPr lang="es-ES_tradnl" sz="1600" dirty="0" smtClean="0"/>
              <a:t> pool”, y en ese caso se reporta al GGSN este hecho (G-S-U-Pool-</a:t>
            </a:r>
            <a:r>
              <a:rPr lang="es-ES_tradnl" sz="1600" dirty="0" err="1" smtClean="0"/>
              <a:t>Reference</a:t>
            </a:r>
            <a:r>
              <a:rPr lang="es-ES_tradnl" sz="1600" dirty="0" smtClean="0"/>
              <a:t> AVP)</a:t>
            </a:r>
          </a:p>
          <a:p>
            <a:r>
              <a:rPr lang="es-ES_tradnl" sz="1600" dirty="0" smtClean="0"/>
              <a:t>Un mismo servicio puede tomar crédito de varios “</a:t>
            </a:r>
            <a:r>
              <a:rPr lang="es-ES_tradnl" sz="1600" dirty="0" err="1" smtClean="0"/>
              <a:t>credit</a:t>
            </a:r>
            <a:r>
              <a:rPr lang="es-ES_tradnl" sz="1600" dirty="0" smtClean="0"/>
              <a:t> pools”, con determinada prioridad</a:t>
            </a:r>
          </a:p>
          <a:p>
            <a:pPr lvl="2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SERVICIOS (</a:t>
            </a:r>
            <a:r>
              <a:rPr lang="es-ES_tradnl" dirty="0" err="1" smtClean="0"/>
              <a:t>ii</a:t>
            </a:r>
            <a:r>
              <a:rPr lang="es-ES_tradnl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950" y="1468438"/>
            <a:ext cx="8329613" cy="4448175"/>
          </a:xfrm>
        </p:spPr>
        <p:txBody>
          <a:bodyPr/>
          <a:lstStyle/>
          <a:p>
            <a:r>
              <a:rPr lang="es-ES_tradnl" dirty="0" smtClean="0"/>
              <a:t>Tipos de recargas </a:t>
            </a:r>
            <a:r>
              <a:rPr lang="es-ES_tradnl" dirty="0" smtClean="0">
                <a:sym typeface="Wingdings" pitchFamily="2" charset="2"/>
              </a:rPr>
              <a:t> Las propiedades se trasladan a la bolsa</a:t>
            </a:r>
            <a:endParaRPr lang="es-ES_tradnl" dirty="0" smtClean="0"/>
          </a:p>
          <a:p>
            <a:pPr lvl="1"/>
            <a:r>
              <a:rPr lang="es-ES_tradnl" dirty="0" smtClean="0"/>
              <a:t>Prepago/</a:t>
            </a:r>
            <a:r>
              <a:rPr lang="es-ES_tradnl" dirty="0" err="1" smtClean="0"/>
              <a:t>Pospago</a:t>
            </a:r>
            <a:r>
              <a:rPr lang="es-ES_tradnl" dirty="0" smtClean="0"/>
              <a:t>: Los primeros no pueden tener saldo negativo</a:t>
            </a:r>
          </a:p>
          <a:p>
            <a:pPr lvl="1"/>
            <a:r>
              <a:rPr lang="es-ES_tradnl" dirty="0" smtClean="0"/>
              <a:t>Forma de adquisición</a:t>
            </a:r>
          </a:p>
          <a:p>
            <a:pPr lvl="2"/>
            <a:r>
              <a:rPr lang="es-ES_tradnl" dirty="0" smtClean="0"/>
              <a:t>Inicial, por uso, recurrente, portal, externa</a:t>
            </a:r>
          </a:p>
          <a:p>
            <a:r>
              <a:rPr lang="es-ES_tradnl" dirty="0" smtClean="0"/>
              <a:t>Los servicios pueden tener un calendario asociado, que define “</a:t>
            </a:r>
            <a:r>
              <a:rPr lang="es-ES_tradnl" dirty="0" err="1" smtClean="0"/>
              <a:t>tags</a:t>
            </a:r>
            <a:r>
              <a:rPr lang="es-ES_tradnl" dirty="0" smtClean="0"/>
              <a:t>” para cada franja horaria</a:t>
            </a:r>
          </a:p>
          <a:p>
            <a:r>
              <a:rPr lang="es-ES_tradnl" dirty="0" smtClean="0"/>
              <a:t>Cada recarga (y por consiguiente cada bolsa) define los </a:t>
            </a:r>
            <a:r>
              <a:rPr lang="es-ES_tradnl" dirty="0" err="1" smtClean="0"/>
              <a:t>tags</a:t>
            </a:r>
            <a:r>
              <a:rPr lang="es-ES_tradnl" dirty="0" smtClean="0"/>
              <a:t> que trata. Si el valor de este campo es nulo, trata cualquier </a:t>
            </a:r>
            <a:r>
              <a:rPr lang="es-ES_tradnl" dirty="0" err="1" smtClean="0"/>
              <a:t>tag</a:t>
            </a:r>
            <a:endParaRPr lang="es-ES_tradnl" dirty="0" smtClean="0"/>
          </a:p>
          <a:p>
            <a:r>
              <a:rPr lang="es-ES_tradnl" dirty="0" smtClean="0"/>
              <a:t>Todas las bolsas tienen una fecha de validez</a:t>
            </a:r>
          </a:p>
          <a:p>
            <a:pPr lvl="1"/>
            <a:r>
              <a:rPr lang="es-ES_tradnl" dirty="0" smtClean="0"/>
              <a:t>Fin del ciclo mensual, o</a:t>
            </a:r>
          </a:p>
          <a:p>
            <a:pPr lvl="1"/>
            <a:r>
              <a:rPr lang="es-ES_tradnl" dirty="0" smtClean="0"/>
              <a:t>Caducidad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PROCESADO DE UN CDR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950" y="980728"/>
            <a:ext cx="8329613" cy="4448175"/>
          </a:xfrm>
        </p:spPr>
        <p:txBody>
          <a:bodyPr/>
          <a:lstStyle/>
          <a:p>
            <a:r>
              <a:rPr lang="es-ES_tradnl" dirty="0" err="1" smtClean="0"/>
              <a:t>Start</a:t>
            </a:r>
            <a:r>
              <a:rPr lang="es-ES_tradnl" dirty="0" smtClean="0"/>
              <a:t> u obtención de crédito disponible</a:t>
            </a:r>
          </a:p>
          <a:p>
            <a:pPr lvl="1"/>
            <a:r>
              <a:rPr lang="es-ES_tradnl" dirty="0" smtClean="0"/>
              <a:t>Generar el crédito recurrente si es necesario</a:t>
            </a:r>
          </a:p>
          <a:p>
            <a:pPr lvl="1"/>
            <a:r>
              <a:rPr lang="es-ES_tradnl" dirty="0" smtClean="0"/>
              <a:t>Ordenar los créditos no expirados por fecha de validez</a:t>
            </a:r>
          </a:p>
          <a:p>
            <a:pPr lvl="1"/>
            <a:r>
              <a:rPr lang="es-ES_tradnl" dirty="0" smtClean="0"/>
              <a:t>Retornar el crédito de la primera bolsa disponible. Añadir el tiempo de gracia aleatorio.</a:t>
            </a:r>
          </a:p>
          <a:p>
            <a:pPr lvl="1"/>
            <a:r>
              <a:rPr lang="es-ES_tradnl" dirty="0" smtClean="0"/>
              <a:t>Si no hay crédito disponible, evaluar si se debe realizar una recarga implícita</a:t>
            </a:r>
          </a:p>
          <a:p>
            <a:pPr lvl="2"/>
            <a:r>
              <a:rPr lang="es-ES_tradnl" dirty="0" smtClean="0"/>
              <a:t>Si se realiza con éxito, devolver el crédito generado</a:t>
            </a:r>
          </a:p>
          <a:p>
            <a:r>
              <a:rPr lang="es-ES_tradnl" dirty="0" smtClean="0"/>
              <a:t>Descuento de crédito</a:t>
            </a:r>
          </a:p>
          <a:p>
            <a:pPr lvl="1"/>
            <a:r>
              <a:rPr lang="es-ES_tradnl" dirty="0" smtClean="0"/>
              <a:t>Si el servicio tiene franjas horarias, romper el evento en trozos</a:t>
            </a:r>
          </a:p>
          <a:p>
            <a:pPr lvl="1"/>
            <a:r>
              <a:rPr lang="es-ES_tradnl" dirty="0" smtClean="0"/>
              <a:t>Para cada trozo, descontar progresivamente el tiempo / bytes, recorriendo los eventos con la política definida por el servicio (orden fijo o por fecha de expiración)</a:t>
            </a:r>
          </a:p>
          <a:p>
            <a:pPr lvl="2"/>
            <a:r>
              <a:rPr lang="es-ES_tradnl" dirty="0" smtClean="0"/>
              <a:t>Escribir el CDR del fragmento</a:t>
            </a:r>
          </a:p>
          <a:p>
            <a:pPr lvl="2"/>
            <a:r>
              <a:rPr lang="es-ES_tradnl" dirty="0" smtClean="0"/>
              <a:t>Eliminar el crédito si está agotado o expirado</a:t>
            </a:r>
          </a:p>
          <a:p>
            <a:pPr lvl="2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PUBLICIDAD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 </a:t>
            </a:r>
            <a:r>
              <a:rPr lang="es-ES_tradnl" dirty="0" err="1" smtClean="0"/>
              <a:t>CaptureSet</a:t>
            </a:r>
            <a:r>
              <a:rPr lang="es-ES_tradnl" dirty="0" smtClean="0"/>
              <a:t> define una URL de redirección, así como fechas de inicio y fin</a:t>
            </a:r>
          </a:p>
          <a:p>
            <a:r>
              <a:rPr lang="es-ES_tradnl" dirty="0" smtClean="0"/>
              <a:t>Un cliente puede estar asociado a uno o mas </a:t>
            </a:r>
            <a:r>
              <a:rPr lang="es-ES_tradnl" dirty="0" err="1" smtClean="0"/>
              <a:t>CaptureSets</a:t>
            </a:r>
            <a:r>
              <a:rPr lang="es-ES_tradnl" dirty="0" smtClean="0"/>
              <a:t> en el </a:t>
            </a:r>
            <a:r>
              <a:rPr lang="es-ES_tradnl" dirty="0" err="1" smtClean="0"/>
              <a:t>array</a:t>
            </a:r>
            <a:r>
              <a:rPr lang="es-ES_tradnl" dirty="0" smtClean="0"/>
              <a:t> </a:t>
            </a:r>
            <a:r>
              <a:rPr lang="es-ES_tradnl" smtClean="0"/>
              <a:t>CaptureSets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POSPAGO CON PAGO POR USO</a:t>
            </a:r>
            <a:br>
              <a:rPr lang="es-ES_tradnl" dirty="0" smtClean="0"/>
            </a:br>
            <a:r>
              <a:rPr lang="es-ES_tradnl" b="0" dirty="0" smtClean="0"/>
              <a:t>Descripción</a:t>
            </a:r>
            <a:endParaRPr lang="es-ES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950" y="1468438"/>
            <a:ext cx="8329613" cy="2304975"/>
          </a:xfrm>
        </p:spPr>
        <p:txBody>
          <a:bodyPr/>
          <a:lstStyle/>
          <a:p>
            <a:r>
              <a:rPr lang="es-ES_tradnl" dirty="0" err="1" smtClean="0"/>
              <a:t>Quota</a:t>
            </a:r>
            <a:r>
              <a:rPr lang="es-ES_tradnl" dirty="0" smtClean="0"/>
              <a:t> mensual de volumen</a:t>
            </a:r>
          </a:p>
          <a:p>
            <a:r>
              <a:rPr lang="es-ES_tradnl" dirty="0" smtClean="0"/>
              <a:t>Cuando se excede, el usuario comienza a pagar por uso</a:t>
            </a:r>
          </a:p>
          <a:p>
            <a:pPr lvl="1"/>
            <a:r>
              <a:rPr lang="es-ES_tradnl" dirty="0" smtClean="0"/>
              <a:t>Bolsas de horas con adquisición y cargo implícitos</a:t>
            </a:r>
          </a:p>
          <a:p>
            <a:pPr lvl="1"/>
            <a:r>
              <a:rPr lang="es-ES_tradnl" dirty="0" smtClean="0"/>
              <a:t>Se avisa al usuario con un portal previamente</a:t>
            </a:r>
          </a:p>
          <a:p>
            <a:pPr lvl="1"/>
            <a:r>
              <a:rPr lang="es-ES_tradnl" dirty="0" smtClean="0"/>
              <a:t>También puede adquirir bolsas explícitas de diferentes cantidades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1181100"/>
          </a:xfrm>
        </p:spPr>
        <p:txBody>
          <a:bodyPr/>
          <a:lstStyle/>
          <a:p>
            <a:r>
              <a:rPr lang="es-ES_tradnl" dirty="0" smtClean="0"/>
              <a:t>POSPAGO CON PAGO POR USO</a:t>
            </a:r>
            <a:br>
              <a:rPr lang="es-ES_tradnl" dirty="0" smtClean="0"/>
            </a:br>
            <a:r>
              <a:rPr lang="es-ES_tradnl" b="0" dirty="0" smtClean="0"/>
              <a:t>MODELADO</a:t>
            </a:r>
            <a:endParaRPr lang="es-ES" b="0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323528" y="1052736"/>
            <a:ext cx="8184062" cy="6120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PostpaidFullInternetPPU X GB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PaymentMethod=bill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27 Rectángulo"/>
          <p:cNvSpPr/>
          <p:nvPr/>
        </p:nvSpPr>
        <p:spPr bwMode="auto">
          <a:xfrm>
            <a:off x="323528" y="1920967"/>
            <a:ext cx="7992888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28 Rectángulo"/>
          <p:cNvSpPr/>
          <p:nvPr/>
        </p:nvSpPr>
        <p:spPr bwMode="auto">
          <a:xfrm>
            <a:off x="323528" y="2269350"/>
            <a:ext cx="799288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RatingGroup=1, QoS=HighBW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323528" y="2617733"/>
            <a:ext cx="799288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none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323528" y="2966117"/>
            <a:ext cx="7992888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FullInternetRecurring, FullInternetPurchases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323528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RecurringRecharge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Validity=endOfCicle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32 Rectángulo"/>
          <p:cNvSpPr/>
          <p:nvPr/>
        </p:nvSpPr>
        <p:spPr bwMode="auto">
          <a:xfrm>
            <a:off x="323528" y="3314500"/>
            <a:ext cx="7992888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OoCAction=Redirect, VT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33 Rectángulo"/>
          <p:cNvSpPr/>
          <p:nvPr/>
        </p:nvSpPr>
        <p:spPr bwMode="auto">
          <a:xfrm>
            <a:off x="328720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FullInternetRecurring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48 Rectángulo"/>
          <p:cNvSpPr/>
          <p:nvPr/>
        </p:nvSpPr>
        <p:spPr bwMode="auto">
          <a:xfrm>
            <a:off x="3212232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PPURecharge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$P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100 MB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Validity=1 Day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implicit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NotifyFlag=X%, 1day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49 Rectángulo"/>
          <p:cNvSpPr/>
          <p:nvPr/>
        </p:nvSpPr>
        <p:spPr bwMode="auto">
          <a:xfrm>
            <a:off x="6100936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PortalRechargeX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ResourceType = Bytes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50 Rectángulo"/>
          <p:cNvSpPr/>
          <p:nvPr/>
        </p:nvSpPr>
        <p:spPr bwMode="auto">
          <a:xfrm>
            <a:off x="4427984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FullInternetPurchases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51 Rectángulo"/>
          <p:cNvSpPr/>
          <p:nvPr/>
        </p:nvSpPr>
        <p:spPr bwMode="auto">
          <a:xfrm>
            <a:off x="6253336" y="39568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PortalRechargeX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$PP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2915816" y="3314500"/>
            <a:ext cx="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16 Conector recto de flecha"/>
          <p:cNvCxnSpPr/>
          <p:nvPr/>
        </p:nvCxnSpPr>
        <p:spPr bwMode="auto">
          <a:xfrm>
            <a:off x="2915816" y="3314500"/>
            <a:ext cx="180020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RApresentacion">
  <a:themeElements>
    <a:clrScheme name="INDRApresentacion 1">
      <a:dk1>
        <a:srgbClr val="000000"/>
      </a:dk1>
      <a:lt1>
        <a:srgbClr val="FFFFFF"/>
      </a:lt1>
      <a:dk2>
        <a:srgbClr val="5A5A5A"/>
      </a:dk2>
      <a:lt2>
        <a:srgbClr val="B4B4B4"/>
      </a:lt2>
      <a:accent1>
        <a:srgbClr val="00B0CA"/>
      </a:accent1>
      <a:accent2>
        <a:srgbClr val="40DAFF"/>
      </a:accent2>
      <a:accent3>
        <a:srgbClr val="FFFFFF"/>
      </a:accent3>
      <a:accent4>
        <a:srgbClr val="000000"/>
      </a:accent4>
      <a:accent5>
        <a:srgbClr val="AAD4E1"/>
      </a:accent5>
      <a:accent6>
        <a:srgbClr val="39C5E7"/>
      </a:accent6>
      <a:hlink>
        <a:srgbClr val="7FE6FF"/>
      </a:hlink>
      <a:folHlink>
        <a:srgbClr val="BFF3FF"/>
      </a:folHlink>
    </a:clrScheme>
    <a:fontScheme name="INDRApresentacion">
      <a:majorFont>
        <a:latin typeface="Arial"/>
        <a:ea typeface="ＭＳ Ｐゴシック"/>
        <a:cs typeface="ＭＳ Ｐゴシック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INDRApresentacion 1">
        <a:dk1>
          <a:srgbClr val="000000"/>
        </a:dk1>
        <a:lt1>
          <a:srgbClr val="FFFFFF"/>
        </a:lt1>
        <a:dk2>
          <a:srgbClr val="5A5A5A"/>
        </a:dk2>
        <a:lt2>
          <a:srgbClr val="B4B4B4"/>
        </a:lt2>
        <a:accent1>
          <a:srgbClr val="00B0CA"/>
        </a:accent1>
        <a:accent2>
          <a:srgbClr val="40DAFF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39C5E7"/>
        </a:accent6>
        <a:hlink>
          <a:srgbClr val="7FE6FF"/>
        </a:hlink>
        <a:folHlink>
          <a:srgbClr val="BFF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10889</TotalTime>
  <Words>2694</Words>
  <Application>Microsoft Office PowerPoint</Application>
  <PresentationFormat>Presentación en pantalla (4:3)</PresentationFormat>
  <Paragraphs>634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INDRApresentacion</vt:lpstr>
      <vt:lpstr>MODELO DE SERVICIOS DE ACCESO de lever</vt:lpstr>
      <vt:lpstr>MODELO DE SERVICIOS</vt:lpstr>
      <vt:lpstr>MODELO DE SERVICIOS</vt:lpstr>
      <vt:lpstr>MODELO DE SERVICIOS (I)</vt:lpstr>
      <vt:lpstr>MODELO DE SERVICIOS (ii)</vt:lpstr>
      <vt:lpstr>PROCESADO DE UN CDR</vt:lpstr>
      <vt:lpstr>PUBLICIDAD</vt:lpstr>
      <vt:lpstr>POSPAGO CON PAGO POR USO Descripción</vt:lpstr>
      <vt:lpstr>POSPAGO CON PAGO POR USO MODELADO</vt:lpstr>
      <vt:lpstr>Postpago con pago por uso</vt:lpstr>
      <vt:lpstr>Postpago con pago por uso</vt:lpstr>
      <vt:lpstr>Postpago con pago por uso</vt:lpstr>
      <vt:lpstr>POSPAGO CON BAJADA DE QOS (SIN AVISO)</vt:lpstr>
      <vt:lpstr>POSPAGO CON BAJADA DE Qos MODELADO</vt:lpstr>
      <vt:lpstr>Postpago con bajada de Qos (SIN AVISO)</vt:lpstr>
      <vt:lpstr>Postpago con bajada de Qos (sin aviso)</vt:lpstr>
      <vt:lpstr>Postpago con bajada de Qos (sin aviso)</vt:lpstr>
      <vt:lpstr>Postpago con bajada de Qos (sin aviso)</vt:lpstr>
      <vt:lpstr>POSPAGO TEMÁTICO TIEMPO/VOLUMEN  PAGO POR USO Descripción</vt:lpstr>
      <vt:lpstr>POSPAGO TEMÁTICO TIEMPO/VOLUMEN  PAGO POR USO  MODELADO</vt:lpstr>
      <vt:lpstr>POSPAGO TEMÁTICO TIEMPO/VOLUMEN  PAGO POR USO</vt:lpstr>
      <vt:lpstr>POSPAGO TEMÁTICO TIEMPO/VOLUMEN  PAGO POR USO</vt:lpstr>
      <vt:lpstr>POSPAGO TEMÁTICO TIEMPO/VOLUMEN  PAGO POR USO</vt:lpstr>
      <vt:lpstr>POSPAGO TEMÁTICO TIEMPO/VOLUMEN  PAGO POR USO</vt:lpstr>
      <vt:lpstr>Degradado de color PRINCIPAL de La presentación </vt:lpstr>
      <vt:lpstr>Diapositiva 26</vt:lpstr>
    </vt:vector>
  </TitlesOfParts>
  <Company>Indra Sistemas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INDRApresFRACTAL_azul</dc:title>
  <dc:creator>Indra Company</dc:creator>
  <cp:lastModifiedBy>frodriguezg</cp:lastModifiedBy>
  <cp:revision>388</cp:revision>
  <cp:lastPrinted>2008-06-02T08:41:24Z</cp:lastPrinted>
  <dcterms:created xsi:type="dcterms:W3CDTF">2008-05-28T13:57:25Z</dcterms:created>
  <dcterms:modified xsi:type="dcterms:W3CDTF">2015-08-22T12:44:14Z</dcterms:modified>
</cp:coreProperties>
</file>